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5143500" cx="9144000"/>
  <p:notesSz cx="6858000" cy="9144000"/>
  <p:embeddedFontLst>
    <p:embeddedFont>
      <p:font typeface="Roboto Mon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Mono-regular.fntdata"/><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obotoMono-italic.fntdata"/><Relationship Id="rId10" Type="http://schemas.openxmlformats.org/officeDocument/2006/relationships/slide" Target="slides/slide5.xml"/><Relationship Id="rId54" Type="http://schemas.openxmlformats.org/officeDocument/2006/relationships/font" Target="fonts/RobotoMono-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RobotoMon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82a53f64b_2_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882a53f64b_2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b3f621b57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b3f621b57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bd4ae10e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bd4ae10e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b3f621b57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b3f621b57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990e7bf0e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f990e7bf0e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bd6dff42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bd6dff42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bd6dff42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bd6dff42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bd6dff4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bd6dff4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bd6dff42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bd6dff42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bd4ae10e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bd4ae10e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bd4ae10e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bd4ae10e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bb15c272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bb15c272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bd4ae10e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bd4ae10e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bd6dff42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bd6dff42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8bd6dff42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bd6dff42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640da57731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640da5773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b3f621b57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b3f621b57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be scared of semaphores!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b3f621b57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b3f621b57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bd6dff42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bd6dff42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8b3f621b5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8b3f621b57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bb15c272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8bb15c272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990e7bf0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f990e7bf0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bd4ae10e1_0_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8bd4ae10e1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8bd4ae10e1_0_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8bd4ae10e1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b3f621b57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b3f621b57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8bd4ae10e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8bd4ae10e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8bd6dff42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8bd6dff42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f990e7bf0e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f990e7bf0e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f990e7bf0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f990e7bf0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f990e7bf0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f990e7bf0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8b3f621b57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8b3f621b57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8b3f621b57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8b3f621b57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8b3f621b57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8b3f621b57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bb15c272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bb15c272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8b3f621b57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8b3f621b57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8bd4ae10e1_0_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8bd4ae10e1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8bd4ae10e1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8bd4ae10e1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c61ad2bfe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c61ad2bfe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648cf6c9c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648cf6c9c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8b3f621b57_1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8b3f621b57_1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8bd4ae10e1_0_7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8bd4ae10e1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8bd4ae10e1_0_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g8bd4ae10e1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bb15c272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bb15c272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bb15c272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bb15c272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bb15c272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bb15c272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640da577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640da577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bd4ae10e1_0_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8bd4ae10e1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ackground">
  <p:cSld name="empty background">
    <p:bg>
      <p:bgPr>
        <a:solidFill>
          <a:srgbClr val="FFFFFF"/>
        </a:solidFill>
      </p:bgPr>
    </p:bg>
    <p:spTree>
      <p:nvGrpSpPr>
        <p:cNvPr id="6" name="Shape 6"/>
        <p:cNvGrpSpPr/>
        <p:nvPr/>
      </p:nvGrpSpPr>
      <p:grpSpPr>
        <a:xfrm>
          <a:off x="0" y="0"/>
          <a:ext cx="0" cy="0"/>
          <a:chOff x="0" y="0"/>
          <a:chExt cx="0" cy="0"/>
        </a:xfrm>
      </p:grpSpPr>
      <p:sp>
        <p:nvSpPr>
          <p:cNvPr id="7" name="Google Shape;7;p2"/>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tem circle pictures">
  <p:cSld name="three item circle pictures">
    <p:bg>
      <p:bgPr>
        <a:solidFill>
          <a:srgbClr val="FFFFFF"/>
        </a:solidFill>
      </p:bgPr>
    </p:bg>
    <p:spTree>
      <p:nvGrpSpPr>
        <p:cNvPr id="66" name="Shape 66"/>
        <p:cNvGrpSpPr/>
        <p:nvPr/>
      </p:nvGrpSpPr>
      <p:grpSpPr>
        <a:xfrm>
          <a:off x="0" y="0"/>
          <a:ext cx="0" cy="0"/>
          <a:chOff x="0" y="0"/>
          <a:chExt cx="0" cy="0"/>
        </a:xfrm>
      </p:grpSpPr>
      <p:cxnSp>
        <p:nvCxnSpPr>
          <p:cNvPr id="67" name="Google Shape;67;p11"/>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sp>
        <p:nvSpPr>
          <p:cNvPr id="68" name="Google Shape;68;p11"/>
          <p:cNvSpPr/>
          <p:nvPr>
            <p:ph idx="2" type="pic"/>
          </p:nvPr>
        </p:nvSpPr>
        <p:spPr>
          <a:xfrm>
            <a:off x="608609" y="1167254"/>
            <a:ext cx="1719072" cy="1289304"/>
          </a:xfrm>
          <a:prstGeom prst="ellipse">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69" name="Google Shape;69;p11"/>
          <p:cNvSpPr/>
          <p:nvPr>
            <p:ph idx="3" type="pic"/>
          </p:nvPr>
        </p:nvSpPr>
        <p:spPr>
          <a:xfrm>
            <a:off x="3299790" y="2415330"/>
            <a:ext cx="1719072" cy="1289304"/>
          </a:xfrm>
          <a:prstGeom prst="ellipse">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70" name="Google Shape;70;p11"/>
          <p:cNvSpPr/>
          <p:nvPr>
            <p:ph idx="4" type="pic"/>
          </p:nvPr>
        </p:nvSpPr>
        <p:spPr>
          <a:xfrm>
            <a:off x="6313714" y="1559920"/>
            <a:ext cx="1719072" cy="1289304"/>
          </a:xfrm>
          <a:prstGeom prst="ellipse">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71" name="Google Shape;71;p11"/>
          <p:cNvSpPr/>
          <p:nvPr/>
        </p:nvSpPr>
        <p:spPr>
          <a:xfrm>
            <a:off x="542029" y="1117319"/>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cxnSp>
        <p:nvCxnSpPr>
          <p:cNvPr id="72" name="Google Shape;72;p11"/>
          <p:cNvCxnSpPr/>
          <p:nvPr/>
        </p:nvCxnSpPr>
        <p:spPr>
          <a:xfrm>
            <a:off x="2260026" y="2204572"/>
            <a:ext cx="1069507" cy="564071"/>
          </a:xfrm>
          <a:prstGeom prst="straightConnector1">
            <a:avLst/>
          </a:prstGeom>
          <a:noFill/>
          <a:ln cap="flat" cmpd="sng" w="9525">
            <a:solidFill>
              <a:schemeClr val="accent2"/>
            </a:solidFill>
            <a:prstDash val="dash"/>
            <a:round/>
            <a:headEnd len="sm" w="sm" type="none"/>
            <a:tailEnd len="sm" w="sm" type="none"/>
          </a:ln>
        </p:spPr>
      </p:cxnSp>
      <p:sp>
        <p:nvSpPr>
          <p:cNvPr id="73" name="Google Shape;73;p11"/>
          <p:cNvSpPr/>
          <p:nvPr/>
        </p:nvSpPr>
        <p:spPr>
          <a:xfrm>
            <a:off x="3228079" y="2365395"/>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cxnSp>
        <p:nvCxnSpPr>
          <p:cNvPr id="74" name="Google Shape;74;p11"/>
          <p:cNvCxnSpPr/>
          <p:nvPr/>
        </p:nvCxnSpPr>
        <p:spPr>
          <a:xfrm flipH="1" rot="10800000">
            <a:off x="5018862" y="2434508"/>
            <a:ext cx="1280567" cy="340043"/>
          </a:xfrm>
          <a:prstGeom prst="straightConnector1">
            <a:avLst/>
          </a:prstGeom>
          <a:noFill/>
          <a:ln cap="flat" cmpd="sng" w="9525">
            <a:solidFill>
              <a:schemeClr val="accent2"/>
            </a:solidFill>
            <a:prstDash val="dash"/>
            <a:round/>
            <a:headEnd len="sm" w="sm" type="none"/>
            <a:tailEnd len="sm" w="sm" type="none"/>
          </a:ln>
        </p:spPr>
      </p:cxnSp>
      <p:sp>
        <p:nvSpPr>
          <p:cNvPr id="75" name="Google Shape;75;p11"/>
          <p:cNvSpPr/>
          <p:nvPr/>
        </p:nvSpPr>
        <p:spPr>
          <a:xfrm>
            <a:off x="6237979" y="1510779"/>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ackground alt footer">
  <p:cSld name="empty background alt footer">
    <p:bg>
      <p:bgPr>
        <a:solidFill>
          <a:srgbClr val="FFFFFF"/>
        </a:solidFill>
      </p:bgPr>
    </p:bg>
    <p:spTree>
      <p:nvGrpSpPr>
        <p:cNvPr id="76" name="Shape 76"/>
        <p:cNvGrpSpPr/>
        <p:nvPr/>
      </p:nvGrpSpPr>
      <p:grpSpPr>
        <a:xfrm>
          <a:off x="0" y="0"/>
          <a:ext cx="0" cy="0"/>
          <a:chOff x="0" y="0"/>
          <a:chExt cx="0" cy="0"/>
        </a:xfrm>
      </p:grpSpPr>
      <p:sp>
        <p:nvSpPr>
          <p:cNvPr id="77" name="Google Shape;77;p12"/>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pic>
        <p:nvPicPr>
          <p:cNvPr descr="VT-grid-02.png" id="78" name="Google Shape;78;p12"/>
          <p:cNvPicPr preferRelativeResize="0"/>
          <p:nvPr/>
        </p:nvPicPr>
        <p:blipFill rotWithShape="1">
          <a:blip r:embed="rId2">
            <a:alphaModFix/>
          </a:blip>
          <a:srcRect b="0" l="0" r="0" t="0"/>
          <a:stretch/>
        </p:blipFill>
        <p:spPr>
          <a:xfrm>
            <a:off x="3208705" y="4630516"/>
            <a:ext cx="7950605" cy="51435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photo">
  <p:cSld name="right side photo">
    <p:bg>
      <p:bgPr>
        <a:solidFill>
          <a:srgbClr val="FFFFFF"/>
        </a:solidFill>
      </p:bgPr>
    </p:bg>
    <p:spTree>
      <p:nvGrpSpPr>
        <p:cNvPr id="79" name="Shape 79"/>
        <p:cNvGrpSpPr/>
        <p:nvPr/>
      </p:nvGrpSpPr>
      <p:grpSpPr>
        <a:xfrm>
          <a:off x="0" y="0"/>
          <a:ext cx="0" cy="0"/>
          <a:chOff x="0" y="0"/>
          <a:chExt cx="0" cy="0"/>
        </a:xfrm>
      </p:grpSpPr>
      <p:sp>
        <p:nvSpPr>
          <p:cNvPr id="80" name="Google Shape;80;p13"/>
          <p:cNvSpPr/>
          <p:nvPr>
            <p:ph idx="2" type="pic"/>
          </p:nvPr>
        </p:nvSpPr>
        <p:spPr>
          <a:xfrm>
            <a:off x="4572000" y="0"/>
            <a:ext cx="4572000" cy="514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 page">
  <p:cSld name="bio page">
    <p:bg>
      <p:bgPr>
        <a:solidFill>
          <a:srgbClr val="FFFFFF"/>
        </a:solidFill>
      </p:bgPr>
    </p:bg>
    <p:spTree>
      <p:nvGrpSpPr>
        <p:cNvPr id="81" name="Shape 81"/>
        <p:cNvGrpSpPr/>
        <p:nvPr/>
      </p:nvGrpSpPr>
      <p:grpSpPr>
        <a:xfrm>
          <a:off x="0" y="0"/>
          <a:ext cx="0" cy="0"/>
          <a:chOff x="0" y="0"/>
          <a:chExt cx="0" cy="0"/>
        </a:xfrm>
      </p:grpSpPr>
      <p:sp>
        <p:nvSpPr>
          <p:cNvPr id="82" name="Google Shape;82;p14"/>
          <p:cNvSpPr/>
          <p:nvPr/>
        </p:nvSpPr>
        <p:spPr>
          <a:xfrm>
            <a:off x="7470650" y="4767860"/>
            <a:ext cx="187037" cy="311413"/>
          </a:xfrm>
          <a:prstGeom prst="rect">
            <a:avLst/>
          </a:prstGeom>
          <a:noFill/>
          <a:ln>
            <a:noFill/>
          </a:ln>
        </p:spPr>
        <p:txBody>
          <a:bodyPr anchorCtr="0" anchor="b" bIns="45700" lIns="34275" spcFirstLastPara="1" rIns="34275" wrap="square" tIns="45700">
            <a:noAutofit/>
          </a:bodyPr>
          <a:lstStyle/>
          <a:p>
            <a:pPr indent="0" lvl="0" marL="0" marR="0" rtl="0" algn="r">
              <a:lnSpc>
                <a:spcPct val="90000"/>
              </a:lnSpc>
              <a:spcBef>
                <a:spcPts val="0"/>
              </a:spcBef>
              <a:spcAft>
                <a:spcPts val="0"/>
              </a:spcAft>
              <a:buClr>
                <a:schemeClr val="accent3"/>
              </a:buClr>
              <a:buSzPts val="900"/>
              <a:buFont typeface="Arial"/>
              <a:buNone/>
            </a:pPr>
            <a:r>
              <a:t/>
            </a:r>
            <a:endParaRPr b="0" i="0" sz="900" u="none" cap="none" strike="noStrike">
              <a:solidFill>
                <a:schemeClr val="accent1"/>
              </a:solidFill>
              <a:latin typeface="Calibri"/>
              <a:ea typeface="Calibri"/>
              <a:cs typeface="Calibri"/>
              <a:sym typeface="Calibri"/>
            </a:endParaRPr>
          </a:p>
        </p:txBody>
      </p:sp>
      <p:sp>
        <p:nvSpPr>
          <p:cNvPr id="83" name="Google Shape;83;p14"/>
          <p:cNvSpPr/>
          <p:nvPr/>
        </p:nvSpPr>
        <p:spPr>
          <a:xfrm>
            <a:off x="6450425" y="2706185"/>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84" name="Google Shape;84;p14"/>
          <p:cNvSpPr/>
          <p:nvPr/>
        </p:nvSpPr>
        <p:spPr>
          <a:xfrm>
            <a:off x="531726" y="1106992"/>
            <a:ext cx="1852233" cy="1389175"/>
          </a:xfrm>
          <a:prstGeom prst="ellipse">
            <a:avLst/>
          </a:prstGeom>
          <a:noFill/>
          <a:ln cap="flat" cmpd="sng" w="9525">
            <a:solidFill>
              <a:schemeClr val="accent2"/>
            </a:solidFill>
            <a:prstDash val="dash"/>
            <a:miter lim="8000"/>
            <a:headEnd len="sm" w="sm" type="none"/>
            <a:tailEnd len="sm" w="sm" type="none"/>
          </a:ln>
        </p:spPr>
        <p:txBody>
          <a:bodyPr anchorCtr="0" anchor="ctr" bIns="45700" lIns="34275" spcFirstLastPara="1" rIns="34275" wrap="square" tIns="45700">
            <a:noAutofit/>
          </a:bodyPr>
          <a:lstStyle/>
          <a:p>
            <a:pPr indent="0" lvl="0" marL="0" marR="0" rtl="0" algn="ctr">
              <a:lnSpc>
                <a:spcPct val="100000"/>
              </a:lnSpc>
              <a:spcBef>
                <a:spcPts val="0"/>
              </a:spcBef>
              <a:spcAft>
                <a:spcPts val="0"/>
              </a:spcAft>
              <a:buClr>
                <a:srgbClr val="A7A7A7"/>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85" name="Google Shape;85;p14"/>
          <p:cNvSpPr/>
          <p:nvPr>
            <p:ph idx="2" type="pic"/>
          </p:nvPr>
        </p:nvSpPr>
        <p:spPr>
          <a:xfrm>
            <a:off x="598306" y="1156927"/>
            <a:ext cx="1719072" cy="1289304"/>
          </a:xfrm>
          <a:prstGeom prst="ellipse">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86" name="Google Shape;86;p14"/>
          <p:cNvSpPr/>
          <p:nvPr>
            <p:ph idx="3" type="pic"/>
          </p:nvPr>
        </p:nvSpPr>
        <p:spPr>
          <a:xfrm>
            <a:off x="6517005" y="2756120"/>
            <a:ext cx="1719072" cy="1289304"/>
          </a:xfrm>
          <a:prstGeom prst="ellipse">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graphic empty background">
  <p:cSld name="gray graphic empty background">
    <p:bg>
      <p:bgPr>
        <a:solidFill>
          <a:srgbClr val="FFFFFF"/>
        </a:solidFill>
      </p:bgPr>
    </p:bg>
    <p:spTree>
      <p:nvGrpSpPr>
        <p:cNvPr id="87" name="Shape 87"/>
        <p:cNvGrpSpPr/>
        <p:nvPr/>
      </p:nvGrpSpPr>
      <p:grpSpPr>
        <a:xfrm>
          <a:off x="0" y="0"/>
          <a:ext cx="0" cy="0"/>
          <a:chOff x="0" y="0"/>
          <a:chExt cx="0" cy="0"/>
        </a:xfrm>
      </p:grpSpPr>
      <p:sp>
        <p:nvSpPr>
          <p:cNvPr id="88" name="Google Shape;88;p15"/>
          <p:cNvSpPr/>
          <p:nvPr/>
        </p:nvSpPr>
        <p:spPr>
          <a:xfrm>
            <a:off x="0" y="0"/>
            <a:ext cx="3771900" cy="5143500"/>
          </a:xfrm>
          <a:prstGeom prst="rect">
            <a:avLst/>
          </a:prstGeom>
          <a:solidFill>
            <a:srgbClr val="EDEDED"/>
          </a:solidFill>
          <a:ln>
            <a:noFill/>
          </a:ln>
        </p:spPr>
        <p:txBody>
          <a:bodyPr anchorCtr="0" anchor="ctr" bIns="45700" lIns="34275" spcFirstLastPara="1" rIns="34275" wrap="square" tIns="45700">
            <a:noAutofit/>
          </a:bodyPr>
          <a:lstStyle/>
          <a:p>
            <a:pPr indent="0" lvl="0" marL="0" marR="0" rtl="0" algn="l">
              <a:lnSpc>
                <a:spcPct val="100000"/>
              </a:lnSpc>
              <a:spcBef>
                <a:spcPts val="0"/>
              </a:spcBef>
              <a:spcAft>
                <a:spcPts val="0"/>
              </a:spcAft>
              <a:buClr>
                <a:schemeClr val="accent2"/>
              </a:buClr>
              <a:buSzPts val="1350"/>
              <a:buFont typeface="Calibri"/>
              <a:buNone/>
            </a:pPr>
            <a:r>
              <a:t/>
            </a:r>
            <a:endParaRPr b="0" i="0" sz="1350" u="none" cap="none" strike="noStrike">
              <a:solidFill>
                <a:srgbClr val="EDEDED"/>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1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1" name="Google Shape;91;p16"/>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2" name="Google Shape;9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93" name="Shape 93"/>
        <p:cNvGrpSpPr/>
        <p:nvPr/>
      </p:nvGrpSpPr>
      <p:grpSpPr>
        <a:xfrm>
          <a:off x="0" y="0"/>
          <a:ext cx="0" cy="0"/>
          <a:chOff x="0" y="0"/>
          <a:chExt cx="0" cy="0"/>
        </a:xfrm>
      </p:grpSpPr>
      <p:sp>
        <p:nvSpPr>
          <p:cNvPr id="94" name="Google Shape;94;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0" y="0"/>
            <a:ext cx="4583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ph idx="1" type="body"/>
          </p:nvPr>
        </p:nvSpPr>
        <p:spPr>
          <a:xfrm>
            <a:off x="363750" y="554850"/>
            <a:ext cx="3855900" cy="4033800"/>
          </a:xfrm>
          <a:prstGeom prst="rect">
            <a:avLst/>
          </a:prstGeom>
          <a:noFill/>
          <a:ln>
            <a:noFill/>
          </a:ln>
        </p:spPr>
        <p:txBody>
          <a:bodyPr anchorCtr="0" anchor="ctr" bIns="91425" lIns="91425" spcFirstLastPara="1" rIns="91425" wrap="square" tIns="91425">
            <a:noAutofit/>
          </a:bodyPr>
          <a:lstStyle>
            <a:lvl1pPr indent="-355600" lvl="0" marL="457200" algn="l">
              <a:lnSpc>
                <a:spcPct val="115000"/>
              </a:lnSpc>
              <a:spcBef>
                <a:spcPts val="0"/>
              </a:spcBef>
              <a:spcAft>
                <a:spcPts val="0"/>
              </a:spcAft>
              <a:buClr>
                <a:schemeClr val="lt1"/>
              </a:buClr>
              <a:buSzPts val="2000"/>
              <a:buChar char="●"/>
              <a:defRPr sz="2000">
                <a:solidFill>
                  <a:schemeClr val="lt1"/>
                </a:solidFill>
              </a:defRPr>
            </a:lvl1pPr>
            <a:lvl2pPr indent="-330200" lvl="1" marL="914400" algn="l">
              <a:lnSpc>
                <a:spcPct val="115000"/>
              </a:lnSpc>
              <a:spcBef>
                <a:spcPts val="0"/>
              </a:spcBef>
              <a:spcAft>
                <a:spcPts val="0"/>
              </a:spcAft>
              <a:buClr>
                <a:schemeClr val="lt1"/>
              </a:buClr>
              <a:buSzPts val="1600"/>
              <a:buChar char="○"/>
              <a:defRPr sz="1600">
                <a:solidFill>
                  <a:schemeClr val="lt1"/>
                </a:solidFill>
              </a:defRPr>
            </a:lvl2pPr>
            <a:lvl3pPr indent="-330200" lvl="2" marL="1371600" algn="l">
              <a:lnSpc>
                <a:spcPct val="115000"/>
              </a:lnSpc>
              <a:spcBef>
                <a:spcPts val="0"/>
              </a:spcBef>
              <a:spcAft>
                <a:spcPts val="0"/>
              </a:spcAft>
              <a:buClr>
                <a:schemeClr val="lt1"/>
              </a:buClr>
              <a:buSzPts val="1600"/>
              <a:buChar char="■"/>
              <a:defRPr sz="1600">
                <a:solidFill>
                  <a:schemeClr val="lt1"/>
                </a:solidFill>
              </a:defRPr>
            </a:lvl3pPr>
            <a:lvl4pPr indent="-330200" lvl="3" marL="1828800" algn="l">
              <a:lnSpc>
                <a:spcPct val="115000"/>
              </a:lnSpc>
              <a:spcBef>
                <a:spcPts val="0"/>
              </a:spcBef>
              <a:spcAft>
                <a:spcPts val="0"/>
              </a:spcAft>
              <a:buClr>
                <a:schemeClr val="lt1"/>
              </a:buClr>
              <a:buSzPts val="1600"/>
              <a:buChar char="●"/>
              <a:defRPr sz="1600">
                <a:solidFill>
                  <a:schemeClr val="lt1"/>
                </a:solidFill>
              </a:defRPr>
            </a:lvl4pPr>
            <a:lvl5pPr indent="-330200" lvl="4" marL="2286000" algn="l">
              <a:lnSpc>
                <a:spcPct val="115000"/>
              </a:lnSpc>
              <a:spcBef>
                <a:spcPts val="0"/>
              </a:spcBef>
              <a:spcAft>
                <a:spcPts val="0"/>
              </a:spcAft>
              <a:buClr>
                <a:schemeClr val="lt1"/>
              </a:buClr>
              <a:buSzPts val="1600"/>
              <a:buChar char="○"/>
              <a:defRPr sz="1600">
                <a:solidFill>
                  <a:schemeClr val="lt1"/>
                </a:solidFill>
              </a:defRPr>
            </a:lvl5pPr>
            <a:lvl6pPr indent="-330200" lvl="5" marL="2743200" algn="l">
              <a:lnSpc>
                <a:spcPct val="115000"/>
              </a:lnSpc>
              <a:spcBef>
                <a:spcPts val="0"/>
              </a:spcBef>
              <a:spcAft>
                <a:spcPts val="0"/>
              </a:spcAft>
              <a:buClr>
                <a:schemeClr val="lt1"/>
              </a:buClr>
              <a:buSzPts val="1600"/>
              <a:buChar char="■"/>
              <a:defRPr sz="1600">
                <a:solidFill>
                  <a:schemeClr val="lt1"/>
                </a:solidFill>
              </a:defRPr>
            </a:lvl6pPr>
            <a:lvl7pPr indent="-330200" lvl="6" marL="3200400" algn="l">
              <a:lnSpc>
                <a:spcPct val="115000"/>
              </a:lnSpc>
              <a:spcBef>
                <a:spcPts val="0"/>
              </a:spcBef>
              <a:spcAft>
                <a:spcPts val="0"/>
              </a:spcAft>
              <a:buClr>
                <a:schemeClr val="lt1"/>
              </a:buClr>
              <a:buSzPts val="1600"/>
              <a:buChar char="●"/>
              <a:defRPr sz="1600">
                <a:solidFill>
                  <a:schemeClr val="lt1"/>
                </a:solidFill>
              </a:defRPr>
            </a:lvl7pPr>
            <a:lvl8pPr indent="-330200" lvl="7" marL="3657600" algn="l">
              <a:lnSpc>
                <a:spcPct val="115000"/>
              </a:lnSpc>
              <a:spcBef>
                <a:spcPts val="0"/>
              </a:spcBef>
              <a:spcAft>
                <a:spcPts val="0"/>
              </a:spcAft>
              <a:buClr>
                <a:schemeClr val="lt1"/>
              </a:buClr>
              <a:buSzPts val="1600"/>
              <a:buChar char="○"/>
              <a:defRPr sz="1600">
                <a:solidFill>
                  <a:schemeClr val="lt1"/>
                </a:solidFill>
              </a:defRPr>
            </a:lvl8pPr>
            <a:lvl9pPr indent="-330200" lvl="8" marL="4114800" algn="l">
              <a:lnSpc>
                <a:spcPct val="115000"/>
              </a:lnSpc>
              <a:spcBef>
                <a:spcPts val="0"/>
              </a:spcBef>
              <a:spcAft>
                <a:spcPts val="0"/>
              </a:spcAft>
              <a:buClr>
                <a:schemeClr val="lt1"/>
              </a:buClr>
              <a:buSzPts val="1600"/>
              <a:buChar char="■"/>
              <a:defRPr sz="1600">
                <a:solidFill>
                  <a:schemeClr val="lt1"/>
                </a:solidFill>
              </a:defRPr>
            </a:lvl9pPr>
          </a:lstStyle>
          <a:p/>
        </p:txBody>
      </p:sp>
      <p:sp>
        <p:nvSpPr>
          <p:cNvPr id="97" name="Google Shape;97;p17"/>
          <p:cNvSpPr txBox="1"/>
          <p:nvPr>
            <p:ph idx="2" type="body"/>
          </p:nvPr>
        </p:nvSpPr>
        <p:spPr>
          <a:xfrm>
            <a:off x="4947375" y="554850"/>
            <a:ext cx="3855900" cy="4033800"/>
          </a:xfrm>
          <a:prstGeom prst="rect">
            <a:avLst/>
          </a:prstGeom>
          <a:noFill/>
          <a:ln>
            <a:noFill/>
          </a:ln>
        </p:spPr>
        <p:txBody>
          <a:bodyPr anchorCtr="0" anchor="ctr" bIns="91425" lIns="91425" spcFirstLastPara="1" rIns="91425" wrap="square" tIns="91425">
            <a:noAutofit/>
          </a:bodyPr>
          <a:lstStyle>
            <a:lvl1pPr indent="-355600" lvl="0" marL="457200" algn="l">
              <a:lnSpc>
                <a:spcPct val="115000"/>
              </a:lnSpc>
              <a:spcBef>
                <a:spcPts val="0"/>
              </a:spcBef>
              <a:spcAft>
                <a:spcPts val="0"/>
              </a:spcAft>
              <a:buClr>
                <a:schemeClr val="dk2"/>
              </a:buClr>
              <a:buSzPts val="2000"/>
              <a:buChar char="●"/>
              <a:defRPr sz="2000">
                <a:solidFill>
                  <a:schemeClr val="dk2"/>
                </a:solidFill>
              </a:defRPr>
            </a:lvl1pPr>
            <a:lvl2pPr indent="-330200" lvl="1" marL="914400" algn="l">
              <a:lnSpc>
                <a:spcPct val="115000"/>
              </a:lnSpc>
              <a:spcBef>
                <a:spcPts val="0"/>
              </a:spcBef>
              <a:spcAft>
                <a:spcPts val="0"/>
              </a:spcAft>
              <a:buClr>
                <a:schemeClr val="dk2"/>
              </a:buClr>
              <a:buSzPts val="1600"/>
              <a:buChar char="○"/>
              <a:defRPr sz="1600">
                <a:solidFill>
                  <a:schemeClr val="dk2"/>
                </a:solidFill>
              </a:defRPr>
            </a:lvl2pPr>
            <a:lvl3pPr indent="-330200" lvl="2" marL="1371600" algn="l">
              <a:lnSpc>
                <a:spcPct val="115000"/>
              </a:lnSpc>
              <a:spcBef>
                <a:spcPts val="0"/>
              </a:spcBef>
              <a:spcAft>
                <a:spcPts val="0"/>
              </a:spcAft>
              <a:buClr>
                <a:schemeClr val="dk2"/>
              </a:buClr>
              <a:buSzPts val="1600"/>
              <a:buChar char="■"/>
              <a:defRPr sz="1600">
                <a:solidFill>
                  <a:schemeClr val="dk2"/>
                </a:solidFill>
              </a:defRPr>
            </a:lvl3pPr>
            <a:lvl4pPr indent="-330200" lvl="3" marL="1828800" algn="l">
              <a:lnSpc>
                <a:spcPct val="115000"/>
              </a:lnSpc>
              <a:spcBef>
                <a:spcPts val="0"/>
              </a:spcBef>
              <a:spcAft>
                <a:spcPts val="0"/>
              </a:spcAft>
              <a:buClr>
                <a:schemeClr val="dk2"/>
              </a:buClr>
              <a:buSzPts val="1600"/>
              <a:buChar char="●"/>
              <a:defRPr sz="1600">
                <a:solidFill>
                  <a:schemeClr val="dk2"/>
                </a:solidFill>
              </a:defRPr>
            </a:lvl4pPr>
            <a:lvl5pPr indent="-330200" lvl="4" marL="2286000" algn="l">
              <a:lnSpc>
                <a:spcPct val="115000"/>
              </a:lnSpc>
              <a:spcBef>
                <a:spcPts val="0"/>
              </a:spcBef>
              <a:spcAft>
                <a:spcPts val="0"/>
              </a:spcAft>
              <a:buClr>
                <a:schemeClr val="dk2"/>
              </a:buClr>
              <a:buSzPts val="1600"/>
              <a:buChar char="○"/>
              <a:defRPr sz="1600">
                <a:solidFill>
                  <a:schemeClr val="dk2"/>
                </a:solidFill>
              </a:defRPr>
            </a:lvl5pPr>
            <a:lvl6pPr indent="-330200" lvl="5" marL="2743200" algn="l">
              <a:lnSpc>
                <a:spcPct val="115000"/>
              </a:lnSpc>
              <a:spcBef>
                <a:spcPts val="0"/>
              </a:spcBef>
              <a:spcAft>
                <a:spcPts val="0"/>
              </a:spcAft>
              <a:buClr>
                <a:schemeClr val="dk2"/>
              </a:buClr>
              <a:buSzPts val="1600"/>
              <a:buChar char="■"/>
              <a:defRPr sz="1600">
                <a:solidFill>
                  <a:schemeClr val="dk2"/>
                </a:solidFill>
              </a:defRPr>
            </a:lvl6pPr>
            <a:lvl7pPr indent="-330200" lvl="6" marL="3200400" algn="l">
              <a:lnSpc>
                <a:spcPct val="115000"/>
              </a:lnSpc>
              <a:spcBef>
                <a:spcPts val="0"/>
              </a:spcBef>
              <a:spcAft>
                <a:spcPts val="0"/>
              </a:spcAft>
              <a:buClr>
                <a:schemeClr val="dk2"/>
              </a:buClr>
              <a:buSzPts val="1600"/>
              <a:buChar char="●"/>
              <a:defRPr sz="1600">
                <a:solidFill>
                  <a:schemeClr val="dk2"/>
                </a:solidFill>
              </a:defRPr>
            </a:lvl7pPr>
            <a:lvl8pPr indent="-330200" lvl="7" marL="3657600" algn="l">
              <a:lnSpc>
                <a:spcPct val="115000"/>
              </a:lnSpc>
              <a:spcBef>
                <a:spcPts val="0"/>
              </a:spcBef>
              <a:spcAft>
                <a:spcPts val="0"/>
              </a:spcAft>
              <a:buClr>
                <a:schemeClr val="dk2"/>
              </a:buClr>
              <a:buSzPts val="1600"/>
              <a:buChar char="○"/>
              <a:defRPr sz="1600">
                <a:solidFill>
                  <a:schemeClr val="dk2"/>
                </a:solidFill>
              </a:defRPr>
            </a:lvl8pPr>
            <a:lvl9pPr indent="-330200" lvl="8" marL="4114800" algn="l">
              <a:lnSpc>
                <a:spcPct val="115000"/>
              </a:lnSpc>
              <a:spcBef>
                <a:spcPts val="0"/>
              </a:spcBef>
              <a:spcAft>
                <a:spcPts val="0"/>
              </a:spcAft>
              <a:buClr>
                <a:schemeClr val="dk2"/>
              </a:buClr>
              <a:buSzPts val="1600"/>
              <a:buChar char="■"/>
              <a:defRPr sz="1600">
                <a:solidFill>
                  <a:schemeClr val="dk2"/>
                </a:solidFill>
              </a:defRPr>
            </a:lvl9pPr>
          </a:lstStyle>
          <a:p/>
        </p:txBody>
      </p:sp>
      <p:sp>
        <p:nvSpPr>
          <p:cNvPr id="98" name="Google Shape;9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background">
  <p:cSld name="full photo background">
    <p:bg>
      <p:bgPr>
        <a:solidFill>
          <a:srgbClr val="FFFFFF"/>
        </a:solidFill>
      </p:bgPr>
    </p:bg>
    <p:spTree>
      <p:nvGrpSpPr>
        <p:cNvPr id="8" name="Shape 8"/>
        <p:cNvGrpSpPr/>
        <p:nvPr/>
      </p:nvGrpSpPr>
      <p:grpSpPr>
        <a:xfrm>
          <a:off x="0" y="0"/>
          <a:ext cx="0" cy="0"/>
          <a:chOff x="0" y="0"/>
          <a:chExt cx="0" cy="0"/>
        </a:xfrm>
      </p:grpSpPr>
      <p:sp>
        <p:nvSpPr>
          <p:cNvPr id="9" name="Google Shape;9;p3"/>
          <p:cNvSpPr/>
          <p:nvPr>
            <p:ph idx="2" type="pic"/>
          </p:nvPr>
        </p:nvSpPr>
        <p:spPr>
          <a:xfrm>
            <a:off x="0" y="0"/>
            <a:ext cx="9144000" cy="514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w/ 4 photos">
  <p:cSld name="right text w/ 4 photos">
    <p:bg>
      <p:bgPr>
        <a:solidFill>
          <a:srgbClr val="FFFFFF"/>
        </a:solidFill>
      </p:bgPr>
    </p:bg>
    <p:spTree>
      <p:nvGrpSpPr>
        <p:cNvPr id="10" name="Shape 10"/>
        <p:cNvGrpSpPr/>
        <p:nvPr/>
      </p:nvGrpSpPr>
      <p:grpSpPr>
        <a:xfrm>
          <a:off x="0" y="0"/>
          <a:ext cx="0" cy="0"/>
          <a:chOff x="0" y="0"/>
          <a:chExt cx="0" cy="0"/>
        </a:xfrm>
      </p:grpSpPr>
      <p:sp>
        <p:nvSpPr>
          <p:cNvPr id="11" name="Google Shape;11;p4"/>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12" name="Google Shape;12;p4"/>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13" name="Google Shape;13;p4"/>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14" name="Google Shape;14;p4"/>
          <p:cNvSpPr/>
          <p:nvPr>
            <p:ph idx="2" type="pic"/>
          </p:nvPr>
        </p:nvSpPr>
        <p:spPr>
          <a:xfrm>
            <a:off x="707246" y="1164461"/>
            <a:ext cx="2501459" cy="166809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15" name="Google Shape;15;p4"/>
          <p:cNvSpPr/>
          <p:nvPr>
            <p:ph idx="3" type="pic"/>
          </p:nvPr>
        </p:nvSpPr>
        <p:spPr>
          <a:xfrm>
            <a:off x="3321954" y="1318200"/>
            <a:ext cx="1688377" cy="1120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16" name="Google Shape;16;p4"/>
          <p:cNvSpPr/>
          <p:nvPr>
            <p:ph idx="4" type="pic"/>
          </p:nvPr>
        </p:nvSpPr>
        <p:spPr>
          <a:xfrm>
            <a:off x="435024" y="2949088"/>
            <a:ext cx="2773681" cy="11002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17" name="Google Shape;17;p4"/>
          <p:cNvSpPr/>
          <p:nvPr>
            <p:ph idx="5" type="pic"/>
          </p:nvPr>
        </p:nvSpPr>
        <p:spPr>
          <a:xfrm>
            <a:off x="3321954" y="2560113"/>
            <a:ext cx="1961899" cy="13001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pic>
        <p:nvPicPr>
          <p:cNvPr descr="pasted-image.pdf" id="18" name="Google Shape;18;p4"/>
          <p:cNvPicPr preferRelativeResize="0"/>
          <p:nvPr/>
        </p:nvPicPr>
        <p:blipFill rotWithShape="1">
          <a:blip r:embed="rId2">
            <a:alphaModFix/>
          </a:blip>
          <a:srcRect b="0" l="0" r="0" t="0"/>
          <a:stretch/>
        </p:blipFill>
        <p:spPr>
          <a:xfrm>
            <a:off x="481299" y="995001"/>
            <a:ext cx="169460" cy="169460"/>
          </a:xfrm>
          <a:prstGeom prst="rect">
            <a:avLst/>
          </a:prstGeom>
          <a:noFill/>
          <a:ln>
            <a:noFill/>
          </a:ln>
        </p:spPr>
      </p:pic>
      <p:pic>
        <p:nvPicPr>
          <p:cNvPr descr="pasted-image.pdf" id="19" name="Google Shape;19;p4"/>
          <p:cNvPicPr preferRelativeResize="0"/>
          <p:nvPr/>
        </p:nvPicPr>
        <p:blipFill rotWithShape="1">
          <a:blip r:embed="rId2">
            <a:alphaModFix/>
          </a:blip>
          <a:srcRect b="0" l="0" r="0" t="0"/>
          <a:stretch/>
        </p:blipFill>
        <p:spPr>
          <a:xfrm rot="10800000">
            <a:off x="5340615" y="3860242"/>
            <a:ext cx="169460" cy="1694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w/ 4 photos alt footer">
  <p:cSld name="right text w/ 4 photos alt footer">
    <p:bg>
      <p:bgPr>
        <a:solidFill>
          <a:srgbClr val="FFFFFF"/>
        </a:solidFill>
      </p:bgPr>
    </p:bg>
    <p:spTree>
      <p:nvGrpSpPr>
        <p:cNvPr id="20" name="Shape 20"/>
        <p:cNvGrpSpPr/>
        <p:nvPr/>
      </p:nvGrpSpPr>
      <p:grpSpPr>
        <a:xfrm>
          <a:off x="0" y="0"/>
          <a:ext cx="0" cy="0"/>
          <a:chOff x="0" y="0"/>
          <a:chExt cx="0" cy="0"/>
        </a:xfrm>
      </p:grpSpPr>
      <p:sp>
        <p:nvSpPr>
          <p:cNvPr id="21" name="Google Shape;21;p5"/>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22" name="Google Shape;22;p5"/>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23" name="Google Shape;23;p5"/>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24" name="Google Shape;24;p5"/>
          <p:cNvSpPr/>
          <p:nvPr>
            <p:ph idx="2" type="pic"/>
          </p:nvPr>
        </p:nvSpPr>
        <p:spPr>
          <a:xfrm>
            <a:off x="707246" y="1164461"/>
            <a:ext cx="2501459" cy="166809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25" name="Google Shape;25;p5"/>
          <p:cNvSpPr/>
          <p:nvPr>
            <p:ph idx="3" type="pic"/>
          </p:nvPr>
        </p:nvSpPr>
        <p:spPr>
          <a:xfrm>
            <a:off x="3321954" y="1318200"/>
            <a:ext cx="1688377" cy="1120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26" name="Google Shape;26;p5"/>
          <p:cNvSpPr/>
          <p:nvPr>
            <p:ph idx="4" type="pic"/>
          </p:nvPr>
        </p:nvSpPr>
        <p:spPr>
          <a:xfrm>
            <a:off x="435024" y="2949088"/>
            <a:ext cx="2773681" cy="110028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27" name="Google Shape;27;p5"/>
          <p:cNvSpPr/>
          <p:nvPr>
            <p:ph idx="5" type="pic"/>
          </p:nvPr>
        </p:nvSpPr>
        <p:spPr>
          <a:xfrm>
            <a:off x="3321954" y="2560113"/>
            <a:ext cx="1961899" cy="13001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cxnSp>
        <p:nvCxnSpPr>
          <p:cNvPr id="28" name="Google Shape;28;p5"/>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pic>
        <p:nvPicPr>
          <p:cNvPr descr="VT-grid-02.png" id="29" name="Google Shape;29;p5"/>
          <p:cNvPicPr preferRelativeResize="0"/>
          <p:nvPr/>
        </p:nvPicPr>
        <p:blipFill rotWithShape="1">
          <a:blip r:embed="rId2">
            <a:alphaModFix/>
          </a:blip>
          <a:srcRect b="0" l="0" r="0" t="0"/>
          <a:stretch/>
        </p:blipFill>
        <p:spPr>
          <a:xfrm>
            <a:off x="3208705" y="4630516"/>
            <a:ext cx="7950605" cy="5143501"/>
          </a:xfrm>
          <a:prstGeom prst="rect">
            <a:avLst/>
          </a:prstGeom>
          <a:noFill/>
          <a:ln>
            <a:noFill/>
          </a:ln>
        </p:spPr>
      </p:pic>
      <p:pic>
        <p:nvPicPr>
          <p:cNvPr descr="pasted-image.pdf" id="30" name="Google Shape;30;p5"/>
          <p:cNvPicPr preferRelativeResize="0"/>
          <p:nvPr/>
        </p:nvPicPr>
        <p:blipFill rotWithShape="1">
          <a:blip r:embed="rId3">
            <a:alphaModFix/>
          </a:blip>
          <a:srcRect b="0" l="0" r="0" t="0"/>
          <a:stretch/>
        </p:blipFill>
        <p:spPr>
          <a:xfrm>
            <a:off x="481299" y="995001"/>
            <a:ext cx="169460" cy="169460"/>
          </a:xfrm>
          <a:prstGeom prst="rect">
            <a:avLst/>
          </a:prstGeom>
          <a:noFill/>
          <a:ln>
            <a:noFill/>
          </a:ln>
        </p:spPr>
      </p:pic>
      <p:pic>
        <p:nvPicPr>
          <p:cNvPr descr="pasted-image.pdf" id="31" name="Google Shape;31;p5"/>
          <p:cNvPicPr preferRelativeResize="0"/>
          <p:nvPr/>
        </p:nvPicPr>
        <p:blipFill rotWithShape="1">
          <a:blip r:embed="rId3">
            <a:alphaModFix/>
          </a:blip>
          <a:srcRect b="0" l="0" r="0" t="0"/>
          <a:stretch/>
        </p:blipFill>
        <p:spPr>
          <a:xfrm rot="10800000">
            <a:off x="5340615" y="3860242"/>
            <a:ext cx="169460" cy="1694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ide text + 1 picture">
  <p:cSld name="right side text + 1 picture">
    <p:bg>
      <p:bgPr>
        <a:solidFill>
          <a:srgbClr val="FFFFFF"/>
        </a:solidFill>
      </p:bgPr>
    </p:bg>
    <p:spTree>
      <p:nvGrpSpPr>
        <p:cNvPr id="32" name="Shape 32"/>
        <p:cNvGrpSpPr/>
        <p:nvPr/>
      </p:nvGrpSpPr>
      <p:grpSpPr>
        <a:xfrm>
          <a:off x="0" y="0"/>
          <a:ext cx="0" cy="0"/>
          <a:chOff x="0" y="0"/>
          <a:chExt cx="0" cy="0"/>
        </a:xfrm>
      </p:grpSpPr>
      <p:sp>
        <p:nvSpPr>
          <p:cNvPr id="33" name="Google Shape;33;p6"/>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34" name="Google Shape;34;p6"/>
          <p:cNvSpPr/>
          <p:nvPr>
            <p:ph idx="2" type="pic"/>
          </p:nvPr>
        </p:nvSpPr>
        <p:spPr>
          <a:xfrm>
            <a:off x="713720" y="1029950"/>
            <a:ext cx="4414539" cy="29476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pic>
        <p:nvPicPr>
          <p:cNvPr descr="pasted-image.pdf" id="35" name="Google Shape;35;p6"/>
          <p:cNvPicPr preferRelativeResize="0"/>
          <p:nvPr/>
        </p:nvPicPr>
        <p:blipFill rotWithShape="1">
          <a:blip r:embed="rId2">
            <a:alphaModFix/>
          </a:blip>
          <a:srcRect b="0" l="0" r="0" t="0"/>
          <a:stretch/>
        </p:blipFill>
        <p:spPr>
          <a:xfrm>
            <a:off x="487773" y="860490"/>
            <a:ext cx="169460" cy="169460"/>
          </a:xfrm>
          <a:prstGeom prst="rect">
            <a:avLst/>
          </a:prstGeom>
          <a:noFill/>
          <a:ln>
            <a:noFill/>
          </a:ln>
        </p:spPr>
      </p:pic>
      <p:pic>
        <p:nvPicPr>
          <p:cNvPr descr="pasted-image.pdf" id="36" name="Google Shape;36;p6"/>
          <p:cNvPicPr preferRelativeResize="0"/>
          <p:nvPr/>
        </p:nvPicPr>
        <p:blipFill rotWithShape="1">
          <a:blip r:embed="rId2">
            <a:alphaModFix/>
          </a:blip>
          <a:srcRect b="0" l="0" r="0" t="0"/>
          <a:stretch/>
        </p:blipFill>
        <p:spPr>
          <a:xfrm rot="10800000">
            <a:off x="5184746" y="3977640"/>
            <a:ext cx="169460" cy="1694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ight side text + 1 picture alt footer">
  <p:cSld name="1_right side text + 1 picture alt footer">
    <p:bg>
      <p:bgPr>
        <a:solidFill>
          <a:srgbClr val="FFFFFF"/>
        </a:solidFill>
      </p:bgPr>
    </p:bg>
    <p:spTree>
      <p:nvGrpSpPr>
        <p:cNvPr id="37" name="Shape 37"/>
        <p:cNvGrpSpPr/>
        <p:nvPr/>
      </p:nvGrpSpPr>
      <p:grpSpPr>
        <a:xfrm>
          <a:off x="0" y="0"/>
          <a:ext cx="0" cy="0"/>
          <a:chOff x="0" y="0"/>
          <a:chExt cx="0" cy="0"/>
        </a:xfrm>
      </p:grpSpPr>
      <p:sp>
        <p:nvSpPr>
          <p:cNvPr id="38" name="Google Shape;38;p7"/>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39" name="Google Shape;39;p7"/>
          <p:cNvSpPr/>
          <p:nvPr>
            <p:ph idx="2" type="pic"/>
          </p:nvPr>
        </p:nvSpPr>
        <p:spPr>
          <a:xfrm>
            <a:off x="713720" y="1029950"/>
            <a:ext cx="4414539" cy="294769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pic>
        <p:nvPicPr>
          <p:cNvPr descr="VT-grid-02.png" id="40" name="Google Shape;40;p7"/>
          <p:cNvPicPr preferRelativeResize="0"/>
          <p:nvPr/>
        </p:nvPicPr>
        <p:blipFill rotWithShape="1">
          <a:blip r:embed="rId2">
            <a:alphaModFix/>
          </a:blip>
          <a:srcRect b="0" l="0" r="0" t="0"/>
          <a:stretch/>
        </p:blipFill>
        <p:spPr>
          <a:xfrm>
            <a:off x="3208705" y="4630516"/>
            <a:ext cx="7950605" cy="5143501"/>
          </a:xfrm>
          <a:prstGeom prst="rect">
            <a:avLst/>
          </a:prstGeom>
          <a:noFill/>
          <a:ln>
            <a:noFill/>
          </a:ln>
        </p:spPr>
      </p:pic>
      <p:cxnSp>
        <p:nvCxnSpPr>
          <p:cNvPr id="41" name="Google Shape;41;p7"/>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pic>
        <p:nvPicPr>
          <p:cNvPr descr="pasted-image.pdf" id="42" name="Google Shape;42;p7"/>
          <p:cNvPicPr preferRelativeResize="0"/>
          <p:nvPr/>
        </p:nvPicPr>
        <p:blipFill rotWithShape="1">
          <a:blip r:embed="rId3">
            <a:alphaModFix/>
          </a:blip>
          <a:srcRect b="0" l="0" r="0" t="0"/>
          <a:stretch/>
        </p:blipFill>
        <p:spPr>
          <a:xfrm>
            <a:off x="487773" y="860490"/>
            <a:ext cx="169460" cy="169460"/>
          </a:xfrm>
          <a:prstGeom prst="rect">
            <a:avLst/>
          </a:prstGeom>
          <a:noFill/>
          <a:ln>
            <a:noFill/>
          </a:ln>
        </p:spPr>
      </p:pic>
      <p:pic>
        <p:nvPicPr>
          <p:cNvPr descr="pasted-image.pdf" id="43" name="Google Shape;43;p7"/>
          <p:cNvPicPr preferRelativeResize="0"/>
          <p:nvPr/>
        </p:nvPicPr>
        <p:blipFill rotWithShape="1">
          <a:blip r:embed="rId3">
            <a:alphaModFix/>
          </a:blip>
          <a:srcRect b="0" l="0" r="0" t="0"/>
          <a:stretch/>
        </p:blipFill>
        <p:spPr>
          <a:xfrm rot="10800000">
            <a:off x="5184746" y="3977640"/>
            <a:ext cx="169460" cy="1694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side photo">
  <p:cSld name="left side photo">
    <p:bg>
      <p:bgPr>
        <a:solidFill>
          <a:srgbClr val="FFFFFF"/>
        </a:solidFill>
      </p:bgPr>
    </p:bg>
    <p:spTree>
      <p:nvGrpSpPr>
        <p:cNvPr id="44" name="Shape 44"/>
        <p:cNvGrpSpPr/>
        <p:nvPr/>
      </p:nvGrpSpPr>
      <p:grpSpPr>
        <a:xfrm>
          <a:off x="0" y="0"/>
          <a:ext cx="0" cy="0"/>
          <a:chOff x="0" y="0"/>
          <a:chExt cx="0" cy="0"/>
        </a:xfrm>
      </p:grpSpPr>
      <p:sp>
        <p:nvSpPr>
          <p:cNvPr id="45" name="Google Shape;45;p8"/>
          <p:cNvSpPr/>
          <p:nvPr>
            <p:ph idx="2" type="pic"/>
          </p:nvPr>
        </p:nvSpPr>
        <p:spPr>
          <a:xfrm>
            <a:off x="0" y="0"/>
            <a:ext cx="4572000" cy="514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ig picture">
    <p:bg>
      <p:bgPr>
        <a:solidFill>
          <a:srgbClr val="FFFFFF"/>
        </a:solidFill>
      </p:bgPr>
    </p:bg>
    <p:spTree>
      <p:nvGrpSpPr>
        <p:cNvPr id="46" name="Shape 46"/>
        <p:cNvGrpSpPr/>
        <p:nvPr/>
      </p:nvGrpSpPr>
      <p:grpSpPr>
        <a:xfrm>
          <a:off x="0" y="0"/>
          <a:ext cx="0" cy="0"/>
          <a:chOff x="0" y="0"/>
          <a:chExt cx="0" cy="0"/>
        </a:xfrm>
      </p:grpSpPr>
      <p:sp>
        <p:nvSpPr>
          <p:cNvPr id="47" name="Google Shape;47;p9"/>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48" name="Google Shape;48;p9"/>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49" name="Google Shape;49;p9"/>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0" name="Google Shape;50;p9"/>
          <p:cNvSpPr/>
          <p:nvPr>
            <p:ph idx="2" type="pic"/>
          </p:nvPr>
        </p:nvSpPr>
        <p:spPr>
          <a:xfrm>
            <a:off x="516760" y="516761"/>
            <a:ext cx="8126784" cy="411457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cxnSp>
        <p:nvCxnSpPr>
          <p:cNvPr id="51" name="Google Shape;51;p9"/>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pic>
        <p:nvPicPr>
          <p:cNvPr descr="pasted-image.pdf" id="52" name="Google Shape;52;p9"/>
          <p:cNvPicPr preferRelativeResize="0"/>
          <p:nvPr/>
        </p:nvPicPr>
        <p:blipFill rotWithShape="1">
          <a:blip r:embed="rId2">
            <a:alphaModFix/>
          </a:blip>
          <a:srcRect b="0" l="0" r="0" t="0"/>
          <a:stretch/>
        </p:blipFill>
        <p:spPr>
          <a:xfrm>
            <a:off x="290813" y="347301"/>
            <a:ext cx="169460" cy="169460"/>
          </a:xfrm>
          <a:prstGeom prst="rect">
            <a:avLst/>
          </a:prstGeom>
          <a:noFill/>
          <a:ln>
            <a:noFill/>
          </a:ln>
        </p:spPr>
      </p:pic>
      <p:pic>
        <p:nvPicPr>
          <p:cNvPr descr="pasted-image.pdf" id="53" name="Google Shape;53;p9"/>
          <p:cNvPicPr preferRelativeResize="0"/>
          <p:nvPr/>
        </p:nvPicPr>
        <p:blipFill rotWithShape="1">
          <a:blip r:embed="rId2">
            <a:alphaModFix/>
          </a:blip>
          <a:srcRect b="0" l="0" r="0" t="0"/>
          <a:stretch/>
        </p:blipFill>
        <p:spPr>
          <a:xfrm rot="10800000">
            <a:off x="8700030" y="4631340"/>
            <a:ext cx="169460" cy="1694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collage">
  <p:cSld name="picture collage">
    <p:bg>
      <p:bgPr>
        <a:solidFill>
          <a:srgbClr val="FFFFFF"/>
        </a:solidFill>
      </p:bgPr>
    </p:bg>
    <p:spTree>
      <p:nvGrpSpPr>
        <p:cNvPr id="54" name="Shape 54"/>
        <p:cNvGrpSpPr/>
        <p:nvPr/>
      </p:nvGrpSpPr>
      <p:grpSpPr>
        <a:xfrm>
          <a:off x="0" y="0"/>
          <a:ext cx="0" cy="0"/>
          <a:chOff x="0" y="0"/>
          <a:chExt cx="0" cy="0"/>
        </a:xfrm>
      </p:grpSpPr>
      <p:sp>
        <p:nvSpPr>
          <p:cNvPr id="55" name="Google Shape;55;p10"/>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6" name="Google Shape;56;p10"/>
          <p:cNvSpPr/>
          <p:nvPr/>
        </p:nvSpPr>
        <p:spPr>
          <a:xfrm>
            <a:off x="-11706" y="-482447"/>
            <a:ext cx="9167411" cy="6108393"/>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7" name="Google Shape;57;p10"/>
          <p:cNvSpPr txBox="1"/>
          <p:nvPr/>
        </p:nvSpPr>
        <p:spPr>
          <a:xfrm>
            <a:off x="-742950" y="1289050"/>
            <a:ext cx="69312" cy="207748"/>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1350"/>
              <a:buFont typeface="Calibri"/>
              <a:buNone/>
            </a:pPr>
            <a:r>
              <a:t/>
            </a:r>
            <a:endParaRPr b="0" i="0" sz="1350" u="none" cap="none" strike="noStrike">
              <a:solidFill>
                <a:schemeClr val="accent1"/>
              </a:solidFill>
              <a:latin typeface="Calibri"/>
              <a:ea typeface="Calibri"/>
              <a:cs typeface="Calibri"/>
              <a:sym typeface="Calibri"/>
            </a:endParaRPr>
          </a:p>
        </p:txBody>
      </p:sp>
      <p:sp>
        <p:nvSpPr>
          <p:cNvPr id="58" name="Google Shape;58;p10"/>
          <p:cNvSpPr/>
          <p:nvPr>
            <p:ph idx="2" type="pic"/>
          </p:nvPr>
        </p:nvSpPr>
        <p:spPr>
          <a:xfrm>
            <a:off x="516760" y="516761"/>
            <a:ext cx="2418061" cy="411457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cxnSp>
        <p:nvCxnSpPr>
          <p:cNvPr id="59" name="Google Shape;59;p10"/>
          <p:cNvCxnSpPr/>
          <p:nvPr/>
        </p:nvCxnSpPr>
        <p:spPr>
          <a:xfrm>
            <a:off x="2054180" y="341008"/>
            <a:ext cx="8992386" cy="1"/>
          </a:xfrm>
          <a:prstGeom prst="straightConnector1">
            <a:avLst/>
          </a:prstGeom>
          <a:noFill/>
          <a:ln cap="flat" cmpd="sng" w="9525">
            <a:solidFill>
              <a:schemeClr val="lt2"/>
            </a:solidFill>
            <a:prstDash val="dash"/>
            <a:miter lim="8000"/>
            <a:headEnd len="sm" w="sm" type="none"/>
            <a:tailEnd len="sm" w="sm" type="none"/>
          </a:ln>
        </p:spPr>
      </p:cxnSp>
      <p:sp>
        <p:nvSpPr>
          <p:cNvPr id="60" name="Google Shape;60;p10"/>
          <p:cNvSpPr/>
          <p:nvPr>
            <p:ph idx="3" type="pic"/>
          </p:nvPr>
        </p:nvSpPr>
        <p:spPr>
          <a:xfrm>
            <a:off x="6225483" y="2112461"/>
            <a:ext cx="2418061" cy="251657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61" name="Google Shape;61;p10"/>
          <p:cNvSpPr/>
          <p:nvPr>
            <p:ph idx="4" type="pic"/>
          </p:nvPr>
        </p:nvSpPr>
        <p:spPr>
          <a:xfrm>
            <a:off x="6225483" y="517093"/>
            <a:ext cx="2418061" cy="14192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62" name="Google Shape;62;p10"/>
          <p:cNvSpPr/>
          <p:nvPr>
            <p:ph idx="5" type="pic"/>
          </p:nvPr>
        </p:nvSpPr>
        <p:spPr>
          <a:xfrm>
            <a:off x="3108680" y="519503"/>
            <a:ext cx="2942496" cy="25060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sp>
        <p:nvSpPr>
          <p:cNvPr id="63" name="Google Shape;63;p10"/>
          <p:cNvSpPr/>
          <p:nvPr>
            <p:ph idx="6" type="pic"/>
          </p:nvPr>
        </p:nvSpPr>
        <p:spPr>
          <a:xfrm>
            <a:off x="3108680" y="3241385"/>
            <a:ext cx="2942496" cy="138765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1pPr>
            <a:lvl2pPr lvl="1"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2pPr>
            <a:lvl3pPr lvl="2"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3pPr>
            <a:lvl4pPr lvl="3"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4pPr>
            <a:lvl5pPr lvl="4"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5pPr>
            <a:lvl6pPr lvl="5"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6pPr>
            <a:lvl7pPr lvl="6"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7pPr>
            <a:lvl8pPr lvl="7"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8pPr>
            <a:lvl9pPr lvl="8" marR="0" rtl="0" algn="l">
              <a:lnSpc>
                <a:spcPct val="90000"/>
              </a:lnSpc>
              <a:spcBef>
                <a:spcPts val="750"/>
              </a:spcBef>
              <a:spcAft>
                <a:spcPts val="0"/>
              </a:spcAft>
              <a:buClr>
                <a:schemeClr val="accent1"/>
              </a:buClr>
              <a:buSzPts val="2100"/>
              <a:buFont typeface="Arial"/>
              <a:buChar char="•"/>
              <a:defRPr b="0" i="0" sz="2100" u="none" cap="none" strike="noStrike">
                <a:solidFill>
                  <a:schemeClr val="accent1"/>
                </a:solidFill>
                <a:latin typeface="Calibri"/>
                <a:ea typeface="Calibri"/>
                <a:cs typeface="Calibri"/>
                <a:sym typeface="Calibri"/>
              </a:defRPr>
            </a:lvl9pPr>
          </a:lstStyle>
          <a:p/>
        </p:txBody>
      </p:sp>
      <p:pic>
        <p:nvPicPr>
          <p:cNvPr descr="pasted-image.pdf" id="64" name="Google Shape;64;p10"/>
          <p:cNvPicPr preferRelativeResize="0"/>
          <p:nvPr/>
        </p:nvPicPr>
        <p:blipFill rotWithShape="1">
          <a:blip r:embed="rId2">
            <a:alphaModFix/>
          </a:blip>
          <a:srcRect b="0" l="0" r="0" t="0"/>
          <a:stretch/>
        </p:blipFill>
        <p:spPr>
          <a:xfrm>
            <a:off x="290813" y="347301"/>
            <a:ext cx="169460" cy="169460"/>
          </a:xfrm>
          <a:prstGeom prst="rect">
            <a:avLst/>
          </a:prstGeom>
          <a:noFill/>
          <a:ln>
            <a:noFill/>
          </a:ln>
        </p:spPr>
      </p:pic>
      <p:pic>
        <p:nvPicPr>
          <p:cNvPr descr="pasted-image.pdf" id="65" name="Google Shape;65;p10"/>
          <p:cNvPicPr preferRelativeResize="0"/>
          <p:nvPr/>
        </p:nvPicPr>
        <p:blipFill rotWithShape="1">
          <a:blip r:embed="rId2">
            <a:alphaModFix/>
          </a:blip>
          <a:srcRect b="0" l="0" r="0" t="0"/>
          <a:stretch/>
        </p:blipFill>
        <p:spPr>
          <a:xfrm rot="10800000">
            <a:off x="8700030" y="4631340"/>
            <a:ext cx="169460" cy="1694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s://en.wikipedia.org/wiki/Thread-local_storage#C_and_C.2B.2B"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hyperlink" Target="https://courses.cs.vt.edu/cs3214/spring2022/projects/project2scoreboar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s://git.cs.vt.edu/cs3214-staff/threadlab"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hyperlink" Target="https://courses.cs.vt.edu/cs3214/spring2022/projects/project2scoreboard" TargetMode="Externa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hyperlink" Target="https://www.valgrind.org/docs/manual/hg-manual.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classes.cs.uchicago.edu/archive/2016/spring/12300-1/pa3.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3">
            <a:alphaModFix/>
          </a:blip>
          <a:srcRect b="0" l="0" r="0" t="0"/>
          <a:stretch/>
        </p:blipFill>
        <p:spPr>
          <a:xfrm>
            <a:off x="7084250" y="87350"/>
            <a:ext cx="1914174" cy="1007450"/>
          </a:xfrm>
          <a:prstGeom prst="rect">
            <a:avLst/>
          </a:prstGeom>
          <a:noFill/>
          <a:ln>
            <a:noFill/>
          </a:ln>
        </p:spPr>
      </p:pic>
      <p:sp>
        <p:nvSpPr>
          <p:cNvPr id="104" name="Google Shape;104;p18"/>
          <p:cNvSpPr txBox="1"/>
          <p:nvPr/>
        </p:nvSpPr>
        <p:spPr>
          <a:xfrm>
            <a:off x="3388050" y="1239125"/>
            <a:ext cx="2367900" cy="59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CS 3214: Project 2</a:t>
            </a:r>
            <a:endParaRPr b="1" sz="1900">
              <a:solidFill>
                <a:srgbClr val="FFFFFF"/>
              </a:solidFill>
            </a:endParaRPr>
          </a:p>
        </p:txBody>
      </p:sp>
      <p:sp>
        <p:nvSpPr>
          <p:cNvPr id="105" name="Google Shape;105;p18"/>
          <p:cNvSpPr txBox="1"/>
          <p:nvPr/>
        </p:nvSpPr>
        <p:spPr>
          <a:xfrm>
            <a:off x="969000" y="1892600"/>
            <a:ext cx="7206000" cy="10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300">
                <a:solidFill>
                  <a:srgbClr val="FFFFFF"/>
                </a:solidFill>
              </a:rPr>
              <a:t>Fork-Join Threadpool</a:t>
            </a:r>
            <a:endParaRPr b="1" sz="5300">
              <a:solidFill>
                <a:srgbClr val="FFFFFF"/>
              </a:solidFill>
            </a:endParaRPr>
          </a:p>
        </p:txBody>
      </p:sp>
      <p:sp>
        <p:nvSpPr>
          <p:cNvPr id="106" name="Google Shape;106;p18"/>
          <p:cNvSpPr txBox="1"/>
          <p:nvPr/>
        </p:nvSpPr>
        <p:spPr>
          <a:xfrm>
            <a:off x="754200" y="3160925"/>
            <a:ext cx="7635600" cy="98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rPr>
              <a:t>Help Session: Tuesday October 19, 2021 - 7:00pm EST via Zoom</a:t>
            </a:r>
            <a:endParaRPr b="1" sz="1900">
              <a:solidFill>
                <a:srgbClr val="FFFFFF"/>
              </a:solidFill>
            </a:endParaRPr>
          </a:p>
          <a:p>
            <a:pPr indent="0" lvl="0" marL="0" rtl="0" algn="ctr">
              <a:spcBef>
                <a:spcPts val="0"/>
              </a:spcBef>
              <a:spcAft>
                <a:spcPts val="0"/>
              </a:spcAft>
              <a:buNone/>
            </a:pPr>
            <a:r>
              <a:rPr lang="en" sz="1600">
                <a:solidFill>
                  <a:schemeClr val="lt1"/>
                </a:solidFill>
              </a:rPr>
              <a:t>Michael “Alex” Kyer </a:t>
            </a:r>
            <a:r>
              <a:rPr lang="en" sz="1600">
                <a:solidFill>
                  <a:schemeClr val="lt1"/>
                </a:solidFill>
              </a:rPr>
              <a:t>&lt;makyer19@vt.edu&gt;</a:t>
            </a:r>
            <a:endParaRPr sz="1600">
              <a:solidFill>
                <a:schemeClr val="lt1"/>
              </a:solidFill>
            </a:endParaRPr>
          </a:p>
          <a:p>
            <a:pPr indent="0" lvl="0" marL="0" rtl="0" algn="ctr">
              <a:spcBef>
                <a:spcPts val="0"/>
              </a:spcBef>
              <a:spcAft>
                <a:spcPts val="0"/>
              </a:spcAft>
              <a:buNone/>
            </a:pPr>
            <a:r>
              <a:rPr lang="en" sz="1600">
                <a:solidFill>
                  <a:schemeClr val="lt1"/>
                </a:solidFill>
              </a:rPr>
              <a:t>Brendan Doney &lt;brendandoney@vt.edu&gt;</a:t>
            </a:r>
            <a:endParaRPr sz="1600">
              <a:solidFill>
                <a:schemeClr val="lt1"/>
              </a:solidFill>
            </a:endParaRPr>
          </a:p>
          <a:p>
            <a:pPr indent="0" lvl="0" marL="0" rtl="0" algn="ctr">
              <a:spcBef>
                <a:spcPts val="0"/>
              </a:spcBef>
              <a:spcAft>
                <a:spcPts val="0"/>
              </a:spcAft>
              <a:buNone/>
            </a:pPr>
            <a:r>
              <a:t/>
            </a:r>
            <a:endParaRPr b="1" sz="19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Threadpool Design</a:t>
            </a:r>
            <a:endParaRPr b="1" sz="2800">
              <a:solidFill>
                <a:srgbClr val="000000"/>
              </a:solidFill>
            </a:endParaRPr>
          </a:p>
        </p:txBody>
      </p:sp>
      <p:sp>
        <p:nvSpPr>
          <p:cNvPr id="171" name="Google Shape;171;p27"/>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Methodologies</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Split up tasks among n workers</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Work </a:t>
            </a:r>
            <a:r>
              <a:rPr lang="en" sz="1800">
                <a:solidFill>
                  <a:srgbClr val="595959"/>
                </a:solidFill>
              </a:rPr>
              <a:t>Sharing</a:t>
            </a:r>
            <a:r>
              <a:rPr lang="en" sz="1800">
                <a:solidFill>
                  <a:srgbClr val="595959"/>
                </a:solidFill>
              </a:rPr>
              <a:t> / Work Stealing</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Internal and External Submissions</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Work Helping</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b="1" lang="en" sz="1800">
                <a:solidFill>
                  <a:srgbClr val="595959"/>
                </a:solidFill>
              </a:rPr>
              <a:t>No global variables! </a:t>
            </a:r>
            <a:r>
              <a:rPr lang="en" sz="1800">
                <a:solidFill>
                  <a:srgbClr val="595959"/>
                </a:solidFill>
              </a:rPr>
              <a:t>(exception of thread-local variables - we will talk about these later)</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1000"/>
              </a:spcAft>
              <a:buNone/>
            </a:pPr>
            <a:r>
              <a:t/>
            </a:r>
            <a:endParaRPr sz="180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Work Sharing</a:t>
            </a:r>
            <a:endParaRPr b="1" sz="2800">
              <a:solidFill>
                <a:srgbClr val="000000"/>
              </a:solidFill>
            </a:endParaRPr>
          </a:p>
        </p:txBody>
      </p:sp>
      <p:sp>
        <p:nvSpPr>
          <p:cNvPr id="177" name="Google Shape;177;p28"/>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Single, central queue from which all threads remove tasks</a:t>
            </a:r>
            <a:endParaRPr sz="1800">
              <a:solidFill>
                <a:srgbClr val="595959"/>
              </a:solidFill>
            </a:endParaRPr>
          </a:p>
          <a:p>
            <a:pPr indent="-342900" lvl="0" marL="457200" rtl="0" algn="l">
              <a:lnSpc>
                <a:spcPct val="115000"/>
              </a:lnSpc>
              <a:spcBef>
                <a:spcPts val="1000"/>
              </a:spcBef>
              <a:spcAft>
                <a:spcPts val="1000"/>
              </a:spcAft>
              <a:buClr>
                <a:srgbClr val="595959"/>
              </a:buClr>
              <a:buSzPts val="1800"/>
              <a:buChar char="●"/>
            </a:pPr>
            <a:r>
              <a:rPr lang="en" sz="1800">
                <a:solidFill>
                  <a:srgbClr val="595959"/>
                </a:solidFill>
              </a:rPr>
              <a:t>Drawback: queue can become a point of contention especially with handling small tasks</a:t>
            </a:r>
            <a:endParaRPr sz="1800">
              <a:solidFill>
                <a:srgbClr val="59595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Work Stealing</a:t>
            </a:r>
            <a:endParaRPr b="1" sz="2800">
              <a:solidFill>
                <a:srgbClr val="000000"/>
              </a:solidFill>
            </a:endParaRPr>
          </a:p>
        </p:txBody>
      </p:sp>
      <p:sp>
        <p:nvSpPr>
          <p:cNvPr id="183" name="Google Shape;183;p29"/>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Global list of tasks</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Local lists </a:t>
            </a:r>
            <a:r>
              <a:rPr lang="en" sz="1800">
                <a:solidFill>
                  <a:srgbClr val="595959"/>
                </a:solidFill>
              </a:rPr>
              <a:t>of tasks</a:t>
            </a:r>
            <a:r>
              <a:rPr lang="en" sz="1800">
                <a:solidFill>
                  <a:srgbClr val="595959"/>
                </a:solidFill>
              </a:rPr>
              <a:t> for each worker</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Worker main loop:</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Do I have tasks? Pop from front (LIFO)</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Are there global tasks? Pop from back (FIFO)</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Does anyone else have tasks? Pop from back (FIFO)</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Idle threads spread out the work evenly</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Each queue/deque has its own synchronization</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1000"/>
              </a:spcAft>
              <a:buNone/>
            </a:pPr>
            <a:r>
              <a:t/>
            </a:r>
            <a:endParaRPr sz="180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0"/>
          <p:cNvPicPr preferRelativeResize="0"/>
          <p:nvPr/>
        </p:nvPicPr>
        <p:blipFill>
          <a:blip r:embed="rId3">
            <a:alphaModFix/>
          </a:blip>
          <a:stretch>
            <a:fillRect/>
          </a:stretch>
        </p:blipFill>
        <p:spPr>
          <a:xfrm>
            <a:off x="152400" y="152400"/>
            <a:ext cx="8839200" cy="45552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Internal vs External Task Submissions</a:t>
            </a:r>
            <a:endParaRPr b="1" sz="2800">
              <a:solidFill>
                <a:srgbClr val="000000"/>
              </a:solidFill>
            </a:endParaRPr>
          </a:p>
        </p:txBody>
      </p:sp>
      <p:sp>
        <p:nvSpPr>
          <p:cNvPr id="194" name="Google Shape;194;p31"/>
          <p:cNvSpPr txBox="1"/>
          <p:nvPr/>
        </p:nvSpPr>
        <p:spPr>
          <a:xfrm>
            <a:off x="311700" y="1152475"/>
            <a:ext cx="7947000" cy="3846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u="sng">
                <a:solidFill>
                  <a:srgbClr val="595959"/>
                </a:solidFill>
              </a:rPr>
              <a:t>External Submission</a:t>
            </a:r>
            <a:r>
              <a:rPr lang="en" sz="1800">
                <a:solidFill>
                  <a:srgbClr val="595959"/>
                </a:solidFill>
              </a:rPr>
              <a:t> - client submits a new task to threadpool</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Task gets added to the global queue</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u="sng">
                <a:solidFill>
                  <a:srgbClr val="595959"/>
                </a:solidFill>
              </a:rPr>
              <a:t>Internal Submission</a:t>
            </a:r>
            <a:r>
              <a:rPr lang="en" sz="1800">
                <a:solidFill>
                  <a:srgbClr val="595959"/>
                </a:solidFill>
              </a:rPr>
              <a:t> - thread submits a subtask</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“Subtask” gets added to worker’s local deque</a:t>
            </a:r>
            <a:endParaRPr sz="1800">
              <a:solidFill>
                <a:srgbClr val="595959"/>
              </a:solidFill>
            </a:endParaRPr>
          </a:p>
          <a:p>
            <a:pPr indent="-342900" lvl="0" marL="1371600" rtl="0" algn="l">
              <a:lnSpc>
                <a:spcPct val="115000"/>
              </a:lnSpc>
              <a:spcBef>
                <a:spcPts val="1000"/>
              </a:spcBef>
              <a:spcAft>
                <a:spcPts val="0"/>
              </a:spcAft>
              <a:buClr>
                <a:srgbClr val="595959"/>
              </a:buClr>
              <a:buSzPts val="1800"/>
              <a:buChar char="-"/>
            </a:pPr>
            <a:r>
              <a:rPr lang="en" sz="1800">
                <a:solidFill>
                  <a:srgbClr val="595959"/>
                </a:solidFill>
              </a:rPr>
              <a:t>Worker</a:t>
            </a:r>
            <a:r>
              <a:rPr lang="en" sz="1800">
                <a:solidFill>
                  <a:srgbClr val="595959"/>
                </a:solidFill>
              </a:rPr>
              <a:t> executes it later</a:t>
            </a:r>
            <a:endParaRPr sz="1800">
              <a:solidFill>
                <a:srgbClr val="595959"/>
              </a:solidFill>
            </a:endParaRPr>
          </a:p>
          <a:p>
            <a:pPr indent="-342900" lvl="0" marL="1371600" rtl="0" algn="l">
              <a:lnSpc>
                <a:spcPct val="115000"/>
              </a:lnSpc>
              <a:spcBef>
                <a:spcPts val="1000"/>
              </a:spcBef>
              <a:spcAft>
                <a:spcPts val="0"/>
              </a:spcAft>
              <a:buClr>
                <a:srgbClr val="595959"/>
              </a:buClr>
              <a:buSzPts val="1800"/>
              <a:buChar char="-"/>
            </a:pPr>
            <a:r>
              <a:rPr lang="en" sz="1800">
                <a:solidFill>
                  <a:srgbClr val="595959"/>
                </a:solidFill>
              </a:rPr>
              <a:t>Or a co-worker steals the task to execute itself</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For submissions to the threadpool, you’ll need to distinguish these cases</a:t>
            </a:r>
            <a:endParaRPr sz="1800">
              <a:solidFill>
                <a:srgbClr val="595959"/>
              </a:solidFill>
            </a:endParaRPr>
          </a:p>
          <a:p>
            <a:pPr indent="-342900" lvl="1" marL="914400" rtl="0" algn="l">
              <a:lnSpc>
                <a:spcPct val="115000"/>
              </a:lnSpc>
              <a:spcBef>
                <a:spcPts val="1000"/>
              </a:spcBef>
              <a:spcAft>
                <a:spcPts val="1000"/>
              </a:spcAft>
              <a:buClr>
                <a:srgbClr val="595959"/>
              </a:buClr>
              <a:buSzPts val="1800"/>
              <a:buChar char="○"/>
            </a:pPr>
            <a:r>
              <a:rPr lang="en" sz="1800">
                <a:solidFill>
                  <a:srgbClr val="595959"/>
                </a:solidFill>
              </a:rPr>
              <a:t>But how?</a:t>
            </a:r>
            <a:endParaRPr sz="18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Mergesort</a:t>
            </a:r>
            <a:endParaRPr b="1" sz="2800">
              <a:solidFill>
                <a:srgbClr val="000000"/>
              </a:solidFill>
            </a:endParaRPr>
          </a:p>
        </p:txBody>
      </p:sp>
      <p:sp>
        <p:nvSpPr>
          <p:cNvPr id="200" name="Google Shape;200;p32"/>
          <p:cNvSpPr txBox="1"/>
          <p:nvPr/>
        </p:nvSpPr>
        <p:spPr>
          <a:xfrm>
            <a:off x="798725" y="1296625"/>
            <a:ext cx="1221600" cy="4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sort(A[0..64])</a:t>
            </a:r>
            <a:endParaRPr/>
          </a:p>
        </p:txBody>
      </p:sp>
      <p:sp>
        <p:nvSpPr>
          <p:cNvPr id="201" name="Google Shape;201;p32"/>
          <p:cNvSpPr txBox="1"/>
          <p:nvPr/>
        </p:nvSpPr>
        <p:spPr>
          <a:xfrm>
            <a:off x="798725" y="2352150"/>
            <a:ext cx="1221600" cy="4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sort(A[0..32])</a:t>
            </a:r>
            <a:endParaRPr/>
          </a:p>
        </p:txBody>
      </p:sp>
      <p:sp>
        <p:nvSpPr>
          <p:cNvPr id="202" name="Google Shape;202;p32"/>
          <p:cNvSpPr txBox="1"/>
          <p:nvPr/>
        </p:nvSpPr>
        <p:spPr>
          <a:xfrm>
            <a:off x="798725" y="3801075"/>
            <a:ext cx="1221600" cy="4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sort(A[0..16])</a:t>
            </a:r>
            <a:endParaRPr/>
          </a:p>
        </p:txBody>
      </p:sp>
      <p:sp>
        <p:nvSpPr>
          <p:cNvPr id="203" name="Google Shape;203;p32"/>
          <p:cNvSpPr txBox="1"/>
          <p:nvPr/>
        </p:nvSpPr>
        <p:spPr>
          <a:xfrm>
            <a:off x="2320700" y="3801075"/>
            <a:ext cx="1363200" cy="4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sort(A[16..32])</a:t>
            </a:r>
            <a:endParaRPr/>
          </a:p>
        </p:txBody>
      </p:sp>
      <p:sp>
        <p:nvSpPr>
          <p:cNvPr id="204" name="Google Shape;204;p32"/>
          <p:cNvSpPr txBox="1"/>
          <p:nvPr/>
        </p:nvSpPr>
        <p:spPr>
          <a:xfrm>
            <a:off x="4530500" y="3801075"/>
            <a:ext cx="1318500" cy="4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sort(A[32..48])</a:t>
            </a:r>
            <a:endParaRPr/>
          </a:p>
        </p:txBody>
      </p:sp>
      <p:sp>
        <p:nvSpPr>
          <p:cNvPr id="205" name="Google Shape;205;p32"/>
          <p:cNvSpPr txBox="1"/>
          <p:nvPr/>
        </p:nvSpPr>
        <p:spPr>
          <a:xfrm>
            <a:off x="6064675" y="3801075"/>
            <a:ext cx="1318500" cy="4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sort(A[48..64])</a:t>
            </a:r>
            <a:endParaRPr/>
          </a:p>
        </p:txBody>
      </p:sp>
      <p:sp>
        <p:nvSpPr>
          <p:cNvPr id="206" name="Google Shape;206;p32"/>
          <p:cNvSpPr txBox="1"/>
          <p:nvPr/>
        </p:nvSpPr>
        <p:spPr>
          <a:xfrm>
            <a:off x="4421375" y="2352150"/>
            <a:ext cx="1363200" cy="439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sort(A[32..64])</a:t>
            </a:r>
            <a:endParaRPr/>
          </a:p>
        </p:txBody>
      </p:sp>
      <p:cxnSp>
        <p:nvCxnSpPr>
          <p:cNvPr id="207" name="Google Shape;207;p32"/>
          <p:cNvCxnSpPr>
            <a:stCxn id="200" idx="2"/>
            <a:endCxn id="201" idx="0"/>
          </p:cNvCxnSpPr>
          <p:nvPr/>
        </p:nvCxnSpPr>
        <p:spPr>
          <a:xfrm>
            <a:off x="1409525" y="1735825"/>
            <a:ext cx="0" cy="616200"/>
          </a:xfrm>
          <a:prstGeom prst="straightConnector1">
            <a:avLst/>
          </a:prstGeom>
          <a:noFill/>
          <a:ln cap="flat" cmpd="sng" w="9525">
            <a:solidFill>
              <a:schemeClr val="dk2"/>
            </a:solidFill>
            <a:prstDash val="solid"/>
            <a:round/>
            <a:headEnd len="med" w="med" type="none"/>
            <a:tailEnd len="med" w="med" type="triangle"/>
          </a:ln>
        </p:spPr>
      </p:cxnSp>
      <p:cxnSp>
        <p:nvCxnSpPr>
          <p:cNvPr id="208" name="Google Shape;208;p32"/>
          <p:cNvCxnSpPr>
            <a:stCxn id="200" idx="2"/>
            <a:endCxn id="206" idx="0"/>
          </p:cNvCxnSpPr>
          <p:nvPr/>
        </p:nvCxnSpPr>
        <p:spPr>
          <a:xfrm>
            <a:off x="1409525" y="1735825"/>
            <a:ext cx="3693600" cy="616200"/>
          </a:xfrm>
          <a:prstGeom prst="straightConnector1">
            <a:avLst/>
          </a:prstGeom>
          <a:noFill/>
          <a:ln cap="flat" cmpd="sng" w="9525">
            <a:solidFill>
              <a:schemeClr val="dk2"/>
            </a:solidFill>
            <a:prstDash val="solid"/>
            <a:round/>
            <a:headEnd len="med" w="med" type="none"/>
            <a:tailEnd len="med" w="med" type="triangle"/>
          </a:ln>
        </p:spPr>
      </p:cxnSp>
      <p:cxnSp>
        <p:nvCxnSpPr>
          <p:cNvPr id="209" name="Google Shape;209;p32"/>
          <p:cNvCxnSpPr>
            <a:endCxn id="202" idx="0"/>
          </p:cNvCxnSpPr>
          <p:nvPr/>
        </p:nvCxnSpPr>
        <p:spPr>
          <a:xfrm>
            <a:off x="1409525" y="2791275"/>
            <a:ext cx="0" cy="1009800"/>
          </a:xfrm>
          <a:prstGeom prst="straightConnector1">
            <a:avLst/>
          </a:prstGeom>
          <a:noFill/>
          <a:ln cap="flat" cmpd="sng" w="9525">
            <a:solidFill>
              <a:schemeClr val="dk2"/>
            </a:solidFill>
            <a:prstDash val="solid"/>
            <a:round/>
            <a:headEnd len="med" w="med" type="none"/>
            <a:tailEnd len="med" w="med" type="triangle"/>
          </a:ln>
        </p:spPr>
      </p:cxnSp>
      <p:cxnSp>
        <p:nvCxnSpPr>
          <p:cNvPr id="210" name="Google Shape;210;p32"/>
          <p:cNvCxnSpPr>
            <a:stCxn id="201" idx="2"/>
            <a:endCxn id="203" idx="0"/>
          </p:cNvCxnSpPr>
          <p:nvPr/>
        </p:nvCxnSpPr>
        <p:spPr>
          <a:xfrm>
            <a:off x="1409525" y="2791350"/>
            <a:ext cx="1592700" cy="1009800"/>
          </a:xfrm>
          <a:prstGeom prst="straightConnector1">
            <a:avLst/>
          </a:prstGeom>
          <a:noFill/>
          <a:ln cap="flat" cmpd="sng" w="9525">
            <a:solidFill>
              <a:schemeClr val="dk2"/>
            </a:solidFill>
            <a:prstDash val="solid"/>
            <a:round/>
            <a:headEnd len="med" w="med" type="none"/>
            <a:tailEnd len="med" w="med" type="triangle"/>
          </a:ln>
        </p:spPr>
      </p:cxnSp>
      <p:cxnSp>
        <p:nvCxnSpPr>
          <p:cNvPr id="211" name="Google Shape;211;p32"/>
          <p:cNvCxnSpPr>
            <a:endCxn id="204" idx="0"/>
          </p:cNvCxnSpPr>
          <p:nvPr/>
        </p:nvCxnSpPr>
        <p:spPr>
          <a:xfrm flipH="1">
            <a:off x="5189750" y="2791275"/>
            <a:ext cx="65400" cy="1009800"/>
          </a:xfrm>
          <a:prstGeom prst="straightConnector1">
            <a:avLst/>
          </a:prstGeom>
          <a:noFill/>
          <a:ln cap="flat" cmpd="sng" w="9525">
            <a:solidFill>
              <a:schemeClr val="dk2"/>
            </a:solidFill>
            <a:prstDash val="solid"/>
            <a:round/>
            <a:headEnd len="med" w="med" type="none"/>
            <a:tailEnd len="med" w="med" type="triangle"/>
          </a:ln>
        </p:spPr>
      </p:cxnSp>
      <p:cxnSp>
        <p:nvCxnSpPr>
          <p:cNvPr id="212" name="Google Shape;212;p32"/>
          <p:cNvCxnSpPr>
            <a:stCxn id="206" idx="2"/>
            <a:endCxn id="205" idx="0"/>
          </p:cNvCxnSpPr>
          <p:nvPr/>
        </p:nvCxnSpPr>
        <p:spPr>
          <a:xfrm>
            <a:off x="5102975" y="2791350"/>
            <a:ext cx="1620900" cy="1009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Example</a:t>
            </a:r>
            <a:endParaRPr b="1" sz="2800">
              <a:solidFill>
                <a:srgbClr val="000000"/>
              </a:solidFill>
            </a:endParaRPr>
          </a:p>
        </p:txBody>
      </p:sp>
      <p:sp>
        <p:nvSpPr>
          <p:cNvPr id="218" name="Google Shape;218;p33"/>
          <p:cNvSpPr txBox="1"/>
          <p:nvPr/>
        </p:nvSpPr>
        <p:spPr>
          <a:xfrm>
            <a:off x="483150" y="1255425"/>
            <a:ext cx="7849800" cy="3781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050">
                <a:solidFill>
                  <a:srgbClr val="61AFEF"/>
                </a:solidFill>
                <a:latin typeface="Courier New"/>
                <a:ea typeface="Courier New"/>
                <a:cs typeface="Courier New"/>
                <a:sym typeface="Courier New"/>
              </a:rPr>
              <a:t>mergesort_parallel</a:t>
            </a:r>
            <a:r>
              <a:rPr lang="en" sz="1050">
                <a:solidFill>
                  <a:srgbClr val="ABB2BF"/>
                </a:solidFill>
                <a:latin typeface="Courier New"/>
                <a:ea typeface="Courier New"/>
                <a:cs typeface="Courier New"/>
                <a:sym typeface="Courier New"/>
              </a:rPr>
              <a:t>(</a:t>
            </a:r>
            <a:r>
              <a:rPr lang="en" sz="1050">
                <a:solidFill>
                  <a:srgbClr val="C678DD"/>
                </a:solidFill>
                <a:latin typeface="Courier New"/>
                <a:ea typeface="Courier New"/>
                <a:cs typeface="Courier New"/>
                <a:sym typeface="Courier New"/>
              </a:rPr>
              <a:t>int</a:t>
            </a: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array, </a:t>
            </a:r>
            <a:r>
              <a:rPr lang="en" sz="1050">
                <a:solidFill>
                  <a:srgbClr val="C678DD"/>
                </a:solidFill>
                <a:latin typeface="Courier New"/>
                <a:ea typeface="Courier New"/>
                <a:cs typeface="Courier New"/>
                <a:sym typeface="Courier New"/>
              </a:rPr>
              <a:t>int</a:t>
            </a:r>
            <a:r>
              <a:rPr lang="en" sz="1050">
                <a:solidFill>
                  <a:srgbClr val="ABB2BF"/>
                </a:solidFill>
                <a:latin typeface="Courier New"/>
                <a:ea typeface="Courier New"/>
                <a:cs typeface="Courier New"/>
                <a:sym typeface="Courier New"/>
              </a:rPr>
              <a:t> N)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int</a:t>
            </a: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tmp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malloc</a:t>
            </a:r>
            <a:r>
              <a:rPr lang="en" sz="1050">
                <a:solidFill>
                  <a:srgbClr val="ABB2BF"/>
                </a:solidFill>
                <a:latin typeface="Courier New"/>
                <a:ea typeface="Courier New"/>
                <a:cs typeface="Courier New"/>
                <a:sym typeface="Courier New"/>
              </a:rPr>
              <a:t>(</a:t>
            </a:r>
            <a:r>
              <a:rPr lang="en" sz="1050">
                <a:solidFill>
                  <a:srgbClr val="C678DD"/>
                </a:solidFill>
                <a:latin typeface="Courier New"/>
                <a:ea typeface="Courier New"/>
                <a:cs typeface="Courier New"/>
                <a:sym typeface="Courier New"/>
              </a:rPr>
              <a:t>sizeof</a:t>
            </a:r>
            <a:r>
              <a:rPr lang="en" sz="1050">
                <a:solidFill>
                  <a:srgbClr val="ABB2BF"/>
                </a:solidFill>
                <a:latin typeface="Courier New"/>
                <a:ea typeface="Courier New"/>
                <a:cs typeface="Courier New"/>
                <a:sym typeface="Courier New"/>
              </a:rPr>
              <a:t>(</a:t>
            </a:r>
            <a:r>
              <a:rPr lang="en" sz="1050">
                <a:solidFill>
                  <a:srgbClr val="C678DD"/>
                </a:solidFill>
                <a:latin typeface="Courier New"/>
                <a:ea typeface="Courier New"/>
                <a:cs typeface="Courier New"/>
                <a:sym typeface="Courier New"/>
              </a:rPr>
              <a:t>int</a:t>
            </a: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(N));</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struct</a:t>
            </a:r>
            <a:r>
              <a:rPr lang="en" sz="1050">
                <a:solidFill>
                  <a:srgbClr val="ABB2BF"/>
                </a:solidFill>
                <a:latin typeface="Courier New"/>
                <a:ea typeface="Courier New"/>
                <a:cs typeface="Courier New"/>
                <a:sym typeface="Courier New"/>
              </a:rPr>
              <a:t> msort_task root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.left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a:t>
            </a:r>
            <a:r>
              <a:rPr lang="en" sz="1050">
                <a:solidFill>
                  <a:srgbClr val="D19A66"/>
                </a:solidFill>
                <a:latin typeface="Courier New"/>
                <a:ea typeface="Courier New"/>
                <a:cs typeface="Courier New"/>
                <a:sym typeface="Courier New"/>
              </a:rPr>
              <a:t>0</a:t>
            </a:r>
            <a:r>
              <a:rPr lang="en" sz="1050">
                <a:solidFill>
                  <a:srgbClr val="ABB2BF"/>
                </a:solidFill>
                <a:latin typeface="Courier New"/>
                <a:ea typeface="Courier New"/>
                <a:cs typeface="Courier New"/>
                <a:sym typeface="Courier New"/>
              </a:rPr>
              <a:t>, .right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N</a:t>
            </a:r>
            <a:r>
              <a:rPr lang="en" sz="1050">
                <a:solidFill>
                  <a:srgbClr val="C678DD"/>
                </a:solidFill>
                <a:latin typeface="Courier New"/>
                <a:ea typeface="Courier New"/>
                <a:cs typeface="Courier New"/>
                <a:sym typeface="Courier New"/>
              </a:rPr>
              <a:t>-</a:t>
            </a:r>
            <a:r>
              <a:rPr lang="en" sz="1050">
                <a:solidFill>
                  <a:srgbClr val="D19A66"/>
                </a:solidFill>
                <a:latin typeface="Courier New"/>
                <a:ea typeface="Courier New"/>
                <a:cs typeface="Courier New"/>
                <a:sym typeface="Courier New"/>
              </a:rPr>
              <a:t>1</a:t>
            </a:r>
            <a:r>
              <a:rPr lang="en" sz="1050">
                <a:solidFill>
                  <a:srgbClr val="ABB2BF"/>
                </a:solidFill>
                <a:latin typeface="Courier New"/>
                <a:ea typeface="Courier New"/>
                <a:cs typeface="Courier New"/>
                <a:sym typeface="Courier New"/>
              </a:rPr>
              <a:t>, .array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array, .tmp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tmp</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struct</a:t>
            </a:r>
            <a:r>
              <a:rPr lang="en" sz="1050">
                <a:solidFill>
                  <a:srgbClr val="ABB2BF"/>
                </a:solidFill>
                <a:latin typeface="Courier New"/>
                <a:ea typeface="Courier New"/>
                <a:cs typeface="Courier New"/>
                <a:sym typeface="Courier New"/>
              </a:rPr>
              <a:t> thread_pool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threadpool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thread_pool_new</a:t>
            </a:r>
            <a:r>
              <a:rPr lang="en" sz="1050">
                <a:solidFill>
                  <a:srgbClr val="ABB2BF"/>
                </a:solidFill>
                <a:latin typeface="Courier New"/>
                <a:ea typeface="Courier New"/>
                <a:cs typeface="Courier New"/>
                <a:sym typeface="Courier New"/>
              </a:rPr>
              <a:t>(nthreads);</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00FF00"/>
                </a:solidFill>
                <a:latin typeface="Courier New"/>
                <a:ea typeface="Courier New"/>
                <a:cs typeface="Courier New"/>
                <a:sym typeface="Courier New"/>
              </a:rPr>
              <a:t>//EXTERNAL submission from client</a:t>
            </a:r>
            <a:endParaRPr sz="105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struct</a:t>
            </a:r>
            <a:r>
              <a:rPr lang="en" sz="1050">
                <a:solidFill>
                  <a:srgbClr val="ABB2BF"/>
                </a:solidFill>
                <a:latin typeface="Courier New"/>
                <a:ea typeface="Courier New"/>
                <a:cs typeface="Courier New"/>
                <a:sym typeface="Courier New"/>
              </a:rPr>
              <a:t> future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top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thread_pool_submit</a:t>
            </a:r>
            <a:r>
              <a:rPr lang="en" sz="1050">
                <a:solidFill>
                  <a:srgbClr val="ABB2BF"/>
                </a:solidFill>
                <a:latin typeface="Courier New"/>
                <a:ea typeface="Courier New"/>
                <a:cs typeface="Courier New"/>
                <a:sym typeface="Courier New"/>
              </a:rPr>
              <a:t>(threadpool,         </a:t>
            </a:r>
            <a:r>
              <a:rPr lang="en" sz="1050">
                <a:solidFill>
                  <a:srgbClr val="00FF00"/>
                </a:solidFill>
                <a:latin typeface="Courier New"/>
                <a:ea typeface="Courier New"/>
                <a:cs typeface="Courier New"/>
                <a:sym typeface="Courier New"/>
              </a:rPr>
              <a:t>//internal function</a:t>
            </a:r>
            <a:endParaRPr sz="105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56B6C2"/>
                </a:solidFill>
                <a:latin typeface="Courier New"/>
                <a:ea typeface="Courier New"/>
                <a:cs typeface="Courier New"/>
                <a:sym typeface="Courier New"/>
              </a:rPr>
              <a:t>fork_join_task_t</a:t>
            </a:r>
            <a:r>
              <a:rPr lang="en" sz="1050">
                <a:solidFill>
                  <a:srgbClr val="ABB2BF"/>
                </a:solidFill>
                <a:latin typeface="Courier New"/>
                <a:ea typeface="Courier New"/>
                <a:cs typeface="Courier New"/>
                <a:sym typeface="Courier New"/>
              </a:rPr>
              <a:t>) </a:t>
            </a:r>
            <a:r>
              <a:rPr lang="en" sz="1050">
                <a:solidFill>
                  <a:srgbClr val="FFFFFF"/>
                </a:solidFill>
                <a:latin typeface="Courier New"/>
                <a:ea typeface="Courier New"/>
                <a:cs typeface="Courier New"/>
                <a:sym typeface="Courier New"/>
              </a:rPr>
              <a:t>mergesort_internal_parallel</a:t>
            </a:r>
            <a:r>
              <a:rPr lang="en" sz="1050">
                <a:solidFill>
                  <a:srgbClr val="ABB2BF"/>
                </a:solidFill>
                <a:latin typeface="Courier New"/>
                <a:ea typeface="Courier New"/>
                <a:cs typeface="Courier New"/>
                <a:sym typeface="Courier New"/>
              </a:rPr>
              <a:t>,</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&amp;</a:t>
            </a:r>
            <a:r>
              <a:rPr lang="en" sz="1050">
                <a:solidFill>
                  <a:srgbClr val="ABB2BF"/>
                </a:solidFill>
                <a:latin typeface="Courier New"/>
                <a:ea typeface="Courier New"/>
                <a:cs typeface="Courier New"/>
                <a:sym typeface="Courier New"/>
              </a:rPr>
              <a:t>root);</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00FF00"/>
                </a:solidFill>
                <a:latin typeface="Courier New"/>
                <a:ea typeface="Courier New"/>
                <a:cs typeface="Courier New"/>
                <a:sym typeface="Courier New"/>
              </a:rPr>
              <a:t>//demands answer once it’s ready</a:t>
            </a:r>
            <a:endParaRPr sz="105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future_get</a:t>
            </a:r>
            <a:r>
              <a:rPr lang="en" sz="1050">
                <a:solidFill>
                  <a:srgbClr val="ABB2BF"/>
                </a:solidFill>
                <a:latin typeface="Courier New"/>
                <a:ea typeface="Courier New"/>
                <a:cs typeface="Courier New"/>
                <a:sym typeface="Courier New"/>
              </a:rPr>
              <a:t>(top);</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future_free</a:t>
            </a:r>
            <a:r>
              <a:rPr lang="en" sz="1050">
                <a:solidFill>
                  <a:srgbClr val="ABB2BF"/>
                </a:solidFill>
                <a:latin typeface="Courier New"/>
                <a:ea typeface="Courier New"/>
                <a:cs typeface="Courier New"/>
                <a:sym typeface="Courier New"/>
              </a:rPr>
              <a:t>(top);</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thread_pool_shutdown_and_destroy</a:t>
            </a:r>
            <a:r>
              <a:rPr lang="en" sz="1050">
                <a:solidFill>
                  <a:srgbClr val="ABB2BF"/>
                </a:solidFill>
                <a:latin typeface="Courier New"/>
                <a:ea typeface="Courier New"/>
                <a:cs typeface="Courier New"/>
                <a:sym typeface="Courier New"/>
              </a:rPr>
              <a:t>(threadpool);</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free</a:t>
            </a:r>
            <a:r>
              <a:rPr lang="en" sz="1050">
                <a:solidFill>
                  <a:srgbClr val="ABB2BF"/>
                </a:solidFill>
                <a:latin typeface="Courier New"/>
                <a:ea typeface="Courier New"/>
                <a:cs typeface="Courier New"/>
                <a:sym typeface="Courier New"/>
              </a:rPr>
              <a:t> (tmp);</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a:t>
            </a:r>
            <a:endParaRPr sz="10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p>
        </p:txBody>
      </p:sp>
      <p:sp>
        <p:nvSpPr>
          <p:cNvPr id="219" name="Google Shape;219;p33"/>
          <p:cNvSpPr txBox="1"/>
          <p:nvPr/>
        </p:nvSpPr>
        <p:spPr>
          <a:xfrm>
            <a:off x="4955375" y="699000"/>
            <a:ext cx="41148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Check out mergesort.c to see full functions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Example (part 2)</a:t>
            </a:r>
            <a:endParaRPr b="1" sz="2800">
              <a:solidFill>
                <a:srgbClr val="000000"/>
              </a:solidFill>
            </a:endParaRPr>
          </a:p>
        </p:txBody>
      </p:sp>
      <p:sp>
        <p:nvSpPr>
          <p:cNvPr id="225" name="Google Shape;225;p34"/>
          <p:cNvSpPr txBox="1"/>
          <p:nvPr/>
        </p:nvSpPr>
        <p:spPr>
          <a:xfrm>
            <a:off x="84200" y="1092025"/>
            <a:ext cx="8998200" cy="4006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050">
                <a:solidFill>
                  <a:srgbClr val="C678DD"/>
                </a:solidFill>
                <a:latin typeface="Courier New"/>
                <a:ea typeface="Courier New"/>
                <a:cs typeface="Courier New"/>
                <a:sym typeface="Courier New"/>
              </a:rPr>
              <a:t>static</a:t>
            </a: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void</a:t>
            </a:r>
            <a:r>
              <a:rPr lang="en" sz="1050">
                <a:solidFill>
                  <a:srgbClr val="ABB2BF"/>
                </a:solidFill>
                <a:latin typeface="Courier New"/>
                <a:ea typeface="Courier New"/>
                <a:cs typeface="Courier New"/>
                <a:sym typeface="Courier New"/>
              </a:rPr>
              <a:t>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1AFEF"/>
                </a:solidFill>
                <a:latin typeface="Courier New"/>
                <a:ea typeface="Courier New"/>
                <a:cs typeface="Courier New"/>
                <a:sym typeface="Courier New"/>
              </a:rPr>
              <a:t>mergesort_internal_parallel</a:t>
            </a:r>
            <a:r>
              <a:rPr lang="en" sz="1050">
                <a:solidFill>
                  <a:srgbClr val="ABB2BF"/>
                </a:solidFill>
                <a:latin typeface="Courier New"/>
                <a:ea typeface="Courier New"/>
                <a:cs typeface="Courier New"/>
                <a:sym typeface="Courier New"/>
              </a:rPr>
              <a:t>(</a:t>
            </a:r>
            <a:r>
              <a:rPr lang="en" sz="1050">
                <a:solidFill>
                  <a:srgbClr val="C678DD"/>
                </a:solidFill>
                <a:latin typeface="Courier New"/>
                <a:ea typeface="Courier New"/>
                <a:cs typeface="Courier New"/>
                <a:sym typeface="Courier New"/>
              </a:rPr>
              <a:t>struct</a:t>
            </a:r>
            <a:r>
              <a:rPr lang="en" sz="1050">
                <a:solidFill>
                  <a:srgbClr val="ABB2BF"/>
                </a:solidFill>
                <a:latin typeface="Courier New"/>
                <a:ea typeface="Courier New"/>
                <a:cs typeface="Courier New"/>
                <a:sym typeface="Courier New"/>
              </a:rPr>
              <a:t> thread_pool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threadpool, </a:t>
            </a:r>
            <a:r>
              <a:rPr lang="en" sz="1050">
                <a:solidFill>
                  <a:srgbClr val="C678DD"/>
                </a:solidFill>
                <a:latin typeface="Courier New"/>
                <a:ea typeface="Courier New"/>
                <a:cs typeface="Courier New"/>
                <a:sym typeface="Courier New"/>
              </a:rPr>
              <a:t>struct</a:t>
            </a:r>
            <a:r>
              <a:rPr lang="en" sz="1050">
                <a:solidFill>
                  <a:srgbClr val="ABB2BF"/>
                </a:solidFill>
                <a:latin typeface="Courier New"/>
                <a:ea typeface="Courier New"/>
                <a:cs typeface="Courier New"/>
                <a:sym typeface="Courier New"/>
              </a:rPr>
              <a:t> msort_task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s)</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00FF00"/>
                </a:solidFill>
                <a:latin typeface="Courier New"/>
                <a:ea typeface="Courier New"/>
                <a:cs typeface="Courier New"/>
                <a:sym typeface="Courier New"/>
              </a:rPr>
              <a:t>//If array small, no more submitting just internal sort (BASE CASE)</a:t>
            </a:r>
            <a:endParaRPr sz="105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i</a:t>
            </a:r>
            <a:r>
              <a:rPr lang="en" sz="1050">
                <a:solidFill>
                  <a:srgbClr val="C678DD"/>
                </a:solidFill>
                <a:latin typeface="Courier New"/>
                <a:ea typeface="Courier New"/>
                <a:cs typeface="Courier New"/>
                <a:sym typeface="Courier New"/>
              </a:rPr>
              <a:t>f</a:t>
            </a:r>
            <a:r>
              <a:rPr lang="en" sz="1050">
                <a:solidFill>
                  <a:srgbClr val="ABB2BF"/>
                </a:solidFill>
                <a:latin typeface="Courier New"/>
                <a:ea typeface="Courier New"/>
                <a:cs typeface="Courier New"/>
                <a:sym typeface="Courier New"/>
              </a:rPr>
              <a:t> (right - left &lt;= min_task_size) { </a:t>
            </a:r>
            <a:r>
              <a:rPr lang="en" sz="1050">
                <a:solidFill>
                  <a:srgbClr val="61AFEF"/>
                </a:solidFill>
                <a:latin typeface="Courier New"/>
                <a:ea typeface="Courier New"/>
                <a:cs typeface="Courier New"/>
                <a:sym typeface="Courier New"/>
              </a:rPr>
              <a:t>mergesort_internal</a:t>
            </a:r>
            <a:r>
              <a:rPr lang="en" sz="1050">
                <a:solidFill>
                  <a:srgbClr val="ABB2BF"/>
                </a:solidFill>
                <a:latin typeface="Courier New"/>
                <a:ea typeface="Courier New"/>
                <a:cs typeface="Courier New"/>
                <a:sym typeface="Courier New"/>
              </a:rPr>
              <a:t>(array, tmp+left, left, right);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FFE599"/>
                </a:solidFill>
                <a:latin typeface="Courier New"/>
                <a:ea typeface="Courier New"/>
                <a:cs typeface="Courier New"/>
                <a:sym typeface="Courier New"/>
              </a:rPr>
              <a:t>...</a:t>
            </a:r>
            <a:r>
              <a:rPr lang="en" sz="1050">
                <a:solidFill>
                  <a:srgbClr val="FFE599"/>
                </a:solidFill>
                <a:latin typeface="Courier New"/>
                <a:ea typeface="Courier New"/>
                <a:cs typeface="Courier New"/>
                <a:sym typeface="Courier New"/>
              </a:rPr>
              <a:t> not all code shown </a:t>
            </a:r>
            <a:r>
              <a:rPr lang="en" sz="1050">
                <a:solidFill>
                  <a:srgbClr val="FFE599"/>
                </a:solidFill>
                <a:latin typeface="Courier New"/>
                <a:ea typeface="Courier New"/>
                <a:cs typeface="Courier New"/>
                <a:sym typeface="Courier New"/>
              </a:rPr>
              <a:t>...</a:t>
            </a:r>
            <a:r>
              <a:rPr lang="en" sz="1050">
                <a:solidFill>
                  <a:srgbClr val="FFE599"/>
                </a:solidFill>
                <a:latin typeface="Courier New"/>
                <a:ea typeface="Courier New"/>
                <a:cs typeface="Courier New"/>
                <a:sym typeface="Courier New"/>
              </a:rPr>
              <a:t>.</a:t>
            </a:r>
            <a:endParaRPr sz="1050">
              <a:solidFill>
                <a:srgbClr val="FFE599"/>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00FF00"/>
                </a:solidFill>
                <a:latin typeface="Courier New"/>
                <a:ea typeface="Courier New"/>
                <a:cs typeface="Courier New"/>
                <a:sym typeface="Courier New"/>
              </a:rPr>
              <a:t>	  </a:t>
            </a:r>
            <a:endParaRPr sz="1050">
              <a:solidFill>
                <a:srgbClr val="00FF00"/>
              </a:solidFill>
              <a:latin typeface="Courier New"/>
              <a:ea typeface="Courier New"/>
              <a:cs typeface="Courier New"/>
              <a:sym typeface="Courier New"/>
            </a:endParaRPr>
          </a:p>
          <a:p>
            <a:pPr indent="457200" lvl="0" marL="0" rtl="0" algn="l">
              <a:lnSpc>
                <a:spcPct val="135714"/>
              </a:lnSpc>
              <a:spcBef>
                <a:spcPts val="0"/>
              </a:spcBef>
              <a:spcAft>
                <a:spcPts val="0"/>
              </a:spcAft>
              <a:buNone/>
            </a:pPr>
            <a:r>
              <a:rPr lang="en" sz="1050">
                <a:solidFill>
                  <a:srgbClr val="00FF00"/>
                </a:solidFill>
                <a:latin typeface="Courier New"/>
                <a:ea typeface="Courier New"/>
                <a:cs typeface="Courier New"/>
                <a:sym typeface="Courier New"/>
              </a:rPr>
              <a:t>  //INTERNAL Submission from the worker thread</a:t>
            </a:r>
            <a:endParaRPr sz="105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struct</a:t>
            </a:r>
            <a:r>
              <a:rPr lang="en" sz="1050">
                <a:solidFill>
                  <a:srgbClr val="ABB2BF"/>
                </a:solidFill>
                <a:latin typeface="Courier New"/>
                <a:ea typeface="Courier New"/>
                <a:cs typeface="Courier New"/>
                <a:sym typeface="Courier New"/>
              </a:rPr>
              <a:t> future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lhalf </a:t>
            </a:r>
            <a:r>
              <a:rPr lang="en" sz="1050">
                <a:solidFill>
                  <a:srgbClr val="C678DD"/>
                </a:solidFill>
                <a:latin typeface="Courier New"/>
                <a:ea typeface="Courier New"/>
                <a:cs typeface="Courier New"/>
                <a:sym typeface="Courier New"/>
              </a:rPr>
              <a:t>=</a:t>
            </a: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thread_pool_submit</a:t>
            </a:r>
            <a:r>
              <a:rPr lang="en" sz="1050">
                <a:solidFill>
                  <a:srgbClr val="ABB2BF"/>
                </a:solidFill>
                <a:latin typeface="Courier New"/>
                <a:ea typeface="Courier New"/>
                <a:cs typeface="Courier New"/>
                <a:sym typeface="Courier New"/>
              </a:rPr>
              <a:t>(threadpool, (</a:t>
            </a:r>
            <a:r>
              <a:rPr lang="en" sz="1050">
                <a:solidFill>
                  <a:srgbClr val="56B6C2"/>
                </a:solidFill>
                <a:latin typeface="Courier New"/>
                <a:ea typeface="Courier New"/>
                <a:cs typeface="Courier New"/>
                <a:sym typeface="Courier New"/>
              </a:rPr>
              <a:t>fork_join_task_t</a:t>
            </a:r>
            <a:r>
              <a:rPr lang="en" sz="1050">
                <a:solidFill>
                  <a:srgbClr val="ABB2BF"/>
                </a:solidFill>
                <a:latin typeface="Courier New"/>
                <a:ea typeface="Courier New"/>
                <a:cs typeface="Courier New"/>
                <a:sym typeface="Courier New"/>
              </a:rPr>
              <a:t>) mergesort_internal_parallel,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C678DD"/>
                </a:solidFill>
                <a:latin typeface="Courier New"/>
                <a:ea typeface="Courier New"/>
                <a:cs typeface="Courier New"/>
                <a:sym typeface="Courier New"/>
              </a:rPr>
              <a:t>&amp;</a:t>
            </a:r>
            <a:r>
              <a:rPr lang="en" sz="1050">
                <a:solidFill>
                  <a:srgbClr val="ABB2BF"/>
                </a:solidFill>
                <a:latin typeface="Courier New"/>
                <a:ea typeface="Courier New"/>
                <a:cs typeface="Courier New"/>
                <a:sym typeface="Courier New"/>
              </a:rPr>
              <a:t>mleft);</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00FF00"/>
                </a:solidFill>
                <a:latin typeface="Courier New"/>
                <a:ea typeface="Courier New"/>
                <a:cs typeface="Courier New"/>
                <a:sym typeface="Courier New"/>
              </a:rPr>
              <a:t>//Worker thread works on other half</a:t>
            </a:r>
            <a:endParaRPr sz="105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mergesort_internal_parallel</a:t>
            </a:r>
            <a:r>
              <a:rPr lang="en" sz="1050">
                <a:solidFill>
                  <a:srgbClr val="ABB2BF"/>
                </a:solidFill>
                <a:latin typeface="Courier New"/>
                <a:ea typeface="Courier New"/>
                <a:cs typeface="Courier New"/>
                <a:sym typeface="Courier New"/>
              </a:rPr>
              <a:t>(threadpool, </a:t>
            </a:r>
            <a:r>
              <a:rPr lang="en" sz="1050">
                <a:solidFill>
                  <a:srgbClr val="C678DD"/>
                </a:solidFill>
                <a:latin typeface="Courier New"/>
                <a:ea typeface="Courier New"/>
                <a:cs typeface="Courier New"/>
                <a:sym typeface="Courier New"/>
              </a:rPr>
              <a:t>&amp;</a:t>
            </a:r>
            <a:r>
              <a:rPr lang="en" sz="1050">
                <a:solidFill>
                  <a:srgbClr val="ABB2BF"/>
                </a:solidFill>
                <a:latin typeface="Courier New"/>
                <a:ea typeface="Courier New"/>
                <a:cs typeface="Courier New"/>
                <a:sym typeface="Courier New"/>
              </a:rPr>
              <a:t>mright);</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future_get</a:t>
            </a:r>
            <a:r>
              <a:rPr lang="en" sz="1050">
                <a:solidFill>
                  <a:srgbClr val="ABB2BF"/>
                </a:solidFill>
                <a:latin typeface="Courier New"/>
                <a:ea typeface="Courier New"/>
                <a:cs typeface="Courier New"/>
                <a:sym typeface="Courier New"/>
              </a:rPr>
              <a:t>(lhalf);</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future_free</a:t>
            </a:r>
            <a:r>
              <a:rPr lang="en" sz="1050">
                <a:solidFill>
                  <a:srgbClr val="ABB2BF"/>
                </a:solidFill>
                <a:latin typeface="Courier New"/>
                <a:ea typeface="Courier New"/>
                <a:cs typeface="Courier New"/>
                <a:sym typeface="Courier New"/>
              </a:rPr>
              <a:t>(lhalf);</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r>
              <a:rPr lang="en" sz="1050">
                <a:solidFill>
                  <a:srgbClr val="61AFEF"/>
                </a:solidFill>
                <a:latin typeface="Courier New"/>
                <a:ea typeface="Courier New"/>
                <a:cs typeface="Courier New"/>
                <a:sym typeface="Courier New"/>
              </a:rPr>
              <a:t>merge</a:t>
            </a:r>
            <a:r>
              <a:rPr lang="en" sz="1050">
                <a:solidFill>
                  <a:srgbClr val="ABB2BF"/>
                </a:solidFill>
                <a:latin typeface="Courier New"/>
                <a:ea typeface="Courier New"/>
                <a:cs typeface="Courier New"/>
                <a:sym typeface="Courier New"/>
              </a:rPr>
              <a:t>(array, tmp, left, left, m, right);</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    }</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ABB2BF"/>
                </a:solidFill>
                <a:latin typeface="Courier New"/>
                <a:ea typeface="Courier New"/>
                <a:cs typeface="Courier New"/>
                <a:sym typeface="Courier New"/>
              </a:rPr>
              <a:t>}</a:t>
            </a:r>
            <a:endParaRPr sz="105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61AFEF"/>
              </a:solidFill>
              <a:latin typeface="Courier New"/>
              <a:ea typeface="Courier New"/>
              <a:cs typeface="Courier New"/>
              <a:sym typeface="Courier New"/>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Work Helping</a:t>
            </a:r>
            <a:endParaRPr b="1" sz="2800">
              <a:solidFill>
                <a:srgbClr val="000000"/>
              </a:solidFill>
            </a:endParaRPr>
          </a:p>
        </p:txBody>
      </p:sp>
      <p:sp>
        <p:nvSpPr>
          <p:cNvPr id="231" name="Google Shape;231;p35"/>
          <p:cNvSpPr txBox="1"/>
          <p:nvPr/>
        </p:nvSpPr>
        <p:spPr>
          <a:xfrm>
            <a:off x="311700" y="1152475"/>
            <a:ext cx="7947000" cy="386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In </a:t>
            </a:r>
            <a:r>
              <a:rPr lang="en" sz="1800">
                <a:solidFill>
                  <a:srgbClr val="595959"/>
                </a:solidFill>
                <a:latin typeface="Roboto Mono"/>
                <a:ea typeface="Roboto Mono"/>
                <a:cs typeface="Roboto Mono"/>
                <a:sym typeface="Roboto Mono"/>
              </a:rPr>
              <a:t>future_get</a:t>
            </a:r>
            <a:r>
              <a:rPr lang="en" sz="1800">
                <a:solidFill>
                  <a:srgbClr val="595959"/>
                </a:solidFill>
              </a:rPr>
              <a:t>, you can only return the result once the future is done executing</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The task might not be completed when </a:t>
            </a:r>
            <a:r>
              <a:rPr lang="en" sz="1800">
                <a:solidFill>
                  <a:srgbClr val="595959"/>
                </a:solidFill>
                <a:latin typeface="Roboto Mono"/>
                <a:ea typeface="Roboto Mono"/>
                <a:cs typeface="Roboto Mono"/>
                <a:sym typeface="Roboto Mono"/>
              </a:rPr>
              <a:t>future_get</a:t>
            </a:r>
            <a:r>
              <a:rPr lang="en" sz="1800">
                <a:solidFill>
                  <a:srgbClr val="595959"/>
                </a:solidFill>
              </a:rPr>
              <a:t> is called (or even running)</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Consider cases for getting the result from future_get:</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If future already executed -&gt; Hurray!</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342900" lvl="1" marL="914400" rtl="0" algn="l">
              <a:lnSpc>
                <a:spcPct val="115000"/>
              </a:lnSpc>
              <a:spcBef>
                <a:spcPts val="1600"/>
              </a:spcBef>
              <a:spcAft>
                <a:spcPts val="0"/>
              </a:spcAft>
              <a:buClr>
                <a:srgbClr val="595959"/>
              </a:buClr>
              <a:buSzPts val="1800"/>
              <a:buChar char="○"/>
            </a:pPr>
            <a:r>
              <a:rPr lang="en" sz="1800">
                <a:solidFill>
                  <a:srgbClr val="595959"/>
                </a:solidFill>
              </a:rPr>
              <a:t>But what happens if the future isn’t ready?</a:t>
            </a:r>
            <a:endParaRPr sz="1800">
              <a:solidFill>
                <a:srgbClr val="595959"/>
              </a:solidFill>
            </a:endParaRPr>
          </a:p>
          <a:p>
            <a:pPr indent="-342900" lvl="2" marL="1371600" rtl="0" algn="l">
              <a:lnSpc>
                <a:spcPct val="115000"/>
              </a:lnSpc>
              <a:spcBef>
                <a:spcPts val="0"/>
              </a:spcBef>
              <a:spcAft>
                <a:spcPts val="0"/>
              </a:spcAft>
              <a:buClr>
                <a:srgbClr val="595959"/>
              </a:buClr>
              <a:buSzPts val="1800"/>
              <a:buChar char="■"/>
            </a:pPr>
            <a:r>
              <a:rPr lang="en" sz="1800">
                <a:solidFill>
                  <a:srgbClr val="595959"/>
                </a:solidFill>
              </a:rPr>
              <a:t>What should the thread do while waiting?</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
        <p:nvSpPr>
          <p:cNvPr id="232" name="Google Shape;232;p35"/>
          <p:cNvSpPr/>
          <p:nvPr/>
        </p:nvSpPr>
        <p:spPr>
          <a:xfrm>
            <a:off x="5156425" y="2861150"/>
            <a:ext cx="838500" cy="80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Task</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a:t>
            </a:r>
            <a:endParaRPr/>
          </a:p>
        </p:txBody>
      </p:sp>
      <p:pic>
        <p:nvPicPr>
          <p:cNvPr id="233" name="Google Shape;233;p35"/>
          <p:cNvPicPr preferRelativeResize="0"/>
          <p:nvPr/>
        </p:nvPicPr>
        <p:blipFill>
          <a:blip r:embed="rId3">
            <a:alphaModFix/>
          </a:blip>
          <a:stretch>
            <a:fillRect/>
          </a:stretch>
        </p:blipFill>
        <p:spPr>
          <a:xfrm>
            <a:off x="5748813" y="3413175"/>
            <a:ext cx="407075" cy="407075"/>
          </a:xfrm>
          <a:prstGeom prst="rect">
            <a:avLst/>
          </a:prstGeom>
          <a:noFill/>
          <a:ln>
            <a:noFill/>
          </a:ln>
        </p:spPr>
      </p:pic>
      <p:sp>
        <p:nvSpPr>
          <p:cNvPr id="234" name="Google Shape;234;p35"/>
          <p:cNvSpPr/>
          <p:nvPr/>
        </p:nvSpPr>
        <p:spPr>
          <a:xfrm>
            <a:off x="6105525" y="3968800"/>
            <a:ext cx="838500" cy="80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Task</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a:t>
            </a:r>
            <a:endParaRPr/>
          </a:p>
        </p:txBody>
      </p:sp>
      <p:pic>
        <p:nvPicPr>
          <p:cNvPr id="235" name="Google Shape;235;p35"/>
          <p:cNvPicPr preferRelativeResize="0"/>
          <p:nvPr/>
        </p:nvPicPr>
        <p:blipFill>
          <a:blip r:embed="rId4">
            <a:alphaModFix/>
          </a:blip>
          <a:stretch>
            <a:fillRect/>
          </a:stretch>
        </p:blipFill>
        <p:spPr>
          <a:xfrm>
            <a:off x="6601450" y="4504750"/>
            <a:ext cx="538800" cy="538800"/>
          </a:xfrm>
          <a:prstGeom prst="rect">
            <a:avLst/>
          </a:prstGeom>
          <a:noFill/>
          <a:ln>
            <a:noFill/>
          </a:ln>
        </p:spPr>
      </p:pic>
      <p:sp>
        <p:nvSpPr>
          <p:cNvPr id="236" name="Google Shape;236;p35"/>
          <p:cNvSpPr/>
          <p:nvPr/>
        </p:nvSpPr>
        <p:spPr>
          <a:xfrm>
            <a:off x="7164750" y="3968801"/>
            <a:ext cx="538801" cy="9746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Work Helping (cont.)</a:t>
            </a:r>
            <a:endParaRPr b="1" sz="2800">
              <a:solidFill>
                <a:srgbClr val="000000"/>
              </a:solidFill>
            </a:endParaRPr>
          </a:p>
        </p:txBody>
      </p:sp>
      <p:sp>
        <p:nvSpPr>
          <p:cNvPr id="242" name="Google Shape;242;p36"/>
          <p:cNvSpPr txBox="1"/>
          <p:nvPr/>
        </p:nvSpPr>
        <p:spPr>
          <a:xfrm>
            <a:off x="311700" y="11279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Threads should make best use of their time</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Minimize threads sleeping</a:t>
            </a:r>
            <a:endParaRPr sz="1800">
              <a:solidFill>
                <a:srgbClr val="595959"/>
              </a:solidFill>
            </a:endParaRPr>
          </a:p>
          <a:p>
            <a:pPr indent="-342900" lvl="1" marL="914400" rtl="0" algn="l">
              <a:lnSpc>
                <a:spcPct val="115000"/>
              </a:lnSpc>
              <a:spcBef>
                <a:spcPts val="1000"/>
              </a:spcBef>
              <a:spcAft>
                <a:spcPts val="0"/>
              </a:spcAft>
              <a:buClr>
                <a:srgbClr val="595959"/>
              </a:buClr>
              <a:buSzPts val="1800"/>
              <a:buChar char="○"/>
            </a:pPr>
            <a:r>
              <a:rPr lang="en" sz="1800">
                <a:solidFill>
                  <a:srgbClr val="595959"/>
                </a:solidFill>
              </a:rPr>
              <a:t>Maximize threads executing tasks</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If no threads are executing a task you depend on, do it yourself</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If a thread is executing the task you depend on? May be beneficial to execute other tasks instead of waiting</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1000"/>
              </a:spcAft>
              <a:buNone/>
            </a:pPr>
            <a:r>
              <a:t/>
            </a:r>
            <a:endParaRPr sz="18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idx="1" type="body"/>
          </p:nvPr>
        </p:nvSpPr>
        <p:spPr>
          <a:xfrm>
            <a:off x="363750" y="554850"/>
            <a:ext cx="3855900" cy="40338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en" sz="3200"/>
              <a:t>Topics</a:t>
            </a:r>
            <a:endParaRPr b="1" sz="3200"/>
          </a:p>
        </p:txBody>
      </p:sp>
      <p:sp>
        <p:nvSpPr>
          <p:cNvPr id="112" name="Google Shape;112;p19"/>
          <p:cNvSpPr txBox="1"/>
          <p:nvPr>
            <p:ph idx="2" type="body"/>
          </p:nvPr>
        </p:nvSpPr>
        <p:spPr>
          <a:xfrm>
            <a:off x="4955075" y="1154550"/>
            <a:ext cx="3855900" cy="40338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SzPts val="2000"/>
              <a:buChar char="●"/>
            </a:pPr>
            <a:r>
              <a:rPr lang="en"/>
              <a:t>Getting Started and Basics</a:t>
            </a:r>
            <a:endParaRPr/>
          </a:p>
          <a:p>
            <a:pPr indent="-355600" lvl="0" marL="457200" rtl="0" algn="l">
              <a:spcBef>
                <a:spcPts val="0"/>
              </a:spcBef>
              <a:spcAft>
                <a:spcPts val="0"/>
              </a:spcAft>
              <a:buSzPts val="2000"/>
              <a:buChar char="●"/>
            </a:pPr>
            <a:r>
              <a:rPr lang="en"/>
              <a:t>Threadpool Design</a:t>
            </a:r>
            <a:endParaRPr/>
          </a:p>
          <a:p>
            <a:pPr indent="-355600" lvl="0" marL="457200" rtl="0" algn="l">
              <a:spcBef>
                <a:spcPts val="0"/>
              </a:spcBef>
              <a:spcAft>
                <a:spcPts val="0"/>
              </a:spcAft>
              <a:buSzPts val="2000"/>
              <a:buChar char="●"/>
            </a:pPr>
            <a:r>
              <a:rPr lang="en"/>
              <a:t>Codebase Intro</a:t>
            </a:r>
            <a:endParaRPr/>
          </a:p>
          <a:p>
            <a:pPr indent="-355600" lvl="0" marL="457200" rtl="0" algn="l">
              <a:spcBef>
                <a:spcPts val="0"/>
              </a:spcBef>
              <a:spcAft>
                <a:spcPts val="0"/>
              </a:spcAft>
              <a:buSzPts val="2000"/>
              <a:buChar char="●"/>
            </a:pPr>
            <a:r>
              <a:rPr lang="en"/>
              <a:t>Logistics</a:t>
            </a:r>
            <a:endParaRPr/>
          </a:p>
          <a:p>
            <a:pPr indent="-330200" lvl="1" marL="914400" rtl="0" algn="l">
              <a:spcBef>
                <a:spcPts val="0"/>
              </a:spcBef>
              <a:spcAft>
                <a:spcPts val="0"/>
              </a:spcAft>
              <a:buSzPts val="1600"/>
              <a:buChar char="○"/>
            </a:pPr>
            <a:r>
              <a:rPr lang="en"/>
              <a:t>Grading</a:t>
            </a:r>
            <a:endParaRPr/>
          </a:p>
          <a:p>
            <a:pPr indent="-330200" lvl="1" marL="914400" rtl="0" algn="l">
              <a:spcBef>
                <a:spcPts val="0"/>
              </a:spcBef>
              <a:spcAft>
                <a:spcPts val="0"/>
              </a:spcAft>
              <a:buSzPts val="1600"/>
              <a:buChar char="○"/>
            </a:pPr>
            <a:r>
              <a:rPr lang="en"/>
              <a:t>Test Driver</a:t>
            </a:r>
            <a:endParaRPr/>
          </a:p>
          <a:p>
            <a:pPr indent="-330200" lvl="1" marL="914400" rtl="0" algn="l">
              <a:spcBef>
                <a:spcPts val="0"/>
              </a:spcBef>
              <a:spcAft>
                <a:spcPts val="0"/>
              </a:spcAft>
              <a:buSzPts val="1600"/>
              <a:buChar char="○"/>
            </a:pPr>
            <a:r>
              <a:rPr lang="en"/>
              <a:t>Scoreboard</a:t>
            </a:r>
            <a:endParaRPr/>
          </a:p>
          <a:p>
            <a:pPr indent="-355600" lvl="0" marL="457200" rtl="0" algn="l">
              <a:spcBef>
                <a:spcPts val="0"/>
              </a:spcBef>
              <a:spcAft>
                <a:spcPts val="0"/>
              </a:spcAft>
              <a:buSzPts val="2000"/>
              <a:buChar char="●"/>
            </a:pPr>
            <a:r>
              <a:rPr lang="en"/>
              <a:t>Debugging</a:t>
            </a:r>
            <a:endParaRPr/>
          </a:p>
          <a:p>
            <a:pPr indent="-355600" lvl="0" marL="457200" rtl="0" algn="l">
              <a:spcBef>
                <a:spcPts val="0"/>
              </a:spcBef>
              <a:spcAft>
                <a:spcPts val="0"/>
              </a:spcAft>
              <a:buSzPts val="2000"/>
              <a:buChar char="●"/>
            </a:pPr>
            <a:r>
              <a:rPr lang="en"/>
              <a:t>Advice</a:t>
            </a:r>
            <a:endParaRPr/>
          </a:p>
          <a:p>
            <a:pPr indent="-355600" lvl="0" marL="457200" rtl="0" algn="l">
              <a:spcBef>
                <a:spcPts val="0"/>
              </a:spcBef>
              <a:spcAft>
                <a:spcPts val="0"/>
              </a:spcAft>
              <a:buSzPts val="2000"/>
              <a:buChar char="●"/>
            </a:pPr>
            <a:r>
              <a:rPr lang="en"/>
              <a:t>Questions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Design Advice</a:t>
            </a:r>
            <a:endParaRPr b="1" sz="2800">
              <a:solidFill>
                <a:srgbClr val="000000"/>
              </a:solidFill>
            </a:endParaRPr>
          </a:p>
        </p:txBody>
      </p:sp>
      <p:sp>
        <p:nvSpPr>
          <p:cNvPr id="248" name="Google Shape;248;p37"/>
          <p:cNvSpPr txBox="1"/>
          <p:nvPr/>
        </p:nvSpPr>
        <p:spPr>
          <a:xfrm>
            <a:off x="311700" y="11279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You are asked to implement the work stealing with work helping thread pool design</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Better load balancing</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Lower synchronization requirements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However, you can implement work sharing for only 80% credit </a:t>
            </a:r>
            <a:r>
              <a:rPr i="1" lang="en" sz="1800">
                <a:solidFill>
                  <a:srgbClr val="595959"/>
                </a:solidFill>
              </a:rPr>
              <a:t>(not recommended)</a:t>
            </a:r>
            <a:endParaRPr i="1"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249" name="Google Shape;249;p37"/>
          <p:cNvPicPr preferRelativeResize="0"/>
          <p:nvPr/>
        </p:nvPicPr>
        <p:blipFill>
          <a:blip r:embed="rId3">
            <a:alphaModFix/>
          </a:blip>
          <a:stretch>
            <a:fillRect/>
          </a:stretch>
        </p:blipFill>
        <p:spPr>
          <a:xfrm>
            <a:off x="1514475" y="3267588"/>
            <a:ext cx="6115050" cy="657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Thread Local Variables</a:t>
            </a:r>
            <a:endParaRPr b="1" sz="2800">
              <a:solidFill>
                <a:srgbClr val="000000"/>
              </a:solidFill>
            </a:endParaRPr>
          </a:p>
        </p:txBody>
      </p:sp>
      <p:sp>
        <p:nvSpPr>
          <p:cNvPr id="255" name="Google Shape;255;p38"/>
          <p:cNvSpPr txBox="1"/>
          <p:nvPr/>
        </p:nvSpPr>
        <p:spPr>
          <a:xfrm>
            <a:off x="311700" y="11279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Want to be able to access your workers deque (and probably locks) during </a:t>
            </a:r>
            <a:r>
              <a:rPr b="1" lang="en" sz="1800">
                <a:solidFill>
                  <a:srgbClr val="595959"/>
                </a:solidFill>
                <a:latin typeface="Roboto Mono"/>
                <a:ea typeface="Roboto Mono"/>
                <a:cs typeface="Roboto Mono"/>
                <a:sym typeface="Roboto Mono"/>
              </a:rPr>
              <a:t>thread_pool_submit()</a:t>
            </a:r>
            <a:endParaRPr b="1" sz="1800">
              <a:solidFill>
                <a:srgbClr val="595959"/>
              </a:solidFill>
              <a:latin typeface="Roboto Mono"/>
              <a:ea typeface="Roboto Mono"/>
              <a:cs typeface="Roboto Mono"/>
              <a:sym typeface="Roboto Mono"/>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How can we distinguish external/internal submissions?</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1000"/>
              </a:spcAft>
              <a:buNone/>
            </a:pPr>
            <a:r>
              <a:t/>
            </a:r>
            <a:endParaRPr sz="1800">
              <a:solidFill>
                <a:srgbClr val="59595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Thread Local Variables</a:t>
            </a:r>
            <a:endParaRPr b="1" sz="2800">
              <a:solidFill>
                <a:srgbClr val="000000"/>
              </a:solidFill>
            </a:endParaRPr>
          </a:p>
        </p:txBody>
      </p:sp>
      <p:sp>
        <p:nvSpPr>
          <p:cNvPr id="261" name="Google Shape;261;p39"/>
          <p:cNvSpPr txBox="1"/>
          <p:nvPr/>
        </p:nvSpPr>
        <p:spPr>
          <a:xfrm>
            <a:off x="311700" y="1127975"/>
            <a:ext cx="7947000" cy="2451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Naive approach would be to loop through workers and check </a:t>
            </a:r>
            <a:r>
              <a:rPr b="1" lang="en" sz="1800">
                <a:solidFill>
                  <a:srgbClr val="595959"/>
                </a:solidFill>
                <a:latin typeface="Roboto Mono"/>
                <a:ea typeface="Roboto Mono"/>
                <a:cs typeface="Roboto Mono"/>
                <a:sym typeface="Roboto Mono"/>
              </a:rPr>
              <a:t>pthread_self(),</a:t>
            </a:r>
            <a:r>
              <a:rPr lang="en" sz="1800">
                <a:solidFill>
                  <a:srgbClr val="595959"/>
                </a:solidFill>
              </a:rPr>
              <a:t>...</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Instead, use some variable which would be different for each thread</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AKA </a:t>
            </a:r>
            <a:r>
              <a:rPr lang="en" sz="1800" u="sng">
                <a:solidFill>
                  <a:schemeClr val="hlink"/>
                </a:solidFill>
                <a:hlinkClick r:id="rId3"/>
              </a:rPr>
              <a:t>thread-local</a:t>
            </a:r>
            <a:r>
              <a:rPr lang="en" sz="1800">
                <a:solidFill>
                  <a:srgbClr val="595959"/>
                </a:solidFill>
              </a:rPr>
              <a:t> variables/storage </a:t>
            </a:r>
            <a:endParaRPr sz="1800">
              <a:solidFill>
                <a:srgbClr val="595959"/>
              </a:solidFill>
              <a:latin typeface="Roboto Mono"/>
              <a:ea typeface="Roboto Mono"/>
              <a:cs typeface="Roboto Mono"/>
              <a:sym typeface="Roboto Mono"/>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262" name="Google Shape;262;p39"/>
          <p:cNvPicPr preferRelativeResize="0"/>
          <p:nvPr/>
        </p:nvPicPr>
        <p:blipFill>
          <a:blip r:embed="rId4">
            <a:alphaModFix/>
          </a:blip>
          <a:stretch>
            <a:fillRect/>
          </a:stretch>
        </p:blipFill>
        <p:spPr>
          <a:xfrm>
            <a:off x="381000" y="2786350"/>
            <a:ext cx="8382000" cy="876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6" name="Shape 266"/>
        <p:cNvGrpSpPr/>
        <p:nvPr/>
      </p:nvGrpSpPr>
      <p:grpSpPr>
        <a:xfrm>
          <a:off x="0" y="0"/>
          <a:ext cx="0" cy="0"/>
          <a:chOff x="0" y="0"/>
          <a:chExt cx="0" cy="0"/>
        </a:xfrm>
      </p:grpSpPr>
      <p:pic>
        <p:nvPicPr>
          <p:cNvPr id="267" name="Google Shape;267;p40"/>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268" name="Google Shape;268;p40"/>
          <p:cNvSpPr txBox="1"/>
          <p:nvPr/>
        </p:nvSpPr>
        <p:spPr>
          <a:xfrm>
            <a:off x="1413300" y="1898725"/>
            <a:ext cx="63174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300">
                <a:solidFill>
                  <a:srgbClr val="FFFFFF"/>
                </a:solidFill>
              </a:rPr>
              <a:t>Codebase Intro</a:t>
            </a:r>
            <a:endParaRPr b="1" sz="53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struct thread_pool</a:t>
            </a:r>
            <a:endParaRPr b="1" sz="2800">
              <a:solidFill>
                <a:srgbClr val="000000"/>
              </a:solidFill>
            </a:endParaRPr>
          </a:p>
        </p:txBody>
      </p:sp>
      <p:sp>
        <p:nvSpPr>
          <p:cNvPr id="274" name="Google Shape;274;p41"/>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Should contain any state you need for a threadpool</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Ideas:</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Locks (</a:t>
            </a:r>
            <a:r>
              <a:rPr lang="en" sz="1800">
                <a:solidFill>
                  <a:srgbClr val="595959"/>
                </a:solidFill>
                <a:latin typeface="Roboto Mono"/>
                <a:ea typeface="Roboto Mono"/>
                <a:cs typeface="Roboto Mono"/>
                <a:sym typeface="Roboto Mono"/>
              </a:rPr>
              <a:t>pthread_mutex_t</a:t>
            </a:r>
            <a:r>
              <a:rPr lang="en" sz="1800">
                <a:solidFill>
                  <a:srgbClr val="595959"/>
                </a:solidFill>
              </a:rPr>
              <a:t>)</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Queues/Deques (provided </a:t>
            </a:r>
            <a:r>
              <a:rPr lang="en" sz="1800">
                <a:solidFill>
                  <a:srgbClr val="595959"/>
                </a:solidFill>
                <a:latin typeface="Roboto Mono"/>
                <a:ea typeface="Roboto Mono"/>
                <a:cs typeface="Roboto Mono"/>
                <a:sym typeface="Roboto Mono"/>
              </a:rPr>
              <a:t>list</a:t>
            </a:r>
            <a:r>
              <a:rPr lang="en" sz="1800">
                <a:solidFill>
                  <a:srgbClr val="595959"/>
                </a:solidFill>
              </a:rPr>
              <a:t> struct from previous project)</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Semaphores (</a:t>
            </a:r>
            <a:r>
              <a:rPr lang="en" sz="1800">
                <a:solidFill>
                  <a:srgbClr val="595959"/>
                </a:solidFill>
                <a:latin typeface="Roboto Mono"/>
                <a:ea typeface="Roboto Mono"/>
                <a:cs typeface="Roboto Mono"/>
                <a:sym typeface="Roboto Mono"/>
              </a:rPr>
              <a:t>sem_t</a:t>
            </a:r>
            <a:r>
              <a:rPr lang="en" sz="1800">
                <a:solidFill>
                  <a:srgbClr val="595959"/>
                </a:solidFill>
              </a:rPr>
              <a:t>)</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Conditional Variables (</a:t>
            </a:r>
            <a:r>
              <a:rPr lang="en" sz="1800">
                <a:solidFill>
                  <a:srgbClr val="595959"/>
                </a:solidFill>
                <a:latin typeface="Roboto Mono"/>
                <a:ea typeface="Roboto Mono"/>
                <a:cs typeface="Roboto Mono"/>
                <a:sym typeface="Roboto Mono"/>
              </a:rPr>
              <a:t>pthread_cond_t</a:t>
            </a:r>
            <a:r>
              <a:rPr lang="en" sz="1800">
                <a:solidFill>
                  <a:srgbClr val="595959"/>
                </a:solidFill>
              </a:rPr>
              <a:t>)</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Etc.</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Protects global queue</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Shutdown flag</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Futures</a:t>
            </a:r>
            <a:endParaRPr b="1" sz="2800">
              <a:solidFill>
                <a:srgbClr val="000000"/>
              </a:solidFill>
            </a:endParaRPr>
          </a:p>
        </p:txBody>
      </p:sp>
      <p:sp>
        <p:nvSpPr>
          <p:cNvPr id="280" name="Google Shape;280;p42"/>
          <p:cNvSpPr txBox="1"/>
          <p:nvPr/>
        </p:nvSpPr>
        <p:spPr>
          <a:xfrm>
            <a:off x="311700" y="1017725"/>
            <a:ext cx="7947000" cy="1757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595959"/>
              </a:buClr>
              <a:buSzPts val="1600"/>
              <a:buChar char="●"/>
            </a:pPr>
            <a:r>
              <a:rPr lang="en" sz="1600">
                <a:solidFill>
                  <a:srgbClr val="595959"/>
                </a:solidFill>
              </a:rPr>
              <a:t>How do we represent a task we need to do? </a:t>
            </a:r>
            <a:endParaRPr sz="1600">
              <a:solidFill>
                <a:srgbClr val="595959"/>
              </a:solidFill>
            </a:endParaRPr>
          </a:p>
          <a:p>
            <a:pPr indent="-330200" lvl="1" marL="914400" rtl="0" algn="l">
              <a:lnSpc>
                <a:spcPct val="115000"/>
              </a:lnSpc>
              <a:spcBef>
                <a:spcPts val="1000"/>
              </a:spcBef>
              <a:spcAft>
                <a:spcPts val="0"/>
              </a:spcAft>
              <a:buClr>
                <a:srgbClr val="595959"/>
              </a:buClr>
              <a:buSzPts val="1600"/>
              <a:buChar char="○"/>
            </a:pPr>
            <a:r>
              <a:rPr lang="en" sz="1600">
                <a:solidFill>
                  <a:srgbClr val="595959"/>
                </a:solidFill>
                <a:latin typeface="Roboto Mono"/>
                <a:ea typeface="Roboto Mono"/>
                <a:cs typeface="Roboto Mono"/>
                <a:sym typeface="Roboto Mono"/>
              </a:rPr>
              <a:t>future</a:t>
            </a:r>
            <a:endParaRPr sz="1600">
              <a:solidFill>
                <a:srgbClr val="595959"/>
              </a:solidFill>
              <a:latin typeface="Roboto Mono"/>
              <a:ea typeface="Roboto Mono"/>
              <a:cs typeface="Roboto Mono"/>
              <a:sym typeface="Roboto Mono"/>
            </a:endParaRPr>
          </a:p>
          <a:p>
            <a:pPr indent="-330200" lvl="1" marL="914400" rtl="0" algn="l">
              <a:lnSpc>
                <a:spcPct val="115000"/>
              </a:lnSpc>
              <a:spcBef>
                <a:spcPts val="1000"/>
              </a:spcBef>
              <a:spcAft>
                <a:spcPts val="0"/>
              </a:spcAft>
              <a:buClr>
                <a:srgbClr val="595959"/>
              </a:buClr>
              <a:buSzPts val="1600"/>
              <a:buChar char="○"/>
            </a:pPr>
            <a:r>
              <a:rPr lang="en" sz="1600">
                <a:solidFill>
                  <a:srgbClr val="595959"/>
                </a:solidFill>
              </a:rPr>
              <a:t>Threadpool: an instance of a task that you must execute</a:t>
            </a:r>
            <a:endParaRPr sz="1600">
              <a:solidFill>
                <a:srgbClr val="595959"/>
              </a:solidFill>
            </a:endParaRPr>
          </a:p>
          <a:p>
            <a:pPr indent="-330200" lvl="1" marL="914400" rtl="0" algn="l">
              <a:lnSpc>
                <a:spcPct val="115000"/>
              </a:lnSpc>
              <a:spcBef>
                <a:spcPts val="1000"/>
              </a:spcBef>
              <a:spcAft>
                <a:spcPts val="1000"/>
              </a:spcAft>
              <a:buClr>
                <a:srgbClr val="595959"/>
              </a:buClr>
              <a:buSzPts val="1600"/>
              <a:buChar char="○"/>
            </a:pPr>
            <a:r>
              <a:rPr lang="en" sz="1600">
                <a:solidFill>
                  <a:srgbClr val="595959"/>
                </a:solidFill>
              </a:rPr>
              <a:t>Client: a promise we will give them a reply when they ask for i</a:t>
            </a:r>
            <a:r>
              <a:rPr lang="en" sz="1600">
                <a:solidFill>
                  <a:srgbClr val="595959"/>
                </a:solidFill>
              </a:rPr>
              <a:t>t</a:t>
            </a:r>
            <a:endParaRPr sz="1600">
              <a:solidFill>
                <a:srgbClr val="595959"/>
              </a:solidFill>
            </a:endParaRPr>
          </a:p>
        </p:txBody>
      </p:sp>
      <p:sp>
        <p:nvSpPr>
          <p:cNvPr id="281" name="Google Shape;281;p42"/>
          <p:cNvSpPr txBox="1"/>
          <p:nvPr/>
        </p:nvSpPr>
        <p:spPr>
          <a:xfrm>
            <a:off x="311700" y="2731750"/>
            <a:ext cx="8520600" cy="21516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future</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200">
                <a:solidFill>
                  <a:srgbClr val="ABB2BF"/>
                </a:solidFill>
                <a:latin typeface="Courier New"/>
                <a:ea typeface="Courier New"/>
                <a:cs typeface="Courier New"/>
                <a:sym typeface="Courier New"/>
              </a:rPr>
              <a:t>{</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200">
                <a:solidFill>
                  <a:srgbClr val="ABB2BF"/>
                </a:solidFill>
                <a:latin typeface="Courier New"/>
                <a:ea typeface="Courier New"/>
                <a:cs typeface="Courier New"/>
                <a:sym typeface="Courier New"/>
              </a:rPr>
              <a:t>        </a:t>
            </a:r>
            <a:r>
              <a:rPr lang="en" sz="1200">
                <a:solidFill>
                  <a:srgbClr val="56B6C2"/>
                </a:solidFill>
                <a:latin typeface="Courier New"/>
                <a:ea typeface="Courier New"/>
                <a:cs typeface="Courier New"/>
                <a:sym typeface="Courier New"/>
              </a:rPr>
              <a:t>fork_join_task_t</a:t>
            </a:r>
            <a:r>
              <a:rPr lang="en" sz="1200">
                <a:solidFill>
                  <a:srgbClr val="ABB2BF"/>
                </a:solidFill>
                <a:latin typeface="Courier New"/>
                <a:ea typeface="Courier New"/>
                <a:cs typeface="Courier New"/>
                <a:sym typeface="Courier New"/>
              </a:rPr>
              <a:t> task; </a:t>
            </a:r>
            <a:r>
              <a:rPr lang="en" sz="1200">
                <a:solidFill>
                  <a:srgbClr val="00FF00"/>
                </a:solidFill>
                <a:latin typeface="Courier New"/>
                <a:ea typeface="Courier New"/>
                <a:cs typeface="Courier New"/>
                <a:sym typeface="Courier New"/>
              </a:rPr>
              <a:t>// typedef of a function pointer type that you will execute          </a:t>
            </a:r>
            <a:endParaRPr sz="120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args; 		 </a:t>
            </a:r>
            <a:r>
              <a:rPr lang="en" sz="1200">
                <a:solidFill>
                  <a:srgbClr val="00FF00"/>
                </a:solidFill>
                <a:latin typeface="Courier New"/>
                <a:ea typeface="Courier New"/>
                <a:cs typeface="Courier New"/>
                <a:sym typeface="Courier New"/>
              </a:rPr>
              <a:t>// the data from thread_pool_submit</a:t>
            </a:r>
            <a:endParaRPr sz="120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result; 		 </a:t>
            </a:r>
            <a:r>
              <a:rPr lang="en" sz="1200">
                <a:solidFill>
                  <a:srgbClr val="00FF00"/>
                </a:solidFill>
                <a:latin typeface="Courier New"/>
                <a:ea typeface="Courier New"/>
                <a:cs typeface="Courier New"/>
                <a:sym typeface="Courier New"/>
              </a:rPr>
              <a:t>// will store task result once it completes execution</a:t>
            </a:r>
            <a:endParaRPr sz="120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200">
                <a:solidFill>
                  <a:srgbClr val="ABB2BF"/>
                </a:solidFill>
                <a:latin typeface="Courier New"/>
                <a:ea typeface="Courier New"/>
                <a:cs typeface="Courier New"/>
                <a:sym typeface="Courier New"/>
              </a:rPr>
              <a:t>	   … </a:t>
            </a:r>
            <a:endParaRPr sz="1200">
              <a:solidFill>
                <a:srgbClr val="ABB2BF"/>
              </a:solidFill>
              <a:latin typeface="Courier New"/>
              <a:ea typeface="Courier New"/>
              <a:cs typeface="Courier New"/>
              <a:sym typeface="Courier New"/>
            </a:endParaRPr>
          </a:p>
          <a:p>
            <a:pPr indent="0" lvl="0" marL="457200" rtl="0" algn="l">
              <a:lnSpc>
                <a:spcPct val="135714"/>
              </a:lnSpc>
              <a:spcBef>
                <a:spcPts val="0"/>
              </a:spcBef>
              <a:spcAft>
                <a:spcPts val="0"/>
              </a:spcAft>
              <a:buNone/>
            </a:pPr>
            <a:r>
              <a:rPr lang="en" sz="1200">
                <a:solidFill>
                  <a:srgbClr val="00FF00"/>
                </a:solidFill>
                <a:latin typeface="Courier New"/>
                <a:ea typeface="Courier New"/>
                <a:cs typeface="Courier New"/>
                <a:sym typeface="Courier New"/>
              </a:rPr>
              <a:t>   // may also need synchronization primitives (mutexes, semaphores, etc)</a:t>
            </a:r>
            <a:endParaRPr sz="1200">
              <a:solidFill>
                <a:srgbClr val="00FF00"/>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 sz="1200">
                <a:solidFill>
                  <a:srgbClr val="ABB2BF"/>
                </a:solidFill>
                <a:latin typeface="Courier New"/>
                <a:ea typeface="Courier New"/>
                <a:cs typeface="Courier New"/>
                <a:sym typeface="Courier New"/>
              </a:rPr>
              <a:t>};</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Futures (cont.)</a:t>
            </a:r>
            <a:endParaRPr b="1" sz="2800">
              <a:solidFill>
                <a:srgbClr val="000000"/>
              </a:solidFill>
            </a:endParaRPr>
          </a:p>
        </p:txBody>
      </p:sp>
      <p:sp>
        <p:nvSpPr>
          <p:cNvPr id="287" name="Google Shape;287;p43"/>
          <p:cNvSpPr txBox="1"/>
          <p:nvPr/>
        </p:nvSpPr>
        <p:spPr>
          <a:xfrm>
            <a:off x="311700" y="1017725"/>
            <a:ext cx="7947000" cy="1305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You will invoke “task” as a method, it represents the method passed through by </a:t>
            </a:r>
            <a:r>
              <a:rPr b="1" lang="en" sz="1800">
                <a:solidFill>
                  <a:srgbClr val="595959"/>
                </a:solidFill>
                <a:latin typeface="Roboto Mono"/>
                <a:ea typeface="Roboto Mono"/>
                <a:cs typeface="Roboto Mono"/>
                <a:sym typeface="Roboto Mono"/>
              </a:rPr>
              <a:t>thread_pool_submit</a:t>
            </a:r>
            <a:r>
              <a:rPr lang="en" sz="1800">
                <a:solidFill>
                  <a:srgbClr val="595959"/>
                </a:solidFill>
              </a:rPr>
              <a:t>, the return value gets stored into the result</a:t>
            </a:r>
            <a:endParaRPr sz="1800"/>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288" name="Google Shape;288;p43"/>
          <p:cNvPicPr preferRelativeResize="0"/>
          <p:nvPr/>
        </p:nvPicPr>
        <p:blipFill rotWithShape="1">
          <a:blip r:embed="rId3">
            <a:alphaModFix/>
          </a:blip>
          <a:srcRect b="16871" l="0" r="13651" t="18832"/>
          <a:stretch/>
        </p:blipFill>
        <p:spPr>
          <a:xfrm>
            <a:off x="1324425" y="2670988"/>
            <a:ext cx="5921550" cy="404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4"/>
          <p:cNvSpPr txBox="1"/>
          <p:nvPr/>
        </p:nvSpPr>
        <p:spPr>
          <a:xfrm>
            <a:off x="239725" y="-3260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Future Illustration</a:t>
            </a:r>
            <a:endParaRPr b="1" sz="2800">
              <a:solidFill>
                <a:srgbClr val="000000"/>
              </a:solidFill>
            </a:endParaRPr>
          </a:p>
        </p:txBody>
      </p:sp>
      <p:pic>
        <p:nvPicPr>
          <p:cNvPr id="294" name="Google Shape;294;p44"/>
          <p:cNvPicPr preferRelativeResize="0"/>
          <p:nvPr/>
        </p:nvPicPr>
        <p:blipFill rotWithShape="1">
          <a:blip r:embed="rId3">
            <a:alphaModFix/>
          </a:blip>
          <a:srcRect b="34550" l="23091" r="51475" t="31155"/>
          <a:stretch/>
        </p:blipFill>
        <p:spPr>
          <a:xfrm>
            <a:off x="2107200" y="482875"/>
            <a:ext cx="2103523" cy="1536350"/>
          </a:xfrm>
          <a:prstGeom prst="rect">
            <a:avLst/>
          </a:prstGeom>
          <a:noFill/>
          <a:ln>
            <a:noFill/>
          </a:ln>
        </p:spPr>
      </p:pic>
      <p:pic>
        <p:nvPicPr>
          <p:cNvPr id="295" name="Google Shape;295;p44"/>
          <p:cNvPicPr preferRelativeResize="0"/>
          <p:nvPr/>
        </p:nvPicPr>
        <p:blipFill rotWithShape="1">
          <a:blip r:embed="rId4">
            <a:alphaModFix/>
          </a:blip>
          <a:srcRect b="8153" l="20659" r="26636" t="17525"/>
          <a:stretch/>
        </p:blipFill>
        <p:spPr>
          <a:xfrm>
            <a:off x="6486650" y="208575"/>
            <a:ext cx="2502874" cy="1911845"/>
          </a:xfrm>
          <a:prstGeom prst="rect">
            <a:avLst/>
          </a:prstGeom>
          <a:noFill/>
          <a:ln>
            <a:noFill/>
          </a:ln>
        </p:spPr>
      </p:pic>
      <p:pic>
        <p:nvPicPr>
          <p:cNvPr id="296" name="Google Shape;296;p44"/>
          <p:cNvPicPr preferRelativeResize="0"/>
          <p:nvPr/>
        </p:nvPicPr>
        <p:blipFill rotWithShape="1">
          <a:blip r:embed="rId5">
            <a:alphaModFix/>
          </a:blip>
          <a:srcRect b="7898" l="19970" r="26184" t="17161"/>
          <a:stretch/>
        </p:blipFill>
        <p:spPr>
          <a:xfrm>
            <a:off x="6453625" y="3165700"/>
            <a:ext cx="2535854" cy="1911824"/>
          </a:xfrm>
          <a:prstGeom prst="rect">
            <a:avLst/>
          </a:prstGeom>
          <a:noFill/>
          <a:ln>
            <a:noFill/>
          </a:ln>
        </p:spPr>
      </p:pic>
      <p:pic>
        <p:nvPicPr>
          <p:cNvPr id="297" name="Google Shape;297;p44"/>
          <p:cNvPicPr preferRelativeResize="0"/>
          <p:nvPr/>
        </p:nvPicPr>
        <p:blipFill rotWithShape="1">
          <a:blip r:embed="rId6">
            <a:alphaModFix/>
          </a:blip>
          <a:srcRect b="34209" l="22915" r="51619" t="31377"/>
          <a:stretch/>
        </p:blipFill>
        <p:spPr>
          <a:xfrm>
            <a:off x="2107213" y="2019225"/>
            <a:ext cx="2103499" cy="1539715"/>
          </a:xfrm>
          <a:prstGeom prst="rect">
            <a:avLst/>
          </a:prstGeom>
          <a:noFill/>
          <a:ln>
            <a:noFill/>
          </a:ln>
        </p:spPr>
      </p:pic>
      <p:pic>
        <p:nvPicPr>
          <p:cNvPr id="298" name="Google Shape;298;p44"/>
          <p:cNvPicPr preferRelativeResize="0"/>
          <p:nvPr/>
        </p:nvPicPr>
        <p:blipFill rotWithShape="1">
          <a:blip r:embed="rId7">
            <a:alphaModFix/>
          </a:blip>
          <a:srcRect b="0" l="17655" r="1320" t="0"/>
          <a:stretch/>
        </p:blipFill>
        <p:spPr>
          <a:xfrm>
            <a:off x="2107212" y="3558950"/>
            <a:ext cx="2103500" cy="1461350"/>
          </a:xfrm>
          <a:prstGeom prst="rect">
            <a:avLst/>
          </a:prstGeom>
          <a:noFill/>
          <a:ln>
            <a:noFill/>
          </a:ln>
        </p:spPr>
      </p:pic>
      <p:cxnSp>
        <p:nvCxnSpPr>
          <p:cNvPr id="299" name="Google Shape;299;p44"/>
          <p:cNvCxnSpPr>
            <a:stCxn id="294" idx="3"/>
            <a:endCxn id="295" idx="1"/>
          </p:cNvCxnSpPr>
          <p:nvPr/>
        </p:nvCxnSpPr>
        <p:spPr>
          <a:xfrm flipH="1" rot="10800000">
            <a:off x="4210723" y="1164350"/>
            <a:ext cx="2275800" cy="86700"/>
          </a:xfrm>
          <a:prstGeom prst="straightConnector1">
            <a:avLst/>
          </a:prstGeom>
          <a:noFill/>
          <a:ln cap="flat" cmpd="sng" w="9525">
            <a:solidFill>
              <a:schemeClr val="dk2"/>
            </a:solidFill>
            <a:prstDash val="solid"/>
            <a:round/>
            <a:headEnd len="med" w="med" type="none"/>
            <a:tailEnd len="med" w="med" type="triangle"/>
          </a:ln>
        </p:spPr>
      </p:cxnSp>
      <p:cxnSp>
        <p:nvCxnSpPr>
          <p:cNvPr id="300" name="Google Shape;300;p44"/>
          <p:cNvCxnSpPr>
            <a:stCxn id="295" idx="1"/>
            <a:endCxn id="297" idx="3"/>
          </p:cNvCxnSpPr>
          <p:nvPr/>
        </p:nvCxnSpPr>
        <p:spPr>
          <a:xfrm flipH="1">
            <a:off x="4210850" y="1164497"/>
            <a:ext cx="2275800" cy="1624500"/>
          </a:xfrm>
          <a:prstGeom prst="straightConnector1">
            <a:avLst/>
          </a:prstGeom>
          <a:noFill/>
          <a:ln cap="flat" cmpd="sng" w="9525">
            <a:solidFill>
              <a:schemeClr val="dk2"/>
            </a:solidFill>
            <a:prstDash val="solid"/>
            <a:round/>
            <a:headEnd len="med" w="med" type="none"/>
            <a:tailEnd len="med" w="med" type="triangle"/>
          </a:ln>
        </p:spPr>
      </p:cxnSp>
      <p:cxnSp>
        <p:nvCxnSpPr>
          <p:cNvPr id="301" name="Google Shape;301;p44"/>
          <p:cNvCxnSpPr>
            <a:stCxn id="297" idx="3"/>
            <a:endCxn id="296" idx="1"/>
          </p:cNvCxnSpPr>
          <p:nvPr/>
        </p:nvCxnSpPr>
        <p:spPr>
          <a:xfrm>
            <a:off x="4210712" y="2789082"/>
            <a:ext cx="2242800" cy="1332600"/>
          </a:xfrm>
          <a:prstGeom prst="straightConnector1">
            <a:avLst/>
          </a:prstGeom>
          <a:noFill/>
          <a:ln cap="flat" cmpd="sng" w="9525">
            <a:solidFill>
              <a:schemeClr val="dk2"/>
            </a:solidFill>
            <a:prstDash val="solid"/>
            <a:round/>
            <a:headEnd len="med" w="med" type="none"/>
            <a:tailEnd len="med" w="med" type="triangle"/>
          </a:ln>
        </p:spPr>
      </p:cxnSp>
      <p:cxnSp>
        <p:nvCxnSpPr>
          <p:cNvPr id="302" name="Google Shape;302;p44"/>
          <p:cNvCxnSpPr>
            <a:stCxn id="296" idx="1"/>
            <a:endCxn id="298" idx="3"/>
          </p:cNvCxnSpPr>
          <p:nvPr/>
        </p:nvCxnSpPr>
        <p:spPr>
          <a:xfrm flipH="1">
            <a:off x="4210825" y="4121612"/>
            <a:ext cx="2242800" cy="168000"/>
          </a:xfrm>
          <a:prstGeom prst="straightConnector1">
            <a:avLst/>
          </a:prstGeom>
          <a:noFill/>
          <a:ln cap="flat" cmpd="sng" w="9525">
            <a:solidFill>
              <a:schemeClr val="dk2"/>
            </a:solidFill>
            <a:prstDash val="solid"/>
            <a:round/>
            <a:headEnd len="med" w="med" type="none"/>
            <a:tailEnd len="med" w="med" type="triangle"/>
          </a:ln>
        </p:spPr>
      </p:cxnSp>
      <p:sp>
        <p:nvSpPr>
          <p:cNvPr id="303" name="Google Shape;303;p44"/>
          <p:cNvSpPr/>
          <p:nvPr/>
        </p:nvSpPr>
        <p:spPr>
          <a:xfrm>
            <a:off x="2473800" y="3640775"/>
            <a:ext cx="1364631" cy="187851"/>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FFFF"/>
                </a:solidFill>
                <a:latin typeface="Impact"/>
              </a:rPr>
              <a:t>RESULT ACQUIRED</a:t>
            </a:r>
          </a:p>
        </p:txBody>
      </p:sp>
      <p:pic>
        <p:nvPicPr>
          <p:cNvPr id="304" name="Google Shape;304;p44"/>
          <p:cNvPicPr preferRelativeResize="0"/>
          <p:nvPr/>
        </p:nvPicPr>
        <p:blipFill>
          <a:blip r:embed="rId8">
            <a:alphaModFix/>
          </a:blip>
          <a:stretch>
            <a:fillRect/>
          </a:stretch>
        </p:blipFill>
        <p:spPr>
          <a:xfrm>
            <a:off x="4715700" y="1867661"/>
            <a:ext cx="722225" cy="722225"/>
          </a:xfrm>
          <a:prstGeom prst="rect">
            <a:avLst/>
          </a:prstGeom>
          <a:noFill/>
          <a:ln>
            <a:noFill/>
          </a:ln>
        </p:spPr>
      </p:pic>
      <p:pic>
        <p:nvPicPr>
          <p:cNvPr id="305" name="Google Shape;305;p44"/>
          <p:cNvPicPr preferRelativeResize="0"/>
          <p:nvPr/>
        </p:nvPicPr>
        <p:blipFill>
          <a:blip r:embed="rId8">
            <a:alphaModFix/>
          </a:blip>
          <a:stretch>
            <a:fillRect/>
          </a:stretch>
        </p:blipFill>
        <p:spPr>
          <a:xfrm>
            <a:off x="4773838" y="2893948"/>
            <a:ext cx="722225" cy="722225"/>
          </a:xfrm>
          <a:prstGeom prst="rect">
            <a:avLst/>
          </a:prstGeom>
          <a:noFill/>
          <a:ln>
            <a:noFill/>
          </a:ln>
        </p:spPr>
      </p:pic>
      <p:sp>
        <p:nvSpPr>
          <p:cNvPr id="306" name="Google Shape;306;p44"/>
          <p:cNvSpPr/>
          <p:nvPr/>
        </p:nvSpPr>
        <p:spPr>
          <a:xfrm>
            <a:off x="4721375" y="807250"/>
            <a:ext cx="838500" cy="80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Task</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a:t>
            </a:r>
            <a:endParaRPr/>
          </a:p>
        </p:txBody>
      </p:sp>
      <p:sp>
        <p:nvSpPr>
          <p:cNvPr id="307" name="Google Shape;307;p44"/>
          <p:cNvSpPr/>
          <p:nvPr/>
        </p:nvSpPr>
        <p:spPr>
          <a:xfrm>
            <a:off x="4715700" y="3828625"/>
            <a:ext cx="838500" cy="80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Task</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rPr lang="en"/>
              <a:t>-----------</a:t>
            </a:r>
            <a:endParaRPr/>
          </a:p>
        </p:txBody>
      </p:sp>
      <p:pic>
        <p:nvPicPr>
          <p:cNvPr id="308" name="Google Shape;308;p44"/>
          <p:cNvPicPr preferRelativeResize="0"/>
          <p:nvPr/>
        </p:nvPicPr>
        <p:blipFill>
          <a:blip r:embed="rId9">
            <a:alphaModFix/>
          </a:blip>
          <a:stretch>
            <a:fillRect/>
          </a:stretch>
        </p:blipFill>
        <p:spPr>
          <a:xfrm>
            <a:off x="5242000" y="4392875"/>
            <a:ext cx="407075" cy="407075"/>
          </a:xfrm>
          <a:prstGeom prst="rect">
            <a:avLst/>
          </a:prstGeom>
          <a:noFill/>
          <a:ln>
            <a:noFill/>
          </a:ln>
        </p:spPr>
      </p:pic>
      <p:pic>
        <p:nvPicPr>
          <p:cNvPr id="309" name="Google Shape;309;p44"/>
          <p:cNvPicPr preferRelativeResize="0"/>
          <p:nvPr/>
        </p:nvPicPr>
        <p:blipFill>
          <a:blip r:embed="rId10">
            <a:alphaModFix/>
          </a:blip>
          <a:stretch>
            <a:fillRect/>
          </a:stretch>
        </p:blipFill>
        <p:spPr>
          <a:xfrm>
            <a:off x="6453625" y="3212775"/>
            <a:ext cx="538800" cy="538800"/>
          </a:xfrm>
          <a:prstGeom prst="rect">
            <a:avLst/>
          </a:prstGeom>
          <a:noFill/>
          <a:ln>
            <a:noFill/>
          </a:ln>
        </p:spPr>
      </p:pic>
      <p:cxnSp>
        <p:nvCxnSpPr>
          <p:cNvPr id="310" name="Google Shape;310;p44"/>
          <p:cNvCxnSpPr>
            <a:stCxn id="295" idx="2"/>
            <a:endCxn id="296" idx="0"/>
          </p:cNvCxnSpPr>
          <p:nvPr/>
        </p:nvCxnSpPr>
        <p:spPr>
          <a:xfrm flipH="1">
            <a:off x="7721587" y="2120420"/>
            <a:ext cx="16500" cy="1045200"/>
          </a:xfrm>
          <a:prstGeom prst="straightConnector1">
            <a:avLst/>
          </a:prstGeom>
          <a:noFill/>
          <a:ln cap="flat" cmpd="sng" w="9525">
            <a:solidFill>
              <a:schemeClr val="dk2"/>
            </a:solidFill>
            <a:prstDash val="solid"/>
            <a:round/>
            <a:headEnd len="med" w="med" type="none"/>
            <a:tailEnd len="med" w="med" type="triangle"/>
          </a:ln>
        </p:spPr>
      </p:cxnSp>
      <p:sp>
        <p:nvSpPr>
          <p:cNvPr id="311" name="Google Shape;311;p44"/>
          <p:cNvSpPr/>
          <p:nvPr/>
        </p:nvSpPr>
        <p:spPr>
          <a:xfrm>
            <a:off x="7404188" y="2314325"/>
            <a:ext cx="667800" cy="60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Task</a:t>
            </a:r>
            <a:endParaRPr sz="1000"/>
          </a:p>
          <a:p>
            <a:pPr indent="0" lvl="0" marL="0" rtl="0" algn="l">
              <a:spcBef>
                <a:spcPts val="0"/>
              </a:spcBef>
              <a:spcAft>
                <a:spcPts val="0"/>
              </a:spcAft>
              <a:buNone/>
            </a:pPr>
            <a:r>
              <a:rPr lang="en" sz="1000"/>
              <a:t>-----------</a:t>
            </a:r>
            <a:endParaRPr sz="1000"/>
          </a:p>
          <a:p>
            <a:pPr indent="0" lvl="0" marL="0" rtl="0" algn="l">
              <a:spcBef>
                <a:spcPts val="0"/>
              </a:spcBef>
              <a:spcAft>
                <a:spcPts val="0"/>
              </a:spcAft>
              <a:buNone/>
            </a:pPr>
            <a:r>
              <a:rPr lang="en" sz="1000"/>
              <a:t>----------</a:t>
            </a:r>
            <a:endParaRPr/>
          </a:p>
        </p:txBody>
      </p:sp>
      <p:sp>
        <p:nvSpPr>
          <p:cNvPr id="312" name="Google Shape;312;p44"/>
          <p:cNvSpPr txBox="1"/>
          <p:nvPr/>
        </p:nvSpPr>
        <p:spPr>
          <a:xfrm>
            <a:off x="98125" y="929838"/>
            <a:ext cx="1795800" cy="3718500"/>
          </a:xfrm>
          <a:prstGeom prst="rect">
            <a:avLst/>
          </a:prstGeom>
          <a:solidFill>
            <a:srgbClr val="FF99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u="sng"/>
              <a:t>KEY:   </a:t>
            </a:r>
            <a:r>
              <a:rPr lang="en" sz="1000"/>
              <a:t>   </a:t>
            </a:r>
            <a:endParaRPr sz="1000"/>
          </a:p>
          <a:p>
            <a:pPr indent="0" lvl="0" marL="0" rtl="0" algn="l">
              <a:spcBef>
                <a:spcPts val="0"/>
              </a:spcBef>
              <a:spcAft>
                <a:spcPts val="0"/>
              </a:spcAft>
              <a:buNone/>
            </a:pPr>
            <a:r>
              <a:t/>
            </a:r>
            <a:endParaRPr sz="1000"/>
          </a:p>
          <a:p>
            <a:pPr indent="-292100" lvl="0" marL="457200" rtl="0" algn="l">
              <a:spcBef>
                <a:spcPts val="0"/>
              </a:spcBef>
              <a:spcAft>
                <a:spcPts val="0"/>
              </a:spcAft>
              <a:buSzPts val="1000"/>
              <a:buAutoNum type="arabicPeriod"/>
            </a:pPr>
            <a:r>
              <a:rPr lang="en" sz="1000"/>
              <a:t>Client submits task to threadpool’s global queue</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AutoNum type="arabicPeriod"/>
            </a:pPr>
            <a:r>
              <a:rPr lang="en" sz="1000"/>
              <a:t>Client immediately receives a future</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AutoNum type="arabicPeriod"/>
            </a:pPr>
            <a:r>
              <a:rPr lang="en" sz="1000"/>
              <a:t>A worker thread snags the submitted task to their local deque for work</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AutoNum type="arabicPeriod"/>
            </a:pPr>
            <a:r>
              <a:rPr lang="en" sz="1000"/>
              <a:t>Client demands to get the completed task affiliated with future</a:t>
            </a:r>
            <a:endParaRPr sz="1000"/>
          </a:p>
          <a:p>
            <a:pPr indent="0" lvl="0" marL="457200" rtl="0" algn="l">
              <a:spcBef>
                <a:spcPts val="0"/>
              </a:spcBef>
              <a:spcAft>
                <a:spcPts val="0"/>
              </a:spcAft>
              <a:buNone/>
            </a:pPr>
            <a:r>
              <a:t/>
            </a:r>
            <a:endParaRPr sz="1000"/>
          </a:p>
          <a:p>
            <a:pPr indent="-292100" lvl="0" marL="457200" rtl="0" algn="l">
              <a:spcBef>
                <a:spcPts val="0"/>
              </a:spcBef>
              <a:spcAft>
                <a:spcPts val="0"/>
              </a:spcAft>
              <a:buSzPts val="1000"/>
              <a:buAutoNum type="arabicPeriod"/>
            </a:pPr>
            <a:r>
              <a:rPr lang="en" sz="1000"/>
              <a:t>The completed task is returned, client frees the future</a:t>
            </a:r>
            <a:endParaRPr sz="1000"/>
          </a:p>
        </p:txBody>
      </p:sp>
      <p:sp>
        <p:nvSpPr>
          <p:cNvPr id="313" name="Google Shape;313;p44"/>
          <p:cNvSpPr/>
          <p:nvPr/>
        </p:nvSpPr>
        <p:spPr>
          <a:xfrm>
            <a:off x="5242000" y="663338"/>
            <a:ext cx="407100" cy="378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t>1.</a:t>
            </a:r>
            <a:endParaRPr b="1" sz="900"/>
          </a:p>
        </p:txBody>
      </p:sp>
      <p:sp>
        <p:nvSpPr>
          <p:cNvPr id="314" name="Google Shape;314;p44"/>
          <p:cNvSpPr/>
          <p:nvPr/>
        </p:nvSpPr>
        <p:spPr>
          <a:xfrm>
            <a:off x="5199425" y="1739250"/>
            <a:ext cx="407100" cy="378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t>2</a:t>
            </a:r>
            <a:r>
              <a:rPr b="1" lang="en" sz="900"/>
              <a:t>.</a:t>
            </a:r>
            <a:endParaRPr b="1" sz="900"/>
          </a:p>
        </p:txBody>
      </p:sp>
      <p:sp>
        <p:nvSpPr>
          <p:cNvPr id="315" name="Google Shape;315;p44"/>
          <p:cNvSpPr/>
          <p:nvPr/>
        </p:nvSpPr>
        <p:spPr>
          <a:xfrm>
            <a:off x="7836975" y="2193750"/>
            <a:ext cx="407100" cy="378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t>3.</a:t>
            </a:r>
            <a:endParaRPr b="1" sz="900"/>
          </a:p>
        </p:txBody>
      </p:sp>
      <p:sp>
        <p:nvSpPr>
          <p:cNvPr id="316" name="Google Shape;316;p44"/>
          <p:cNvSpPr/>
          <p:nvPr/>
        </p:nvSpPr>
        <p:spPr>
          <a:xfrm>
            <a:off x="5199413" y="2749125"/>
            <a:ext cx="407100" cy="378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t>4.</a:t>
            </a:r>
            <a:endParaRPr b="1" sz="900"/>
          </a:p>
        </p:txBody>
      </p:sp>
      <p:sp>
        <p:nvSpPr>
          <p:cNvPr id="317" name="Google Shape;317;p44"/>
          <p:cNvSpPr/>
          <p:nvPr/>
        </p:nvSpPr>
        <p:spPr>
          <a:xfrm>
            <a:off x="5242000" y="3751575"/>
            <a:ext cx="407100" cy="378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t>5</a:t>
            </a:r>
            <a:r>
              <a:rPr b="1" lang="en" sz="900"/>
              <a:t>.</a:t>
            </a:r>
            <a:endParaRPr b="1"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5"/>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Functions you will implement</a:t>
            </a:r>
            <a:endParaRPr b="1" sz="2800">
              <a:solidFill>
                <a:srgbClr val="000000"/>
              </a:solidFill>
            </a:endParaRPr>
          </a:p>
        </p:txBody>
      </p:sp>
      <p:sp>
        <p:nvSpPr>
          <p:cNvPr id="323" name="Google Shape;323;p45"/>
          <p:cNvSpPr txBox="1"/>
          <p:nvPr/>
        </p:nvSpPr>
        <p:spPr>
          <a:xfrm>
            <a:off x="89850" y="1191025"/>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thread_pool</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thread_pool_new</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int</a:t>
            </a:r>
            <a:r>
              <a:rPr lang="en" sz="1200">
                <a:solidFill>
                  <a:srgbClr val="ABB2BF"/>
                </a:solidFill>
                <a:latin typeface="Courier New"/>
                <a:ea typeface="Courier New"/>
                <a:cs typeface="Courier New"/>
                <a:sym typeface="Courier New"/>
              </a:rPr>
              <a:t> nthreads);</a:t>
            </a:r>
            <a:endParaRPr sz="120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324" name="Google Shape;324;p45"/>
          <p:cNvSpPr txBox="1"/>
          <p:nvPr/>
        </p:nvSpPr>
        <p:spPr>
          <a:xfrm>
            <a:off x="89850" y="1674100"/>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thread_pool_shutdown_and_destroy</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thread_pool</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325" name="Google Shape;325;p45"/>
          <p:cNvSpPr txBox="1"/>
          <p:nvPr/>
        </p:nvSpPr>
        <p:spPr>
          <a:xfrm>
            <a:off x="89850" y="2130850"/>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future</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thread_pool_submit</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thread_pool</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pool, </a:t>
            </a:r>
            <a:r>
              <a:rPr lang="en" sz="1200">
                <a:solidFill>
                  <a:srgbClr val="56B6C2"/>
                </a:solidFill>
                <a:latin typeface="Courier New"/>
                <a:ea typeface="Courier New"/>
                <a:cs typeface="Courier New"/>
                <a:sym typeface="Courier New"/>
              </a:rPr>
              <a:t>fork_join_task_t</a:t>
            </a:r>
            <a:r>
              <a:rPr lang="en" sz="1200">
                <a:solidFill>
                  <a:srgbClr val="ABB2BF"/>
                </a:solidFill>
                <a:latin typeface="Courier New"/>
                <a:ea typeface="Courier New"/>
                <a:cs typeface="Courier New"/>
                <a:sym typeface="Courier New"/>
              </a:rPr>
              <a:t> task, </a:t>
            </a: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data)</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a:solidFill>
                <a:srgbClr val="C678DD"/>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326" name="Google Shape;326;p45"/>
          <p:cNvSpPr txBox="1"/>
          <p:nvPr/>
        </p:nvSpPr>
        <p:spPr>
          <a:xfrm>
            <a:off x="89850" y="2613925"/>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future_get</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future</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a:solidFill>
                <a:srgbClr val="C678DD"/>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327" name="Google Shape;327;p45"/>
          <p:cNvSpPr txBox="1"/>
          <p:nvPr/>
        </p:nvSpPr>
        <p:spPr>
          <a:xfrm>
            <a:off x="89850" y="3097000"/>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future_free</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future</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a:solidFill>
                <a:srgbClr val="C678DD"/>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328" name="Google Shape;328;p45"/>
          <p:cNvSpPr txBox="1"/>
          <p:nvPr/>
        </p:nvSpPr>
        <p:spPr>
          <a:xfrm>
            <a:off x="89850" y="3645400"/>
            <a:ext cx="8964300" cy="102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595959"/>
              </a:buClr>
              <a:buSzPts val="1400"/>
              <a:buChar char="●"/>
            </a:pPr>
            <a:r>
              <a:rPr lang="en">
                <a:solidFill>
                  <a:srgbClr val="595959"/>
                </a:solidFill>
              </a:rPr>
              <a:t>Read over threadpool.h for full documentation: you must implement these functions!</a:t>
            </a:r>
            <a:endParaRPr>
              <a:solidFill>
                <a:srgbClr val="595959"/>
              </a:solidFill>
            </a:endParaRPr>
          </a:p>
          <a:p>
            <a:pPr indent="-317500" lvl="0" marL="457200" rtl="0" algn="l">
              <a:spcBef>
                <a:spcPts val="1000"/>
              </a:spcBef>
              <a:spcAft>
                <a:spcPts val="1000"/>
              </a:spcAft>
              <a:buClr>
                <a:srgbClr val="595959"/>
              </a:buClr>
              <a:buSzPts val="1400"/>
              <a:buChar char="●"/>
            </a:pPr>
            <a:r>
              <a:rPr lang="en">
                <a:solidFill>
                  <a:srgbClr val="595959"/>
                </a:solidFill>
              </a:rPr>
              <a:t>You can also add static function(s) to threadpool.c</a:t>
            </a:r>
            <a:endParaRPr>
              <a:solidFill>
                <a:srgbClr val="59595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thread_pool_new</a:t>
            </a:r>
            <a:endParaRPr b="1" sz="2800">
              <a:solidFill>
                <a:srgbClr val="000000"/>
              </a:solidFill>
            </a:endParaRPr>
          </a:p>
        </p:txBody>
      </p:sp>
      <p:sp>
        <p:nvSpPr>
          <p:cNvPr id="334" name="Google Shape;334;p46"/>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Create thread pool</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Initialize worker threads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Call pthread_create: starts a new thread in the calling process. The new thread starts execution by invoking start_routine(); arg is passed as the argument of start_routine()</a:t>
            </a:r>
            <a:endParaRPr sz="1800">
              <a:solidFill>
                <a:srgbClr val="595959"/>
              </a:solidFill>
            </a:endParaRPr>
          </a:p>
          <a:p>
            <a:pPr indent="0" lvl="0" marL="45720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335" name="Google Shape;335;p46"/>
          <p:cNvPicPr preferRelativeResize="0"/>
          <p:nvPr/>
        </p:nvPicPr>
        <p:blipFill>
          <a:blip r:embed="rId3">
            <a:alphaModFix/>
          </a:blip>
          <a:stretch>
            <a:fillRect/>
          </a:stretch>
        </p:blipFill>
        <p:spPr>
          <a:xfrm>
            <a:off x="678400" y="3015450"/>
            <a:ext cx="7213599" cy="177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6" name="Shape 116"/>
        <p:cNvGrpSpPr/>
        <p:nvPr/>
      </p:nvGrpSpPr>
      <p:grpSpPr>
        <a:xfrm>
          <a:off x="0" y="0"/>
          <a:ext cx="0" cy="0"/>
          <a:chOff x="0" y="0"/>
          <a:chExt cx="0" cy="0"/>
        </a:xfrm>
      </p:grpSpPr>
      <p:sp>
        <p:nvSpPr>
          <p:cNvPr id="117" name="Google Shape;117;p20"/>
          <p:cNvSpPr txBox="1"/>
          <p:nvPr/>
        </p:nvSpPr>
        <p:spPr>
          <a:xfrm>
            <a:off x="680700" y="1913275"/>
            <a:ext cx="77826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300">
                <a:solidFill>
                  <a:srgbClr val="FFFFFF"/>
                </a:solidFill>
              </a:rPr>
              <a:t>Getting Started and Basics</a:t>
            </a:r>
            <a:endParaRPr b="1" sz="5300">
              <a:solidFill>
                <a:srgbClr val="FFFFFF"/>
              </a:solidFill>
            </a:endParaRPr>
          </a:p>
        </p:txBody>
      </p:sp>
      <p:pic>
        <p:nvPicPr>
          <p:cNvPr id="118" name="Google Shape;118;p20"/>
          <p:cNvPicPr preferRelativeResize="0"/>
          <p:nvPr/>
        </p:nvPicPr>
        <p:blipFill rotWithShape="1">
          <a:blip r:embed="rId3">
            <a:alphaModFix/>
          </a:blip>
          <a:srcRect b="0" l="0" r="0" t="0"/>
          <a:stretch/>
        </p:blipFill>
        <p:spPr>
          <a:xfrm>
            <a:off x="7084250" y="87350"/>
            <a:ext cx="1914174" cy="1007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9" name="Shape 339"/>
        <p:cNvGrpSpPr/>
        <p:nvPr/>
      </p:nvGrpSpPr>
      <p:grpSpPr>
        <a:xfrm>
          <a:off x="0" y="0"/>
          <a:ext cx="0" cy="0"/>
          <a:chOff x="0" y="0"/>
          <a:chExt cx="0" cy="0"/>
        </a:xfrm>
      </p:grpSpPr>
      <p:pic>
        <p:nvPicPr>
          <p:cNvPr id="340" name="Google Shape;340;p47"/>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341" name="Google Shape;341;p47"/>
          <p:cNvSpPr txBox="1"/>
          <p:nvPr/>
        </p:nvSpPr>
        <p:spPr>
          <a:xfrm>
            <a:off x="2936850" y="1862000"/>
            <a:ext cx="32703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300">
                <a:solidFill>
                  <a:srgbClr val="FFFFFF"/>
                </a:solidFill>
              </a:rPr>
              <a:t>Logistics</a:t>
            </a:r>
            <a:endParaRPr b="1" sz="53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8"/>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Grading</a:t>
            </a:r>
            <a:endParaRPr b="1" sz="2800">
              <a:solidFill>
                <a:srgbClr val="000000"/>
              </a:solidFill>
            </a:endParaRPr>
          </a:p>
        </p:txBody>
      </p:sp>
      <p:sp>
        <p:nvSpPr>
          <p:cNvPr id="347" name="Google Shape;347;p48"/>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Submit code that compiles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Test using the driver before submitting</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When grading, tests will be run 3-5 times, if you crash a single time it’s considered failing</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Benchmarked times will be the average of the 3-5 runs, assuming you pass all of them</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Grading (cont.)</a:t>
            </a:r>
            <a:endParaRPr b="1" sz="2800">
              <a:solidFill>
                <a:srgbClr val="000000"/>
              </a:solidFill>
            </a:endParaRPr>
          </a:p>
        </p:txBody>
      </p:sp>
      <p:sp>
        <p:nvSpPr>
          <p:cNvPr id="353" name="Google Shape;353;p49"/>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Breakdown</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Git Usage</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Functionality Tests (Basic/Advanced ~ 25% each)</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Performance ~ 40%</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GTAs will determine the exact breakdown of points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Performance will breakdown into rough categories based on real time scores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You must pass the basic tests before getting anything for performance</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0"/>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Performance</a:t>
            </a:r>
            <a:endParaRPr b="1" sz="2800">
              <a:solidFill>
                <a:srgbClr val="000000"/>
              </a:solidFill>
            </a:endParaRPr>
          </a:p>
        </p:txBody>
      </p:sp>
      <p:sp>
        <p:nvSpPr>
          <p:cNvPr id="359" name="Google Shape;359;p50"/>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Relative to peers and sample implementations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Points only for the tests on the scoreboard</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N Queens, Mergesort, Quicksort (8, 16, and 32 threads), possibly Fibonacci</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A rough cutoff for real time benchmarks will be posted later on by Dr. Back (last year’s </a:t>
            </a:r>
            <a:r>
              <a:rPr lang="en" sz="1800" u="sng">
                <a:solidFill>
                  <a:schemeClr val="hlink"/>
                </a:solidFill>
                <a:hlinkClick r:id="rId3"/>
              </a:rPr>
              <a:t>scoreboard</a:t>
            </a:r>
            <a:r>
              <a:rPr lang="en" sz="1800">
                <a:solidFill>
                  <a:srgbClr val="595959"/>
                </a:solidFill>
              </a:rPr>
              <a:t>)</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Performance</a:t>
            </a:r>
            <a:endParaRPr b="1" sz="2800">
              <a:solidFill>
                <a:srgbClr val="000000"/>
              </a:solidFill>
            </a:endParaRPr>
          </a:p>
        </p:txBody>
      </p:sp>
      <p:pic>
        <p:nvPicPr>
          <p:cNvPr id="365" name="Google Shape;365;p51"/>
          <p:cNvPicPr preferRelativeResize="0"/>
          <p:nvPr/>
        </p:nvPicPr>
        <p:blipFill>
          <a:blip r:embed="rId3">
            <a:alphaModFix/>
          </a:blip>
          <a:stretch>
            <a:fillRect/>
          </a:stretch>
        </p:blipFill>
        <p:spPr>
          <a:xfrm>
            <a:off x="311700" y="1017725"/>
            <a:ext cx="7414400" cy="3820976"/>
          </a:xfrm>
          <a:prstGeom prst="rect">
            <a:avLst/>
          </a:prstGeom>
          <a:noFill/>
          <a:ln>
            <a:noFill/>
          </a:ln>
        </p:spPr>
      </p:pic>
      <p:sp>
        <p:nvSpPr>
          <p:cNvPr id="366" name="Google Shape;366;p51"/>
          <p:cNvSpPr txBox="1"/>
          <p:nvPr/>
        </p:nvSpPr>
        <p:spPr>
          <a:xfrm>
            <a:off x="4958500" y="4812000"/>
            <a:ext cx="39759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CC0000"/>
                </a:solidFill>
              </a:rPr>
              <a:t>ONLY for reference - numbers will likely change</a:t>
            </a:r>
            <a:endParaRPr b="1" sz="1300">
              <a:solidFill>
                <a:srgbClr val="CC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52"/>
          <p:cNvPicPr preferRelativeResize="0"/>
          <p:nvPr/>
        </p:nvPicPr>
        <p:blipFill>
          <a:blip r:embed="rId3">
            <a:alphaModFix/>
          </a:blip>
          <a:stretch>
            <a:fillRect/>
          </a:stretch>
        </p:blipFill>
        <p:spPr>
          <a:xfrm>
            <a:off x="3006850" y="195488"/>
            <a:ext cx="5712625" cy="4752525"/>
          </a:xfrm>
          <a:prstGeom prst="rect">
            <a:avLst/>
          </a:prstGeom>
          <a:noFill/>
          <a:ln>
            <a:noFill/>
          </a:ln>
        </p:spPr>
      </p:pic>
      <p:sp>
        <p:nvSpPr>
          <p:cNvPr id="372" name="Google Shape;372;p52"/>
          <p:cNvSpPr txBox="1"/>
          <p:nvPr/>
        </p:nvSpPr>
        <p:spPr>
          <a:xfrm>
            <a:off x="311700" y="445025"/>
            <a:ext cx="2461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Performance</a:t>
            </a:r>
            <a:endParaRPr b="1" sz="28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Visual Studio Code Terminal Issues</a:t>
            </a:r>
            <a:endParaRPr b="1" sz="2800">
              <a:solidFill>
                <a:srgbClr val="000000"/>
              </a:solidFill>
            </a:endParaRPr>
          </a:p>
        </p:txBody>
      </p:sp>
      <p:sp>
        <p:nvSpPr>
          <p:cNvPr id="378" name="Google Shape;378;p53"/>
          <p:cNvSpPr txBox="1"/>
          <p:nvPr/>
        </p:nvSpPr>
        <p:spPr>
          <a:xfrm>
            <a:off x="311700" y="1252300"/>
            <a:ext cx="7947000" cy="2433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b="1" lang="en" sz="1800">
                <a:solidFill>
                  <a:srgbClr val="595959"/>
                </a:solidFill>
              </a:rPr>
              <a:t>Use a seperate terminal (like git bash) to run the tests</a:t>
            </a:r>
            <a:endParaRPr b="1"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VS Code spins up some processes on rlogin to manage file synchronization or something, they interfere with the somewhat strict thread limits we enforce on the tests to guarantee your thread pool isn't creating additional workers to juice performance numbers</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4"/>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Test Driver</a:t>
            </a:r>
            <a:endParaRPr b="1" sz="2800">
              <a:solidFill>
                <a:srgbClr val="000000"/>
              </a:solidFill>
            </a:endParaRPr>
          </a:p>
        </p:txBody>
      </p:sp>
      <p:sp>
        <p:nvSpPr>
          <p:cNvPr id="384" name="Google Shape;384;p54"/>
          <p:cNvSpPr txBox="1"/>
          <p:nvPr/>
        </p:nvSpPr>
        <p:spPr>
          <a:xfrm>
            <a:off x="319575" y="1977350"/>
            <a:ext cx="7947000" cy="2433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Can take a long time to run all tests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Reports if you passed each test, and times for the benchmarked ones</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
        <p:nvSpPr>
          <p:cNvPr id="385" name="Google Shape;385;p54"/>
          <p:cNvSpPr txBox="1"/>
          <p:nvPr/>
        </p:nvSpPr>
        <p:spPr>
          <a:xfrm>
            <a:off x="327375" y="1256150"/>
            <a:ext cx="7931400" cy="572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Roboto Mono"/>
                <a:ea typeface="Roboto Mono"/>
                <a:cs typeface="Roboto Mono"/>
                <a:sym typeface="Roboto Mono"/>
              </a:rPr>
              <a:t>$ ~cs3214/bin/fjdriver.py [options]</a:t>
            </a:r>
            <a:endParaRPr sz="2300">
              <a:solidFill>
                <a:srgbClr val="FFFFFF"/>
              </a:solidFill>
              <a:latin typeface="Roboto Mono"/>
              <a:ea typeface="Roboto Mono"/>
              <a:cs typeface="Roboto Mono"/>
              <a:sym typeface="Roboto Mono"/>
            </a:endParaRPr>
          </a:p>
        </p:txBody>
      </p:sp>
      <p:pic>
        <p:nvPicPr>
          <p:cNvPr id="386" name="Google Shape;386;p54"/>
          <p:cNvPicPr preferRelativeResize="0"/>
          <p:nvPr/>
        </p:nvPicPr>
        <p:blipFill rotWithShape="1">
          <a:blip r:embed="rId3">
            <a:alphaModFix/>
          </a:blip>
          <a:srcRect b="0" l="0" r="0" t="1883"/>
          <a:stretch/>
        </p:blipFill>
        <p:spPr>
          <a:xfrm>
            <a:off x="522825" y="2917650"/>
            <a:ext cx="8001299" cy="2146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5"/>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Test Driver</a:t>
            </a:r>
            <a:endParaRPr b="1" sz="2800">
              <a:solidFill>
                <a:srgbClr val="000000"/>
              </a:solidFill>
            </a:endParaRPr>
          </a:p>
        </p:txBody>
      </p:sp>
      <p:sp>
        <p:nvSpPr>
          <p:cNvPr id="392" name="Google Shape;392;p55"/>
          <p:cNvSpPr txBox="1"/>
          <p:nvPr/>
        </p:nvSpPr>
        <p:spPr>
          <a:xfrm>
            <a:off x="311700" y="1233800"/>
            <a:ext cx="7947000" cy="3335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Make sure to run tests multiple times, race conditions can cause you to crash only 20% of the time</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Will run multiple times to ensure consistency when grading (and get a good average for times)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All of the tests are C programs, compiled against your threadpool</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6"/>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Test Driver</a:t>
            </a:r>
            <a:endParaRPr b="1" sz="2800">
              <a:solidFill>
                <a:srgbClr val="000000"/>
              </a:solidFill>
            </a:endParaRPr>
          </a:p>
        </p:txBody>
      </p:sp>
      <p:sp>
        <p:nvSpPr>
          <p:cNvPr id="398" name="Google Shape;398;p56"/>
          <p:cNvSpPr txBox="1"/>
          <p:nvPr/>
        </p:nvSpPr>
        <p:spPr>
          <a:xfrm>
            <a:off x="311700" y="2135775"/>
            <a:ext cx="7947000" cy="2433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Runs the tests 5 times and averages the results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Helpful to simulate grading environment</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
        <p:nvSpPr>
          <p:cNvPr id="399" name="Google Shape;399;p56"/>
          <p:cNvSpPr txBox="1"/>
          <p:nvPr/>
        </p:nvSpPr>
        <p:spPr>
          <a:xfrm>
            <a:off x="327375" y="1256150"/>
            <a:ext cx="7931400" cy="572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FFFFFF"/>
                </a:solidFill>
                <a:latin typeface="Roboto Mono"/>
                <a:ea typeface="Roboto Mono"/>
                <a:cs typeface="Roboto Mono"/>
                <a:sym typeface="Roboto Mono"/>
              </a:rPr>
              <a:t>$ ~cs3214/bin/fjdriver.py -g -B 5</a:t>
            </a:r>
            <a:endParaRPr sz="2300">
              <a:solidFill>
                <a:srgbClr val="FFFFFF"/>
              </a:solidFill>
              <a:latin typeface="Roboto Mono"/>
              <a:ea typeface="Roboto Mono"/>
              <a:cs typeface="Roboto Mono"/>
              <a:sym typeface="Roboto Mo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5379400" y="1292650"/>
            <a:ext cx="3554300" cy="2460075"/>
          </a:xfrm>
          <a:prstGeom prst="rect">
            <a:avLst/>
          </a:prstGeom>
          <a:noFill/>
          <a:ln cap="flat" cmpd="sng" w="28575">
            <a:solidFill>
              <a:schemeClr val="dk2"/>
            </a:solidFill>
            <a:prstDash val="solid"/>
            <a:round/>
            <a:headEnd len="sm" w="sm" type="none"/>
            <a:tailEnd len="sm" w="sm" type="none"/>
          </a:ln>
        </p:spPr>
      </p:pic>
      <p:sp>
        <p:nvSpPr>
          <p:cNvPr id="124" name="Google Shape;124;p21"/>
          <p:cNvSpPr txBox="1"/>
          <p:nvPr/>
        </p:nvSpPr>
        <p:spPr>
          <a:xfrm>
            <a:off x="434175" y="1203300"/>
            <a:ext cx="4989600" cy="340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434343"/>
              </a:buClr>
              <a:buSzPts val="1800"/>
              <a:buAutoNum type="arabicPeriod"/>
            </a:pPr>
            <a:r>
              <a:rPr lang="en" sz="1800">
                <a:solidFill>
                  <a:srgbClr val="434343"/>
                </a:solidFill>
              </a:rPr>
              <a:t>One member will fork the base repository: </a:t>
            </a:r>
            <a:endParaRPr sz="1800">
              <a:solidFill>
                <a:srgbClr val="434343"/>
              </a:solidFill>
            </a:endParaRPr>
          </a:p>
          <a:p>
            <a:pPr indent="0" lvl="0" marL="914400" rtl="0" algn="l">
              <a:lnSpc>
                <a:spcPct val="115000"/>
              </a:lnSpc>
              <a:spcBef>
                <a:spcPts val="0"/>
              </a:spcBef>
              <a:spcAft>
                <a:spcPts val="0"/>
              </a:spcAft>
              <a:buNone/>
            </a:pPr>
            <a:r>
              <a:rPr lang="en" sz="1100" u="sng">
                <a:solidFill>
                  <a:schemeClr val="hlink"/>
                </a:solidFill>
                <a:hlinkClick r:id="rId4"/>
              </a:rPr>
              <a:t>https://git.cs.vt.edu/cs3214-staff/threadlab</a:t>
            </a:r>
            <a:endParaRPr sz="1800">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sz="1800">
                <a:solidFill>
                  <a:srgbClr val="434343"/>
                </a:solidFill>
              </a:rPr>
              <a:t>Invite partner to collaborate</a:t>
            </a:r>
            <a:endParaRPr sz="1800">
              <a:solidFill>
                <a:srgbClr val="434343"/>
              </a:solidFill>
            </a:endParaRPr>
          </a:p>
          <a:p>
            <a:pPr indent="-292100" lvl="0" marL="914400" rtl="0" algn="l">
              <a:lnSpc>
                <a:spcPct val="115000"/>
              </a:lnSpc>
              <a:spcBef>
                <a:spcPts val="0"/>
              </a:spcBef>
              <a:spcAft>
                <a:spcPts val="0"/>
              </a:spcAft>
              <a:buClr>
                <a:srgbClr val="434343"/>
              </a:buClr>
              <a:buSzPts val="1000"/>
              <a:buChar char="-"/>
            </a:pPr>
            <a:r>
              <a:rPr lang="en" sz="1000">
                <a:solidFill>
                  <a:srgbClr val="434343"/>
                </a:solidFill>
              </a:rPr>
              <a:t>Go to Settings &gt; Members to add them</a:t>
            </a:r>
            <a:endParaRPr sz="1000">
              <a:solidFill>
                <a:srgbClr val="434343"/>
              </a:solidFill>
            </a:endParaRPr>
          </a:p>
          <a:p>
            <a:pPr indent="-292100" lvl="0" marL="914400" rtl="0" algn="l">
              <a:lnSpc>
                <a:spcPct val="115000"/>
              </a:lnSpc>
              <a:spcBef>
                <a:spcPts val="0"/>
              </a:spcBef>
              <a:spcAft>
                <a:spcPts val="0"/>
              </a:spcAft>
              <a:buClr>
                <a:srgbClr val="434343"/>
              </a:buClr>
              <a:buSzPts val="1000"/>
              <a:buChar char="-"/>
            </a:pPr>
            <a:r>
              <a:rPr lang="en" sz="1000">
                <a:solidFill>
                  <a:srgbClr val="434343"/>
                </a:solidFill>
              </a:rPr>
              <a:t>Check partner role permissions too</a:t>
            </a:r>
            <a:endParaRPr sz="1000">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lang="en" sz="1800">
                <a:solidFill>
                  <a:srgbClr val="434343"/>
                </a:solidFill>
              </a:rPr>
              <a:t>Both members will clone the forked repository on their machines:</a:t>
            </a:r>
            <a:endParaRPr sz="1800">
              <a:solidFill>
                <a:srgbClr val="434343"/>
              </a:solidFill>
            </a:endParaRPr>
          </a:p>
          <a:p>
            <a:pPr indent="0" lvl="0" marL="0" rtl="0" algn="l">
              <a:lnSpc>
                <a:spcPct val="115000"/>
              </a:lnSpc>
              <a:spcBef>
                <a:spcPts val="0"/>
              </a:spcBef>
              <a:spcAft>
                <a:spcPts val="0"/>
              </a:spcAft>
              <a:buNone/>
            </a:pPr>
            <a:r>
              <a:t/>
            </a:r>
            <a:endParaRPr sz="1800">
              <a:solidFill>
                <a:srgbClr val="434343"/>
              </a:solidFill>
            </a:endParaRPr>
          </a:p>
          <a:p>
            <a:pPr indent="0" lvl="0" marL="0" rtl="0" algn="l">
              <a:lnSpc>
                <a:spcPct val="115000"/>
              </a:lnSpc>
              <a:spcBef>
                <a:spcPts val="0"/>
              </a:spcBef>
              <a:spcAft>
                <a:spcPts val="0"/>
              </a:spcAft>
              <a:buNone/>
            </a:pPr>
            <a:r>
              <a:t/>
            </a:r>
            <a:endParaRPr sz="1800">
              <a:solidFill>
                <a:srgbClr val="434343"/>
              </a:solidFill>
            </a:endParaRPr>
          </a:p>
          <a:p>
            <a:pPr indent="0" lvl="0" marL="0" rtl="0" algn="l">
              <a:lnSpc>
                <a:spcPct val="115000"/>
              </a:lnSpc>
              <a:spcBef>
                <a:spcPts val="0"/>
              </a:spcBef>
              <a:spcAft>
                <a:spcPts val="0"/>
              </a:spcAft>
              <a:buNone/>
            </a:pPr>
            <a:r>
              <a:t/>
            </a:r>
            <a:endParaRPr sz="700">
              <a:solidFill>
                <a:srgbClr val="434343"/>
              </a:solidFill>
            </a:endParaRPr>
          </a:p>
          <a:p>
            <a:pPr indent="-342900" lvl="0" marL="457200" rtl="0" algn="l">
              <a:lnSpc>
                <a:spcPct val="115000"/>
              </a:lnSpc>
              <a:spcBef>
                <a:spcPts val="0"/>
              </a:spcBef>
              <a:spcAft>
                <a:spcPts val="0"/>
              </a:spcAft>
              <a:buClr>
                <a:srgbClr val="434343"/>
              </a:buClr>
              <a:buSzPts val="1800"/>
              <a:buAutoNum type="arabicPeriod"/>
            </a:pPr>
            <a:r>
              <a:rPr b="1" i="1" lang="en" sz="1800" u="sng">
                <a:solidFill>
                  <a:srgbClr val="FF0000"/>
                </a:solidFill>
                <a:highlight>
                  <a:srgbClr val="FFFF00"/>
                </a:highlight>
              </a:rPr>
              <a:t>IMPORTANT:</a:t>
            </a:r>
            <a:r>
              <a:rPr lang="en" sz="1800">
                <a:solidFill>
                  <a:srgbClr val="434343"/>
                </a:solidFill>
              </a:rPr>
              <a:t> Set forked repository to </a:t>
            </a:r>
            <a:r>
              <a:rPr b="1" lang="en" sz="1800">
                <a:solidFill>
                  <a:srgbClr val="434343"/>
                </a:solidFill>
              </a:rPr>
              <a:t>private</a:t>
            </a:r>
            <a:endParaRPr b="1" sz="1800">
              <a:solidFill>
                <a:srgbClr val="434343"/>
              </a:solidFill>
            </a:endParaRPr>
          </a:p>
          <a:p>
            <a:pPr indent="-292100" lvl="0" marL="914400" rtl="0" algn="l">
              <a:lnSpc>
                <a:spcPct val="115000"/>
              </a:lnSpc>
              <a:spcBef>
                <a:spcPts val="0"/>
              </a:spcBef>
              <a:spcAft>
                <a:spcPts val="0"/>
              </a:spcAft>
              <a:buClr>
                <a:srgbClr val="434343"/>
              </a:buClr>
              <a:buSzPts val="1000"/>
              <a:buChar char="-"/>
            </a:pPr>
            <a:r>
              <a:rPr lang="en" sz="1000">
                <a:solidFill>
                  <a:srgbClr val="434343"/>
                </a:solidFill>
              </a:rPr>
              <a:t>Go to Settings &gt; General &gt; Visibility, project features, permissions</a:t>
            </a:r>
            <a:endParaRPr sz="1000">
              <a:solidFill>
                <a:srgbClr val="434343"/>
              </a:solidFill>
            </a:endParaRPr>
          </a:p>
          <a:p>
            <a:pPr indent="-292100" lvl="0" marL="914400" rtl="0" algn="l">
              <a:lnSpc>
                <a:spcPct val="115000"/>
              </a:lnSpc>
              <a:spcBef>
                <a:spcPts val="0"/>
              </a:spcBef>
              <a:spcAft>
                <a:spcPts val="0"/>
              </a:spcAft>
              <a:buClr>
                <a:srgbClr val="434343"/>
              </a:buClr>
              <a:buSzPts val="1000"/>
              <a:buChar char="-"/>
            </a:pPr>
            <a:r>
              <a:rPr lang="en" sz="1000">
                <a:solidFill>
                  <a:srgbClr val="434343"/>
                </a:solidFill>
              </a:rPr>
              <a:t>Potential Honor Code Violation if not set to private</a:t>
            </a:r>
            <a:endParaRPr sz="1000">
              <a:solidFill>
                <a:srgbClr val="434343"/>
              </a:solidFill>
            </a:endParaRPr>
          </a:p>
        </p:txBody>
      </p:sp>
      <p:sp>
        <p:nvSpPr>
          <p:cNvPr id="125" name="Google Shape;125;p21"/>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800"/>
              <a:t>First Step!</a:t>
            </a:r>
            <a:endParaRPr b="1" sz="2800"/>
          </a:p>
        </p:txBody>
      </p:sp>
      <p:sp>
        <p:nvSpPr>
          <p:cNvPr id="126" name="Google Shape;126;p21"/>
          <p:cNvSpPr txBox="1"/>
          <p:nvPr/>
        </p:nvSpPr>
        <p:spPr>
          <a:xfrm>
            <a:off x="519900" y="3259200"/>
            <a:ext cx="2436900" cy="380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rPr>
              <a:t>$ git clone &lt;your git repo url&gt;.git</a:t>
            </a:r>
            <a:endParaRPr sz="1200">
              <a:solidFill>
                <a:srgbClr val="FFFFFF"/>
              </a:solidFill>
            </a:endParaRPr>
          </a:p>
          <a:p>
            <a:pPr indent="0" lvl="0" marL="0" rtl="0" algn="l">
              <a:spcBef>
                <a:spcPts val="0"/>
              </a:spcBef>
              <a:spcAft>
                <a:spcPts val="0"/>
              </a:spcAft>
              <a:buNone/>
            </a:pPr>
            <a:r>
              <a:t/>
            </a:r>
            <a:endParaRPr/>
          </a:p>
        </p:txBody>
      </p:sp>
      <p:sp>
        <p:nvSpPr>
          <p:cNvPr id="127" name="Google Shape;127;p21"/>
          <p:cNvSpPr txBox="1"/>
          <p:nvPr/>
        </p:nvSpPr>
        <p:spPr>
          <a:xfrm>
            <a:off x="6946625" y="3639900"/>
            <a:ext cx="2088000" cy="716700"/>
          </a:xfrm>
          <a:prstGeom prst="rect">
            <a:avLst/>
          </a:prstGeom>
          <a:solidFill>
            <a:srgbClr val="D9D9D9"/>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900"/>
              <a:t>*Your forked repository will have a navigation menu on the left side. Click under Settings to add members and set repo to private</a:t>
            </a:r>
            <a:endParaRPr sz="900"/>
          </a:p>
        </p:txBody>
      </p:sp>
      <p:cxnSp>
        <p:nvCxnSpPr>
          <p:cNvPr id="128" name="Google Shape;128;p21"/>
          <p:cNvCxnSpPr>
            <a:stCxn id="126" idx="3"/>
          </p:cNvCxnSpPr>
          <p:nvPr/>
        </p:nvCxnSpPr>
        <p:spPr>
          <a:xfrm>
            <a:off x="2956800" y="3449550"/>
            <a:ext cx="649200" cy="300"/>
          </a:xfrm>
          <a:prstGeom prst="straightConnector1">
            <a:avLst/>
          </a:prstGeom>
          <a:noFill/>
          <a:ln cap="flat" cmpd="sng" w="9525">
            <a:solidFill>
              <a:schemeClr val="dk2"/>
            </a:solidFill>
            <a:prstDash val="solid"/>
            <a:round/>
            <a:headEnd len="med" w="med" type="none"/>
            <a:tailEnd len="med" w="med" type="triangle"/>
          </a:ln>
        </p:spPr>
      </p:cxnSp>
      <p:sp>
        <p:nvSpPr>
          <p:cNvPr id="129" name="Google Shape;129;p21"/>
          <p:cNvSpPr txBox="1"/>
          <p:nvPr/>
        </p:nvSpPr>
        <p:spPr>
          <a:xfrm>
            <a:off x="3606000" y="3259200"/>
            <a:ext cx="838800" cy="380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A86E8"/>
                </a:solidFill>
              </a:rPr>
              <a:t>threadlab</a:t>
            </a:r>
            <a:endParaRPr sz="1200">
              <a:solidFill>
                <a:srgbClr val="4A86E8"/>
              </a:solidFill>
            </a:endParaRPr>
          </a:p>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Scoreboard</a:t>
            </a:r>
            <a:endParaRPr b="1" sz="2800">
              <a:solidFill>
                <a:srgbClr val="000000"/>
              </a:solidFill>
            </a:endParaRPr>
          </a:p>
        </p:txBody>
      </p:sp>
      <p:sp>
        <p:nvSpPr>
          <p:cNvPr id="405" name="Google Shape;405;p57"/>
          <p:cNvSpPr txBox="1"/>
          <p:nvPr/>
        </p:nvSpPr>
        <p:spPr>
          <a:xfrm>
            <a:off x="311700" y="1203975"/>
            <a:ext cx="8237700" cy="336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u="sng">
                <a:solidFill>
                  <a:schemeClr val="hlink"/>
                </a:solidFill>
                <a:hlinkClick r:id="rId3"/>
              </a:rPr>
              <a:t>https://courses.cs.vt.edu/cs3214/spring2022/projects/project2scoreboard</a:t>
            </a:r>
            <a:r>
              <a:rPr lang="en" sz="1800">
                <a:solidFill>
                  <a:srgbClr val="595959"/>
                </a:solidFill>
              </a:rPr>
              <a:t> </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You can post your results to the scoreboard by using the fjpostresults.py script</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pic>
        <p:nvPicPr>
          <p:cNvPr id="406" name="Google Shape;406;p57"/>
          <p:cNvPicPr preferRelativeResize="0"/>
          <p:nvPr/>
        </p:nvPicPr>
        <p:blipFill>
          <a:blip r:embed="rId4">
            <a:alphaModFix/>
          </a:blip>
          <a:stretch>
            <a:fillRect/>
          </a:stretch>
        </p:blipFill>
        <p:spPr>
          <a:xfrm>
            <a:off x="513425" y="2414725"/>
            <a:ext cx="8117150" cy="2350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0" name="Shape 410"/>
        <p:cNvGrpSpPr/>
        <p:nvPr/>
      </p:nvGrpSpPr>
      <p:grpSpPr>
        <a:xfrm>
          <a:off x="0" y="0"/>
          <a:ext cx="0" cy="0"/>
          <a:chOff x="0" y="0"/>
          <a:chExt cx="0" cy="0"/>
        </a:xfrm>
      </p:grpSpPr>
      <p:pic>
        <p:nvPicPr>
          <p:cNvPr id="411" name="Google Shape;411;p58"/>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412" name="Google Shape;412;p58"/>
          <p:cNvSpPr txBox="1"/>
          <p:nvPr/>
        </p:nvSpPr>
        <p:spPr>
          <a:xfrm>
            <a:off x="1604550" y="1868125"/>
            <a:ext cx="59349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300">
                <a:solidFill>
                  <a:srgbClr val="FFFFFF"/>
                </a:solidFill>
              </a:rPr>
              <a:t>Debugging Tools</a:t>
            </a:r>
            <a:endParaRPr b="1" sz="53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9"/>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Debugging</a:t>
            </a:r>
            <a:endParaRPr b="1" sz="2800">
              <a:solidFill>
                <a:srgbClr val="000000"/>
              </a:solidFill>
            </a:endParaRPr>
          </a:p>
        </p:txBody>
      </p:sp>
      <p:sp>
        <p:nvSpPr>
          <p:cNvPr id="418" name="Google Shape;418;p59"/>
          <p:cNvSpPr txBox="1"/>
          <p:nvPr/>
        </p:nvSpPr>
        <p:spPr>
          <a:xfrm>
            <a:off x="311700" y="1203975"/>
            <a:ext cx="7947000" cy="336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Debugging multi-threaded programs can be difficult</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b="1" lang="en" sz="1800">
                <a:solidFill>
                  <a:srgbClr val="595959"/>
                </a:solidFill>
              </a:rPr>
              <a:t>Don’t just use printf()</a:t>
            </a:r>
            <a:endParaRPr b="1"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This project will challenge you in your debugging skills (GDB, Helgrind..)</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Helgrind**</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Valgrind tool </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Enable using </a:t>
            </a:r>
            <a:r>
              <a:rPr b="1" lang="en" sz="1800">
                <a:solidFill>
                  <a:srgbClr val="595959"/>
                </a:solidFill>
                <a:latin typeface="Roboto Mono"/>
                <a:ea typeface="Roboto Mono"/>
                <a:cs typeface="Roboto Mono"/>
                <a:sym typeface="Roboto Mono"/>
              </a:rPr>
              <a:t>--tool=helgrind</a:t>
            </a:r>
            <a:r>
              <a:rPr lang="en" sz="1800">
                <a:solidFill>
                  <a:srgbClr val="595959"/>
                </a:solidFill>
              </a:rPr>
              <a:t> in Valgrind command line</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Your best friend for tracing deadlocks and synchronization errors</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u="sng">
                <a:solidFill>
                  <a:schemeClr val="hlink"/>
                </a:solidFill>
                <a:hlinkClick r:id="rId3"/>
              </a:rPr>
              <a:t>https://www.valgrind.org/docs/manual/hg-manual.html/</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0"/>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GDB Demo</a:t>
            </a:r>
            <a:endParaRPr b="1" sz="2800">
              <a:solidFill>
                <a:srgbClr val="000000"/>
              </a:solidFill>
            </a:endParaRPr>
          </a:p>
        </p:txBody>
      </p:sp>
      <p:sp>
        <p:nvSpPr>
          <p:cNvPr id="424" name="Google Shape;424;p60"/>
          <p:cNvSpPr txBox="1"/>
          <p:nvPr/>
        </p:nvSpPr>
        <p:spPr>
          <a:xfrm>
            <a:off x="311700" y="1203975"/>
            <a:ext cx="7947000" cy="336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Font typeface="Roboto Mono"/>
              <a:buChar char="●"/>
            </a:pPr>
            <a:r>
              <a:rPr lang="en" sz="1800">
                <a:solidFill>
                  <a:srgbClr val="595959"/>
                </a:solidFill>
                <a:latin typeface="Roboto Mono"/>
                <a:ea typeface="Roboto Mono"/>
                <a:cs typeface="Roboto Mono"/>
                <a:sym typeface="Roboto Mono"/>
              </a:rPr>
              <a:t>info thread</a:t>
            </a:r>
            <a:r>
              <a:rPr lang="en" sz="1800">
                <a:solidFill>
                  <a:srgbClr val="595959"/>
                </a:solidFill>
              </a:rPr>
              <a:t> - see how many threads there are</a:t>
            </a:r>
            <a:endParaRPr sz="1800">
              <a:solidFill>
                <a:srgbClr val="595959"/>
              </a:solidFill>
            </a:endParaRPr>
          </a:p>
          <a:p>
            <a:pPr indent="-342900" lvl="0" marL="457200" rtl="0" algn="l">
              <a:lnSpc>
                <a:spcPct val="115000"/>
              </a:lnSpc>
              <a:spcBef>
                <a:spcPts val="1000"/>
              </a:spcBef>
              <a:spcAft>
                <a:spcPts val="0"/>
              </a:spcAft>
              <a:buClr>
                <a:srgbClr val="595959"/>
              </a:buClr>
              <a:buSzPts val="1800"/>
              <a:buFont typeface="Roboto Mono"/>
              <a:buChar char="●"/>
            </a:pPr>
            <a:r>
              <a:rPr lang="en" sz="1800">
                <a:solidFill>
                  <a:srgbClr val="595959"/>
                </a:solidFill>
                <a:latin typeface="Roboto Mono"/>
                <a:ea typeface="Roboto Mono"/>
                <a:cs typeface="Roboto Mono"/>
                <a:sym typeface="Roboto Mono"/>
              </a:rPr>
              <a:t>thread &lt;thread_num&gt;</a:t>
            </a:r>
            <a:r>
              <a:rPr lang="en" sz="1800">
                <a:solidFill>
                  <a:srgbClr val="595959"/>
                </a:solidFill>
              </a:rPr>
              <a:t> - switch current thread</a:t>
            </a:r>
            <a:endParaRPr sz="1800">
              <a:solidFill>
                <a:srgbClr val="595959"/>
              </a:solidFill>
            </a:endParaRPr>
          </a:p>
          <a:p>
            <a:pPr indent="-342900" lvl="0" marL="457200" rtl="0" algn="l">
              <a:lnSpc>
                <a:spcPct val="115000"/>
              </a:lnSpc>
              <a:spcBef>
                <a:spcPts val="1000"/>
              </a:spcBef>
              <a:spcAft>
                <a:spcPts val="0"/>
              </a:spcAft>
              <a:buClr>
                <a:srgbClr val="595959"/>
              </a:buClr>
              <a:buSzPts val="1800"/>
              <a:buFont typeface="Roboto Mono"/>
              <a:buChar char="●"/>
            </a:pPr>
            <a:r>
              <a:rPr lang="en" sz="1800">
                <a:solidFill>
                  <a:srgbClr val="595959"/>
                </a:solidFill>
                <a:latin typeface="Roboto Mono"/>
                <a:ea typeface="Roboto Mono"/>
                <a:cs typeface="Roboto Mono"/>
                <a:sym typeface="Roboto Mono"/>
              </a:rPr>
              <a:t>thread apply all bt</a:t>
            </a:r>
            <a:r>
              <a:rPr lang="en" sz="1800">
                <a:solidFill>
                  <a:srgbClr val="595959"/>
                </a:solidFill>
              </a:rPr>
              <a:t> - see what each thread is doing</a:t>
            </a:r>
            <a:endParaRPr sz="1800">
              <a:solidFill>
                <a:srgbClr val="595959"/>
              </a:solidFill>
            </a:endParaRPr>
          </a:p>
          <a:p>
            <a:pPr indent="-342900" lvl="0" marL="457200" rtl="0" algn="l">
              <a:lnSpc>
                <a:spcPct val="115000"/>
              </a:lnSpc>
              <a:spcBef>
                <a:spcPts val="1000"/>
              </a:spcBef>
              <a:spcAft>
                <a:spcPts val="1000"/>
              </a:spcAft>
              <a:buClr>
                <a:srgbClr val="595959"/>
              </a:buClr>
              <a:buSzPts val="1800"/>
              <a:buChar char="●"/>
            </a:pPr>
            <a:r>
              <a:rPr lang="en" sz="1800">
                <a:solidFill>
                  <a:srgbClr val="595959"/>
                </a:solidFill>
              </a:rPr>
              <a:t>Checking who owns a lock</a:t>
            </a:r>
            <a:endParaRPr sz="1800">
              <a:solidFill>
                <a:srgbClr val="59595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Improving Performance</a:t>
            </a:r>
            <a:endParaRPr b="1" sz="2800">
              <a:solidFill>
                <a:srgbClr val="000000"/>
              </a:solidFill>
            </a:endParaRPr>
          </a:p>
        </p:txBody>
      </p:sp>
      <p:sp>
        <p:nvSpPr>
          <p:cNvPr id="430" name="Google Shape;430;p61"/>
          <p:cNvSpPr txBox="1"/>
          <p:nvPr/>
        </p:nvSpPr>
        <p:spPr>
          <a:xfrm>
            <a:off x="311700" y="1203975"/>
            <a:ext cx="7947000" cy="3364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Make sure you aren’t on a busy rlogin node!</a:t>
            </a:r>
            <a:endParaRPr sz="1800">
              <a:solidFill>
                <a:srgbClr val="595959"/>
              </a:solidFill>
            </a:endParaRPr>
          </a:p>
          <a:p>
            <a:pPr indent="-342900" lvl="1" marL="914400" rtl="0" algn="l">
              <a:lnSpc>
                <a:spcPct val="115000"/>
              </a:lnSpc>
              <a:spcBef>
                <a:spcPts val="1000"/>
              </a:spcBef>
              <a:spcAft>
                <a:spcPts val="0"/>
              </a:spcAft>
              <a:buClr>
                <a:srgbClr val="595959"/>
              </a:buClr>
              <a:buSzPts val="1800"/>
              <a:buFont typeface="Roboto Mono"/>
              <a:buChar char="○"/>
            </a:pPr>
            <a:r>
              <a:rPr lang="en" sz="1800">
                <a:solidFill>
                  <a:srgbClr val="595959"/>
                </a:solidFill>
                <a:latin typeface="Roboto Mono"/>
                <a:ea typeface="Roboto Mono"/>
                <a:cs typeface="Roboto Mono"/>
                <a:sym typeface="Roboto Mono"/>
              </a:rPr>
              <a:t>ssh &lt;username&gt;@portal.cs.vt.edu</a:t>
            </a:r>
            <a:endParaRPr sz="1800">
              <a:solidFill>
                <a:srgbClr val="595959"/>
              </a:solidFill>
              <a:latin typeface="Roboto Mono"/>
              <a:ea typeface="Roboto Mono"/>
              <a:cs typeface="Roboto Mono"/>
              <a:sym typeface="Roboto Mono"/>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Optimizations</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Minimize sleeping, maximize execution of tasks</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Minimize number of locks/conditions/semaphores</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 We recommend that you intentionally break the rule of signaling with the lock held”</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CPU profiling</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Ask on Discourse! There’s a lot of things</a:t>
            </a:r>
            <a:endParaRPr sz="1800">
              <a:solidFill>
                <a:srgbClr val="595959"/>
              </a:solidFill>
            </a:endParaRPr>
          </a:p>
          <a:p>
            <a:pPr indent="0" lvl="0" marL="0" rtl="0" algn="l">
              <a:lnSpc>
                <a:spcPct val="115000"/>
              </a:lnSpc>
              <a:spcBef>
                <a:spcPts val="1000"/>
              </a:spcBef>
              <a:spcAft>
                <a:spcPts val="0"/>
              </a:spcAft>
              <a:buNone/>
            </a:pPr>
            <a:r>
              <a:t/>
            </a:r>
            <a:endParaRPr sz="1800">
              <a:solidFill>
                <a:srgbClr val="595959"/>
              </a:solidFill>
            </a:endParaRPr>
          </a:p>
          <a:p>
            <a:pPr indent="0" lvl="0" marL="0" rtl="0" algn="l">
              <a:lnSpc>
                <a:spcPct val="115000"/>
              </a:lnSpc>
              <a:spcBef>
                <a:spcPts val="1000"/>
              </a:spcBef>
              <a:spcAft>
                <a:spcPts val="1000"/>
              </a:spcAft>
              <a:buNone/>
            </a:pPr>
            <a:r>
              <a:t/>
            </a:r>
            <a:endParaRPr sz="1800">
              <a:solidFill>
                <a:srgbClr val="59595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General Advice</a:t>
            </a:r>
            <a:endParaRPr b="1" sz="2800">
              <a:solidFill>
                <a:srgbClr val="000000"/>
              </a:solidFill>
            </a:endParaRPr>
          </a:p>
        </p:txBody>
      </p:sp>
      <p:sp>
        <p:nvSpPr>
          <p:cNvPr id="436" name="Google Shape;436;p62"/>
          <p:cNvSpPr txBox="1"/>
          <p:nvPr/>
        </p:nvSpPr>
        <p:spPr>
          <a:xfrm>
            <a:off x="311700" y="1203975"/>
            <a:ext cx="7947000" cy="3255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Start Early (...now)</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How many lines of code?</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~250-350 lines (not a good benchmark for difficulty)</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Most of time is spent debugging</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GDB, Helgrind, and Valgrind are your friends</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Debugging multi-threaded programs is difficult and time consuming</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Try different strategies</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Most of the learning is trying out </a:t>
            </a:r>
            <a:r>
              <a:rPr lang="en" sz="1800">
                <a:solidFill>
                  <a:srgbClr val="595959"/>
                </a:solidFill>
              </a:rPr>
              <a:t>different</a:t>
            </a:r>
            <a:r>
              <a:rPr lang="en" sz="1800">
                <a:solidFill>
                  <a:srgbClr val="595959"/>
                </a:solidFill>
              </a:rPr>
              <a:t> approaches - telling you exactly what would give the best results would reduce the educational experience</a:t>
            </a:r>
            <a:endParaRPr sz="1800">
              <a:solidFill>
                <a:srgbClr val="595959"/>
              </a:solidFill>
            </a:endParaRPr>
          </a:p>
          <a:p>
            <a:pPr indent="0" lvl="0" marL="0" rtl="0" algn="l">
              <a:lnSpc>
                <a:spcPct val="115000"/>
              </a:lnSpc>
              <a:spcBef>
                <a:spcPts val="1600"/>
              </a:spcBef>
              <a:spcAft>
                <a:spcPts val="0"/>
              </a:spcAft>
              <a:buNone/>
            </a:pPr>
            <a:r>
              <a:t/>
            </a:r>
            <a:endParaRPr sz="1800">
              <a:solidFill>
                <a:srgbClr val="595959"/>
              </a:solidFill>
            </a:endParaRPr>
          </a:p>
          <a:p>
            <a:pPr indent="0" lvl="0" marL="0" rtl="0" algn="l">
              <a:lnSpc>
                <a:spcPct val="115000"/>
              </a:lnSpc>
              <a:spcBef>
                <a:spcPts val="1600"/>
              </a:spcBef>
              <a:spcAft>
                <a:spcPts val="1600"/>
              </a:spcAft>
              <a:buNone/>
            </a:pPr>
            <a:r>
              <a:t/>
            </a:r>
            <a:endParaRPr sz="1800">
              <a:solidFill>
                <a:srgbClr val="59595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0" name="Shape 440"/>
        <p:cNvGrpSpPr/>
        <p:nvPr/>
      </p:nvGrpSpPr>
      <p:grpSpPr>
        <a:xfrm>
          <a:off x="0" y="0"/>
          <a:ext cx="0" cy="0"/>
          <a:chOff x="0" y="0"/>
          <a:chExt cx="0" cy="0"/>
        </a:xfrm>
      </p:grpSpPr>
      <p:pic>
        <p:nvPicPr>
          <p:cNvPr id="441" name="Google Shape;441;p63"/>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442" name="Google Shape;442;p63"/>
          <p:cNvSpPr txBox="1"/>
          <p:nvPr/>
        </p:nvSpPr>
        <p:spPr>
          <a:xfrm>
            <a:off x="1825500" y="1886500"/>
            <a:ext cx="54930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300">
                <a:solidFill>
                  <a:srgbClr val="FFFFFF"/>
                </a:solidFill>
              </a:rPr>
              <a:t>Any Questions?</a:t>
            </a:r>
            <a:endParaRPr b="1" sz="530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6" name="Shape 446"/>
        <p:cNvGrpSpPr/>
        <p:nvPr/>
      </p:nvGrpSpPr>
      <p:grpSpPr>
        <a:xfrm>
          <a:off x="0" y="0"/>
          <a:ext cx="0" cy="0"/>
          <a:chOff x="0" y="0"/>
          <a:chExt cx="0" cy="0"/>
        </a:xfrm>
      </p:grpSpPr>
      <p:pic>
        <p:nvPicPr>
          <p:cNvPr id="447" name="Google Shape;447;p64"/>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448" name="Google Shape;448;p64"/>
          <p:cNvSpPr txBox="1"/>
          <p:nvPr/>
        </p:nvSpPr>
        <p:spPr>
          <a:xfrm>
            <a:off x="2573400" y="1843650"/>
            <a:ext cx="39972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300">
                <a:solidFill>
                  <a:srgbClr val="FFFFFF"/>
                </a:solidFill>
              </a:rPr>
              <a:t>Good Luck!</a:t>
            </a:r>
            <a:endParaRPr b="1" sz="53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Some Basics</a:t>
            </a:r>
            <a:endParaRPr b="1" sz="2800">
              <a:solidFill>
                <a:srgbClr val="000000"/>
              </a:solidFill>
            </a:endParaRPr>
          </a:p>
        </p:txBody>
      </p:sp>
      <p:sp>
        <p:nvSpPr>
          <p:cNvPr id="135" name="Google Shape;135;p22"/>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Thread</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A single sequential flow within a program</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A single process can have multiple threads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Threadpool - collection of idle threads that to do work for an external program</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Doesn’t do anything unless work is given to it</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Provides an API for external programs or clients to use without adding locking semantics</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800">
                <a:solidFill>
                  <a:srgbClr val="595959"/>
                </a:solidFill>
              </a:rPr>
              <a:t>Less-headache way to</a:t>
            </a:r>
            <a:r>
              <a:rPr lang="en" sz="1800">
                <a:solidFill>
                  <a:srgbClr val="595959"/>
                </a:solidFill>
              </a:rPr>
              <a:t> add concurrency to programs</a:t>
            </a:r>
            <a:endParaRPr sz="1800">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Basic Illustration</a:t>
            </a:r>
            <a:endParaRPr b="1" sz="2800">
              <a:solidFill>
                <a:srgbClr val="000000"/>
              </a:solidFill>
            </a:endParaRPr>
          </a:p>
        </p:txBody>
      </p:sp>
      <p:pic>
        <p:nvPicPr>
          <p:cNvPr id="141" name="Google Shape;141;p23"/>
          <p:cNvPicPr preferRelativeResize="0"/>
          <p:nvPr/>
        </p:nvPicPr>
        <p:blipFill>
          <a:blip r:embed="rId3">
            <a:alphaModFix/>
          </a:blip>
          <a:stretch>
            <a:fillRect/>
          </a:stretch>
        </p:blipFill>
        <p:spPr>
          <a:xfrm>
            <a:off x="1409325" y="1274900"/>
            <a:ext cx="6325351" cy="3256775"/>
          </a:xfrm>
          <a:prstGeom prst="rect">
            <a:avLst/>
          </a:prstGeom>
          <a:noFill/>
          <a:ln>
            <a:noFill/>
          </a:ln>
        </p:spPr>
      </p:pic>
      <p:sp>
        <p:nvSpPr>
          <p:cNvPr id="142" name="Google Shape;142;p23"/>
          <p:cNvSpPr txBox="1"/>
          <p:nvPr/>
        </p:nvSpPr>
        <p:spPr>
          <a:xfrm>
            <a:off x="5075550" y="4788850"/>
            <a:ext cx="4108800" cy="28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Source: </a:t>
            </a:r>
            <a:r>
              <a:rPr lang="en" sz="800" u="sng">
                <a:solidFill>
                  <a:schemeClr val="hlink"/>
                </a:solidFill>
                <a:hlinkClick r:id="rId4"/>
              </a:rPr>
              <a:t>https://www.classes.cs.uchicago.edu/archive/2016/spring/12300-1/pa3.html</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Where you come in...</a:t>
            </a:r>
            <a:endParaRPr b="1" sz="2800">
              <a:solidFill>
                <a:srgbClr val="000000"/>
              </a:solidFill>
            </a:endParaRPr>
          </a:p>
        </p:txBody>
      </p:sp>
      <p:sp>
        <p:nvSpPr>
          <p:cNvPr id="148" name="Google Shape;148;p24"/>
          <p:cNvSpPr txBox="1"/>
          <p:nvPr/>
        </p:nvSpPr>
        <p:spPr>
          <a:xfrm>
            <a:off x="311700" y="1152475"/>
            <a:ext cx="79470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You will create your own Threadpool API that external programs will call</a:t>
            </a:r>
            <a:endParaRPr sz="1800">
              <a:solidFill>
                <a:srgbClr val="595959"/>
              </a:solidFill>
            </a:endParaRPr>
          </a:p>
          <a:p>
            <a:pPr indent="-342900" lvl="0" marL="457200" rtl="0" algn="l">
              <a:lnSpc>
                <a:spcPct val="115000"/>
              </a:lnSpc>
              <a:spcBef>
                <a:spcPts val="1000"/>
              </a:spcBef>
              <a:spcAft>
                <a:spcPts val="0"/>
              </a:spcAft>
              <a:buClr>
                <a:srgbClr val="595959"/>
              </a:buClr>
              <a:buSzPts val="1800"/>
              <a:buChar char="●"/>
            </a:pPr>
            <a:r>
              <a:rPr lang="en" sz="1800">
                <a:solidFill>
                  <a:srgbClr val="595959"/>
                </a:solidFill>
              </a:rPr>
              <a:t>What do we write?</a:t>
            </a:r>
            <a:endParaRPr sz="1800">
              <a:solidFill>
                <a:srgbClr val="595959"/>
              </a:solidFill>
            </a:endParaRPr>
          </a:p>
          <a:p>
            <a:pPr indent="-342900" lvl="0" marL="914400" rtl="0" algn="l">
              <a:lnSpc>
                <a:spcPct val="115000"/>
              </a:lnSpc>
              <a:spcBef>
                <a:spcPts val="1000"/>
              </a:spcBef>
              <a:spcAft>
                <a:spcPts val="0"/>
              </a:spcAft>
              <a:buClr>
                <a:srgbClr val="595959"/>
              </a:buClr>
              <a:buSzPts val="1800"/>
              <a:buAutoNum type="arabicPeriod"/>
            </a:pPr>
            <a:r>
              <a:rPr lang="en" sz="1800">
                <a:solidFill>
                  <a:srgbClr val="FF9900"/>
                </a:solidFill>
                <a:highlight>
                  <a:srgbClr val="000000"/>
                </a:highlight>
                <a:latin typeface="Roboto Mono"/>
                <a:ea typeface="Roboto Mono"/>
                <a:cs typeface="Roboto Mono"/>
                <a:sym typeface="Roboto Mono"/>
              </a:rPr>
              <a:t>threadpool.c </a:t>
            </a:r>
            <a:r>
              <a:rPr lang="en" sz="1800">
                <a:solidFill>
                  <a:srgbClr val="FF9900"/>
                </a:solidFill>
                <a:highlight>
                  <a:srgbClr val="000000"/>
                </a:highlight>
              </a:rPr>
              <a:t>  </a:t>
            </a:r>
            <a:endParaRPr sz="1800">
              <a:solidFill>
                <a:srgbClr val="FF9900"/>
              </a:solidFill>
              <a:highlight>
                <a:srgbClr val="000000"/>
              </a:highlight>
            </a:endParaRPr>
          </a:p>
          <a:p>
            <a:pPr indent="-342900" lvl="0" marL="914400" rtl="0" algn="l">
              <a:lnSpc>
                <a:spcPct val="115000"/>
              </a:lnSpc>
              <a:spcBef>
                <a:spcPts val="1000"/>
              </a:spcBef>
              <a:spcAft>
                <a:spcPts val="0"/>
              </a:spcAft>
              <a:buClr>
                <a:srgbClr val="595959"/>
              </a:buClr>
              <a:buSzPts val="1800"/>
              <a:buAutoNum type="arabicPeriod"/>
            </a:pPr>
            <a:r>
              <a:rPr lang="en" sz="1800">
                <a:solidFill>
                  <a:srgbClr val="595959"/>
                </a:solidFill>
              </a:rPr>
              <a:t>Implementations for functions and structs from </a:t>
            </a:r>
            <a:r>
              <a:rPr lang="en" sz="1800">
                <a:solidFill>
                  <a:srgbClr val="56B6C2"/>
                </a:solidFill>
                <a:highlight>
                  <a:srgbClr val="000000"/>
                </a:highlight>
                <a:latin typeface="Roboto Mono"/>
                <a:ea typeface="Roboto Mono"/>
                <a:cs typeface="Roboto Mono"/>
                <a:sym typeface="Roboto Mono"/>
              </a:rPr>
              <a:t>threadpool.h</a:t>
            </a:r>
            <a:endParaRPr sz="1800">
              <a:solidFill>
                <a:srgbClr val="595959"/>
              </a:solidFill>
              <a:latin typeface="Roboto Mono"/>
              <a:ea typeface="Roboto Mono"/>
              <a:cs typeface="Roboto Mono"/>
              <a:sym typeface="Roboto Mono"/>
            </a:endParaRPr>
          </a:p>
          <a:p>
            <a:pPr indent="-342900" lvl="0" marL="914400" rtl="0" algn="l">
              <a:lnSpc>
                <a:spcPct val="115000"/>
              </a:lnSpc>
              <a:spcBef>
                <a:spcPts val="1000"/>
              </a:spcBef>
              <a:spcAft>
                <a:spcPts val="1000"/>
              </a:spcAft>
              <a:buClr>
                <a:srgbClr val="595959"/>
              </a:buClr>
              <a:buSzPts val="1800"/>
              <a:buAutoNum type="arabicPeriod"/>
            </a:pPr>
            <a:r>
              <a:rPr lang="en" sz="1800">
                <a:solidFill>
                  <a:srgbClr val="595959"/>
                </a:solidFill>
              </a:rPr>
              <a:t>Static helper functions</a:t>
            </a:r>
            <a:endParaRPr sz="1800">
              <a:solidFill>
                <a:srgbClr val="59595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Functions you will implement</a:t>
            </a:r>
            <a:endParaRPr b="1" sz="2800">
              <a:solidFill>
                <a:srgbClr val="000000"/>
              </a:solidFill>
            </a:endParaRPr>
          </a:p>
        </p:txBody>
      </p:sp>
      <p:sp>
        <p:nvSpPr>
          <p:cNvPr id="154" name="Google Shape;154;p25"/>
          <p:cNvSpPr txBox="1"/>
          <p:nvPr/>
        </p:nvSpPr>
        <p:spPr>
          <a:xfrm>
            <a:off x="89850" y="1191025"/>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thread_pool</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thread_pool_new</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int</a:t>
            </a:r>
            <a:r>
              <a:rPr lang="en" sz="1200">
                <a:solidFill>
                  <a:srgbClr val="ABB2BF"/>
                </a:solidFill>
                <a:latin typeface="Courier New"/>
                <a:ea typeface="Courier New"/>
                <a:cs typeface="Courier New"/>
                <a:sym typeface="Courier New"/>
              </a:rPr>
              <a:t> nthreads);</a:t>
            </a:r>
            <a:endParaRPr sz="120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155" name="Google Shape;155;p25"/>
          <p:cNvSpPr txBox="1"/>
          <p:nvPr/>
        </p:nvSpPr>
        <p:spPr>
          <a:xfrm>
            <a:off x="89850" y="1674100"/>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thread_pool_shutdown_and_destroy</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thread_pool</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156" name="Google Shape;156;p25"/>
          <p:cNvSpPr txBox="1"/>
          <p:nvPr/>
        </p:nvSpPr>
        <p:spPr>
          <a:xfrm>
            <a:off x="89850" y="2130850"/>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future</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thread_pool_submit</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thread_pool</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pool, </a:t>
            </a:r>
            <a:r>
              <a:rPr lang="en" sz="1200">
                <a:solidFill>
                  <a:srgbClr val="56B6C2"/>
                </a:solidFill>
                <a:latin typeface="Courier New"/>
                <a:ea typeface="Courier New"/>
                <a:cs typeface="Courier New"/>
                <a:sym typeface="Courier New"/>
              </a:rPr>
              <a:t>fork_join_task_t</a:t>
            </a:r>
            <a:r>
              <a:rPr lang="en" sz="1200">
                <a:solidFill>
                  <a:srgbClr val="ABB2BF"/>
                </a:solidFill>
                <a:latin typeface="Courier New"/>
                <a:ea typeface="Courier New"/>
                <a:cs typeface="Courier New"/>
                <a:sym typeface="Courier New"/>
              </a:rPr>
              <a:t> task, </a:t>
            </a: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data)</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a:solidFill>
                <a:srgbClr val="C678DD"/>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157" name="Google Shape;157;p25"/>
          <p:cNvSpPr txBox="1"/>
          <p:nvPr/>
        </p:nvSpPr>
        <p:spPr>
          <a:xfrm>
            <a:off x="89850" y="2613925"/>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future_get</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future</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a:solidFill>
                <a:srgbClr val="C678DD"/>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158" name="Google Shape;158;p25"/>
          <p:cNvSpPr txBox="1"/>
          <p:nvPr/>
        </p:nvSpPr>
        <p:spPr>
          <a:xfrm>
            <a:off x="89850" y="3097000"/>
            <a:ext cx="8964300" cy="3552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lnSpc>
                <a:spcPct val="135714"/>
              </a:lnSpc>
              <a:spcBef>
                <a:spcPts val="0"/>
              </a:spcBef>
              <a:spcAft>
                <a:spcPts val="0"/>
              </a:spcAft>
              <a:buNone/>
            </a:pPr>
            <a:r>
              <a:rPr lang="en" sz="1200">
                <a:solidFill>
                  <a:srgbClr val="C678DD"/>
                </a:solidFill>
                <a:latin typeface="Courier New"/>
                <a:ea typeface="Courier New"/>
                <a:cs typeface="Courier New"/>
                <a:sym typeface="Courier New"/>
              </a:rPr>
              <a:t>void</a:t>
            </a:r>
            <a:r>
              <a:rPr lang="en" sz="1200">
                <a:solidFill>
                  <a:srgbClr val="ABB2BF"/>
                </a:solidFill>
                <a:latin typeface="Courier New"/>
                <a:ea typeface="Courier New"/>
                <a:cs typeface="Courier New"/>
                <a:sym typeface="Courier New"/>
              </a:rPr>
              <a:t> </a:t>
            </a:r>
            <a:r>
              <a:rPr lang="en" sz="1200">
                <a:solidFill>
                  <a:srgbClr val="61AFEF"/>
                </a:solidFill>
                <a:latin typeface="Courier New"/>
                <a:ea typeface="Courier New"/>
                <a:cs typeface="Courier New"/>
                <a:sym typeface="Courier New"/>
              </a:rPr>
              <a:t>future_free</a:t>
            </a:r>
            <a:r>
              <a:rPr lang="en" sz="1200">
                <a:solidFill>
                  <a:srgbClr val="ABB2BF"/>
                </a:solidFill>
                <a:latin typeface="Courier New"/>
                <a:ea typeface="Courier New"/>
                <a:cs typeface="Courier New"/>
                <a:sym typeface="Courier New"/>
              </a:rPr>
              <a:t>(</a:t>
            </a:r>
            <a:r>
              <a:rPr lang="en" sz="1200">
                <a:solidFill>
                  <a:srgbClr val="C678DD"/>
                </a:solidFill>
                <a:latin typeface="Courier New"/>
                <a:ea typeface="Courier New"/>
                <a:cs typeface="Courier New"/>
                <a:sym typeface="Courier New"/>
              </a:rPr>
              <a:t>struct</a:t>
            </a:r>
            <a:r>
              <a:rPr lang="en" sz="1200">
                <a:solidFill>
                  <a:srgbClr val="ABB2BF"/>
                </a:solidFill>
                <a:latin typeface="Courier New"/>
                <a:ea typeface="Courier New"/>
                <a:cs typeface="Courier New"/>
                <a:sym typeface="Courier New"/>
              </a:rPr>
              <a:t> </a:t>
            </a:r>
            <a:r>
              <a:rPr lang="en" sz="1200">
                <a:solidFill>
                  <a:srgbClr val="E5C07B"/>
                </a:solidFill>
                <a:latin typeface="Courier New"/>
                <a:ea typeface="Courier New"/>
                <a:cs typeface="Courier New"/>
                <a:sym typeface="Courier New"/>
              </a:rPr>
              <a:t>future</a:t>
            </a:r>
            <a:r>
              <a:rPr lang="en" sz="1200">
                <a:solidFill>
                  <a:srgbClr val="ABB2BF"/>
                </a:solidFill>
                <a:latin typeface="Courier New"/>
                <a:ea typeface="Courier New"/>
                <a:cs typeface="Courier New"/>
                <a:sym typeface="Courier New"/>
              </a:rPr>
              <a:t> </a:t>
            </a:r>
            <a:r>
              <a:rPr lang="en" sz="1200">
                <a:solidFill>
                  <a:srgbClr val="C678DD"/>
                </a:solidFill>
                <a:latin typeface="Courier New"/>
                <a:ea typeface="Courier New"/>
                <a:cs typeface="Courier New"/>
                <a:sym typeface="Courier New"/>
              </a:rPr>
              <a:t>*</a:t>
            </a:r>
            <a:r>
              <a:rPr lang="en" sz="1200">
                <a:solidFill>
                  <a:srgbClr val="ABB2BF"/>
                </a:solidFill>
                <a:latin typeface="Courier New"/>
                <a:ea typeface="Courier New"/>
                <a:cs typeface="Courier New"/>
                <a:sym typeface="Courier New"/>
              </a:rPr>
              <a:t>);</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200">
              <a:solidFill>
                <a:srgbClr val="ABB2BF"/>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a:solidFill>
                <a:srgbClr val="C678DD"/>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350">
              <a:solidFill>
                <a:srgbClr val="ABB2B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endParaRPr>
          </a:p>
        </p:txBody>
      </p:sp>
      <p:sp>
        <p:nvSpPr>
          <p:cNvPr id="159" name="Google Shape;159;p25"/>
          <p:cNvSpPr txBox="1"/>
          <p:nvPr/>
        </p:nvSpPr>
        <p:spPr>
          <a:xfrm>
            <a:off x="89850" y="3645400"/>
            <a:ext cx="8551800" cy="102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595959"/>
              </a:buClr>
              <a:buSzPts val="1400"/>
              <a:buChar char="●"/>
            </a:pPr>
            <a:r>
              <a:rPr lang="en">
                <a:solidFill>
                  <a:srgbClr val="595959"/>
                </a:solidFill>
              </a:rPr>
              <a:t>Read over threadpool.h for full documentation: you must implement these functions!</a:t>
            </a:r>
            <a:endParaRPr>
              <a:solidFill>
                <a:srgbClr val="595959"/>
              </a:solidFill>
            </a:endParaRPr>
          </a:p>
          <a:p>
            <a:pPr indent="0" lvl="0" marL="914400" rtl="0" algn="l">
              <a:spcBef>
                <a:spcPts val="0"/>
              </a:spcBef>
              <a:spcAft>
                <a:spcPts val="0"/>
              </a:spcAft>
              <a:buNone/>
            </a:pPr>
            <a:r>
              <a:t/>
            </a:r>
            <a:endParaRPr>
              <a:solidFill>
                <a:srgbClr val="595959"/>
              </a:solidFill>
            </a:endParaRPr>
          </a:p>
          <a:p>
            <a:pPr indent="-317500" lvl="0" marL="457200" rtl="0" algn="l">
              <a:spcBef>
                <a:spcPts val="0"/>
              </a:spcBef>
              <a:spcAft>
                <a:spcPts val="0"/>
              </a:spcAft>
              <a:buClr>
                <a:srgbClr val="595959"/>
              </a:buClr>
              <a:buSzPts val="1400"/>
              <a:buChar char="●"/>
            </a:pPr>
            <a:r>
              <a:rPr lang="en">
                <a:solidFill>
                  <a:srgbClr val="595959"/>
                </a:solidFill>
              </a:rPr>
              <a:t>Not included are static function(s) you’ll add to threadpool.c</a:t>
            </a:r>
            <a:endParaRPr>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3" name="Shape 163"/>
        <p:cNvGrpSpPr/>
        <p:nvPr/>
      </p:nvGrpSpPr>
      <p:grpSpPr>
        <a:xfrm>
          <a:off x="0" y="0"/>
          <a:ext cx="0" cy="0"/>
          <a:chOff x="0" y="0"/>
          <a:chExt cx="0" cy="0"/>
        </a:xfrm>
      </p:grpSpPr>
      <p:pic>
        <p:nvPicPr>
          <p:cNvPr id="164" name="Google Shape;164;p26"/>
          <p:cNvPicPr preferRelativeResize="0"/>
          <p:nvPr/>
        </p:nvPicPr>
        <p:blipFill rotWithShape="1">
          <a:blip r:embed="rId3">
            <a:alphaModFix/>
          </a:blip>
          <a:srcRect b="0" l="0" r="0" t="0"/>
          <a:stretch/>
        </p:blipFill>
        <p:spPr>
          <a:xfrm>
            <a:off x="7229825" y="0"/>
            <a:ext cx="1914174" cy="1007450"/>
          </a:xfrm>
          <a:prstGeom prst="rect">
            <a:avLst/>
          </a:prstGeom>
          <a:noFill/>
          <a:ln>
            <a:noFill/>
          </a:ln>
        </p:spPr>
      </p:pic>
      <p:sp>
        <p:nvSpPr>
          <p:cNvPr id="165" name="Google Shape;165;p26"/>
          <p:cNvSpPr txBox="1"/>
          <p:nvPr/>
        </p:nvSpPr>
        <p:spPr>
          <a:xfrm>
            <a:off x="1413300" y="1898725"/>
            <a:ext cx="6317400" cy="10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300">
                <a:solidFill>
                  <a:srgbClr val="FFFFFF"/>
                </a:solidFill>
              </a:rPr>
              <a:t>Threadpool Design</a:t>
            </a:r>
            <a:endParaRPr b="1" sz="53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