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2" r:id="rId20"/>
    <p:sldId id="273" r:id="rId21"/>
    <p:sldId id="274" r:id="rId22"/>
    <p:sldId id="275" r:id="rId23"/>
    <p:sldId id="276" r:id="rId24"/>
    <p:sldId id="277" r:id="rId25"/>
    <p:sldId id="278" r:id="rId26"/>
    <p:sldId id="311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5715000" type="screen16x10"/>
  <p:notesSz cx="6858000" cy="9144000"/>
  <p:embeddedFontLs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Helvetica Neue Light" panose="02000403000000020004" pitchFamily="2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i4m5fOz6LEbZzTYXZ+kJ4KjHai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142"/>
    <a:srgbClr val="C0504D"/>
    <a:srgbClr val="1155CC"/>
    <a:srgbClr val="B88C00"/>
    <a:srgbClr val="D09E00"/>
    <a:srgbClr val="38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0"/>
    <p:restoredTop sz="66018"/>
  </p:normalViewPr>
  <p:slideViewPr>
    <p:cSldViewPr snapToGrid="0">
      <p:cViewPr varScale="1">
        <p:scale>
          <a:sx n="102" d="100"/>
          <a:sy n="102" d="100"/>
        </p:scale>
        <p:origin x="36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Helper functions handle most of this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send_response_header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send_response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You’re setting up status codes, headers, body</a:t>
            </a:r>
            <a:endParaRPr dirty="0"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Check out https://</a:t>
            </a:r>
            <a:r>
              <a:rPr lang="en-US" dirty="0" err="1"/>
              <a:t>jansson.readthedocs.io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/2.1/</a:t>
            </a:r>
            <a:r>
              <a:rPr lang="en-US" dirty="0" err="1"/>
              <a:t>apiref.html</a:t>
            </a:r>
            <a:endParaRPr dirty="0"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Used for authentication</a:t>
            </a:r>
            <a:endParaRPr dirty="0"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sub - to describe the subject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effectLst/>
                <a:latin typeface="Helvetica Neue" panose="02000503000000020004" pitchFamily="2" charset="0"/>
              </a:rPr>
              <a:t>iat</a:t>
            </a:r>
            <a:r>
              <a:rPr lang="en-US" dirty="0">
                <a:effectLst/>
                <a:latin typeface="Helvetica Neue" panose="02000503000000020004" pitchFamily="2" charset="0"/>
              </a:rPr>
              <a:t> - the time at which the claim was issued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exp - the time at which the claim will expire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use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hs</a:t>
            </a:r>
            <a:r>
              <a:rPr lang="en-US" dirty="0">
                <a:effectLst/>
                <a:latin typeface="Helvetica Neue" panose="02000503000000020004" pitchFamily="2" charset="0"/>
              </a:rPr>
              <a:t> (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rs</a:t>
            </a:r>
            <a:r>
              <a:rPr lang="en-US" dirty="0">
                <a:effectLst/>
                <a:latin typeface="Helvetica Neue" panose="02000503000000020004" pitchFamily="2" charset="0"/>
              </a:rPr>
              <a:t> is asymmetric)</a:t>
            </a:r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Main, http, socket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Only really need frontend for ex5</a:t>
            </a:r>
            <a:endParaRPr dirty="0"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Study helper functions</a:t>
            </a:r>
            <a:endParaRPr dirty="0"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1350"/>
              </a:lnSpc>
              <a:buNone/>
            </a:pP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test_auth_long_header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causes a reallocation of the receive buffer</a:t>
            </a:r>
          </a:p>
          <a:p>
            <a:pPr>
              <a:lnSpc>
                <a:spcPts val="1350"/>
              </a:lnSpc>
              <a:buNone/>
            </a:pPr>
            <a:endParaRPr lang="en-US" b="0" dirty="0">
              <a:solidFill>
                <a:srgbClr val="A31515"/>
              </a:solidFill>
              <a:effectLst/>
              <a:latin typeface="Menlo" panose="020B0609030804020204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Store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jwt_token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as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ofs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lnSpc>
                <a:spcPts val="1350"/>
              </a:lnSpc>
              <a:buNone/>
            </a:pP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630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Won’t do too much theory</a:t>
            </a:r>
            <a:endParaRPr dirty="0"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352e3fe6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dk1"/>
                </a:solidFill>
              </a:rPr>
              <a:t>Alice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&lt;jwt.h&gt;: no such file or directory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 ./install-dependencies.sh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Not opening any files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Running without -R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Leaking source code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Running with -R 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Leaking private files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Fix IDOR attacks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Load whole videos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Fixed later in project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vite: command not found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npm install first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App doesn't build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Move ~cs3214/bin up in PATH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Site looks weird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    Support CSS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gd352e3f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4a9d90d7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Simple: .. in req path, just fail it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2" name="Google Shape;282;g74a9d90d7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getenv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93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32f573cf9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51" name="Google Shape;351;g232f573cf9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0da8a8906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dk1"/>
                </a:solidFill>
              </a:rPr>
              <a:t>Alice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TODO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6" name="Google Shape;366;g230da8a890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Doing I/O, etc.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Server shouldn’t be blocked for everyone else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no error incurred while handling one client’s request should impede your server’s ability to accept and handle future clients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9" name="Google Shape;3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Pthread</a:t>
            </a:r>
            <a:r>
              <a:rPr lang="en-US" dirty="0"/>
              <a:t> detach: don’t care about exit status, resources automatically released when its terminated</a:t>
            </a:r>
            <a:endParaRPr dirty="0"/>
          </a:p>
        </p:txBody>
      </p:sp>
      <p:sp>
        <p:nvSpPr>
          <p:cNvPr id="385" name="Google Shape;3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0" i="0" dirty="0">
              <a:effectLst/>
              <a:latin typeface="inher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 i="0" dirty="0">
                <a:effectLst/>
                <a:latin typeface="inherit"/>
              </a:rPr>
              <a:t>main approach is to just create a new thread per client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 i="0" dirty="0" err="1">
                <a:effectLst/>
                <a:latin typeface="inherit"/>
              </a:rPr>
              <a:t>epoll</a:t>
            </a:r>
            <a:r>
              <a:rPr lang="en-US" b="0" i="0" dirty="0">
                <a:effectLst/>
                <a:latin typeface="inherit"/>
              </a:rPr>
              <a:t>: manage through several clients in 1 thread without losing concurrency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 i="0" dirty="0">
                <a:effectLst/>
                <a:latin typeface="inherit"/>
              </a:rPr>
              <a:t>- Use state-machine to avoid blocking for I/O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 event-based 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US" dirty="0">
                <a:effectLst/>
                <a:latin typeface="Menlo" panose="020B0609030804020204" pitchFamily="49" charset="0"/>
              </a:rPr>
              <a:t>requires a significant rewrite of the http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dirty="0"/>
          </a:p>
        </p:txBody>
      </p:sp>
      <p:sp>
        <p:nvSpPr>
          <p:cNvPr id="391" name="Google Shape;3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 </a:t>
            </a:r>
            <a:endParaRPr/>
          </a:p>
        </p:txBody>
      </p:sp>
      <p:sp>
        <p:nvSpPr>
          <p:cNvPr id="397" name="Google Shape;3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dual-binding: use single socket for both ipv4 and ipv6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 don’t have to manage 2 separate sockets for ipv4 and v6</a:t>
            </a:r>
          </a:p>
        </p:txBody>
      </p:sp>
      <p:sp>
        <p:nvSpPr>
          <p:cNvPr id="404" name="Google Shape;4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10" name="Google Shape;4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30b2a42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16" name="Google Shape;416;gd30b2a42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30b2a42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Tanvi</a:t>
            </a:r>
          </a:p>
        </p:txBody>
      </p:sp>
      <p:sp>
        <p:nvSpPr>
          <p:cNvPr id="423" name="Google Shape;423;gd30b2a42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30b2a42b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35" name="Google Shape;435;gd30b2a42b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Tanvi/Alice</a:t>
            </a:r>
            <a:endParaRPr/>
          </a:p>
        </p:txBody>
      </p:sp>
      <p:sp>
        <p:nvSpPr>
          <p:cNvPr id="447" name="Google Shape;4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54" name="Google Shape;4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0" name="Google Shape;4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66" name="Google Shape;46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72" name="Google Shape;4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4a9d90d4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78" name="Google Shape;478;g74a9d90d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6" name="Google Shape;4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407ac32e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92" name="Google Shape;492;g8407ac32e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3ccbea92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98" name="Google Shape;498;g83ccbea92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27dac03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04" name="Google Shape;504;gd27dac03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d27dac03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11" name="Google Shape;511;gd27dac03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27dac034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17" name="Google Shape;517;gd27dac034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27dac034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25" name="Google Shape;525;gd27dac034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d27dac0346_0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Alice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Demoing fuzz-pserv.py</a:t>
            </a: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Navigate to your demo server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Invoke </a:t>
            </a:r>
            <a:r>
              <a:rPr lang="en-US" b="1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fuzz-pserv.py </a:t>
            </a:r>
            <a:r>
              <a:rPr lang="en-US">
                <a:solidFill>
                  <a:schemeClr val="dk1"/>
                </a:solidFill>
              </a:rPr>
              <a:t>to see the help menu</a:t>
            </a:r>
            <a:endParaRPr b="1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Fuzz the server (with -j) until it crashes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View the summary, and take a look at a crash file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Debugging a crash</a:t>
            </a: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/>
              <a:t>Run the provided GDB command to reproduce the crash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Determine the location of the crash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Ask for issues and iteratively fix them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Run fuzzer again and confirm the issue is fixed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gd27dac034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27dac034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37" name="Google Shape;537;gd27dac034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fc90e576e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44" name="Google Shape;544;gfc90e576e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0" name="Google Shape;5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Listen: assigns the address specified by </a:t>
            </a:r>
            <a:r>
              <a:rPr lang="en-US" i="1" dirty="0">
                <a:solidFill>
                  <a:srgbClr val="006000"/>
                </a:solidFill>
                <a:effectLst/>
              </a:rPr>
              <a:t>address</a:t>
            </a:r>
            <a:r>
              <a:rPr lang="en-US" dirty="0"/>
              <a:t> to the socket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Accept: connects to client, new socket returned representing connection with a specific client.</a:t>
            </a:r>
          </a:p>
          <a:p>
            <a:r>
              <a:rPr lang="en-US" dirty="0"/>
              <a:t>Used to </a:t>
            </a:r>
            <a:r>
              <a:rPr lang="en-US" dirty="0" err="1"/>
              <a:t>recv</a:t>
            </a:r>
            <a:r>
              <a:rPr lang="en-US" dirty="0"/>
              <a:t>() and send() data.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Don’t maintain state across requests, each request treated independently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dirty="0"/>
              <a:t>Reduces complexity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dirty="0"/>
              <a:t>Less management</a:t>
            </a:r>
            <a:endParaRPr dirty="0"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Remember headers</a:t>
            </a:r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3ccbea92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Alice</a:t>
            </a:r>
          </a:p>
          <a:p>
            <a:pPr>
              <a:buNone/>
            </a:pPr>
            <a:r>
              <a:rPr lang="en-US" b="0" dirty="0">
                <a:effectLst/>
                <a:latin typeface="Helvetica Neue" panose="02000503000000020004" pitchFamily="2" charset="0"/>
              </a:rPr>
              <a:t>2xx = Success</a:t>
            </a:r>
          </a:p>
          <a:p>
            <a:pPr>
              <a:buNone/>
            </a:pPr>
            <a:r>
              <a:rPr lang="en-US" b="0" dirty="0">
                <a:effectLst/>
                <a:latin typeface="Helvetica Neue" panose="02000503000000020004" pitchFamily="2" charset="0"/>
              </a:rPr>
              <a:t>3xx = Redirection</a:t>
            </a:r>
          </a:p>
          <a:p>
            <a:pPr>
              <a:buNone/>
            </a:pPr>
            <a:r>
              <a:rPr lang="en-US" b="0" dirty="0">
                <a:effectLst/>
                <a:latin typeface="Helvetica Neue" panose="02000503000000020004" pitchFamily="2" charset="0"/>
              </a:rPr>
              <a:t>4xx = Client Error</a:t>
            </a:r>
          </a:p>
          <a:p>
            <a:pPr>
              <a:buNone/>
            </a:pPr>
            <a:r>
              <a:rPr lang="en-US" b="0" dirty="0">
                <a:effectLst/>
                <a:latin typeface="Helvetica Neue" panose="02000503000000020004" pitchFamily="2" charset="0"/>
              </a:rPr>
              <a:t>5xx = Server Error</a:t>
            </a:r>
          </a:p>
        </p:txBody>
      </p:sp>
      <p:sp>
        <p:nvSpPr>
          <p:cNvPr id="174" name="Google Shape;174;g83ccbea9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893025" y="2946797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2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4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body" idx="2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ubTitle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body" idx="2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9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0"/>
          <p:cNvSpPr txBox="1">
            <a:spLocks noGrp="1"/>
          </p:cNvSpPr>
          <p:nvPr>
            <p:ph type="subTitle" idx="1"/>
          </p:nvPr>
        </p:nvSpPr>
        <p:spPr>
          <a:xfrm>
            <a:off x="893025" y="959978"/>
            <a:ext cx="7357838" cy="896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2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3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3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body" idx="3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body" idx="1"/>
          </p:nvPr>
        </p:nvSpPr>
        <p:spPr>
          <a:xfrm>
            <a:off x="893025" y="2946797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4"/>
          <p:cNvSpPr txBox="1">
            <a:spLocks noGrp="1"/>
          </p:cNvSpPr>
          <p:nvPr>
            <p:ph type="body" idx="2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5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5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body" idx="4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6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6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6"/>
          <p:cNvSpPr txBox="1">
            <a:spLocks noGrp="1"/>
          </p:cNvSpPr>
          <p:nvPr>
            <p:ph type="body" idx="2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2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>
            <a:spLocks noGrp="1"/>
          </p:cNvSpPr>
          <p:nvPr>
            <p:ph type="subTitle" idx="1"/>
          </p:nvPr>
        </p:nvSpPr>
        <p:spPr>
          <a:xfrm>
            <a:off x="893025" y="959978"/>
            <a:ext cx="7357838" cy="896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2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body" idx="3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3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4438042" y="5421095"/>
            <a:ext cx="258947" cy="2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669769" y="260507"/>
            <a:ext cx="7804350" cy="126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1"/>
          </p:nvPr>
        </p:nvSpPr>
        <p:spPr>
          <a:xfrm>
            <a:off x="669769" y="1525501"/>
            <a:ext cx="7804350" cy="368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4438042" y="5421095"/>
            <a:ext cx="258947" cy="2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thonyn33@vt.edthomastran@vt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5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jwt.i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svelte.de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.cs.vt.edu/cs3214-staff/pserv.g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svelte.de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kubroztocil/httpi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658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vt.edu/cs3214/fall2023/projects/project4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mozilla.org/en-US/docs/Web/HTTP/Messages" TargetMode="External"/><Relationship Id="rId3" Type="http://schemas.openxmlformats.org/officeDocument/2006/relationships/hyperlink" Target="https://courses.cs.vt.edu/cs3214/spring2023/projects/project4" TargetMode="External"/><Relationship Id="rId7" Type="http://schemas.openxmlformats.org/officeDocument/2006/relationships/hyperlink" Target="https://linux.die.net/man/2/accept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nux.die.net/man/2/listen" TargetMode="External"/><Relationship Id="rId5" Type="http://schemas.openxmlformats.org/officeDocument/2006/relationships/hyperlink" Target="https://linux.die.net/man/2/bind" TargetMode="External"/><Relationship Id="rId4" Type="http://schemas.openxmlformats.org/officeDocument/2006/relationships/hyperlink" Target="https://linux.die.net/man/2/sock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FLplusplus/AFLplusplus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vtechworks.lib.vt.edu/bitstream/handle/10919/110769/Shugg_CW_T_2022.pdf" TargetMode="External"/><Relationship Id="rId4" Type="http://schemas.openxmlformats.org/officeDocument/2006/relationships/hyperlink" Target="https://aflplus.plus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vt.edu/cs3214/spring2023/sfi/overview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git.cs.vt.edu/cs3214-staff/pserv/-/blob/master/sfi/overview.md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/>
        </p:nvSpPr>
        <p:spPr>
          <a:xfrm>
            <a:off x="232500" y="2299500"/>
            <a:ext cx="86790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19" b="1">
                <a:solidFill>
                  <a:srgbClr val="FFFFFF"/>
                </a:solidFill>
              </a:rPr>
              <a:t>Personal Web and Video Server</a:t>
            </a:r>
            <a:endParaRPr sz="4219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4219" b="1">
              <a:solidFill>
                <a:srgbClr val="FFFFFF"/>
              </a:solidFill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812745" y="1304022"/>
            <a:ext cx="5518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 3214: Project 4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l="4307" t="8749" r="2662" b="7011"/>
          <a:stretch/>
        </p:blipFill>
        <p:spPr>
          <a:xfrm>
            <a:off x="7128775" y="585514"/>
            <a:ext cx="650215" cy="30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754200" y="3166300"/>
            <a:ext cx="76356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Help Session: Wednesday April 30th, 2025 - 7:00pm EST 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Thomas Tran (</a:t>
            </a:r>
            <a:r>
              <a:rPr lang="en-US" sz="1800" dirty="0">
                <a:solidFill>
                  <a:srgbClr val="FFFFFF"/>
                </a:solidFill>
                <a:hlinkClick r:id="rId4"/>
              </a:rPr>
              <a:t>thomastran@vt.edu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line ends in: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CR: carriage return,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\r</a:t>
            </a:r>
            <a:endParaRPr sz="1850" b="1" i="0" u="none" strike="noStrike" cap="none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LF: line feed,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\n</a:t>
            </a:r>
            <a:endParaRPr sz="1850" b="1" i="0" u="none" strike="noStrike" cap="none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version and status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 header fields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Blank CRLF, then message content (if any)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status codes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Standard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1351603" y="1658700"/>
            <a:ext cx="6445528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Key, value store in a well-defined format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351603" y="2097049"/>
            <a:ext cx="6445528" cy="2426204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"a": "Example text",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"b": 0,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"c": [1, 2, 3, 4],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"d": {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"a": [],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"b": "Hello world"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353707" y="1301415"/>
            <a:ext cx="1511948" cy="30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8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“Javascript Object Notation”</a:t>
            </a:r>
            <a:endParaRPr sz="84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solidFill>
            <a:srgbClr val="DCDEE0">
              <a:alpha val="23140"/>
            </a:srgbClr>
          </a:solidFill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 Web Tokens are an open, industry standard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RFC 7519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method for representing claims securely between two parties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Debugged on main website: </a:t>
            </a:r>
            <a:r>
              <a:rPr lang="en-US" sz="185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https://jwt.io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parts: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F8125E"/>
                </a:solidFill>
              </a:rPr>
              <a:t>Header</a:t>
            </a:r>
            <a:endParaRPr sz="1850" i="0" u="none" strike="noStrike" cap="none" dirty="0">
              <a:solidFill>
                <a:srgbClr val="000000"/>
              </a:solidFill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D446FC"/>
                </a:solidFill>
              </a:rPr>
              <a:t>Payload</a:t>
            </a:r>
            <a:endParaRPr sz="1850" i="0" u="none" strike="noStrike" cap="none" dirty="0">
              <a:solidFill>
                <a:srgbClr val="000000"/>
              </a:solidFill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1FBAEE"/>
                </a:solidFill>
              </a:rPr>
              <a:t>Signature</a:t>
            </a:r>
            <a:endParaRPr sz="185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6554686" y="520207"/>
            <a:ext cx="1138304" cy="11383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 Web Tokens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0862" y="693725"/>
            <a:ext cx="786143" cy="791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6554686" y="520207"/>
            <a:ext cx="1138304" cy="11383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1351603" y="1658700"/>
            <a:ext cx="6440713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Encoded JWT token is delimited by dots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JWT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0862" y="693725"/>
            <a:ext cx="786143" cy="791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1351600" y="2218424"/>
            <a:ext cx="2832600" cy="1698900"/>
          </a:xfrm>
          <a:prstGeom prst="rect">
            <a:avLst/>
          </a:prstGeom>
          <a:solidFill>
            <a:srgbClr val="DCDEE0">
              <a:alpha val="23137"/>
            </a:srgbClr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8125E"/>
                </a:solidFill>
                <a:latin typeface="Consolas"/>
                <a:ea typeface="Consolas"/>
                <a:cs typeface="Consolas"/>
                <a:sym typeface="Consolas"/>
              </a:rPr>
              <a:t>eyJ0eXAiOiJKV1QiLCJhbGciOiJIUzI1NiJ9</a:t>
            </a:r>
            <a:r>
              <a:rPr lang="en-US" sz="1413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413" b="1" i="0" u="none" strike="noStrike" cap="none" dirty="0">
                <a:solidFill>
                  <a:srgbClr val="D446FC"/>
                </a:solidFill>
                <a:latin typeface="Consolas"/>
                <a:ea typeface="Consolas"/>
                <a:cs typeface="Consolas"/>
                <a:sym typeface="Consolas"/>
              </a:rPr>
              <a:t>eyJleHAiOjE2OTcyNzE2MDAsImlhdCI6MTY5NzE4NTIwMCwic3ViIjoidXNlcjIwMjMifQ</a:t>
            </a:r>
            <a:r>
              <a:rPr lang="en-US" sz="1413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413" b="1" dirty="0">
                <a:solidFill>
                  <a:srgbClr val="1FBAEE"/>
                </a:solidFill>
                <a:latin typeface="Consolas"/>
                <a:ea typeface="Consolas"/>
                <a:cs typeface="Consolas"/>
                <a:sym typeface="Consolas"/>
              </a:rPr>
              <a:t>qtaLIlrQ23PemNtCeEMOlaP3vaWtfXbYJQfWEzbPy30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4422200" y="2218425"/>
            <a:ext cx="3270900" cy="2960700"/>
          </a:xfrm>
          <a:prstGeom prst="rect">
            <a:avLst/>
          </a:prstGeom>
          <a:solidFill>
            <a:srgbClr val="DCDEE0">
              <a:alpha val="23137"/>
            </a:srgbClr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typ</a:t>
            </a: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": "JWT",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alg</a:t>
            </a: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": "HS256"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"exp": 1697271600,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iat</a:t>
            </a: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": 1697185200,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"sub": "user2023"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2EBBEC"/>
                </a:solidFill>
                <a:latin typeface="Consolas"/>
                <a:ea typeface="Consolas"/>
                <a:cs typeface="Consolas"/>
                <a:sym typeface="Consolas"/>
              </a:rPr>
              <a:t>HMACSHA256 signature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22" name="Google Shape;222;p12"/>
          <p:cNvGrpSpPr/>
          <p:nvPr/>
        </p:nvGrpSpPr>
        <p:grpSpPr>
          <a:xfrm>
            <a:off x="6353397" y="3693878"/>
            <a:ext cx="472200" cy="843856"/>
            <a:chOff x="6002508" y="3494083"/>
            <a:chExt cx="472200" cy="843856"/>
          </a:xfrm>
        </p:grpSpPr>
        <p:cxnSp>
          <p:nvCxnSpPr>
            <p:cNvPr id="223" name="Google Shape;223;p12"/>
            <p:cNvCxnSpPr/>
            <p:nvPr/>
          </p:nvCxnSpPr>
          <p:spPr>
            <a:xfrm rot="10800000">
              <a:off x="6002508" y="3494083"/>
              <a:ext cx="26594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" name="Google Shape;224;p12"/>
            <p:cNvCxnSpPr/>
            <p:nvPr/>
          </p:nvCxnSpPr>
          <p:spPr>
            <a:xfrm rot="10800000">
              <a:off x="6002508" y="4337939"/>
              <a:ext cx="26594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2"/>
            <p:cNvCxnSpPr/>
            <p:nvPr/>
          </p:nvCxnSpPr>
          <p:spPr>
            <a:xfrm>
              <a:off x="6266246" y="3499490"/>
              <a:ext cx="0" cy="83578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12"/>
            <p:cNvCxnSpPr/>
            <p:nvPr/>
          </p:nvCxnSpPr>
          <p:spPr>
            <a:xfrm rot="10800000">
              <a:off x="6266549" y="3917382"/>
              <a:ext cx="208159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7" name="Google Shape;227;p12"/>
          <p:cNvSpPr txBox="1"/>
          <p:nvPr/>
        </p:nvSpPr>
        <p:spPr>
          <a:xfrm>
            <a:off x="6831350" y="3733175"/>
            <a:ext cx="861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FF0000"/>
                </a:solidFill>
              </a:rPr>
              <a:t>You’ll see this later!</a:t>
            </a:r>
            <a:endParaRPr b="1" i="0" u="none" strike="noStrike" cap="non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Basics / 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/>
        </p:nvSpPr>
        <p:spPr>
          <a:xfrm>
            <a:off x="1351604" y="1658700"/>
            <a:ext cx="6447280" cy="1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 / clone the repo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to private!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provided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./install-dependencies.sh</a:t>
            </a: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 set up the project libraries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the 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Svelte</a:t>
            </a: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frontend &amp; add some videos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npm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ones in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~cs3214/bin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1351600" y="3525775"/>
            <a:ext cx="6438900" cy="15882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git clone &lt;your fork of </a:t>
            </a:r>
            <a:r>
              <a:rPr lang="en-US" b="1" i="0" u="sng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cs3214-staff/pserv.git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b="1" i="0" u="sng" strike="noStrike" cap="none">
              <a:solidFill>
                <a:srgbClr val="4A86E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pserv &amp;&amp; ./install-dependencies.sh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</a:t>
            </a:r>
            <a:r>
              <a:rPr lang="en-US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svelte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-app &amp;&amp; npm install &amp;&amp; npm run build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../tests &amp;&amp; ./build.sh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../src &amp;&amp; make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code</a:t>
            </a:r>
          </a:p>
          <a:p>
            <a:pPr marL="481965" indent="-167005">
              <a:buSzPts val="1620"/>
              <a:buFont typeface="Arial"/>
              <a:buChar char="○"/>
            </a:pPr>
            <a:r>
              <a:rPr lang="en-US" sz="1850" dirty="0"/>
              <a:t>The front-end (</a:t>
            </a:r>
            <a:r>
              <a:rPr lang="en-US" sz="1850" dirty="0" err="1"/>
              <a:t>Svlete</a:t>
            </a:r>
            <a:r>
              <a:rPr lang="en-US" sz="1850" dirty="0"/>
              <a:t> App), files, etc. is handled for you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we write?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indent="-167005"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files you like, modifying </a:t>
            </a:r>
            <a:r>
              <a:rPr lang="en-US" sz="1850" b="1" dirty="0" err="1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http.c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heavily</a:t>
            </a:r>
            <a:endParaRPr lang="en-US" sz="1850" dirty="0"/>
          </a:p>
          <a:p>
            <a:pPr marL="481965" indent="-167005">
              <a:buSzPts val="1620"/>
              <a:buFont typeface="Arial"/>
              <a:buChar char="○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</a:t>
            </a:r>
            <a:r>
              <a:rPr lang="en-US" sz="1100" dirty="0"/>
              <a:t>: You’re only messing with 4 files! ✨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 and IPv6 dual support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HTML5 Fallback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Multi-client support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</a:p>
        </p:txBody>
      </p:sp>
      <p:sp>
        <p:nvSpPr>
          <p:cNvPr id="246" name="Google Shape;246;p15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/>
        </p:nvSpPr>
        <p:spPr>
          <a:xfrm>
            <a:off x="1344516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code </a:t>
            </a:r>
            <a:r>
              <a:rPr lang="en-US" sz="1850" dirty="0"/>
              <a:t>already supports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parsing,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response building,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mime-type guessing,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Serving one client at a time.</a:t>
            </a:r>
            <a:endParaRPr dirty="0"/>
          </a:p>
          <a:p>
            <a:pPr marL="28575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Alright, then where do I start?</a:t>
            </a:r>
            <a:endParaRPr sz="18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 feel for static file serving first (GET request to </a:t>
            </a:r>
            <a:r>
              <a:rPr lang="en-US" sz="1850" b="1" i="0" u="none" strike="noStrike" cap="none" dirty="0">
                <a:solidFill>
                  <a:srgbClr val="C0504D"/>
                </a:solidFill>
                <a:latin typeface="Consolas" panose="020B0609020204030204" pitchFamily="49" charset="0"/>
                <a:sym typeface="Arial"/>
              </a:rPr>
              <a:t>/something.txt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minimum requirements (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200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OK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to GET </a:t>
            </a:r>
            <a:r>
              <a:rPr lang="en-US" sz="1850" b="1" dirty="0">
                <a:solidFill>
                  <a:srgbClr val="C0504D"/>
                </a:solidFill>
                <a:latin typeface="Consolas" panose="020B0609020204030204" pitchFamily="49" charset="0"/>
              </a:rPr>
              <a:t>/</a:t>
            </a:r>
            <a:r>
              <a:rPr lang="en-US" sz="1850" b="1" dirty="0" err="1">
                <a:solidFill>
                  <a:srgbClr val="C0504D"/>
                </a:solidFill>
                <a:latin typeface="Consolas" panose="020B0609020204030204" pitchFamily="49" charset="0"/>
              </a:rPr>
              <a:t>api</a:t>
            </a:r>
            <a:r>
              <a:rPr lang="en-US" sz="1850" b="1" dirty="0">
                <a:solidFill>
                  <a:srgbClr val="C0504D"/>
                </a:solidFill>
                <a:latin typeface="Consolas" panose="020B0609020204030204" pitchFamily="49" charset="0"/>
              </a:rPr>
              <a:t>/login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multiple simultaneous connections) .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IPv6 support, then authentication functionality.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Provided Base Code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/>
        </p:nvSpPr>
        <p:spPr>
          <a:xfrm>
            <a:off x="1344516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code parses request headers into structs (think Project 1)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The information is inside a buffer (struct </a:t>
            </a:r>
            <a:r>
              <a:rPr lang="en-US" sz="1850" dirty="0" err="1"/>
              <a:t>bufio</a:t>
            </a:r>
            <a:r>
              <a:rPr lang="en-US" sz="1850" dirty="0"/>
              <a:t>)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 err="1"/>
              <a:t>http_process_headers</a:t>
            </a:r>
            <a:r>
              <a:rPr lang="en-US" sz="1850" dirty="0"/>
              <a:t> processes it and stores important info in struct </a:t>
            </a:r>
            <a:r>
              <a:rPr lang="en-US" sz="1850" dirty="0" err="1"/>
              <a:t>http_transaction</a:t>
            </a:r>
            <a:endParaRPr lang="en-US"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store extra information such as:</a:t>
            </a: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dirty="0">
                <a:solidFill>
                  <a:schemeClr val="tx1"/>
                </a:solidFill>
                <a:latin typeface="Consolas"/>
                <a:sym typeface="Consolas"/>
              </a:rPr>
              <a:t>Authentication token</a:t>
            </a: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chemeClr val="tx1"/>
                </a:solidFill>
                <a:latin typeface="Consolas"/>
                <a:ea typeface="Arial"/>
                <a:cs typeface="Arial"/>
                <a:sym typeface="Consolas"/>
              </a:rPr>
              <a:t>Request range</a:t>
            </a: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dirty="0">
                <a:solidFill>
                  <a:schemeClr val="tx1"/>
                </a:solidFill>
                <a:latin typeface="Consolas"/>
                <a:sym typeface="Consolas"/>
              </a:rPr>
              <a:t>Content Type</a:t>
            </a:r>
            <a:endParaRPr lang="en-US"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Store as an offset or value? Up to you!</a:t>
            </a:r>
            <a:endParaRPr lang="en-US" sz="1850" b="1" dirty="0">
              <a:solidFill>
                <a:schemeClr val="tx1"/>
              </a:solidFill>
              <a:latin typeface="Consolas"/>
              <a:sym typeface="Consolas"/>
            </a:endParaRPr>
          </a:p>
          <a:p>
            <a:pPr marL="31496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</a:pPr>
            <a:endParaRPr lang="en-US" sz="18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lvl="3" indent="-240665">
              <a:buSzPts val="1620"/>
              <a:buFont typeface="Arial"/>
              <a:buChar char="●"/>
            </a:pPr>
            <a:endParaRPr lang="en-US"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endParaRPr lang="en-US" dirty="0"/>
          </a:p>
          <a:p>
            <a:pPr marL="2413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</a:pPr>
            <a:endParaRPr lang="en-US"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lang="en-US"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Transaction Struct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864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supported for you!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the following program arguments: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-p &lt;port number&gt;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defines the port to bind()</a:t>
            </a:r>
            <a:endParaRPr dirty="0"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-R &lt;path&gt;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defines the server root to use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-a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enables HTML5 fallback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(... plus a few more!)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Parsing Arguments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351603" y="1488578"/>
            <a:ext cx="6440713" cy="331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a Web Server (prerequisite knowledge)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OSI, TCP, HTTP, JSON, JWT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Basics / Getting Started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 Design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Files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Robustness, Performance, &amp; Scalability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 and Grading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Fuzzing!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/>
        </p:nvSpPr>
        <p:spPr>
          <a:xfrm>
            <a:off x="1351604" y="1658700"/>
            <a:ext cx="64407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SSH tunneling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local machine: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(if connecting to a specific host, use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&lt;host&gt;.rlogin</a:t>
            </a:r>
            <a:r>
              <a:rPr lang="en-US"/>
              <a:t> in place of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localhost</a:t>
            </a:r>
            <a:r>
              <a:rPr lang="en-US"/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rlogin, start server normally: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browser to </a:t>
            </a:r>
            <a:r>
              <a:rPr lang="en-US" sz="185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localhost:</a:t>
            </a:r>
            <a:r>
              <a:rPr lang="en-US" sz="1850" b="1" i="0" u="none" strike="noStrike" cap="none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endParaRPr b="1">
              <a:solidFill>
                <a:srgbClr val="CC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in browser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1349200" y="2575700"/>
            <a:ext cx="6445500" cy="4563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ssh –L </a:t>
            </a:r>
            <a:r>
              <a:rPr lang="en-US" b="1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&lt;pid&gt;@rlogin.cs.vt.edu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1349200" y="3738039"/>
            <a:ext cx="6445500" cy="4305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./server –p </a:t>
            </a:r>
            <a:r>
              <a:rPr lang="en-US" sz="1400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sz="14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-R &lt;root data dir&gt;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352e3fe60_0_0"/>
          <p:cNvSpPr txBox="1"/>
          <p:nvPr/>
        </p:nvSpPr>
        <p:spPr>
          <a:xfrm>
            <a:off x="1351602" y="1590168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2" name="Google Shape;272;gd352e3fe60_0_0"/>
          <p:cNvSpPr txBox="1"/>
          <p:nvPr/>
        </p:nvSpPr>
        <p:spPr>
          <a:xfrm>
            <a:off x="1351600" y="2827000"/>
            <a:ext cx="20805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Getting started</a:t>
            </a:r>
            <a:endParaRPr sz="2100">
              <a:solidFill>
                <a:srgbClr val="FFFFFF"/>
              </a:solidFill>
            </a:endParaRPr>
          </a:p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Common pitfalls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 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Authentication &amp; Higher-Level Design (and curl)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4a9d90d74_1_6"/>
          <p:cNvSpPr txBox="1"/>
          <p:nvPr/>
        </p:nvSpPr>
        <p:spPr>
          <a:xfrm>
            <a:off x="1351604" y="3632709"/>
            <a:ext cx="6440712" cy="134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any file in the root directory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security vulnerabilities in the provided path (what about ‘</a:t>
            </a:r>
            <a:r>
              <a:rPr lang="en-US" sz="185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and ‘</a:t>
            </a:r>
            <a:r>
              <a:rPr lang="en-US" sz="185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’?)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74a9d90d74_1_6"/>
          <p:cNvSpPr txBox="1"/>
          <p:nvPr/>
        </p:nvSpPr>
        <p:spPr>
          <a:xfrm>
            <a:off x="1351602" y="520209"/>
            <a:ext cx="6440650" cy="113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Static Files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86" name="Google Shape;286;g74a9d90d74_1_6"/>
          <p:cNvCxnSpPr/>
          <p:nvPr/>
        </p:nvCxnSpPr>
        <p:spPr>
          <a:xfrm>
            <a:off x="1383196" y="2073788"/>
            <a:ext cx="5212826" cy="1101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87" name="Google Shape;287;g74a9d90d74_1_6"/>
          <p:cNvCxnSpPr/>
          <p:nvPr/>
        </p:nvCxnSpPr>
        <p:spPr>
          <a:xfrm rot="10800000">
            <a:off x="1415781" y="2623099"/>
            <a:ext cx="51837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88" name="Google Shape;288;g74a9d90d74_1_6"/>
          <p:cNvSpPr/>
          <p:nvPr/>
        </p:nvSpPr>
        <p:spPr>
          <a:xfrm>
            <a:off x="1658552" y="1879870"/>
            <a:ext cx="1706379" cy="399463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74a9d90d74_1_6"/>
          <p:cNvSpPr/>
          <p:nvPr/>
        </p:nvSpPr>
        <p:spPr>
          <a:xfrm>
            <a:off x="1722150" y="1933404"/>
            <a:ext cx="5847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</a:rPr>
              <a:t>GET</a:t>
            </a:r>
            <a:endParaRPr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90" name="Google Shape;290;g74a9d90d74_1_6"/>
          <p:cNvSpPr/>
          <p:nvPr/>
        </p:nvSpPr>
        <p:spPr>
          <a:xfrm>
            <a:off x="2307059" y="1811904"/>
            <a:ext cx="1043983" cy="535202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/hello.txt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74a9d90d74_1_6"/>
          <p:cNvSpPr/>
          <p:nvPr/>
        </p:nvSpPr>
        <p:spPr>
          <a:xfrm>
            <a:off x="1554900" y="2771646"/>
            <a:ext cx="4892400" cy="3996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Hello world!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g74a9d90d74_1_6"/>
          <p:cNvSpPr/>
          <p:nvPr/>
        </p:nvSpPr>
        <p:spPr>
          <a:xfrm>
            <a:off x="3062867" y="4701850"/>
            <a:ext cx="3081056" cy="399463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74a9d90d74_1_6"/>
          <p:cNvSpPr/>
          <p:nvPr/>
        </p:nvSpPr>
        <p:spPr>
          <a:xfrm>
            <a:off x="3126462" y="4755382"/>
            <a:ext cx="584561" cy="29236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74a9d90d74_1_6"/>
          <p:cNvSpPr/>
          <p:nvPr/>
        </p:nvSpPr>
        <p:spPr>
          <a:xfrm>
            <a:off x="3740736" y="4643672"/>
            <a:ext cx="2336027" cy="535202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/../../private/passwords.txt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g74a9d90d74_1_6"/>
          <p:cNvCxnSpPr/>
          <p:nvPr/>
        </p:nvCxnSpPr>
        <p:spPr>
          <a:xfrm>
            <a:off x="4118435" y="4504281"/>
            <a:ext cx="0" cy="1944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6" name="Google Shape;296;g74a9d90d74_1_6"/>
          <p:cNvSpPr txBox="1"/>
          <p:nvPr/>
        </p:nvSpPr>
        <p:spPr>
          <a:xfrm>
            <a:off x="6721175" y="1817900"/>
            <a:ext cx="20181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asks for the contents of hello.txt</a:t>
            </a:r>
            <a:endParaRPr b="1"/>
          </a:p>
        </p:txBody>
      </p:sp>
      <p:sp>
        <p:nvSpPr>
          <p:cNvPr id="297" name="Google Shape;297;g74a9d90d74_1_6"/>
          <p:cNvSpPr txBox="1"/>
          <p:nvPr/>
        </p:nvSpPr>
        <p:spPr>
          <a:xfrm>
            <a:off x="6721175" y="2473418"/>
            <a:ext cx="2018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opens hello.txt and responds with its contents</a:t>
            </a:r>
            <a:r>
              <a:rPr lang="en-US" b="1">
                <a:solidFill>
                  <a:srgbClr val="3C78D8"/>
                </a:solidFill>
              </a:rPr>
              <a:t> and type</a:t>
            </a:r>
            <a:r>
              <a:rPr lang="en-US" b="1" i="0" u="none" strike="noStrike" cap="none">
                <a:solidFill>
                  <a:srgbClr val="3C78D8"/>
                </a:solidFill>
              </a:rPr>
              <a:t>.</a:t>
            </a:r>
            <a:endParaRPr b="1"/>
          </a:p>
        </p:txBody>
      </p:sp>
      <p:sp>
        <p:nvSpPr>
          <p:cNvPr id="298" name="Google Shape;298;g74a9d90d74_1_6"/>
          <p:cNvSpPr txBox="1"/>
          <p:nvPr/>
        </p:nvSpPr>
        <p:spPr>
          <a:xfrm>
            <a:off x="1580551" y="3081704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text/plain</a:t>
            </a:r>
            <a:endParaRPr/>
          </a:p>
        </p:txBody>
      </p:sp>
      <p:sp>
        <p:nvSpPr>
          <p:cNvPr id="299" name="Google Shape;299;g74a9d90d74_1_6"/>
          <p:cNvSpPr/>
          <p:nvPr/>
        </p:nvSpPr>
        <p:spPr>
          <a:xfrm>
            <a:off x="1360279" y="1653678"/>
            <a:ext cx="51600" cy="179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74a9d90d74_1_6"/>
          <p:cNvSpPr/>
          <p:nvPr/>
        </p:nvSpPr>
        <p:spPr>
          <a:xfrm>
            <a:off x="6597022" y="1653195"/>
            <a:ext cx="51575" cy="1796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/>
          <p:nvPr/>
        </p:nvSpPr>
        <p:spPr>
          <a:xfrm>
            <a:off x="1351603" y="520207"/>
            <a:ext cx="64407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06" name="Google Shape;306;p20"/>
          <p:cNvCxnSpPr/>
          <p:nvPr/>
        </p:nvCxnSpPr>
        <p:spPr>
          <a:xfrm rot="10800000" flipH="1">
            <a:off x="1387216" y="1913671"/>
            <a:ext cx="5212800" cy="9900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7" name="Google Shape;307;p20"/>
          <p:cNvCxnSpPr/>
          <p:nvPr/>
        </p:nvCxnSpPr>
        <p:spPr>
          <a:xfrm rot="10800000">
            <a:off x="1405595" y="2456675"/>
            <a:ext cx="51918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08" name="Google Shape;308;p20"/>
          <p:cNvSpPr/>
          <p:nvPr/>
        </p:nvSpPr>
        <p:spPr>
          <a:xfrm>
            <a:off x="1644073" y="1727470"/>
            <a:ext cx="1706400" cy="399300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1707672" y="1781004"/>
            <a:ext cx="5844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2292580" y="1659506"/>
            <a:ext cx="1044000" cy="535200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/api/login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20"/>
          <p:cNvCxnSpPr/>
          <p:nvPr/>
        </p:nvCxnSpPr>
        <p:spPr>
          <a:xfrm rot="10800000" flipH="1">
            <a:off x="1392142" y="3711589"/>
            <a:ext cx="5191800" cy="4800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12" name="Google Shape;312;p20"/>
          <p:cNvSpPr/>
          <p:nvPr/>
        </p:nvSpPr>
        <p:spPr>
          <a:xfrm>
            <a:off x="1644073" y="3522470"/>
            <a:ext cx="2454000" cy="399300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1707672" y="3576005"/>
            <a:ext cx="5844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2331742" y="3454697"/>
            <a:ext cx="1702500" cy="535200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/private/secure.txt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20"/>
          <p:cNvCxnSpPr/>
          <p:nvPr/>
        </p:nvCxnSpPr>
        <p:spPr>
          <a:xfrm rot="10800000">
            <a:off x="1392196" y="4260537"/>
            <a:ext cx="52065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16" name="Google Shape;316;p20"/>
          <p:cNvSpPr/>
          <p:nvPr/>
        </p:nvSpPr>
        <p:spPr>
          <a:xfrm>
            <a:off x="1535200" y="2600498"/>
            <a:ext cx="4938752" cy="4368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{"exp":1697271600,"iat":1697185200,"sub":"user2023"}</a:t>
            </a:r>
            <a:endParaRPr sz="13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1535200" y="4414833"/>
            <a:ext cx="4905125" cy="3993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This file is secure!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6721175" y="1542075"/>
            <a:ext cx="17025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supplies correct login information</a:t>
            </a:r>
            <a:endParaRPr b="1" i="0" u="none" strike="noStrike" cap="none">
              <a:solidFill>
                <a:srgbClr val="980000"/>
              </a:solidFill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6721175" y="2307986"/>
            <a:ext cx="1706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returns authentication token</a:t>
            </a:r>
            <a:endParaRPr b="1" i="0" u="none" strike="noStrike" cap="none">
              <a:solidFill>
                <a:srgbClr val="3C78D8"/>
              </a:solidFill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6721175" y="3440500"/>
            <a:ext cx="1802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supplies token in a cookie</a:t>
            </a:r>
            <a:endParaRPr b="1" i="0" u="none" strike="noStrike" cap="none">
              <a:solidFill>
                <a:srgbClr val="980000"/>
              </a:solidFill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721175" y="4094222"/>
            <a:ext cx="1802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looks at cookie, verifies the token, and provides the private file</a:t>
            </a:r>
            <a:endParaRPr b="1" i="0" u="none" strike="noStrike" cap="none">
              <a:solidFill>
                <a:srgbClr val="3C78D8"/>
              </a:solidFill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1580551" y="2943942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application/json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1580551" y="4720112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text/plain</a:t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1353531" y="1653195"/>
            <a:ext cx="51638" cy="33256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6597021" y="1653195"/>
            <a:ext cx="51638" cy="33256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22">
            <a:extLst>
              <a:ext uri="{FF2B5EF4-FFF2-40B4-BE49-F238E27FC236}">
                <a16:creationId xmlns:a16="http://schemas.microsoft.com/office/drawing/2014/main" id="{5A464FEC-FEA9-C564-A6AE-0DDEE03A27D5}"/>
              </a:ext>
            </a:extLst>
          </p:cNvPr>
          <p:cNvSpPr txBox="1"/>
          <p:nvPr/>
        </p:nvSpPr>
        <p:spPr>
          <a:xfrm>
            <a:off x="1351600" y="1658699"/>
            <a:ext cx="6440700" cy="268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Only need to handle a single user: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</a:pPr>
            <a:endParaRPr lang="en-US" sz="1850" dirty="0"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endParaRPr lang="en-US" sz="1850" dirty="0"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Hardwiring credentials in source code is often bad practice.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Hard-coding will </a:t>
            </a:r>
            <a:r>
              <a:rPr lang="en-US" sz="1850" b="1" dirty="0">
                <a:sym typeface="Consolas"/>
              </a:rPr>
              <a:t>not pass</a:t>
            </a:r>
            <a:r>
              <a:rPr lang="en-US" sz="1850" dirty="0">
                <a:sym typeface="Consolas"/>
              </a:rPr>
              <a:t> testing! 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The </a:t>
            </a:r>
            <a:r>
              <a:rPr lang="en-US" sz="1850" dirty="0" err="1">
                <a:sym typeface="Consolas"/>
              </a:rPr>
              <a:t>autograder</a:t>
            </a:r>
            <a:r>
              <a:rPr lang="en-US" sz="1850" dirty="0">
                <a:sym typeface="Consolas"/>
              </a:rPr>
              <a:t> supplies </a:t>
            </a:r>
            <a:r>
              <a:rPr lang="en-US" sz="1850" b="1" dirty="0">
                <a:sym typeface="Consolas"/>
              </a:rPr>
              <a:t>environment variables</a:t>
            </a:r>
            <a:r>
              <a:rPr lang="en-US" sz="1850" dirty="0">
                <a:sym typeface="Consolas"/>
              </a:rPr>
              <a:t>:</a:t>
            </a:r>
            <a:endParaRPr lang="en-US"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</a:rPr>
              <a:t>USER_NAME</a:t>
            </a:r>
            <a:endParaRPr lang="en-US" sz="1850" dirty="0">
              <a:latin typeface="Consolas" panose="020B0609020204030204" pitchFamily="49" charset="0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  <a:sym typeface="Consolas"/>
              </a:rPr>
              <a:t>USER_PASS</a:t>
            </a:r>
            <a:endParaRPr lang="en-US" sz="1850" dirty="0">
              <a:latin typeface="Consolas" panose="020B0609020204030204" pitchFamily="49" charset="0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  <a:sym typeface="Consolas"/>
              </a:rPr>
              <a:t>SECRET</a:t>
            </a:r>
            <a:endParaRPr lang="en-US" sz="1850" dirty="0">
              <a:latin typeface="Consolas" panose="020B0609020204030204" pitchFamily="49" charset="0"/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Use </a:t>
            </a:r>
            <a:r>
              <a:rPr lang="en-US" sz="1850" b="1" dirty="0">
                <a:solidFill>
                  <a:schemeClr val="accent5"/>
                </a:solidFill>
                <a:latin typeface="Consolas"/>
                <a:sym typeface="Consolas"/>
              </a:rPr>
              <a:t>env</a:t>
            </a:r>
            <a:r>
              <a:rPr lang="en-US" sz="1850" dirty="0">
                <a:sym typeface="Consolas"/>
              </a:rPr>
              <a:t> to supply these to the unit tests.</a:t>
            </a:r>
            <a:endParaRPr sz="1850" dirty="0">
              <a:sym typeface="Consolas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7;p22">
            <a:extLst>
              <a:ext uri="{FF2B5EF4-FFF2-40B4-BE49-F238E27FC236}">
                <a16:creationId xmlns:a16="http://schemas.microsoft.com/office/drawing/2014/main" id="{431ED895-9AC4-E1AD-4853-2519C7C0D864}"/>
              </a:ext>
            </a:extLst>
          </p:cNvPr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dirty="0"/>
              <a:t>Auth. Credentials</a:t>
            </a:r>
            <a:endParaRPr sz="4113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362;p23">
            <a:extLst>
              <a:ext uri="{FF2B5EF4-FFF2-40B4-BE49-F238E27FC236}">
                <a16:creationId xmlns:a16="http://schemas.microsoft.com/office/drawing/2014/main" id="{CFB2E435-D305-6258-42F2-108996B7CFFE}"/>
              </a:ext>
            </a:extLst>
          </p:cNvPr>
          <p:cNvSpPr/>
          <p:nvPr/>
        </p:nvSpPr>
        <p:spPr>
          <a:xfrm>
            <a:off x="1639701" y="2035456"/>
            <a:ext cx="5429915" cy="402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{"username":“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&lt;USER_NAME&gt;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","password":“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&lt;USER_PASS&gt;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"}</a:t>
            </a:r>
          </a:p>
        </p:txBody>
      </p:sp>
    </p:spTree>
    <p:extLst>
      <p:ext uri="{BB962C8B-B14F-4D97-AF65-F5344CB8AC3E}">
        <p14:creationId xmlns:p14="http://schemas.microsoft.com/office/powerpoint/2010/main" val="353403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>
            <a:off x="1351600" y="3583275"/>
            <a:ext cx="6686400" cy="15492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HTTP/1.1 200 OK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Server: CS3214-Personal-Server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Content-Length: 21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Content-Type: text/plain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This file is </a:t>
            </a:r>
            <a:r>
              <a:rPr lang="en-US" sz="1413" b="1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secure</a:t>
            </a:r>
            <a:r>
              <a:rPr lang="en-US" b="1" i="0" u="none" strike="noStrike" cap="none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!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1351603" y="520207"/>
            <a:ext cx="6686286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File Auth.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2" name="Google Shape;332;p21"/>
          <p:cNvSpPr txBox="1"/>
          <p:nvPr/>
        </p:nvSpPr>
        <p:spPr>
          <a:xfrm>
            <a:off x="1351603" y="1658700"/>
            <a:ext cx="6686286" cy="4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Checking for the presence of a cookie in the HTTP header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1351600" y="2136350"/>
            <a:ext cx="6686400" cy="13464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GET </a:t>
            </a:r>
            <a:r>
              <a:rPr lang="en-US" b="1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HTTP/1.1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User-Agent: curl/7.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81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.0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Host: localhost: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Accept: */*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b="1" dirty="0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Cookie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auth_jwt_token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&lt;encrypted token&gt;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5734650" y="2160821"/>
            <a:ext cx="23031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</a:rPr>
              <a:t>Client asks for secure file</a:t>
            </a:r>
            <a:endParaRPr b="1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734975" y="2678293"/>
            <a:ext cx="23031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To show the server it can be trusted, it sends an </a:t>
            </a:r>
            <a:r>
              <a:rPr lang="en-US" b="1" dirty="0">
                <a:solidFill>
                  <a:srgbClr val="FFFFFF"/>
                </a:solidFill>
              </a:rPr>
              <a:t>auth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 token in a cookie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5734975" y="3604403"/>
            <a:ext cx="230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</a:rPr>
              <a:t>Server </a:t>
            </a:r>
            <a:r>
              <a:rPr lang="en-US" b="1">
                <a:solidFill>
                  <a:schemeClr val="lt1"/>
                </a:solidFill>
              </a:rPr>
              <a:t>checks the token to see that the client was previously authenticated</a:t>
            </a:r>
            <a:endParaRPr b="1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5734725" y="4358742"/>
            <a:ext cx="23031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Server puts the contents of the secure file in its response message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338" name="Google Shape;338;p21"/>
          <p:cNvCxnSpPr/>
          <p:nvPr/>
        </p:nvCxnSpPr>
        <p:spPr>
          <a:xfrm>
            <a:off x="4899636" y="2327793"/>
            <a:ext cx="738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Google Shape;340;p21"/>
          <p:cNvCxnSpPr/>
          <p:nvPr/>
        </p:nvCxnSpPr>
        <p:spPr>
          <a:xfrm>
            <a:off x="3377950" y="3777853"/>
            <a:ext cx="2271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" name="Google Shape;341;p21"/>
          <p:cNvCxnSpPr/>
          <p:nvPr/>
        </p:nvCxnSpPr>
        <p:spPr>
          <a:xfrm>
            <a:off x="3593975" y="4955146"/>
            <a:ext cx="2055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/>
        </p:nvSpPr>
        <p:spPr>
          <a:xfrm>
            <a:off x="1351600" y="1658700"/>
            <a:ext cx="6440700" cy="2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Should a request be sent on every click?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“Client-side routing” - updates via JS code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Clients can change URL in the address bar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What if the “fake” URL is bookmarked?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Policy for a </a:t>
            </a:r>
            <a:r>
              <a:rPr lang="en-US" sz="185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Svelte</a:t>
            </a:r>
            <a:r>
              <a:rPr lang="en-US" sz="1850" dirty="0"/>
              <a:t> application (</a:t>
            </a:r>
            <a:r>
              <a:rPr lang="en-US" sz="1850" b="1" dirty="0">
                <a:solidFill>
                  <a:schemeClr val="accent2"/>
                </a:solidFill>
              </a:rPr>
              <a:t>request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</a:rPr>
              <a:t>fallback</a:t>
            </a:r>
            <a:r>
              <a:rPr lang="en-US" sz="1850" dirty="0"/>
              <a:t>)</a:t>
            </a:r>
            <a:r>
              <a:rPr lang="en-US" sz="1850" dirty="0">
                <a:solidFill>
                  <a:schemeClr val="dk1"/>
                </a:solidFill>
              </a:rPr>
              <a:t>:</a:t>
            </a:r>
            <a:endParaRPr sz="1850" b="1" i="0" u="none" strike="noStrike" cap="none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/>
              <a:t>HTML5 Fallback</a:t>
            </a:r>
            <a:endParaRPr sz="411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1351675" y="3003551"/>
            <a:ext cx="6445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</a:rPr>
              <a:t>Existing file/API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as is</a:t>
            </a:r>
            <a:endParaRPr sz="1850" b="1" dirty="0">
              <a:solidFill>
                <a:schemeClr val="dk1"/>
              </a:solidFill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͏</a:t>
            </a:r>
            <a:r>
              <a:rPr lang="en-US" sz="1850" b="1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dirty="0">
                <a:solidFill>
                  <a:schemeClr val="dk1"/>
                </a:solidFill>
              </a:rPr>
              <a:t> (server root)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index.html</a:t>
            </a:r>
            <a:endParaRPr sz="1850" b="1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͏</a:t>
            </a:r>
            <a:r>
              <a:rPr lang="en-US" sz="1850" b="1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/some/path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/some/path.html</a:t>
            </a:r>
            <a:endParaRPr b="1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</a:rPr>
              <a:t>else: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200.html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32f573cf99_1_13"/>
          <p:cNvSpPr txBox="1"/>
          <p:nvPr/>
        </p:nvSpPr>
        <p:spPr>
          <a:xfrm>
            <a:off x="1351604" y="1658700"/>
            <a:ext cx="64407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 tool for HTTP requests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Arguments include urls to query and flags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way to see the request and response flow between a client and server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debug hanging and malformed headers</a:t>
            </a:r>
            <a:endParaRPr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chain URLs together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-v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verbose mode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-0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/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--http1.0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use HTTP 1.0</a:t>
            </a:r>
            <a:endParaRPr/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--path-as-is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do not truncate dot dot sequences 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32f573cf99_1_13"/>
          <p:cNvSpPr txBox="1"/>
          <p:nvPr/>
        </p:nvSpPr>
        <p:spPr>
          <a:xfrm>
            <a:off x="1351603" y="520207"/>
            <a:ext cx="64455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Sidenote: curl</a:t>
            </a:r>
            <a:endParaRPr sz="411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curl</a:t>
            </a: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Examples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1351603" y="1658700"/>
            <a:ext cx="6440713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a POST request with body</a:t>
            </a:r>
            <a:endParaRPr sz="185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headers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Manually set session cookies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1351604" y="1995080"/>
            <a:ext cx="6445527" cy="1004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-X POST -d \ 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'{"username":"user2023","password":"passwordf23"}' \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localhost: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400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api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/login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1351604" y="3435787"/>
            <a:ext cx="6445527" cy="402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-I localhost:1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1351603" y="4258089"/>
            <a:ext cx="6445528" cy="723194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-v --cookie "</a:t>
            </a:r>
            <a:r>
              <a:rPr lang="en-US" sz="1400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auth_jwt_token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=token" \</a:t>
            </a:r>
            <a:endParaRPr lang="en-US"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localhost:1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endParaRPr lang="en-US"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Overview of Web Server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1355330" y="3625481"/>
            <a:ext cx="643807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Prerequisite Knowledge: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DA9EB1"/>
                </a:solidFill>
              </a:rPr>
              <a:t>OSI, </a:t>
            </a: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TCP, HTTP, JSON, JWT 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30da8a8906_2_0"/>
          <p:cNvSpPr txBox="1"/>
          <p:nvPr/>
        </p:nvSpPr>
        <p:spPr>
          <a:xfrm>
            <a:off x="1351602" y="1590168"/>
            <a:ext cx="64455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9" name="Google Shape;369;g230da8a8906_2_0"/>
          <p:cNvSpPr txBox="1"/>
          <p:nvPr/>
        </p:nvSpPr>
        <p:spPr>
          <a:xfrm>
            <a:off x="1351602" y="2826999"/>
            <a:ext cx="3532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Talking to a server using curl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5" name="Google Shape;3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6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Robustness, Performance, &amp; Scalability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threads: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not bring down / block the whole server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 case: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threads are doing productive work all the time, like in a threadpool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mindful of latency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return values!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Multithreaded Servers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for inspiration in literature and other server implementations, like NGINX and Apache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Suggestions: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Repurpose threadpool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Epoll set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Thread-per-client-connection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the underlying hardware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servers can be “embarrassingly” parallel because HTTP is stateless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write a forking/process-based server.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Spawning Threads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Asynchronous event listener handling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recv()</a:t>
            </a:r>
            <a:endParaRPr sz="1850" i="0" u="none" strike="noStrike" cap="none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Threads execute an event loop where they call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epoll_wait()</a:t>
            </a:r>
            <a:endParaRPr sz="1850" i="0" u="none" strike="noStrike" cap="none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Kernel returns an array of ready file descriptors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 is responsible for cleaning up dead connections (and freeing related memory)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best performance, vary number of threads and max size of event array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EPoll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0" name="Google Shape;40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1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IPv6 and Version Conformance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like: 192.168.1.30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like: 2001:db8:85a3::8a2e:370:7334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the differences between network structures and attributes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 must support both IPv4 and IPv6 connections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Rlogin supports dual-binding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2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 versus IPv6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/>
              <a:t>Persistent connections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1.1 by default keeps the connection alive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1.0 by default closes the connection</a:t>
            </a:r>
            <a:endParaRPr/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 connection header is respected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status states added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header not required for HTTP 1.0, but required for HTTP 1.1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1351603" y="520207"/>
            <a:ext cx="64358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Differences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30b2a42b1_0_0"/>
          <p:cNvSpPr txBox="1"/>
          <p:nvPr/>
        </p:nvSpPr>
        <p:spPr>
          <a:xfrm>
            <a:off x="1355329" y="1540619"/>
            <a:ext cx="6438137" cy="17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19" name="Google Shape;419;gd30b2a42b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d30b2a42b1_0_0"/>
          <p:cNvSpPr txBox="1"/>
          <p:nvPr/>
        </p:nvSpPr>
        <p:spPr>
          <a:xfrm>
            <a:off x="1355329" y="3625481"/>
            <a:ext cx="6438137" cy="47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  <a:endParaRPr sz="210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d30b2a42b1_0_6"/>
          <p:cNvSpPr txBox="1"/>
          <p:nvPr/>
        </p:nvSpPr>
        <p:spPr>
          <a:xfrm>
            <a:off x="1351604" y="1658701"/>
            <a:ext cx="6440712" cy="65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server will support the 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b="1" i="0" u="none" strike="noStrike" cap="none" dirty="0" err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api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b="1" i="0" u="none" strike="noStrike" cap="none" dirty="0">
                <a:solidFill>
                  <a:srgbClr val="C0504D"/>
                </a:solidFill>
                <a:latin typeface="Consolas"/>
                <a:ea typeface="Consolas"/>
                <a:cs typeface="Consolas"/>
                <a:sym typeface="Consolas"/>
              </a:rPr>
              <a:t>video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endpoint.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GET request, send back a JSON array of videos.</a:t>
            </a:r>
            <a:endParaRPr dirty="0"/>
          </a:p>
        </p:txBody>
      </p:sp>
      <p:sp>
        <p:nvSpPr>
          <p:cNvPr id="426" name="Google Shape;426;gd30b2a42b1_0_6"/>
          <p:cNvSpPr/>
          <p:nvPr/>
        </p:nvSpPr>
        <p:spPr>
          <a:xfrm>
            <a:off x="6507483" y="2490881"/>
            <a:ext cx="1339506" cy="1339506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d30b2a42b1_0_6"/>
          <p:cNvSpPr/>
          <p:nvPr/>
        </p:nvSpPr>
        <p:spPr>
          <a:xfrm>
            <a:off x="1320609" y="2492891"/>
            <a:ext cx="1339506" cy="1339506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d30b2a42b1_0_6"/>
          <p:cNvSpPr txBox="1"/>
          <p:nvPr/>
        </p:nvSpPr>
        <p:spPr>
          <a:xfrm>
            <a:off x="1351601" y="520209"/>
            <a:ext cx="6469542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API Endpoint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29" name="Google Shape;429;gd30b2a42b1_0_6"/>
          <p:cNvCxnSpPr/>
          <p:nvPr/>
        </p:nvCxnSpPr>
        <p:spPr>
          <a:xfrm>
            <a:off x="2660130" y="2695900"/>
            <a:ext cx="3836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0" name="Google Shape;430;gd30b2a42b1_0_6"/>
          <p:cNvCxnSpPr/>
          <p:nvPr/>
        </p:nvCxnSpPr>
        <p:spPr>
          <a:xfrm rot="10800000">
            <a:off x="2667475" y="3612093"/>
            <a:ext cx="38451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1" name="Google Shape;431;gd30b2a42b1_0_6"/>
          <p:cNvSpPr txBox="1"/>
          <p:nvPr/>
        </p:nvSpPr>
        <p:spPr>
          <a:xfrm>
            <a:off x="3335950" y="3017628"/>
            <a:ext cx="2492400" cy="22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“size”: 12345678,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“name”: “video1.mp4”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},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lang="en-US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“size”: 24681012,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“name”: “video2.mp4”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},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2" name="Google Shape;432;gd30b2a42b1_0_6"/>
          <p:cNvSpPr txBox="1"/>
          <p:nvPr/>
        </p:nvSpPr>
        <p:spPr>
          <a:xfrm>
            <a:off x="3337605" y="2431743"/>
            <a:ext cx="2492400" cy="52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GET </a:t>
            </a:r>
            <a:r>
              <a:rPr lang="en-US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/api/video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HTTP/1.1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“Stack”</a:t>
            </a: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 Model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6500" y="2102909"/>
            <a:ext cx="3793648" cy="286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30b2a42b1_0_11"/>
          <p:cNvSpPr/>
          <p:nvPr/>
        </p:nvSpPr>
        <p:spPr>
          <a:xfrm>
            <a:off x="1308810" y="3411397"/>
            <a:ext cx="1339506" cy="1339506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d30b2a42b1_0_11"/>
          <p:cNvSpPr/>
          <p:nvPr/>
        </p:nvSpPr>
        <p:spPr>
          <a:xfrm>
            <a:off x="6495677" y="3411397"/>
            <a:ext cx="1339506" cy="1339506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d30b2a42b1_0_11"/>
          <p:cNvSpPr txBox="1"/>
          <p:nvPr/>
        </p:nvSpPr>
        <p:spPr>
          <a:xfrm>
            <a:off x="1351602" y="520209"/>
            <a:ext cx="6483986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 Requests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40" name="Google Shape;440;gd30b2a42b1_0_11"/>
          <p:cNvCxnSpPr/>
          <p:nvPr/>
        </p:nvCxnSpPr>
        <p:spPr>
          <a:xfrm>
            <a:off x="2651300" y="3679532"/>
            <a:ext cx="3842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1" name="Google Shape;441;gd30b2a42b1_0_11"/>
          <p:cNvCxnSpPr/>
          <p:nvPr/>
        </p:nvCxnSpPr>
        <p:spPr>
          <a:xfrm rot="10800000">
            <a:off x="2651375" y="4499879"/>
            <a:ext cx="38361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2" name="Google Shape;442;gd30b2a42b1_0_11"/>
          <p:cNvSpPr txBox="1"/>
          <p:nvPr/>
        </p:nvSpPr>
        <p:spPr>
          <a:xfrm>
            <a:off x="3188579" y="3415375"/>
            <a:ext cx="2769000" cy="52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GET /video1.mp4 HTTP/1.1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bytes=</a:t>
            </a:r>
            <a:r>
              <a:rPr lang="en-US" b="1" dirty="0">
                <a:solidFill>
                  <a:srgbClr val="B88C00"/>
                </a:solidFill>
                <a:latin typeface="Consolas"/>
                <a:ea typeface="Consolas"/>
                <a:cs typeface="Consolas"/>
                <a:sym typeface="Consolas"/>
              </a:rPr>
              <a:t>42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US" b="1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31415</a:t>
            </a:r>
            <a:endParaRPr b="1" i="0" u="none" strike="noStrike" cap="none" dirty="0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gd30b2a42b1_0_11"/>
          <p:cNvSpPr txBox="1"/>
          <p:nvPr/>
        </p:nvSpPr>
        <p:spPr>
          <a:xfrm>
            <a:off x="3187500" y="4001900"/>
            <a:ext cx="2769000" cy="117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HTTP/1.1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206</a:t>
            </a:r>
            <a:r>
              <a:rPr lang="en-US" sz="8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PARTIAL</a:t>
            </a:r>
            <a:r>
              <a:rPr lang="en-US" sz="80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endParaRPr b="1" i="0" u="none" strike="noStrike" cap="none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Content-Range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bytes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dirty="0">
                <a:solidFill>
                  <a:srgbClr val="B88C00"/>
                </a:solidFill>
                <a:latin typeface="Consolas"/>
                <a:ea typeface="Consolas"/>
                <a:cs typeface="Consolas"/>
                <a:sym typeface="Consolas"/>
              </a:rPr>
              <a:t>42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US" b="1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31415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1234567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&lt;bytes&gt;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4" name="Google Shape;444;gd30b2a42b1_0_11"/>
          <p:cNvSpPr txBox="1"/>
          <p:nvPr/>
        </p:nvSpPr>
        <p:spPr>
          <a:xfrm>
            <a:off x="1351604" y="1658700"/>
            <a:ext cx="6440712" cy="15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server will send the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Accept-Ranges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 accept 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headers sent by clients.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 means: “give me bytes </a:t>
            </a:r>
            <a:r>
              <a:rPr lang="en-US" sz="1850" b="1" i="0" u="none" strike="noStrike" cap="none" dirty="0">
                <a:solidFill>
                  <a:srgbClr val="B88C00"/>
                </a:solidFill>
                <a:latin typeface="Consolas" panose="020B0609020204030204" pitchFamily="49" charset="0"/>
                <a:sym typeface="Arial"/>
              </a:rPr>
              <a:t>A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50" b="1" i="0" u="none" strike="noStrike" cap="none" dirty="0">
                <a:solidFill>
                  <a:srgbClr val="38761D"/>
                </a:solidFill>
                <a:latin typeface="Consolas" panose="020B0609020204030204" pitchFamily="49" charset="0"/>
                <a:sym typeface="Arial"/>
              </a:rPr>
              <a:t>B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this file”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The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server respon</a:t>
            </a:r>
            <a:r>
              <a:rPr lang="en-US" sz="1850" dirty="0"/>
              <a:t>ds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206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PARTIAL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status code and a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Content-Range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header.</a:t>
            </a:r>
            <a:endParaRPr dirty="0"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 Logistics</a:t>
            </a:r>
            <a:endParaRPr sz="4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50" name="Google Shape;4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4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Grading and Advice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/>
              <a:t>The usual: </a:t>
            </a:r>
            <a:r>
              <a:rPr lang="en-US" sz="1850" b="1">
                <a:latin typeface="Consolas"/>
                <a:ea typeface="Consolas"/>
                <a:cs typeface="Consolas"/>
                <a:sym typeface="Consolas"/>
              </a:rPr>
              <a:t>gdb</a:t>
            </a:r>
            <a:r>
              <a:rPr lang="en-US" sz="1850"/>
              <a:t>, </a:t>
            </a:r>
            <a:r>
              <a:rPr lang="en-US" sz="1850" b="1">
                <a:latin typeface="Consolas"/>
                <a:ea typeface="Consolas"/>
                <a:cs typeface="Consolas"/>
                <a:sym typeface="Consolas"/>
              </a:rPr>
              <a:t>strace</a:t>
            </a:r>
            <a:r>
              <a:rPr lang="en-US" sz="1850"/>
              <a:t>, etc.</a:t>
            </a:r>
            <a:endParaRPr sz="185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curl to simulate interactions</a:t>
            </a:r>
            <a:endParaRPr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○"/>
            </a:pPr>
            <a:r>
              <a:rPr lang="en-US" sz="185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HTTPie</a:t>
            </a:r>
            <a:endParaRPr sz="1850"/>
          </a:p>
          <a:p>
            <a:pPr marL="485775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Char char="○"/>
            </a:pPr>
            <a:r>
              <a:rPr lang="en-US" sz="1850"/>
              <a:t>Postman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Hexdump function (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hexdump.c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Fuzzing utilities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relevant skills for life outside of CS 3214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5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"/>
          <p:cNvSpPr txBox="1"/>
          <p:nvPr/>
        </p:nvSpPr>
        <p:spPr>
          <a:xfrm>
            <a:off x="1351603" y="520207"/>
            <a:ext cx="32203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Early!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63" name="Google Shape;463;p36">
            <a:hlinkClick r:id="rId3"/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354996" y="1738869"/>
            <a:ext cx="6431884" cy="295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62;p36">
            <a:extLst>
              <a:ext uri="{FF2B5EF4-FFF2-40B4-BE49-F238E27FC236}">
                <a16:creationId xmlns:a16="http://schemas.microsoft.com/office/drawing/2014/main" id="{5B51E045-E487-E2C0-4687-D5B1E95F44C3}"/>
              </a:ext>
            </a:extLst>
          </p:cNvPr>
          <p:cNvSpPr txBox="1"/>
          <p:nvPr/>
        </p:nvSpPr>
        <p:spPr>
          <a:xfrm>
            <a:off x="4569882" y="520207"/>
            <a:ext cx="32203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1850" b="1" dirty="0">
                <a:sym typeface="Helvetica Neue Light"/>
              </a:rPr>
              <a:t>Hard</a:t>
            </a:r>
            <a:r>
              <a:rPr lang="en-US" sz="1850" dirty="0">
                <a:sym typeface="Helvetica Neue Light"/>
              </a:rPr>
              <a:t> due date: TBD</a:t>
            </a:r>
            <a:endParaRPr sz="1850" b="1" dirty="0">
              <a:sym typeface="Helvetica Neue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submit code that compiles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using the driver before submitting!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the tests individually when debugging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them all at once to see how you’ll be graded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“Passing” a test means that you get the correct result without crashing, within the time limit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lvl="1" indent="-245745" algn="l" rtl="0"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>
                <a:solidFill>
                  <a:schemeClr val="dk1"/>
                </a:solidFill>
              </a:rPr>
              <a:t>A failing test can </a:t>
            </a:r>
            <a:r>
              <a:rPr lang="en-US" sz="1850" b="1" dirty="0">
                <a:solidFill>
                  <a:schemeClr val="dk1"/>
                </a:solidFill>
              </a:rPr>
              <a:t>crash the rest of its section</a:t>
            </a:r>
            <a:r>
              <a:rPr lang="en-US" sz="1850" dirty="0">
                <a:solidFill>
                  <a:schemeClr val="dk1"/>
                </a:solidFill>
              </a:rPr>
              <a:t>!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Full scores required on some sections for others to run:</a:t>
            </a:r>
            <a:endParaRPr sz="1850"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Minimum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auth/extra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malicious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benchmarks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Benchmarks will be run</a:t>
            </a:r>
            <a:r>
              <a:rPr lang="en-US" sz="1850" dirty="0">
                <a:solidFill>
                  <a:schemeClr val="dk1"/>
                </a:solidFill>
              </a:rPr>
              <a:t> </a:t>
            </a:r>
            <a:r>
              <a:rPr lang="en-US" sz="1850" b="1" dirty="0"/>
              <a:t>after the deadline</a:t>
            </a:r>
            <a:endParaRPr sz="1850" b="1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Benchmarked </a:t>
            </a:r>
            <a:r>
              <a:rPr lang="en-US" sz="1850" dirty="0"/>
              <a:t>scores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be the </a:t>
            </a:r>
            <a:r>
              <a:rPr lang="en-US" sz="1850" dirty="0"/>
              <a:t>median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3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runs,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you pass all of them</a:t>
            </a:r>
            <a:endParaRPr dirty="0"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7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/>
          <p:nvPr/>
        </p:nvSpPr>
        <p:spPr>
          <a:xfrm>
            <a:off x="1351600" y="1576925"/>
            <a:ext cx="6445500" cy="3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breakdown (12</a:t>
            </a:r>
            <a:r>
              <a:rPr lang="en-US" sz="1850" dirty="0"/>
              <a:t>5 p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oints total):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 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server_unit_test_pserv.py</a:t>
            </a:r>
            <a:endParaRPr sz="1850" i="0" u="none" strike="noStrike" cap="none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points Minimum Requirements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points Authentication Functionality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5 points HTML5 Fallback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points Video Streaming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5 points IPv6 Support</a:t>
            </a:r>
            <a:endParaRPr sz="11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points Extra Tests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points Robustness </a:t>
            </a:r>
            <a:r>
              <a:rPr lang="en-US" sz="1850" i="0" u="none" strike="noStrike" cap="none" dirty="0">
                <a:solidFill>
                  <a:srgbClr val="000000"/>
                </a:solidFill>
              </a:rPr>
              <a:t>(</a:t>
            </a:r>
            <a:r>
              <a:rPr lang="en-US" sz="1850" b="1" i="0" u="none" strike="noStrike" cap="none" dirty="0">
                <a:solidFill>
                  <a:srgbClr val="000000"/>
                </a:solidFill>
              </a:rPr>
              <a:t>malicious</a:t>
            </a:r>
            <a:r>
              <a:rPr lang="en-US" sz="1850" i="0" u="none" strike="noStrike" cap="none" dirty="0">
                <a:solidFill>
                  <a:srgbClr val="000000"/>
                </a:solidFill>
              </a:rPr>
              <a:t> te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sts)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server_bench.py</a:t>
            </a:r>
            <a:r>
              <a:rPr lang="en-US" sz="1850" dirty="0"/>
              <a:t> (5 tests × 4 points)</a:t>
            </a:r>
            <a:endParaRPr sz="1850" b="1" i="0" u="none" strike="noStrike" cap="none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dirty="0"/>
              <a:t>10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points via documentation &amp;</a:t>
            </a:r>
            <a:r>
              <a:rPr lang="en-US" sz="1850" dirty="0">
                <a:solidFill>
                  <a:schemeClr val="dk1"/>
                </a:solidFill>
              </a:rPr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control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extra-credit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fuzz-pserv.py</a:t>
            </a:r>
            <a:endParaRPr sz="1850" b="1" i="0" u="none" strike="noStrike" cap="none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nsolas"/>
              <a:buChar char="●"/>
            </a:pPr>
            <a:r>
              <a:rPr lang="en-US" sz="1850" dirty="0">
                <a:solidFill>
                  <a:schemeClr val="dk1"/>
                </a:solidFill>
              </a:rPr>
              <a:t>10 </a:t>
            </a:r>
            <a:r>
              <a:rPr lang="en-US" sz="1850" b="1" dirty="0"/>
              <a:t>extra-credit</a:t>
            </a:r>
            <a:r>
              <a:rPr lang="en-US" sz="1850" dirty="0"/>
              <a:t> points via superb performance (e.g. </a:t>
            </a:r>
            <a:r>
              <a:rPr lang="en-US" sz="1850" dirty="0" err="1"/>
              <a:t>EPoll</a:t>
            </a:r>
            <a:r>
              <a:rPr lang="en-US" sz="1850" dirty="0"/>
              <a:t>)</a:t>
            </a:r>
            <a:endParaRPr sz="18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Logistics: Test Points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4a9d90d45_0_8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Scoreboard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1" name="Google Shape;481;g74a9d90d45_0_8"/>
          <p:cNvSpPr txBox="1"/>
          <p:nvPr/>
        </p:nvSpPr>
        <p:spPr>
          <a:xfrm>
            <a:off x="1351602" y="1658699"/>
            <a:ext cx="6445465" cy="2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like projects 2 and 3, you can submit your performance results to the scoreboard.</a:t>
            </a: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1898"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website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detailed rules and instructions.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way to see how well your server is doing.</a:t>
            </a: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74a9d90d45_0_8"/>
          <p:cNvSpPr/>
          <p:nvPr/>
        </p:nvSpPr>
        <p:spPr>
          <a:xfrm>
            <a:off x="1351675" y="2432800"/>
            <a:ext cx="6445500" cy="4254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~cs3214/bin/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sspostresult.py</a:t>
            </a:r>
            <a:endParaRPr sz="1400" b="1" i="0" u="none" strike="noStrike" cap="none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/>
          <p:nvPr/>
        </p:nvSpPr>
        <p:spPr>
          <a:xfrm>
            <a:off x="2364075" y="1381910"/>
            <a:ext cx="4415766" cy="241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think this should be a fun project and you'll learn something new, even if you're already an experienced web programmer.</a:t>
            </a: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1812770" y="4044846"/>
            <a:ext cx="5518379" cy="35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Dr. Back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407ac32ea_1_0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project spec (Take notes!)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starter code (Write comments! Look up system calls!)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serving static files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authentication (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/api/login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serving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/api/video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requests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performance for last (easier debugging)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8407ac32ea_1_0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to start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3ccbea928_0_68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Home Page</a:t>
            </a: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Socket Programming</a:t>
            </a:r>
            <a:endParaRPr/>
          </a:p>
          <a:p>
            <a:pPr marL="240665" marR="0" lvl="1" indent="-20066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socket()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bind()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listen()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/>
          </a:p>
          <a:p>
            <a:pPr marL="240665" marR="0" lvl="0" indent="-20066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Mozilla Documentation - Message Formats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83ccbea928_0_68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Helpful Links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/>
        </p:nvSpPr>
        <p:spPr>
          <a:xfrm>
            <a:off x="1351603" y="1658700"/>
            <a:ext cx="6445528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Slightly more modern approach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351603" y="520207"/>
            <a:ext cx="6546646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 Model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9044" y="2246725"/>
            <a:ext cx="5292150" cy="270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5"/>
          <p:cNvCxnSpPr/>
          <p:nvPr/>
        </p:nvCxnSpPr>
        <p:spPr>
          <a:xfrm rot="10800000" flipH="1">
            <a:off x="6522026" y="2397935"/>
            <a:ext cx="774900" cy="683700"/>
          </a:xfrm>
          <a:prstGeom prst="bentConnector3">
            <a:avLst>
              <a:gd name="adj1" fmla="val 99026"/>
            </a:avLst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5"/>
          <p:cNvSpPr txBox="1"/>
          <p:nvPr/>
        </p:nvSpPr>
        <p:spPr>
          <a:xfrm>
            <a:off x="6308381" y="2077992"/>
            <a:ext cx="19587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(your server is here)</a:t>
            </a:r>
            <a:endParaRPr b="1" i="0" u="none" strike="noStrike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27dac0346_0_1"/>
          <p:cNvSpPr txBox="1"/>
          <p:nvPr/>
        </p:nvSpPr>
        <p:spPr>
          <a:xfrm>
            <a:off x="1355329" y="1540619"/>
            <a:ext cx="6438137" cy="17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07" name="Google Shape;507;gd27dac034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d27dac0346_0_1"/>
          <p:cNvSpPr txBox="1"/>
          <p:nvPr/>
        </p:nvSpPr>
        <p:spPr>
          <a:xfrm>
            <a:off x="1355329" y="3625481"/>
            <a:ext cx="6438137" cy="47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(Not required, but fun 🙂)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d27dac0346_0_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4219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4" name="Google Shape;514;gd27dac0346_0_7"/>
          <p:cNvSpPr txBox="1"/>
          <p:nvPr/>
        </p:nvSpPr>
        <p:spPr>
          <a:xfrm>
            <a:off x="1351602" y="1658700"/>
            <a:ext cx="6445465" cy="33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software security testing technique: give a program some unexpected input, with the intention of crashing it or altering its behavior.</a:t>
            </a: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a great way to find bugs and security vulnerabilities in our programs. Bugs in web servers are dangerous!</a:t>
            </a: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27dac0346_0_19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 source-code-guided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that can efficiently find bugs in C programs.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Originally only works with programs reading from STDIN/files. It runs </a:t>
            </a:r>
            <a:r>
              <a:rPr lang="en-US" sz="185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forever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until stopped, getting smarter as it goes.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We’ve created a library to allow it to work with network sockets, and a series of scripts for you to easily “fuzz” your server.</a:t>
            </a:r>
            <a:endParaRPr dirty="0"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 Repo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27dac0346_0_19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AFL++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2" name="Google Shape;522;gd27dac0346_0_19"/>
          <p:cNvSpPr txBox="1"/>
          <p:nvPr/>
        </p:nvSpPr>
        <p:spPr>
          <a:xfrm>
            <a:off x="4801633" y="4185705"/>
            <a:ext cx="2696889" cy="9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(“We” meaning Dr. Back and Connor Shugg. This was part of a VT CS research project for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Connor Shugg’s MS thesis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E9653C-18E5-FA40-95FE-A562A089C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1263" y="397400"/>
            <a:ext cx="1221037" cy="122277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d27dac0346_0_27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 have been provided to enable the fuzzing of your servers. Once you’ve got a functional server, give it a whirl!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run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~cs3214/bin/fuzz-pserv.py</a:t>
            </a:r>
            <a:endParaRPr sz="185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it run. See if it finds some issues!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output_dir/fuzz-rerun-gdb.sh</a:t>
            </a:r>
            <a:endParaRPr sz="185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Courier New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this with the “crash files” or “hang files” discovered by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 debug your issues.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(This is an excellent bug-finding and bug-reproducing system!)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d27dac0346_0_2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1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 and your server</a:t>
            </a:r>
            <a:endParaRPr sz="4166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27dac0346_0_33"/>
          <p:cNvSpPr txBox="1"/>
          <p:nvPr/>
        </p:nvSpPr>
        <p:spPr>
          <a:xfrm>
            <a:off x="1351602" y="1590168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4" name="Google Shape;534;gd27dac0346_0_33"/>
          <p:cNvSpPr txBox="1"/>
          <p:nvPr/>
        </p:nvSpPr>
        <p:spPr>
          <a:xfrm>
            <a:off x="1351601" y="2826999"/>
            <a:ext cx="30267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Fuzzing a buggy server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27dac0346_0_12"/>
          <p:cNvSpPr txBox="1"/>
          <p:nvPr/>
        </p:nvSpPr>
        <p:spPr>
          <a:xfrm>
            <a:off x="1351604" y="1648847"/>
            <a:ext cx="6445527" cy="118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Markdown Documentation 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(multiple locations):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 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site</a:t>
            </a: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 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 code repo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(check 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sfi/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d27dac0346_0_12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00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 </a:t>
            </a:r>
            <a:r>
              <a:rPr lang="en-US" sz="400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sz="400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41" name="Google Shape;541;gd27dac0346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2835" y="2829244"/>
            <a:ext cx="4538175" cy="250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fc90e576ea_0_7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allows you to earn extra credit - up to extra points. You get more points the better your server does while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attacking it: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1: 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running.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+5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2: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seconds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3: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minutes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4: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minutes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5: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hour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+4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fc90e576ea_0_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00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 </a:t>
            </a:r>
            <a:r>
              <a:rPr lang="en-US" sz="400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 Credit</a:t>
            </a:r>
            <a:endParaRPr sz="400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/>
          <p:nvPr/>
        </p:nvSpPr>
        <p:spPr>
          <a:xfrm>
            <a:off x="1355330" y="2053766"/>
            <a:ext cx="6438074" cy="95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53" name="Google Shape;55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0"/>
          <p:cNvSpPr txBox="1"/>
          <p:nvPr/>
        </p:nvSpPr>
        <p:spPr>
          <a:xfrm>
            <a:off x="1355330" y="3085377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Socket Programming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351604" y="1658700"/>
            <a:ext cx="6440712" cy="271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 through which programs access network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calls:</a:t>
            </a:r>
            <a:endParaRPr dirty="0"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socket()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create the socket file descriptor</a:t>
            </a:r>
            <a:endParaRPr dirty="0"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bind()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 dirty="0"/>
              <a:t>assign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 dirty="0"/>
              <a:t>to (local)</a:t>
            </a:r>
            <a:r>
              <a:rPr lang="en-US" sz="1850" dirty="0">
                <a:solidFill>
                  <a:schemeClr val="dk1"/>
                </a:solidFill>
              </a:rPr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r>
              <a:rPr lang="en-US" sz="1850" dirty="0"/>
              <a:t> and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  <a:endParaRPr sz="185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listen()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 dirty="0"/>
              <a:t>start queueing incoming requests</a:t>
            </a:r>
            <a:endParaRPr dirty="0"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 dirty="0"/>
              <a:t>connect to a client, return new socket</a:t>
            </a:r>
            <a:endParaRPr dirty="0"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850" dirty="0"/>
              <a:t>sockets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default are blocking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Hypertext Transfer Protocol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Exists in the application layer of the OSI model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Normally takes place over TCP/IP connections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at CERN in 1989 and governed by W3C (World Wide Web Consortium)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messages use verbiage to denote intent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GET, POST, PUT, DELETE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Stateless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1351603" y="520207"/>
            <a:ext cx="6488864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Requests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351603" y="1658700"/>
            <a:ext cx="6488864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1.1 requests are structured as follows: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351600" y="2173375"/>
            <a:ext cx="6445500" cy="24456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>
                <a:solidFill>
                  <a:srgbClr val="F1C232"/>
                </a:solidFill>
                <a:latin typeface="Consolas"/>
                <a:ea typeface="Consolas"/>
                <a:cs typeface="Consolas"/>
                <a:sym typeface="Consolas"/>
              </a:rPr>
              <a:t>/index.html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 i="0" u="none" strike="noStrike" cap="none">
              <a:solidFill>
                <a:srgbClr val="E0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Host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localhost:1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User-Agent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curl/7.81.0</a:t>
            </a:r>
            <a:endParaRPr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Accept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text/html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application/json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Content-Length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67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&lt;67 bytes of data&gt;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932000" y="2251475"/>
            <a:ext cx="2858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51A8F9"/>
                </a:solidFill>
              </a:rPr>
              <a:t>&lt;method&gt;</a:t>
            </a:r>
            <a:r>
              <a:rPr lang="en-US" sz="1413" b="1" i="0" u="none" strike="noStrike" cap="none" dirty="0">
                <a:solidFill>
                  <a:srgbClr val="4A86E8"/>
                </a:solidFill>
              </a:rPr>
              <a:t> </a:t>
            </a:r>
            <a:r>
              <a:rPr lang="en-US" sz="1413" b="1" i="0" u="none" strike="noStrike" cap="none" dirty="0">
                <a:solidFill>
                  <a:srgbClr val="F1C232"/>
                </a:solidFill>
              </a:rPr>
              <a:t>&lt;target&gt; </a:t>
            </a:r>
            <a:r>
              <a:rPr lang="en-US" sz="1413" b="1" i="0" u="none" strike="noStrike" cap="none" dirty="0">
                <a:solidFill>
                  <a:srgbClr val="E06666"/>
                </a:solidFill>
              </a:rPr>
              <a:t>&lt;version&gt;</a:t>
            </a:r>
            <a:endParaRPr sz="938" b="1" i="0" u="none" strike="noStrike" cap="none" dirty="0">
              <a:solidFill>
                <a:srgbClr val="000000"/>
              </a:solidFill>
            </a:endParaRPr>
          </a:p>
        </p:txBody>
      </p:sp>
      <p:cxnSp>
        <p:nvCxnSpPr>
          <p:cNvPr id="162" name="Google Shape;162;p8"/>
          <p:cNvCxnSpPr/>
          <p:nvPr/>
        </p:nvCxnSpPr>
        <p:spPr>
          <a:xfrm>
            <a:off x="3698914" y="2686866"/>
            <a:ext cx="83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8"/>
          <p:cNvCxnSpPr/>
          <p:nvPr/>
        </p:nvCxnSpPr>
        <p:spPr>
          <a:xfrm>
            <a:off x="4529925" y="2688200"/>
            <a:ext cx="0" cy="1118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8"/>
          <p:cNvCxnSpPr/>
          <p:nvPr/>
        </p:nvCxnSpPr>
        <p:spPr>
          <a:xfrm>
            <a:off x="3698914" y="3815791"/>
            <a:ext cx="836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8"/>
          <p:cNvCxnSpPr/>
          <p:nvPr/>
        </p:nvCxnSpPr>
        <p:spPr>
          <a:xfrm>
            <a:off x="4068225" y="2397800"/>
            <a:ext cx="738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8"/>
          <p:cNvCxnSpPr/>
          <p:nvPr/>
        </p:nvCxnSpPr>
        <p:spPr>
          <a:xfrm>
            <a:off x="4535025" y="3247410"/>
            <a:ext cx="276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8"/>
          <p:cNvSpPr txBox="1"/>
          <p:nvPr/>
        </p:nvSpPr>
        <p:spPr>
          <a:xfrm>
            <a:off x="4932125" y="3025645"/>
            <a:ext cx="28587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70BF41"/>
                </a:solidFill>
              </a:rPr>
              <a:t>&lt;header name&gt;</a:t>
            </a:r>
            <a:r>
              <a:rPr lang="en-US" b="1" i="0" u="none" strike="noStrike" cap="none" dirty="0">
                <a:solidFill>
                  <a:schemeClr val="lt1"/>
                </a:solidFill>
              </a:rPr>
              <a:t>: &lt;header value&gt;</a:t>
            </a:r>
            <a:endParaRPr b="1" i="0" u="none" strike="noStrike" cap="none" dirty="0">
              <a:solidFill>
                <a:schemeClr val="lt1"/>
              </a:solidFill>
            </a:endParaRPr>
          </a:p>
        </p:txBody>
      </p:sp>
      <p:cxnSp>
        <p:nvCxnSpPr>
          <p:cNvPr id="168" name="Google Shape;168;p8"/>
          <p:cNvCxnSpPr/>
          <p:nvPr/>
        </p:nvCxnSpPr>
        <p:spPr>
          <a:xfrm>
            <a:off x="2195575" y="4097045"/>
            <a:ext cx="2611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8"/>
          <p:cNvSpPr txBox="1"/>
          <p:nvPr/>
        </p:nvSpPr>
        <p:spPr>
          <a:xfrm>
            <a:off x="4932125" y="3933100"/>
            <a:ext cx="2773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&lt;blank line: CRLF&gt; (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</a:rPr>
              <a:t>\r\n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)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170" name="Google Shape;170;p8"/>
          <p:cNvCxnSpPr/>
          <p:nvPr/>
        </p:nvCxnSpPr>
        <p:spPr>
          <a:xfrm>
            <a:off x="3340418" y="4378300"/>
            <a:ext cx="14718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8"/>
          <p:cNvSpPr txBox="1"/>
          <p:nvPr/>
        </p:nvSpPr>
        <p:spPr>
          <a:xfrm>
            <a:off x="4932125" y="4219157"/>
            <a:ext cx="243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&lt;message body&gt;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3ccbea928_0_3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Responses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g83ccbea928_0_3"/>
          <p:cNvSpPr txBox="1"/>
          <p:nvPr/>
        </p:nvSpPr>
        <p:spPr>
          <a:xfrm>
            <a:off x="1351602" y="1658700"/>
            <a:ext cx="6440650" cy="33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1.1 responses are structured as follows: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g83ccbea928_0_3"/>
          <p:cNvSpPr/>
          <p:nvPr/>
        </p:nvSpPr>
        <p:spPr>
          <a:xfrm>
            <a:off x="1351600" y="2173375"/>
            <a:ext cx="6445500" cy="24540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13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200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13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OK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Accept-Ranges</a:t>
            </a:r>
            <a:r>
              <a:rPr lang="en-US" sz="1413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bytes</a:t>
            </a:r>
            <a:endParaRPr sz="1413"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Server</a:t>
            </a:r>
            <a:r>
              <a:rPr lang="en-US" sz="1413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CS3214-Personal-Server</a:t>
            </a:r>
            <a:endParaRPr sz="1413"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text/html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Content-Encoding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UTF-8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Content-Length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413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3968</a:t>
            </a:r>
            <a:endParaRPr sz="1413" b="1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413" b="1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&lt;contents of </a:t>
            </a:r>
            <a:r>
              <a:rPr lang="en-US" sz="1413" b="1" i="0" u="none" strike="noStrike" cap="none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index.html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413" b="1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Google Shape;179;g83ccbea928_0_3"/>
          <p:cNvSpPr txBox="1"/>
          <p:nvPr/>
        </p:nvSpPr>
        <p:spPr>
          <a:xfrm>
            <a:off x="4947100" y="2239169"/>
            <a:ext cx="285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E06666"/>
                </a:solidFill>
              </a:rPr>
              <a:t>&lt;version&gt; </a:t>
            </a:r>
            <a:r>
              <a:rPr lang="en-US" sz="1413" b="1" i="0" u="none" strike="noStrike" cap="none">
                <a:solidFill>
                  <a:srgbClr val="51A8F9"/>
                </a:solidFill>
              </a:rPr>
              <a:t>&lt;response code&gt;</a:t>
            </a:r>
            <a:endParaRPr sz="938" b="1" i="0" u="none" strike="noStrike" cap="none">
              <a:solidFill>
                <a:srgbClr val="51A8F9"/>
              </a:solidFill>
            </a:endParaRPr>
          </a:p>
        </p:txBody>
      </p:sp>
      <p:cxnSp>
        <p:nvCxnSpPr>
          <p:cNvPr id="180" name="Google Shape;180;g83ccbea928_0_3"/>
          <p:cNvCxnSpPr/>
          <p:nvPr/>
        </p:nvCxnSpPr>
        <p:spPr>
          <a:xfrm>
            <a:off x="3760409" y="2689750"/>
            <a:ext cx="847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g83ccbea928_0_3"/>
          <p:cNvCxnSpPr/>
          <p:nvPr/>
        </p:nvCxnSpPr>
        <p:spPr>
          <a:xfrm>
            <a:off x="4607859" y="2698475"/>
            <a:ext cx="0" cy="1118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g83ccbea928_0_3"/>
          <p:cNvCxnSpPr/>
          <p:nvPr/>
        </p:nvCxnSpPr>
        <p:spPr>
          <a:xfrm>
            <a:off x="3780934" y="3819575"/>
            <a:ext cx="821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83ccbea928_0_3"/>
          <p:cNvCxnSpPr/>
          <p:nvPr/>
        </p:nvCxnSpPr>
        <p:spPr>
          <a:xfrm>
            <a:off x="3180263" y="2399170"/>
            <a:ext cx="1670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g83ccbea928_0_3"/>
          <p:cNvCxnSpPr/>
          <p:nvPr/>
        </p:nvCxnSpPr>
        <p:spPr>
          <a:xfrm>
            <a:off x="4608221" y="3246644"/>
            <a:ext cx="254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g83ccbea928_0_3"/>
          <p:cNvSpPr txBox="1"/>
          <p:nvPr/>
        </p:nvSpPr>
        <p:spPr>
          <a:xfrm>
            <a:off x="4947100" y="3087300"/>
            <a:ext cx="28425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</a:rPr>
              <a:t>&lt;header name&gt;</a:t>
            </a:r>
            <a:r>
              <a:rPr lang="en-US" b="1" i="0" u="none" strike="noStrike" cap="none">
                <a:solidFill>
                  <a:schemeClr val="lt1"/>
                </a:solidFill>
              </a:rPr>
              <a:t>: &lt;header value&gt;</a:t>
            </a:r>
            <a:endParaRPr sz="1600" b="1"/>
          </a:p>
        </p:txBody>
      </p:sp>
      <p:cxnSp>
        <p:nvCxnSpPr>
          <p:cNvPr id="186" name="Google Shape;186;g83ccbea928_0_3"/>
          <p:cNvCxnSpPr/>
          <p:nvPr/>
        </p:nvCxnSpPr>
        <p:spPr>
          <a:xfrm>
            <a:off x="2293175" y="4100750"/>
            <a:ext cx="2563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g83ccbea928_0_3"/>
          <p:cNvSpPr txBox="1"/>
          <p:nvPr/>
        </p:nvSpPr>
        <p:spPr>
          <a:xfrm>
            <a:off x="4947100" y="3938275"/>
            <a:ext cx="26508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&lt;blank line: CRLF&gt; (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</a:rPr>
              <a:t>\r\n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)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188" name="Google Shape;188;g83ccbea928_0_3"/>
          <p:cNvCxnSpPr/>
          <p:nvPr/>
        </p:nvCxnSpPr>
        <p:spPr>
          <a:xfrm>
            <a:off x="3975880" y="4385380"/>
            <a:ext cx="8748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g83ccbea928_0_3"/>
          <p:cNvSpPr txBox="1"/>
          <p:nvPr/>
        </p:nvSpPr>
        <p:spPr>
          <a:xfrm>
            <a:off x="4947125" y="4218025"/>
            <a:ext cx="26508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</a:rPr>
              <a:t>&lt;message body&gt;</a:t>
            </a:r>
            <a:endParaRPr sz="938" b="1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3264</Words>
  <Application>Microsoft Macintosh PowerPoint</Application>
  <PresentationFormat>On-screen Show (16:10)</PresentationFormat>
  <Paragraphs>579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Menlo</vt:lpstr>
      <vt:lpstr>Arial</vt:lpstr>
      <vt:lpstr>Consolas</vt:lpstr>
      <vt:lpstr>Noto Sans Symbols</vt:lpstr>
      <vt:lpstr>Times New Roman</vt:lpstr>
      <vt:lpstr>inherit</vt:lpstr>
      <vt:lpstr>Helvetica Neue</vt:lpstr>
      <vt:lpstr>Helvetica Neue Light</vt:lpstr>
      <vt:lpstr>Calibri</vt:lpstr>
      <vt:lpstr>Courier New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 McQuain</dc:creator>
  <cp:lastModifiedBy>thomasltran42@gmail.com</cp:lastModifiedBy>
  <cp:revision>38</cp:revision>
  <dcterms:modified xsi:type="dcterms:W3CDTF">2025-05-01T09:04:39Z</dcterms:modified>
</cp:coreProperties>
</file>