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y="5143500" cx="9144000"/>
  <p:notesSz cx="6858000" cy="9144000"/>
  <p:embeddedFontLst>
    <p:embeddedFont>
      <p:font typeface="Roboto"/>
      <p:regular r:id="rId70"/>
      <p:bold r:id="rId71"/>
      <p:italic r:id="rId72"/>
      <p:boldItalic r:id="rId73"/>
    </p:embeddedFont>
    <p:embeddedFont>
      <p:font typeface="Roboto Mono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8" roundtripDataSignature="AMtx7miOGX8ZgpR5si+62XsMY6fZHod+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A1E970-35F9-4C6A-AFEC-D907BADF190D}">
  <a:tblStyle styleId="{0AA1E970-35F9-4C6A-AFEC-D907BADF19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4.xml"/><Relationship Id="rId75" Type="http://schemas.openxmlformats.org/officeDocument/2006/relationships/font" Target="fonts/RobotoMono-bold.fntdata"/><Relationship Id="rId30" Type="http://schemas.openxmlformats.org/officeDocument/2006/relationships/slide" Target="slides/slide23.xml"/><Relationship Id="rId74" Type="http://schemas.openxmlformats.org/officeDocument/2006/relationships/font" Target="fonts/RobotoMono-regular.fntdata"/><Relationship Id="rId33" Type="http://schemas.openxmlformats.org/officeDocument/2006/relationships/slide" Target="slides/slide26.xml"/><Relationship Id="rId77" Type="http://schemas.openxmlformats.org/officeDocument/2006/relationships/font" Target="fonts/RobotoMono-boldItalic.fntdata"/><Relationship Id="rId32" Type="http://schemas.openxmlformats.org/officeDocument/2006/relationships/slide" Target="slides/slide25.xml"/><Relationship Id="rId76" Type="http://schemas.openxmlformats.org/officeDocument/2006/relationships/font" Target="fonts/RobotoMono-italic.fntdata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8" Type="http://customschemas.google.com/relationships/presentationmetadata" Target="metadata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 / Tanvi</a:t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	</a:t>
            </a:r>
            <a:endParaRPr/>
          </a:p>
        </p:txBody>
      </p:sp>
      <p:sp>
        <p:nvSpPr>
          <p:cNvPr id="208" name="Google Shape;208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  <p:sp>
        <p:nvSpPr>
          <p:cNvPr id="232" name="Google Shape;232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Draw Example on the Board if possible - Timothy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Timothy</a:t>
            </a:r>
            <a:endParaRPr/>
          </a:p>
        </p:txBody>
      </p:sp>
      <p:sp>
        <p:nvSpPr>
          <p:cNvPr id="355" name="Google Shape;355;p6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Tanvi: 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Tanvi 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Allada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wait and waitpid will have a wstatus argument as an int * which will store the wait status for use with this macro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  <p:sp>
        <p:nvSpPr>
          <p:cNvPr id="462" name="Google Shape;462;p8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  <p:sp>
        <p:nvSpPr>
          <p:cNvPr id="467" name="Google Shape;46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Explanation of shell vs terminal on next page - Timothy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Allada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tr - translate or delete characters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  <p:sp>
        <p:nvSpPr>
          <p:cNvPr id="645" name="Google Shape;64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Shell is a program which processes commands and returns output. Terminal is a program that runs a shell, in the old days, was literally hardware but now the concept is translated in software (like Gnome-Terminal)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 will not be making a terminal - Timothy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  <p:sp>
        <p:nvSpPr>
          <p:cNvPr id="714" name="Google Shape;71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 asm nerds, you can do layout asm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the layout messes up, you can type refresh or ctrl-L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2" name="Google Shape;76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Tanvi/Timothy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Tanvi/Timothy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6" name="Google Shape;786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ackground">
  <p:cSld name="empty background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tem circle pictures">
  <p:cSld name="three item circle pictures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79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68" name="Google Shape;68;p79"/>
          <p:cNvSpPr/>
          <p:nvPr>
            <p:ph idx="2" type="pic"/>
          </p:nvPr>
        </p:nvSpPr>
        <p:spPr>
          <a:xfrm>
            <a:off x="608609" y="1167254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79"/>
          <p:cNvSpPr/>
          <p:nvPr>
            <p:ph idx="3" type="pic"/>
          </p:nvPr>
        </p:nvSpPr>
        <p:spPr>
          <a:xfrm>
            <a:off x="3299790" y="241533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79"/>
          <p:cNvSpPr/>
          <p:nvPr>
            <p:ph idx="4" type="pic"/>
          </p:nvPr>
        </p:nvSpPr>
        <p:spPr>
          <a:xfrm>
            <a:off x="6313714" y="155992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1" name="Google Shape;71;p79"/>
          <p:cNvSpPr/>
          <p:nvPr/>
        </p:nvSpPr>
        <p:spPr>
          <a:xfrm>
            <a:off x="542029" y="1117319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79"/>
          <p:cNvCxnSpPr/>
          <p:nvPr/>
        </p:nvCxnSpPr>
        <p:spPr>
          <a:xfrm>
            <a:off x="2260026" y="2204572"/>
            <a:ext cx="1069507" cy="564071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3" name="Google Shape;73;p79"/>
          <p:cNvSpPr/>
          <p:nvPr/>
        </p:nvSpPr>
        <p:spPr>
          <a:xfrm>
            <a:off x="3228079" y="2365395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79"/>
          <p:cNvCxnSpPr/>
          <p:nvPr/>
        </p:nvCxnSpPr>
        <p:spPr>
          <a:xfrm flipH="1" rot="10800000">
            <a:off x="5018862" y="2434508"/>
            <a:ext cx="1280567" cy="34004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5" name="Google Shape;75;p79"/>
          <p:cNvSpPr/>
          <p:nvPr/>
        </p:nvSpPr>
        <p:spPr>
          <a:xfrm>
            <a:off x="6237979" y="1510779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ackground alt footer">
  <p:cSld name="empty background alt footer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T-grid-02.png" id="78" name="Google Shape;7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 photo">
  <p:cSld name="right side photo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page">
  <p:cSld name="bio page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2"/>
          <p:cNvSpPr/>
          <p:nvPr/>
        </p:nvSpPr>
        <p:spPr>
          <a:xfrm>
            <a:off x="7470650" y="4767860"/>
            <a:ext cx="187037" cy="311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4275" spcFirstLastPara="1" rIns="3427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2"/>
          <p:cNvSpPr/>
          <p:nvPr/>
        </p:nvSpPr>
        <p:spPr>
          <a:xfrm>
            <a:off x="6450425" y="2706185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2"/>
          <p:cNvSpPr/>
          <p:nvPr/>
        </p:nvSpPr>
        <p:spPr>
          <a:xfrm>
            <a:off x="531726" y="1106992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2"/>
          <p:cNvSpPr/>
          <p:nvPr>
            <p:ph idx="2" type="pic"/>
          </p:nvPr>
        </p:nvSpPr>
        <p:spPr>
          <a:xfrm>
            <a:off x="598306" y="1156927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82"/>
          <p:cNvSpPr/>
          <p:nvPr>
            <p:ph idx="3" type="pic"/>
          </p:nvPr>
        </p:nvSpPr>
        <p:spPr>
          <a:xfrm>
            <a:off x="6517005" y="2756120"/>
            <a:ext cx="1719072" cy="128930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graphic empty background">
  <p:cSld name="gray graphic empty background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3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6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hoto background">
  <p:cSld name="full photo background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6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text w/ 4 photos">
  <p:cSld name="right text w/ 4 photos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2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2"/>
          <p:cNvSpPr/>
          <p:nvPr>
            <p:ph idx="2" type="pic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72"/>
          <p:cNvSpPr/>
          <p:nvPr>
            <p:ph idx="3" type="pic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2"/>
          <p:cNvSpPr/>
          <p:nvPr>
            <p:ph idx="4" type="pic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2"/>
          <p:cNvSpPr/>
          <p:nvPr>
            <p:ph idx="5" type="pic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18" name="Google Shape;1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19" name="Google Shape;1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text w/ 4 photos alt footer">
  <p:cSld name="right text w/ 4 photos alt footer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3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3"/>
          <p:cNvSpPr/>
          <p:nvPr>
            <p:ph idx="2" type="pic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3"/>
          <p:cNvSpPr/>
          <p:nvPr>
            <p:ph idx="3" type="pic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73"/>
          <p:cNvSpPr/>
          <p:nvPr>
            <p:ph idx="4" type="pic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3"/>
          <p:cNvSpPr/>
          <p:nvPr>
            <p:ph idx="5" type="pic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" name="Google Shape;28;p73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VT-grid-02.png" id="29" name="Google Shape;2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0" name="Google Shape;3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1" name="Google Shape;3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 text + 1 picture">
  <p:cSld name="right side text + 1 picture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4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4"/>
          <p:cNvSpPr/>
          <p:nvPr>
            <p:ph idx="2" type="pic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35" name="Google Shape;3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6" name="Google Shape;3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ight side text + 1 picture alt footer">
  <p:cSld name="1_right side text + 1 picture alt footer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5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5"/>
          <p:cNvSpPr/>
          <p:nvPr>
            <p:ph idx="2" type="pic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VT-grid-02.png" id="40" name="Google Shape;4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75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pasted-image.pdf" id="42" name="Google Shape;4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43" name="Google Shape;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 photo">
  <p:cSld name="left side photo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7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7"/>
          <p:cNvSpPr/>
          <p:nvPr>
            <p:ph idx="2" type="pic"/>
          </p:nvPr>
        </p:nvSpPr>
        <p:spPr>
          <a:xfrm>
            <a:off x="516760" y="516761"/>
            <a:ext cx="8126784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77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pasted-image.pdf" id="52" name="Google Shape;5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53" name="Google Shape;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collage">
  <p:cSld name="picture collag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8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8"/>
          <p:cNvSpPr/>
          <p:nvPr>
            <p:ph idx="2" type="pic"/>
          </p:nvPr>
        </p:nvSpPr>
        <p:spPr>
          <a:xfrm>
            <a:off x="516760" y="516761"/>
            <a:ext cx="2418061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" name="Google Shape;59;p78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60" name="Google Shape;60;p78"/>
          <p:cNvSpPr/>
          <p:nvPr>
            <p:ph idx="3" type="pic"/>
          </p:nvPr>
        </p:nvSpPr>
        <p:spPr>
          <a:xfrm>
            <a:off x="6225483" y="2112461"/>
            <a:ext cx="2418061" cy="251657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8"/>
          <p:cNvSpPr/>
          <p:nvPr>
            <p:ph idx="4" type="pic"/>
          </p:nvPr>
        </p:nvSpPr>
        <p:spPr>
          <a:xfrm>
            <a:off x="6225483" y="517093"/>
            <a:ext cx="2418061" cy="141928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8"/>
          <p:cNvSpPr/>
          <p:nvPr>
            <p:ph idx="5" type="pic"/>
          </p:nvPr>
        </p:nvSpPr>
        <p:spPr>
          <a:xfrm>
            <a:off x="3108680" y="519503"/>
            <a:ext cx="2942496" cy="2506086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8"/>
          <p:cNvSpPr/>
          <p:nvPr>
            <p:ph idx="6" type="pic"/>
          </p:nvPr>
        </p:nvSpPr>
        <p:spPr>
          <a:xfrm>
            <a:off x="3108680" y="3241385"/>
            <a:ext cx="2942496" cy="138765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64" name="Google Shape;6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65" name="Google Shape;6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an7.org/linux/man-pages/man3/posix_spawn.3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3.png"/><Relationship Id="rId8" Type="http://schemas.openxmlformats.org/officeDocument/2006/relationships/hyperlink" Target="https://en.wikipedia.org/wiki/Process_group#Application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hyperlink" Target="https://en.wikipedia.org/wiki/Process_group#Applications" TargetMode="External"/><Relationship Id="rId8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hyperlink" Target="https://en.wikipedia.org/wiki/Process_group#Applications" TargetMode="External"/><Relationship Id="rId6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git.cs.vt.edu/profile/keys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git.cs.vt.edu/help/ssh/README#generating-a-new-ssh-key-pair" TargetMode="External"/><Relationship Id="rId4" Type="http://schemas.openxmlformats.org/officeDocument/2006/relationships/hyperlink" Target="https://git.cs.vt.edu/help/ssh/README#locating-an-existing-ssh-key-pair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git.cs.vt.edu/cs3214-staff/cs3214-cush" TargetMode="External"/><Relationship Id="rId4" Type="http://schemas.openxmlformats.org/officeDocument/2006/relationships/image" Target="../media/image3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visualgdb.com/gdbreference/commands/set_follow-fork-mode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3388050" y="1224575"/>
            <a:ext cx="23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1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31500" y="1726875"/>
            <a:ext cx="7881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Customizable Shell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156350" y="3160950"/>
            <a:ext cx="4317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 Session: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Thursday</a:t>
            </a: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Feb </a:t>
            </a:r>
            <a:r>
              <a:rPr b="1" lang="en" sz="1900">
                <a:solidFill>
                  <a:srgbClr val="FFFFFF"/>
                </a:solidFill>
              </a:rPr>
              <a:t>9</a:t>
            </a: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2023 7:</a:t>
            </a:r>
            <a:r>
              <a:rPr b="1" lang="en" sz="1900">
                <a:solidFill>
                  <a:srgbClr val="FFFFFF"/>
                </a:solidFill>
              </a:rPr>
              <a:t>0</a:t>
            </a: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 PM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1156350" y="4053150"/>
            <a:ext cx="42843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Timothy Wu &lt;wutp20@vt.edu&gt;</a:t>
            </a:r>
            <a:endParaRPr b="1" i="0" sz="1300" u="none" cap="none" strike="noStrike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Tanvi Allada &lt;tanviallada@vt.edu&gt;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5"/>
          <p:cNvSpPr txBox="1"/>
          <p:nvPr/>
        </p:nvSpPr>
        <p:spPr>
          <a:xfrm>
            <a:off x="3864864" y="178003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457" y="1228308"/>
            <a:ext cx="8433083" cy="3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34" y="1729632"/>
            <a:ext cx="8574928" cy="1025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5"/>
          <p:cNvSpPr txBox="1"/>
          <p:nvPr/>
        </p:nvSpPr>
        <p:spPr>
          <a:xfrm>
            <a:off x="524256" y="3255264"/>
            <a:ext cx="56814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PID and PGID!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POSIX Spawn</a:t>
            </a:r>
            <a:endParaRPr b="1" sz="2500"/>
          </a:p>
        </p:txBody>
      </p:sp>
      <p:sp>
        <p:nvSpPr>
          <p:cNvPr id="219" name="Google Shape;219;p84"/>
          <p:cNvSpPr txBox="1"/>
          <p:nvPr>
            <p:ph idx="1" type="body"/>
          </p:nvPr>
        </p:nvSpPr>
        <p:spPr>
          <a:xfrm>
            <a:off x="384775" y="920826"/>
            <a:ext cx="7947000" cy="41998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fork() + exec() entirely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is “linear” rather than handling multiple processes in if-else statements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>
                <a:solidFill>
                  <a:schemeClr val="dk1"/>
                </a:solidFill>
              </a:rPr>
              <a:t>p</a:t>
            </a:r>
            <a:r>
              <a:rPr lang="en" sz="1600">
                <a:solidFill>
                  <a:schemeClr val="dk1"/>
                </a:solidFill>
              </a:rPr>
              <a:t>osix_spawnattr_t and posix_spawn_file_actions_t are used to store information process groups and I/O redirection/piping respectively. These structs don’t do anything until posix_spawnp is used.</a:t>
            </a:r>
            <a:endParaRPr sz="16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posix_spawn(3) - Linux manual page (man7.org)</a:t>
            </a:r>
            <a:r>
              <a:rPr b="1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You need to include “spawn.h” in your cush.c to use these functions. The file is located in the posix_spawn directory. Also be sure to use the Makefile and compile posix_spawn.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5"/>
          <p:cNvSpPr txBox="1"/>
          <p:nvPr>
            <p:ph type="title"/>
          </p:nvPr>
        </p:nvSpPr>
        <p:spPr>
          <a:xfrm>
            <a:off x="573024" y="145000"/>
            <a:ext cx="325641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fork() + exec()</a:t>
            </a:r>
            <a:endParaRPr/>
          </a:p>
        </p:txBody>
      </p:sp>
      <p:cxnSp>
        <p:nvCxnSpPr>
          <p:cNvPr id="225" name="Google Shape;225;p85"/>
          <p:cNvCxnSpPr/>
          <p:nvPr/>
        </p:nvCxnSpPr>
        <p:spPr>
          <a:xfrm rot="10800000">
            <a:off x="4572000" y="717700"/>
            <a:ext cx="0" cy="343977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85"/>
          <p:cNvSpPr txBox="1"/>
          <p:nvPr/>
        </p:nvSpPr>
        <p:spPr>
          <a:xfrm>
            <a:off x="5618202" y="160051"/>
            <a:ext cx="24913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posix_spawn()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5"/>
          <p:cNvSpPr txBox="1"/>
          <p:nvPr/>
        </p:nvSpPr>
        <p:spPr>
          <a:xfrm>
            <a:off x="164595" y="4410749"/>
            <a:ext cx="881481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recommend using posix_spawn() for this project, but it is not required.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3" y="1385297"/>
            <a:ext cx="3527024" cy="209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6020" y="1501556"/>
            <a:ext cx="38957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POSIX Spawn Attributes</a:t>
            </a:r>
            <a:endParaRPr/>
          </a:p>
        </p:txBody>
      </p:sp>
      <p:sp>
        <p:nvSpPr>
          <p:cNvPr id="235" name="Google Shape;235;p86"/>
          <p:cNvSpPr txBox="1"/>
          <p:nvPr/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Groups - posix_spawnattr_</a:t>
            </a:r>
            <a:r>
              <a:rPr lang="en"/>
              <a:t>setpgroup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Control - posix_spawnattr_tcsetpgrp_np()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Piping -  posix_spawn_file_actions_adddup2()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I/O Redirection - posix_spawn_file_actions_addopen()</a:t>
            </a:r>
            <a:r>
              <a:rPr lang="en">
                <a:solidFill>
                  <a:schemeClr val="dk1"/>
                </a:solidFill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listed on both the spec and &lt;spawn.h&gt;.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Built-in Commands</a:t>
            </a:r>
            <a:endParaRPr b="1" sz="2500"/>
          </a:p>
        </p:txBody>
      </p:sp>
      <p:sp>
        <p:nvSpPr>
          <p:cNvPr id="241" name="Google Shape;241;p9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Commands that are defined within the program by you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need to fork off and execute an external program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Built-In Commands for your shell: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kill - kills a process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jobs - displays a list of jobs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 - stops a process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fg - sends a process to foreground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bg - sends a process to background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exit - exits the shell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 are not considered Jobs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additional built-ins / functionality extenders also required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low-effort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high-effort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Built-ins Behind the Scenes</a:t>
            </a:r>
            <a:endParaRPr b="1" sz="2500"/>
          </a:p>
        </p:txBody>
      </p:sp>
      <p:sp>
        <p:nvSpPr>
          <p:cNvPr id="247" name="Google Shape;247;p10"/>
          <p:cNvSpPr txBox="1"/>
          <p:nvPr/>
        </p:nvSpPr>
        <p:spPr>
          <a:xfrm>
            <a:off x="781950" y="1846450"/>
            <a:ext cx="9354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jobs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6668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0"/>
          <p:cNvCxnSpPr/>
          <p:nvPr/>
        </p:nvCxnSpPr>
        <p:spPr>
          <a:xfrm>
            <a:off x="1246950" y="2222350"/>
            <a:ext cx="0" cy="9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0"/>
          <p:cNvCxnSpPr>
            <a:stCxn id="248" idx="3"/>
            <a:endCxn id="251" idx="1"/>
          </p:cNvCxnSpPr>
          <p:nvPr/>
        </p:nvCxnSpPr>
        <p:spPr>
          <a:xfrm>
            <a:off x="2796613" y="3169827"/>
            <a:ext cx="11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6668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6147187" y="2854300"/>
            <a:ext cx="2943417" cy="6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[1]+	Stopped	vim</a:t>
            </a:r>
            <a:endParaRPr b="0" i="0" sz="11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[2]-	Running	sleep 20 &amp;	</a:t>
            </a:r>
            <a:endParaRPr b="0" i="0" sz="11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53" name="Google Shape;253;p10"/>
          <p:cNvCxnSpPr>
            <a:stCxn id="251" idx="3"/>
          </p:cNvCxnSpPr>
          <p:nvPr/>
        </p:nvCxnSpPr>
        <p:spPr>
          <a:xfrm>
            <a:off x="5001548" y="3169825"/>
            <a:ext cx="10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p10"/>
          <p:cNvCxnSpPr>
            <a:endCxn id="248" idx="1"/>
          </p:cNvCxnSpPr>
          <p:nvPr/>
        </p:nvCxnSpPr>
        <p:spPr>
          <a:xfrm>
            <a:off x="1250713" y="3169827"/>
            <a:ext cx="54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5" name="Google Shape;255;p10"/>
          <p:cNvSpPr txBox="1"/>
          <p:nvPr/>
        </p:nvSpPr>
        <p:spPr>
          <a:xfrm>
            <a:off x="5108950" y="738925"/>
            <a:ext cx="3624900" cy="1689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b="1" i="1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</a:t>
            </a:r>
            <a:endParaRPr b="1" i="1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realizes this is a built in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Shell executes built-in (no forking)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After execution, shell repeats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Piping</a:t>
            </a:r>
            <a:endParaRPr b="1" sz="2500"/>
          </a:p>
        </p:txBody>
      </p:sp>
      <p:sp>
        <p:nvSpPr>
          <p:cNvPr id="261" name="Google Shape;261;p11"/>
          <p:cNvSpPr txBox="1"/>
          <p:nvPr>
            <p:ph idx="1" type="body"/>
          </p:nvPr>
        </p:nvSpPr>
        <p:spPr>
          <a:xfrm>
            <a:off x="198325" y="2819625"/>
            <a:ext cx="2545500" cy="218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Shell will fork off a child process to execute each command in a pipeline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But since this is a pipeline of commands, we’ll also need to wire STDIN and STDOUT for each process….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322125" y="1017713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213" y="13706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1"/>
          <p:cNvCxnSpPr/>
          <p:nvPr/>
        </p:nvCxnSpPr>
        <p:spPr>
          <a:xfrm>
            <a:off x="1257375" y="1393613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1"/>
          <p:cNvCxnSpPr>
            <a:endCxn id="263" idx="1"/>
          </p:cNvCxnSpPr>
          <p:nvPr/>
        </p:nvCxnSpPr>
        <p:spPr>
          <a:xfrm>
            <a:off x="1265513" y="1873627"/>
            <a:ext cx="54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6" name="Google Shape;266;p11"/>
          <p:cNvCxnSpPr>
            <a:stCxn id="263" idx="3"/>
          </p:cNvCxnSpPr>
          <p:nvPr/>
        </p:nvCxnSpPr>
        <p:spPr>
          <a:xfrm flipH="1" rot="10800000">
            <a:off x="2820113" y="1862227"/>
            <a:ext cx="10317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p11"/>
          <p:cNvCxnSpPr/>
          <p:nvPr/>
        </p:nvCxnSpPr>
        <p:spPr>
          <a:xfrm>
            <a:off x="3371575" y="1883225"/>
            <a:ext cx="21000" cy="26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1"/>
          <p:cNvCxnSpPr/>
          <p:nvPr/>
        </p:nvCxnSpPr>
        <p:spPr>
          <a:xfrm flipH="1" rot="10800000">
            <a:off x="3371575" y="2756215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6073" y="1366613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9473" y="225476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"/>
          <p:cNvCxnSpPr>
            <a:stCxn id="270" idx="3"/>
          </p:cNvCxnSpPr>
          <p:nvPr/>
        </p:nvCxnSpPr>
        <p:spPr>
          <a:xfrm>
            <a:off x="5085373" y="2757713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p11"/>
          <p:cNvCxnSpPr>
            <a:stCxn id="269" idx="3"/>
          </p:cNvCxnSpPr>
          <p:nvPr/>
        </p:nvCxnSpPr>
        <p:spPr>
          <a:xfrm flipH="1" rot="10800000">
            <a:off x="5011973" y="1857263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1"/>
          <p:cNvCxnSpPr/>
          <p:nvPr/>
        </p:nvCxnSpPr>
        <p:spPr>
          <a:xfrm flipH="1" rot="10800000">
            <a:off x="3371575" y="3699490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9473" y="3198038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1"/>
          <p:cNvCxnSpPr>
            <a:stCxn id="274" idx="3"/>
          </p:cNvCxnSpPr>
          <p:nvPr/>
        </p:nvCxnSpPr>
        <p:spPr>
          <a:xfrm>
            <a:off x="5085373" y="3700988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11"/>
          <p:cNvCxnSpPr/>
          <p:nvPr/>
        </p:nvCxnSpPr>
        <p:spPr>
          <a:xfrm flipH="1" rot="10800000">
            <a:off x="3371575" y="4562465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7" name="Google Shape;2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6373" y="406101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1"/>
          <p:cNvCxnSpPr>
            <a:stCxn id="277" idx="3"/>
          </p:cNvCxnSpPr>
          <p:nvPr/>
        </p:nvCxnSpPr>
        <p:spPr>
          <a:xfrm>
            <a:off x="5122273" y="4563963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11"/>
          <p:cNvSpPr txBox="1"/>
          <p:nvPr/>
        </p:nvSpPr>
        <p:spPr>
          <a:xfrm>
            <a:off x="6194750" y="256977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6194750" y="3513050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6194750" y="43760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Piping</a:t>
            </a:r>
            <a:endParaRPr b="1" sz="2500"/>
          </a:p>
        </p:txBody>
      </p:sp>
      <p:sp>
        <p:nvSpPr>
          <p:cNvPr id="287" name="Google Shape;287;p12"/>
          <p:cNvSpPr txBox="1"/>
          <p:nvPr/>
        </p:nvSpPr>
        <p:spPr>
          <a:xfrm>
            <a:off x="322125" y="4378888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450" y="23535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1201275" y="197762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776263" y="1977625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6719675" y="19776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650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455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/>
          <p:nvPr/>
        </p:nvSpPr>
        <p:spPr>
          <a:xfrm>
            <a:off x="2338200" y="2661775"/>
            <a:ext cx="1209600" cy="7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5021338" y="2661775"/>
            <a:ext cx="1209600" cy="7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/>
          <p:nvPr>
            <p:ph idx="1" type="body"/>
          </p:nvPr>
        </p:nvSpPr>
        <p:spPr>
          <a:xfrm>
            <a:off x="364600" y="1085025"/>
            <a:ext cx="81957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Processes will wait on previous process, final process outputs to terminal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STDIN and STDOUT for processes are joined to create the pipeline</a:t>
            </a:r>
            <a:endParaRPr/>
          </a:p>
        </p:txBody>
      </p:sp>
      <p:cxnSp>
        <p:nvCxnSpPr>
          <p:cNvPr id="297" name="Google Shape;297;p12"/>
          <p:cNvCxnSpPr/>
          <p:nvPr/>
        </p:nvCxnSpPr>
        <p:spPr>
          <a:xfrm>
            <a:off x="260950" y="4039650"/>
            <a:ext cx="8403000" cy="4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2"/>
          <p:cNvSpPr/>
          <p:nvPr/>
        </p:nvSpPr>
        <p:spPr>
          <a:xfrm>
            <a:off x="3131500" y="4498925"/>
            <a:ext cx="2808000" cy="1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 rot="-5400000">
            <a:off x="1376113" y="3823775"/>
            <a:ext cx="4959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 rot="5400000">
            <a:off x="6820763" y="3823775"/>
            <a:ext cx="4959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260950" y="40605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6008300" y="41806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6826450" y="4384025"/>
            <a:ext cx="1837500" cy="4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1       9      58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</a:t>
            </a:r>
            <a:endParaRPr b="1" sz="2500"/>
          </a:p>
        </p:txBody>
      </p:sp>
      <p:sp>
        <p:nvSpPr>
          <p:cNvPr id="309" name="Google Shape;309;p13"/>
          <p:cNvSpPr txBox="1"/>
          <p:nvPr>
            <p:ph idx="1" type="body"/>
          </p:nvPr>
        </p:nvSpPr>
        <p:spPr>
          <a:xfrm>
            <a:off x="384775" y="1152475"/>
            <a:ext cx="79470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 	  	 overwrites original file contents before writing out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&gt;&gt;     	 appends to the end of contents in file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	  	 read input from existing file rather than STDIN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 (Output)</a:t>
            </a:r>
            <a:endParaRPr b="1" sz="2500"/>
          </a:p>
        </p:txBody>
      </p:sp>
      <p:sp>
        <p:nvSpPr>
          <p:cNvPr id="315" name="Google Shape;315;p14"/>
          <p:cNvSpPr txBox="1"/>
          <p:nvPr/>
        </p:nvSpPr>
        <p:spPr>
          <a:xfrm>
            <a:off x="311700" y="1528050"/>
            <a:ext cx="36840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echo 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 </a:t>
            </a:r>
            <a:r>
              <a:rPr b="0" i="0" lang="en" sz="11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&gt; output.txt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4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4"/>
          <p:cNvCxnSpPr>
            <a:endCxn id="316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9" name="Google Shape;319;p14"/>
          <p:cNvCxnSpPr>
            <a:stCxn id="316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0" name="Google Shape;320;p14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14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22" name="Google Shape;3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 txBox="1"/>
          <p:nvPr/>
        </p:nvSpPr>
        <p:spPr>
          <a:xfrm>
            <a:off x="5600200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4"/>
          <p:cNvCxnSpPr>
            <a:stCxn id="323" idx="3"/>
          </p:cNvCxnSpPr>
          <p:nvPr/>
        </p:nvCxnSpPr>
        <p:spPr>
          <a:xfrm flipH="1" rot="10800000">
            <a:off x="5074948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6" name="Google Shape;326;p14"/>
          <p:cNvCxnSpPr>
            <a:stCxn id="322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p14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400" y="335437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4"/>
          <p:cNvCxnSpPr/>
          <p:nvPr/>
        </p:nvCxnSpPr>
        <p:spPr>
          <a:xfrm flipH="1" rot="10800000">
            <a:off x="7450723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0" name="Google Shape;330;p14"/>
          <p:cNvSpPr txBox="1"/>
          <p:nvPr/>
        </p:nvSpPr>
        <p:spPr>
          <a:xfrm>
            <a:off x="7797000" y="3189375"/>
            <a:ext cx="1064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Topics</a:t>
            </a:r>
            <a:endParaRPr b="1"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 Concepts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Overview / Logistics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 (Git)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Debugging (GDB)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Advice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 (Input)</a:t>
            </a:r>
            <a:endParaRPr b="1" sz="2500"/>
          </a:p>
        </p:txBody>
      </p:sp>
      <p:sp>
        <p:nvSpPr>
          <p:cNvPr id="336" name="Google Shape;336;p15"/>
          <p:cNvSpPr txBox="1"/>
          <p:nvPr/>
        </p:nvSpPr>
        <p:spPr>
          <a:xfrm>
            <a:off x="311700" y="1528050"/>
            <a:ext cx="143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1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&lt; hello.txt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5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15"/>
          <p:cNvCxnSpPr>
            <a:endCxn id="337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0" name="Google Shape;340;p15"/>
          <p:cNvCxnSpPr>
            <a:stCxn id="337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1" name="Google Shape;341;p15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5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5"/>
          <p:cNvSpPr txBox="1"/>
          <p:nvPr/>
        </p:nvSpPr>
        <p:spPr>
          <a:xfrm>
            <a:off x="5600199" y="3669375"/>
            <a:ext cx="2315701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1	2	12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5"/>
          <p:cNvCxnSpPr>
            <a:stCxn id="344" idx="3"/>
          </p:cNvCxnSpPr>
          <p:nvPr/>
        </p:nvCxnSpPr>
        <p:spPr>
          <a:xfrm flipH="1" rot="10800000">
            <a:off x="5074948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7" name="Google Shape;347;p15"/>
          <p:cNvCxnSpPr>
            <a:stCxn id="343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15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2225" y="399112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15"/>
          <p:cNvCxnSpPr/>
          <p:nvPr/>
        </p:nvCxnSpPr>
        <p:spPr>
          <a:xfrm>
            <a:off x="2985375" y="4718125"/>
            <a:ext cx="159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15"/>
          <p:cNvCxnSpPr>
            <a:endCxn id="344" idx="2"/>
          </p:cNvCxnSpPr>
          <p:nvPr/>
        </p:nvCxnSpPr>
        <p:spPr>
          <a:xfrm flipH="1" rot="10800000">
            <a:off x="4561498" y="4360275"/>
            <a:ext cx="10500" cy="36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2" name="Google Shape;352;p15"/>
          <p:cNvSpPr txBox="1"/>
          <p:nvPr/>
        </p:nvSpPr>
        <p:spPr>
          <a:xfrm>
            <a:off x="2108550" y="3883075"/>
            <a:ext cx="918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 (Stderr)</a:t>
            </a:r>
            <a:endParaRPr/>
          </a:p>
        </p:txBody>
      </p:sp>
      <p:sp>
        <p:nvSpPr>
          <p:cNvPr id="358" name="Google Shape;35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Contents written to STDERR can also be piped into other processes using |&amp; and outputted to files using &gt;&amp;.</a:t>
            </a:r>
            <a:endParaRPr/>
          </a:p>
        </p:txBody>
      </p:sp>
      <p:pic>
        <p:nvPicPr>
          <p:cNvPr id="359" name="Google Shape;35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103" y="2131948"/>
            <a:ext cx="3529013" cy="87960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1"/>
          <p:cNvSpPr txBox="1"/>
          <p:nvPr/>
        </p:nvSpPr>
        <p:spPr>
          <a:xfrm>
            <a:off x="860610" y="3699480"/>
            <a:ext cx="6353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Notice how the message “Write to stderr.” was not outputted.</a:t>
            </a:r>
            <a:endParaRPr/>
          </a:p>
        </p:txBody>
      </p:sp>
      <p:pic>
        <p:nvPicPr>
          <p:cNvPr id="361" name="Google Shape;36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2841" y="2131948"/>
            <a:ext cx="39814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Signal Handling</a:t>
            </a:r>
            <a:endParaRPr b="1" sz="2500"/>
          </a:p>
        </p:txBody>
      </p:sp>
      <p:sp>
        <p:nvSpPr>
          <p:cNvPr id="367" name="Google Shape;367;p16"/>
          <p:cNvSpPr txBox="1"/>
          <p:nvPr>
            <p:ph idx="1" type="body"/>
          </p:nvPr>
        </p:nvSpPr>
        <p:spPr>
          <a:xfrm>
            <a:off x="384775" y="1152475"/>
            <a:ext cx="8843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Shells can handle signals sent to them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SIGINT (Ctrl + C)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SIGTSTP (Ctrl + Z)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SIGCHLD (when a child process terminates)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the </a:t>
            </a:r>
            <a:r>
              <a:rPr lang="en"/>
              <a:t>functionality</a:t>
            </a:r>
            <a:r>
              <a:rPr lang="en"/>
              <a:t> of this will be done in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handle_child_status(pid_t pid, int status)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SIGINT (Ctrl + C)</a:t>
            </a:r>
            <a:endParaRPr b="1"/>
          </a:p>
        </p:txBody>
      </p:sp>
      <p:pic>
        <p:nvPicPr>
          <p:cNvPr id="373" name="Google Shape;3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17"/>
          <p:cNvCxnSpPr>
            <a:endCxn id="375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9" name="Google Shape;379;p17"/>
          <p:cNvCxnSpPr>
            <a:endCxn id="376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0" name="Google Shape;380;p17"/>
          <p:cNvCxnSpPr>
            <a:stCxn id="376" idx="3"/>
            <a:endCxn id="377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1" name="Google Shape;381;p17"/>
          <p:cNvCxnSpPr>
            <a:stCxn id="377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82" name="Google Shape;3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1243" y="2458588"/>
            <a:ext cx="969450" cy="96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17"/>
          <p:cNvCxnSpPr>
            <a:stCxn id="374" idx="3"/>
            <a:endCxn id="382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6" name="Google Shape;386;p17"/>
          <p:cNvCxnSpPr>
            <a:stCxn id="382" idx="3"/>
            <a:endCxn id="383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7" name="Google Shape;387;p17"/>
          <p:cNvCxnSpPr>
            <a:stCxn id="383" idx="3"/>
            <a:endCxn id="384" idx="1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88" name="Google Shape;3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233777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SIGINT (Ctrl +C)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7775" y="4077692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17"/>
          <p:cNvCxnSpPr>
            <a:endCxn id="383" idx="2"/>
          </p:cNvCxnSpPr>
          <p:nvPr/>
        </p:nvCxnSpPr>
        <p:spPr>
          <a:xfrm flipH="1" rot="10800000">
            <a:off x="4377363" y="34150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6" name="Google Shape;396;p17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terminate, shell reacquires terminal control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7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SIGTSTP (Ctrl + Z)</a:t>
            </a:r>
            <a:endParaRPr b="1"/>
          </a:p>
        </p:txBody>
      </p:sp>
      <p:pic>
        <p:nvPicPr>
          <p:cNvPr id="404" name="Google Shape;4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18"/>
          <p:cNvCxnSpPr>
            <a:endCxn id="406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0" name="Google Shape;410;p18"/>
          <p:cNvCxnSpPr>
            <a:endCxn id="407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1" name="Google Shape;411;p18"/>
          <p:cNvCxnSpPr>
            <a:stCxn id="407" idx="3"/>
            <a:endCxn id="408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2" name="Google Shape;412;p18"/>
          <p:cNvCxnSpPr>
            <a:stCxn id="408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13" name="Google Shape;4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18"/>
          <p:cNvCxnSpPr>
            <a:stCxn id="405" idx="3"/>
            <a:endCxn id="413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6" name="Google Shape;416;p18"/>
          <p:cNvCxnSpPr>
            <a:stCxn id="413" idx="3"/>
            <a:endCxn id="414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7" name="Google Shape;417;p18"/>
          <p:cNvCxnSpPr>
            <a:stCxn id="414" idx="3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18" name="Google Shape;4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8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 txBox="1"/>
          <p:nvPr/>
        </p:nvSpPr>
        <p:spPr>
          <a:xfrm>
            <a:off x="2337775" y="3628100"/>
            <a:ext cx="2168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SIGTSTP (Ctrl + Z)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7775" y="4047067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8"/>
          <p:cNvCxnSpPr>
            <a:endCxn id="414" idx="2"/>
          </p:cNvCxnSpPr>
          <p:nvPr/>
        </p:nvCxnSpPr>
        <p:spPr>
          <a:xfrm flipH="1" rot="10800000">
            <a:off x="4377363" y="34150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6" name="Google Shape;426;p18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stop, shell reacquires terminal control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3808050" y="4181138"/>
            <a:ext cx="357000" cy="357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8100" y="2515323"/>
            <a:ext cx="943551" cy="9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SIGCHLD </a:t>
            </a:r>
            <a:endParaRPr b="1"/>
          </a:p>
        </p:txBody>
      </p:sp>
      <p:pic>
        <p:nvPicPr>
          <p:cNvPr id="436" name="Google Shape;4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19"/>
          <p:cNvCxnSpPr>
            <a:endCxn id="438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p19"/>
          <p:cNvCxnSpPr>
            <a:endCxn id="439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2" name="Google Shape;442;p19"/>
          <p:cNvCxnSpPr>
            <a:stCxn id="439" idx="3"/>
          </p:cNvCxnSpPr>
          <p:nvPr/>
        </p:nvCxnSpPr>
        <p:spPr>
          <a:xfrm flipH="1" rot="10800000">
            <a:off x="6017238" y="1833850"/>
            <a:ext cx="28548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43" name="Google Shape;44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19"/>
          <p:cNvCxnSpPr>
            <a:stCxn id="437" idx="3"/>
            <a:endCxn id="443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5" name="Google Shape;445;p19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</a:t>
            </a:r>
            <a:r>
              <a:rPr b="1" i="0" lang="en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foreground or background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2337775" y="3628100"/>
            <a:ext cx="20397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Child process is finished and terminates - notifies parent by sending SIGCHLD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19"/>
          <p:cNvCxnSpPr/>
          <p:nvPr/>
        </p:nvCxnSpPr>
        <p:spPr>
          <a:xfrm flipH="1" rot="10800000">
            <a:off x="3691563" y="20434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8" name="Google Shape;448;p19"/>
          <p:cNvSpPr txBox="1"/>
          <p:nvPr/>
        </p:nvSpPr>
        <p:spPr>
          <a:xfrm>
            <a:off x="4754725" y="3597475"/>
            <a:ext cx="1784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shell’s SIGCHLD handler code uses info to perform any necessary bookkeeping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 txBox="1"/>
          <p:nvPr/>
        </p:nvSpPr>
        <p:spPr>
          <a:xfrm>
            <a:off x="6916375" y="3597475"/>
            <a:ext cx="20397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Shell continues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 txBox="1"/>
          <p:nvPr/>
        </p:nvSpPr>
        <p:spPr>
          <a:xfrm>
            <a:off x="6484500" y="46698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1621" y="2621522"/>
            <a:ext cx="1867500" cy="89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 txBox="1"/>
          <p:nvPr/>
        </p:nvSpPr>
        <p:spPr>
          <a:xfrm rot="-932856">
            <a:off x="4811332" y="2641312"/>
            <a:ext cx="587601" cy="502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3657 just exited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" name="Google Shape;453;p19"/>
          <p:cNvCxnSpPr>
            <a:stCxn id="439" idx="2"/>
            <a:endCxn id="451" idx="0"/>
          </p:cNvCxnSpPr>
          <p:nvPr/>
        </p:nvCxnSpPr>
        <p:spPr>
          <a:xfrm>
            <a:off x="5563551" y="2293225"/>
            <a:ext cx="4170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SIGCHLD: WIF* Macros</a:t>
            </a:r>
            <a:endParaRPr b="1"/>
          </a:p>
        </p:txBody>
      </p:sp>
      <p:sp>
        <p:nvSpPr>
          <p:cNvPr id="459" name="Google Shape;45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wait* is called it will return a pid and a status for a child process that changes state. Using macros, we can decode this status to discover what state a process changed to and how it happened: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WIFEXITED(status) - did child process exit normally?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WIFSIGNALED(status) - was child process signaled to terminate?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WIFSTOPPED(status) - was child process signaled to stop?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075" y="304800"/>
            <a:ext cx="64198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2"/>
          <p:cNvSpPr txBox="1"/>
          <p:nvPr/>
        </p:nvSpPr>
        <p:spPr>
          <a:xfrm>
            <a:off x="1896900" y="1702375"/>
            <a:ext cx="5775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Requirements and Grading</a:t>
            </a:r>
            <a:endParaRPr b="1"/>
          </a:p>
        </p:txBody>
      </p:sp>
      <p:sp>
        <p:nvSpPr>
          <p:cNvPr id="476" name="Google Shape;476;p23"/>
          <p:cNvSpPr txBox="1"/>
          <p:nvPr>
            <p:ph idx="1" type="body"/>
          </p:nvPr>
        </p:nvSpPr>
        <p:spPr>
          <a:xfrm>
            <a:off x="311700" y="904125"/>
            <a:ext cx="85206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Basic Functionality - 50 pts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Start foreground and background jobs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Built-in commands : ‘jobs’, ‘fg’, ‘bg’, ‘kill’, ‘stop’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Signal Handling (SIGINT, SIGTSTP, SIGCHLD)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Advanced Functionality - 50 pts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Pipes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Redirection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Running programs requiring exclusive terminal access (ex: vim)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Two Extra Built-ins - 20 pts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low effort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high effort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Version Control (git) - 10 pts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At least 3 commits per partner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Documentation - 10 pts</a:t>
            </a:r>
            <a:endParaRPr sz="1600"/>
          </a:p>
        </p:txBody>
      </p:sp>
      <p:cxnSp>
        <p:nvCxnSpPr>
          <p:cNvPr id="477" name="Google Shape;477;p23"/>
          <p:cNvCxnSpPr/>
          <p:nvPr/>
        </p:nvCxnSpPr>
        <p:spPr>
          <a:xfrm>
            <a:off x="360675" y="4294350"/>
            <a:ext cx="60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23"/>
          <p:cNvSpPr txBox="1"/>
          <p:nvPr/>
        </p:nvSpPr>
        <p:spPr>
          <a:xfrm>
            <a:off x="360675" y="4246181"/>
            <a:ext cx="27861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: 140 points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2201875" y="1714625"/>
            <a:ext cx="50892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Shell Concepts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Before You Start Coding ….</a:t>
            </a:r>
            <a:endParaRPr b="1"/>
          </a:p>
        </p:txBody>
      </p:sp>
      <p:sp>
        <p:nvSpPr>
          <p:cNvPr id="484" name="Google Shape;48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time to read over, understand, and comment the starter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the provided lecture material and Chapter 8 in the textbook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Watch the P1 help session recording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Exercise 1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fork() / exec() model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Piping : pipe(), dup2(), close()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out Dr. Back’s example shell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Located at </a:t>
            </a:r>
            <a:r>
              <a:rPr b="1" lang="en"/>
              <a:t>~cs3214/bin/cush-gback</a:t>
            </a:r>
            <a:r>
              <a:rPr lang="en"/>
              <a:t> in rlogin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useful for comparing outputs with your shell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Base Code</a:t>
            </a:r>
            <a:endParaRPr b="1"/>
          </a:p>
        </p:txBody>
      </p:sp>
      <p:sp>
        <p:nvSpPr>
          <p:cNvPr id="490" name="Google Shape;49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includes a parser!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Parser spits out hierarchical data structures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"/>
          <p:cNvSpPr/>
          <p:nvPr/>
        </p:nvSpPr>
        <p:spPr>
          <a:xfrm>
            <a:off x="5461300" y="658325"/>
            <a:ext cx="3245100" cy="13164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5461425" y="1082825"/>
            <a:ext cx="3245100" cy="883500"/>
          </a:xfrm>
          <a:prstGeom prst="rect">
            <a:avLst/>
          </a:prstGeom>
          <a:solidFill>
            <a:srgbClr val="6D9EEB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5467175" y="1429625"/>
            <a:ext cx="3245100" cy="545100"/>
          </a:xfrm>
          <a:prstGeom prst="rect">
            <a:avLst/>
          </a:prstGeom>
          <a:solidFill>
            <a:srgbClr val="3D85C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Data Structures</a:t>
            </a:r>
            <a:endParaRPr b="1"/>
          </a:p>
        </p:txBody>
      </p:sp>
      <p:sp>
        <p:nvSpPr>
          <p:cNvPr id="499" name="Google Shape;499;p26"/>
          <p:cNvSpPr txBox="1"/>
          <p:nvPr/>
        </p:nvSpPr>
        <p:spPr>
          <a:xfrm>
            <a:off x="721925" y="1589050"/>
            <a:ext cx="46509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/>
              <a:t>e</a:t>
            </a:r>
            <a:r>
              <a:rPr lang="en" sz="1100"/>
              <a:t>cho 74 &gt; tim_midterm.txt; cat tim_midterm.txt | rev &gt; tanvi_mitderm.txt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>
            <a:off x="721925" y="12767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690625" y="2889075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echo 74 &gt; tim_midterm.txt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690625" y="2576775"/>
            <a:ext cx="12375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3665850" y="2889075"/>
            <a:ext cx="30690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cat tim_midterm.txt | rev &gt; tanvi_mitderm.txt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3665850" y="2576775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64027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echo 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4027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360322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cat tim_midterm.txt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360322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638862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638862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26"/>
          <p:cNvCxnSpPr>
            <a:endCxn id="501" idx="0"/>
          </p:cNvCxnSpPr>
          <p:nvPr/>
        </p:nvCxnSpPr>
        <p:spPr>
          <a:xfrm flipH="1">
            <a:off x="2019325" y="2005575"/>
            <a:ext cx="31200" cy="8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2" name="Google Shape;512;p26"/>
          <p:cNvCxnSpPr>
            <a:stCxn id="499" idx="2"/>
            <a:endCxn id="504" idx="1"/>
          </p:cNvCxnSpPr>
          <p:nvPr/>
        </p:nvCxnSpPr>
        <p:spPr>
          <a:xfrm>
            <a:off x="3047375" y="2005450"/>
            <a:ext cx="618600" cy="7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3" name="Google Shape;513;p26"/>
          <p:cNvCxnSpPr>
            <a:stCxn id="501" idx="2"/>
          </p:cNvCxnSpPr>
          <p:nvPr/>
        </p:nvCxnSpPr>
        <p:spPr>
          <a:xfrm flipH="1">
            <a:off x="2007925" y="3305475"/>
            <a:ext cx="11400" cy="7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4" name="Google Shape;514;p26"/>
          <p:cNvCxnSpPr>
            <a:stCxn id="503" idx="2"/>
          </p:cNvCxnSpPr>
          <p:nvPr/>
        </p:nvCxnSpPr>
        <p:spPr>
          <a:xfrm>
            <a:off x="5200350" y="3305475"/>
            <a:ext cx="1500" cy="7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5" name="Google Shape;515;p26"/>
          <p:cNvCxnSpPr>
            <a:stCxn id="503" idx="2"/>
            <a:endCxn id="510" idx="1"/>
          </p:cNvCxnSpPr>
          <p:nvPr/>
        </p:nvCxnSpPr>
        <p:spPr>
          <a:xfrm>
            <a:off x="5200350" y="3305475"/>
            <a:ext cx="1188300" cy="9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6" name="Google Shape;516;p26"/>
          <p:cNvSpPr txBox="1"/>
          <p:nvPr/>
        </p:nvSpPr>
        <p:spPr>
          <a:xfrm>
            <a:off x="6260625" y="701200"/>
            <a:ext cx="1916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 txBox="1"/>
          <p:nvPr/>
        </p:nvSpPr>
        <p:spPr>
          <a:xfrm>
            <a:off x="5498075" y="1082825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5461300" y="1503150"/>
            <a:ext cx="1420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26"/>
          <p:cNvCxnSpPr>
            <a:stCxn id="496" idx="0"/>
          </p:cNvCxnSpPr>
          <p:nvPr/>
        </p:nvCxnSpPr>
        <p:spPr>
          <a:xfrm flipH="1">
            <a:off x="7077975" y="1082825"/>
            <a:ext cx="6000" cy="33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26"/>
          <p:cNvCxnSpPr/>
          <p:nvPr/>
        </p:nvCxnSpPr>
        <p:spPr>
          <a:xfrm flipH="1">
            <a:off x="7077975" y="1408200"/>
            <a:ext cx="6000" cy="545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26"/>
          <p:cNvCxnSpPr/>
          <p:nvPr/>
        </p:nvCxnSpPr>
        <p:spPr>
          <a:xfrm>
            <a:off x="7907150" y="1435775"/>
            <a:ext cx="3300" cy="532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26"/>
          <p:cNvSpPr txBox="1"/>
          <p:nvPr/>
        </p:nvSpPr>
        <p:spPr>
          <a:xfrm>
            <a:off x="7129475" y="1085900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7053250" y="1435775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7858150" y="1435775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List Data Structure</a:t>
            </a:r>
            <a:endParaRPr b="1"/>
          </a:p>
        </p:txBody>
      </p:sp>
      <p:sp>
        <p:nvSpPr>
          <p:cNvPr id="530" name="Google Shape;53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also provided with a linked list data structure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out list.h and list.c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be using this list throughout the semester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through list.h before using it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"/>
          <p:cNvSpPr txBox="1"/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36" name="Google Shape;536;p28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28"/>
          <p:cNvCxnSpPr/>
          <p:nvPr/>
        </p:nvCxnSpPr>
        <p:spPr>
          <a:xfrm rot="10800000">
            <a:off x="4572000" y="717700"/>
            <a:ext cx="1500" cy="444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8" name="Google Shape;538;p28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8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Your Linked List</a:t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8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8"/>
          <p:cNvSpPr/>
          <p:nvPr/>
        </p:nvSpPr>
        <p:spPr>
          <a:xfrm>
            <a:off x="487255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8"/>
          <p:cNvSpPr/>
          <p:nvPr/>
        </p:nvSpPr>
        <p:spPr>
          <a:xfrm>
            <a:off x="589495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697220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792720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8"/>
          <p:cNvSpPr/>
          <p:nvPr/>
        </p:nvSpPr>
        <p:spPr>
          <a:xfrm>
            <a:off x="5894950" y="3255988"/>
            <a:ext cx="753600" cy="6552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6" name="Google Shape;546;p28"/>
          <p:cNvCxnSpPr>
            <a:stCxn id="542" idx="2"/>
            <a:endCxn id="545" idx="0"/>
          </p:cNvCxnSpPr>
          <p:nvPr/>
        </p:nvCxnSpPr>
        <p:spPr>
          <a:xfrm flipH="1">
            <a:off x="6271600" y="2754013"/>
            <a:ext cx="153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7" name="Google Shape;547;p28"/>
          <p:cNvCxnSpPr>
            <a:stCxn id="543" idx="2"/>
          </p:cNvCxnSpPr>
          <p:nvPr/>
        </p:nvCxnSpPr>
        <p:spPr>
          <a:xfrm>
            <a:off x="7364150" y="2754013"/>
            <a:ext cx="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8" name="Google Shape;548;p28"/>
          <p:cNvCxnSpPr>
            <a:stCxn id="541" idx="3"/>
            <a:endCxn id="542" idx="1"/>
          </p:cNvCxnSpPr>
          <p:nvPr/>
        </p:nvCxnSpPr>
        <p:spPr>
          <a:xfrm>
            <a:off x="5656450" y="2548813"/>
            <a:ext cx="23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9" name="Google Shape;549;p28"/>
          <p:cNvCxnSpPr>
            <a:stCxn id="542" idx="3"/>
            <a:endCxn id="543" idx="1"/>
          </p:cNvCxnSpPr>
          <p:nvPr/>
        </p:nvCxnSpPr>
        <p:spPr>
          <a:xfrm>
            <a:off x="6678850" y="2548813"/>
            <a:ext cx="29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28"/>
          <p:cNvCxnSpPr>
            <a:stCxn id="543" idx="3"/>
            <a:endCxn id="544" idx="1"/>
          </p:cNvCxnSpPr>
          <p:nvPr/>
        </p:nvCxnSpPr>
        <p:spPr>
          <a:xfrm>
            <a:off x="7756100" y="2548813"/>
            <a:ext cx="17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1" name="Google Shape;551;p28"/>
          <p:cNvSpPr/>
          <p:nvPr/>
        </p:nvSpPr>
        <p:spPr>
          <a:xfrm>
            <a:off x="6987350" y="3255988"/>
            <a:ext cx="753600" cy="6552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8"/>
          <p:cNvSpPr/>
          <p:nvPr/>
        </p:nvSpPr>
        <p:spPr>
          <a:xfrm>
            <a:off x="73632" y="3315750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8"/>
          <p:cNvSpPr/>
          <p:nvPr/>
        </p:nvSpPr>
        <p:spPr>
          <a:xfrm>
            <a:off x="3681625" y="3276788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8"/>
          <p:cNvSpPr/>
          <p:nvPr/>
        </p:nvSpPr>
        <p:spPr>
          <a:xfrm>
            <a:off x="2482275" y="2509425"/>
            <a:ext cx="783900" cy="1552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/>
          <p:nvPr/>
        </p:nvSpPr>
        <p:spPr>
          <a:xfrm>
            <a:off x="1263075" y="2509425"/>
            <a:ext cx="783900" cy="1552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6" name="Google Shape;556;p28"/>
          <p:cNvCxnSpPr>
            <a:stCxn id="552" idx="3"/>
          </p:cNvCxnSpPr>
          <p:nvPr/>
        </p:nvCxnSpPr>
        <p:spPr>
          <a:xfrm>
            <a:off x="857532" y="3520950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7" name="Google Shape;557;p28"/>
          <p:cNvCxnSpPr/>
          <p:nvPr/>
        </p:nvCxnSpPr>
        <p:spPr>
          <a:xfrm>
            <a:off x="2046975" y="3518811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8" name="Google Shape;558;p28"/>
          <p:cNvCxnSpPr/>
          <p:nvPr/>
        </p:nvCxnSpPr>
        <p:spPr>
          <a:xfrm>
            <a:off x="3266175" y="3497974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9" name="Google Shape;559;p28"/>
          <p:cNvCxnSpPr>
            <a:stCxn id="555" idx="1"/>
          </p:cNvCxnSpPr>
          <p:nvPr/>
        </p:nvCxnSpPr>
        <p:spPr>
          <a:xfrm>
            <a:off x="1263075" y="328552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0" name="Google Shape;560;p28"/>
          <p:cNvCxnSpPr/>
          <p:nvPr/>
        </p:nvCxnSpPr>
        <p:spPr>
          <a:xfrm>
            <a:off x="1263075" y="371347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1" name="Google Shape;561;p28"/>
          <p:cNvCxnSpPr/>
          <p:nvPr/>
        </p:nvCxnSpPr>
        <p:spPr>
          <a:xfrm>
            <a:off x="2482275" y="371347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p28"/>
          <p:cNvCxnSpPr/>
          <p:nvPr/>
        </p:nvCxnSpPr>
        <p:spPr>
          <a:xfrm>
            <a:off x="2482275" y="328552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3" name="Google Shape;563;p28"/>
          <p:cNvSpPr txBox="1"/>
          <p:nvPr/>
        </p:nvSpPr>
        <p:spPr>
          <a:xfrm>
            <a:off x="13029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8"/>
          <p:cNvSpPr txBox="1"/>
          <p:nvPr/>
        </p:nvSpPr>
        <p:spPr>
          <a:xfrm>
            <a:off x="25221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8"/>
          <p:cNvSpPr txBox="1"/>
          <p:nvPr/>
        </p:nvSpPr>
        <p:spPr>
          <a:xfrm>
            <a:off x="1388800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8"/>
          <p:cNvSpPr txBox="1"/>
          <p:nvPr/>
        </p:nvSpPr>
        <p:spPr>
          <a:xfrm>
            <a:off x="2524463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92125" y="4105525"/>
            <a:ext cx="4389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 data from a struct list_elem by using the </a:t>
            </a: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list_entry macro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194000" y="4533475"/>
            <a:ext cx="4188900" cy="3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 * cmd = list_entry(e, </a:t>
            </a:r>
            <a:r>
              <a:rPr b="0" i="0" lang="en" sz="1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ast_command, elem);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8"/>
          <p:cNvSpPr txBox="1"/>
          <p:nvPr/>
        </p:nvSpPr>
        <p:spPr>
          <a:xfrm>
            <a:off x="1387900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2659393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 example of an element in a list</a:t>
            </a:r>
            <a:endParaRPr/>
          </a:p>
        </p:txBody>
      </p:sp>
      <p:graphicFrame>
        <p:nvGraphicFramePr>
          <p:cNvPr id="576" name="Google Shape;576;p29"/>
          <p:cNvGraphicFramePr/>
          <p:nvPr/>
        </p:nvGraphicFramePr>
        <p:xfrm>
          <a:off x="311700" y="11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{0AA1E970-35F9-4C6A-AFEC-D907BADF190D}</a:tableStyleId>
              </a:tblPr>
              <a:tblGrid>
                <a:gridCol w="7239000"/>
              </a:tblGrid>
              <a:tr h="172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struct ast_pipeline {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struct list/* &lt;ast_command&gt; */ commands;    /* List of commands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char *iored_input;       /* If non-NULL, first command should read from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                  file 'iored_input'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char *iored_output;      /* If non-NULL, last command should write to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                  file 'iored_output'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bool append_to_output;   /* True if user typed &gt;&gt; to append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bool bg_job;             /* True if user entered &amp;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struct list_elem elem;   /* Link element.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};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cxnSp>
        <p:nvCxnSpPr>
          <p:cNvPr id="577" name="Google Shape;577;p29"/>
          <p:cNvCxnSpPr/>
          <p:nvPr/>
        </p:nvCxnSpPr>
        <p:spPr>
          <a:xfrm rot="10800000">
            <a:off x="1383250" y="2642000"/>
            <a:ext cx="0" cy="67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8" name="Google Shape;578;p29"/>
          <p:cNvSpPr txBox="1"/>
          <p:nvPr/>
        </p:nvSpPr>
        <p:spPr>
          <a:xfrm>
            <a:off x="926500" y="3210950"/>
            <a:ext cx="3725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list_elem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 structure allows this structure to be added to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p29"/>
          <p:cNvCxnSpPr/>
          <p:nvPr/>
        </p:nvCxnSpPr>
        <p:spPr>
          <a:xfrm>
            <a:off x="703075" y="2597650"/>
            <a:ext cx="1665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List Pitfalls</a:t>
            </a:r>
            <a:endParaRPr b="1"/>
          </a:p>
        </p:txBody>
      </p:sp>
      <p:sp>
        <p:nvSpPr>
          <p:cNvPr id="585" name="Google Shape;585;p30"/>
          <p:cNvSpPr txBox="1"/>
          <p:nvPr>
            <p:ph idx="1" type="body"/>
          </p:nvPr>
        </p:nvSpPr>
        <p:spPr>
          <a:xfrm>
            <a:off x="311700" y="1152475"/>
            <a:ext cx="42603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Don’t:</a:t>
            </a:r>
            <a:endParaRPr b="1" u="sng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the same list_elem for multiple lists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 an element while iterating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Naive loop to remove elements in a list will fail!</a:t>
            </a:r>
            <a:endParaRPr sz="10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to list_init()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6" name="Google Shape;586;p30"/>
          <p:cNvSpPr txBox="1"/>
          <p:nvPr/>
        </p:nvSpPr>
        <p:spPr>
          <a:xfrm>
            <a:off x="5978975" y="412425"/>
            <a:ext cx="2964900" cy="180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invalid example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(list_elem in list)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do stuff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050" u="none" cap="none" strike="noStrik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(someCondition) 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list_remove(currElem);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30"/>
          <p:cNvSpPr txBox="1"/>
          <p:nvPr/>
        </p:nvSpPr>
        <p:spPr>
          <a:xfrm>
            <a:off x="5847300" y="94100"/>
            <a:ext cx="1429800" cy="39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 IDEA :(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 txBox="1"/>
          <p:nvPr/>
        </p:nvSpPr>
        <p:spPr>
          <a:xfrm>
            <a:off x="200100" y="2571750"/>
            <a:ext cx="8743800" cy="252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valid example: deallocates a pipeline struct and any commands stored in it while iterating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ast_pipeline_free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ast_pipeline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pipe)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list_elem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list_begin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list_end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) {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cmd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list_entry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(e,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ast_command, elem); 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list_remove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(e); </a:t>
            </a:r>
            <a:r>
              <a:rPr b="0" i="1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//Acts as the iterator; stores next element into e</a:t>
            </a:r>
            <a:endParaRPr b="0" i="1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ast_command_free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(cmd);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(pipe);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make sure to remove an ast_pipeline from a list before adding it to another!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bottom line with lists? </a:t>
            </a:r>
            <a:r>
              <a:rPr b="1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ALWAYS TEST</a:t>
            </a:r>
            <a:endParaRPr b="1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Utility Functions (Strongly Recommended) </a:t>
            </a:r>
            <a:endParaRPr b="1"/>
          </a:p>
        </p:txBody>
      </p:sp>
      <p:sp>
        <p:nvSpPr>
          <p:cNvPr id="594" name="Google Shape;59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Support (signal_support.c / .h)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signal_block()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signal_unblock()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singal_set_handler()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State Management (termstate_management.c / .h)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termstate_init()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termstate_give_terminal_to()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termstate_give_terminal_back_to_shell()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termstate_get_current_terminal_owner()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termstate_save()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termstate_restore()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Built-ins and extensions</a:t>
            </a:r>
            <a:endParaRPr b="1"/>
          </a:p>
        </p:txBody>
      </p:sp>
      <p:sp>
        <p:nvSpPr>
          <p:cNvPr id="600" name="Google Shape;60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shell must contain two extra built-ins / functionality extensions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One high effort and one low effort (bolded is low-effort)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Ideas include: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Unix Philosophy - implement only functionality that is not already supported using Unix commands. If you have an idea not shown on the list or have any doubts please ask us</a:t>
            </a:r>
            <a:endParaRPr/>
          </a:p>
        </p:txBody>
      </p:sp>
      <p:sp>
        <p:nvSpPr>
          <p:cNvPr id="601" name="Google Shape;601;p21"/>
          <p:cNvSpPr txBox="1"/>
          <p:nvPr/>
        </p:nvSpPr>
        <p:spPr>
          <a:xfrm>
            <a:off x="936250" y="2035462"/>
            <a:ext cx="31719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Customizable Prompt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Setting/unsetting env vars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the ‘cd’ built-in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 expansion (e.g., *.c)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commands (ex. time)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Alias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4209930" y="2035462"/>
            <a:ext cx="39618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Variables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Stack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Command-line 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Backquote substitution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command-line completion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Embedded Apps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Testing / Submission</a:t>
            </a:r>
            <a:endParaRPr b="1"/>
          </a:p>
        </p:txBody>
      </p:sp>
      <p:sp>
        <p:nvSpPr>
          <p:cNvPr id="608" name="Google Shape;60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submit code that compiles!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driver before submitting, don’t just run tests individually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GDB to fix any errors (compile with -g flag!)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grading, tests will be ran 3-5 times. If you crash a single time, it’s considered failing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What is a shell?</a:t>
            </a:r>
            <a:endParaRPr b="1"/>
          </a:p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Interpreter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Reads user input and executes user requests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to be confused with a “Terminal” (next slide explains distinction)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362" y="2206575"/>
            <a:ext cx="3723275" cy="2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Test Driver</a:t>
            </a:r>
            <a:endParaRPr b="1"/>
          </a:p>
        </p:txBody>
      </p:sp>
      <p:sp>
        <p:nvSpPr>
          <p:cNvPr id="614" name="Google Shape;614;p34"/>
          <p:cNvSpPr txBox="1"/>
          <p:nvPr>
            <p:ph idx="1" type="body"/>
          </p:nvPr>
        </p:nvSpPr>
        <p:spPr>
          <a:xfrm>
            <a:off x="311700" y="2979025"/>
            <a:ext cx="85206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-b : basic tests (processes, built-ins, signals)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-a : advanced tests (I/O Piping, I/O Redirection, exclusive terminal access)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-h : list all the options</a:t>
            </a:r>
            <a:endParaRPr/>
          </a:p>
        </p:txBody>
      </p:sp>
      <p:sp>
        <p:nvSpPr>
          <p:cNvPr id="615" name="Google Shape;615;p34"/>
          <p:cNvSpPr txBox="1"/>
          <p:nvPr/>
        </p:nvSpPr>
        <p:spPr>
          <a:xfrm>
            <a:off x="311700" y="1962475"/>
            <a:ext cx="8453100" cy="7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src/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../tests/stdriver.py [options]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4"/>
          <p:cNvSpPr txBox="1"/>
          <p:nvPr/>
        </p:nvSpPr>
        <p:spPr>
          <a:xfrm>
            <a:off x="311700" y="2643800"/>
            <a:ext cx="51006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*- stdriver.py also available at ~cs3214/bin/stdriver.py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4"/>
          <p:cNvSpPr txBox="1"/>
          <p:nvPr>
            <p:ph idx="1" type="body"/>
          </p:nvPr>
        </p:nvSpPr>
        <p:spPr>
          <a:xfrm>
            <a:off x="244200" y="1064388"/>
            <a:ext cx="85206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driver reads from .tst file that describes a test suite (ex. basic.tst)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basic.tst contains a series of test scripts that it will run from the folder /tests/basic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Tests</a:t>
            </a:r>
            <a:endParaRPr b="1"/>
          </a:p>
        </p:txBody>
      </p:sp>
      <p:sp>
        <p:nvSpPr>
          <p:cNvPr id="623" name="Google Shape;623;p35"/>
          <p:cNvSpPr txBox="1"/>
          <p:nvPr>
            <p:ph idx="1" type="body"/>
          </p:nvPr>
        </p:nvSpPr>
        <p:spPr>
          <a:xfrm>
            <a:off x="311700" y="1152475"/>
            <a:ext cx="8520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required to write tests for your two extra built-ins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.tst file in ‘tests’ and create a directory that will store your test scripts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Inside &lt;custom&gt;.tst file:</a:t>
            </a:r>
            <a:endParaRPr/>
          </a:p>
        </p:txBody>
      </p:sp>
      <p:sp>
        <p:nvSpPr>
          <p:cNvPr id="624" name="Google Shape;624;p35"/>
          <p:cNvSpPr txBox="1"/>
          <p:nvPr/>
        </p:nvSpPr>
        <p:spPr>
          <a:xfrm>
            <a:off x="826050" y="25259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&lt;custom&gt; Tests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35"/>
          <p:cNvSpPr txBox="1"/>
          <p:nvPr/>
        </p:nvSpPr>
        <p:spPr>
          <a:xfrm>
            <a:off x="4524450" y="2525900"/>
            <a:ext cx="4041300" cy="21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driver checks number of total points (pts) to use for a test. Since this is just your own custom tests you can put an arbitrary number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5"/>
          <p:cNvSpPr txBox="1"/>
          <p:nvPr/>
        </p:nvSpPr>
        <p:spPr>
          <a:xfrm>
            <a:off x="826050" y="36321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Milestone Tests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basic/foreground.py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basic/cmdfail_and_exit_test.py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Tests (Part 2)</a:t>
            </a:r>
            <a:endParaRPr b="1"/>
          </a:p>
        </p:txBody>
      </p:sp>
      <p:sp>
        <p:nvSpPr>
          <p:cNvPr id="632" name="Google Shape;63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your custom.tst file is of type “ASCII text”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includes Windows terminators (CR, CRLF, etc.), see </a:t>
            </a:r>
            <a:r>
              <a:rPr b="1" lang="en"/>
              <a:t>man tr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\n, not \r\n</a:t>
            </a:r>
            <a:endParaRPr/>
          </a:p>
        </p:txBody>
      </p:sp>
      <p:sp>
        <p:nvSpPr>
          <p:cNvPr id="633" name="Google Shape;633;p36"/>
          <p:cNvSpPr txBox="1"/>
          <p:nvPr/>
        </p:nvSpPr>
        <p:spPr>
          <a:xfrm>
            <a:off x="887275" y="1650350"/>
            <a:ext cx="2479800" cy="4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file custom.tst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6"/>
          <p:cNvSpPr txBox="1"/>
          <p:nvPr/>
        </p:nvSpPr>
        <p:spPr>
          <a:xfrm>
            <a:off x="3973375" y="1650350"/>
            <a:ext cx="2339100" cy="5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custom.tst: ASCII text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6"/>
          <p:cNvCxnSpPr>
            <a:stCxn id="633" idx="3"/>
            <a:endCxn id="634" idx="1"/>
          </p:cNvCxnSpPr>
          <p:nvPr/>
        </p:nvCxnSpPr>
        <p:spPr>
          <a:xfrm>
            <a:off x="3367075" y="1889150"/>
            <a:ext cx="6063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Design Document</a:t>
            </a:r>
            <a:endParaRPr b="1"/>
          </a:p>
        </p:txBody>
      </p:sp>
      <p:sp>
        <p:nvSpPr>
          <p:cNvPr id="641" name="Google Shape;641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submit you must include a README.txt describing your implementation of P1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the custom built-ins created and approach taken to develop them.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 will assign credit only for the functionality for which test cases and documentation exist</a:t>
            </a:r>
            <a:endParaRPr/>
          </a:p>
        </p:txBody>
      </p:sp>
      <p:pic>
        <p:nvPicPr>
          <p:cNvPr id="642" name="Google Shape;642;p37"/>
          <p:cNvPicPr preferRelativeResize="0"/>
          <p:nvPr/>
        </p:nvPicPr>
        <p:blipFill rotWithShape="1">
          <a:blip r:embed="rId3">
            <a:alphaModFix/>
          </a:blip>
          <a:srcRect b="11189" l="27162" r="28496" t="10286"/>
          <a:stretch/>
        </p:blipFill>
        <p:spPr>
          <a:xfrm>
            <a:off x="4885700" y="787925"/>
            <a:ext cx="3778027" cy="3624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14350" rotWithShape="0" algn="bl" dir="7680000" dist="9525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8"/>
          <p:cNvSpPr txBox="1"/>
          <p:nvPr/>
        </p:nvSpPr>
        <p:spPr>
          <a:xfrm>
            <a:off x="1896900" y="1702375"/>
            <a:ext cx="53502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Version Control</a:t>
            </a:r>
            <a:endParaRPr b="1"/>
          </a:p>
        </p:txBody>
      </p:sp>
      <p:sp>
        <p:nvSpPr>
          <p:cNvPr id="654" name="Google Shape;654;p39"/>
          <p:cNvSpPr txBox="1"/>
          <p:nvPr>
            <p:ph idx="1" type="body"/>
          </p:nvPr>
        </p:nvSpPr>
        <p:spPr>
          <a:xfrm>
            <a:off x="311700" y="1152475"/>
            <a:ext cx="85206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using Git for managing your source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Organizes your code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track of features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collaborators to work freely without messing up other existing code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Back-ups whenever something goes wrong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655" name="Google Shape;6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75" y="3378487"/>
            <a:ext cx="3546300" cy="15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2250" y="3180464"/>
            <a:ext cx="3729126" cy="1910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Basic Git Commands</a:t>
            </a:r>
            <a:endParaRPr b="1"/>
          </a:p>
        </p:txBody>
      </p:sp>
      <p:sp>
        <p:nvSpPr>
          <p:cNvPr id="662" name="Google Shape;66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Stage file for commit: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 files: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changes to remote (note: always pull before push!)</a:t>
            </a:r>
            <a:endParaRPr/>
          </a:p>
        </p:txBody>
      </p:sp>
      <p:sp>
        <p:nvSpPr>
          <p:cNvPr id="663" name="Google Shape;663;p40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add &lt;file_name&gt;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0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commit -m ‘Add a description here’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40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push [origin &lt;branch_name&gt;]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Basic Git Commands</a:t>
            </a:r>
            <a:endParaRPr b="1"/>
          </a:p>
        </p:txBody>
      </p:sp>
      <p:sp>
        <p:nvSpPr>
          <p:cNvPr id="671" name="Google Shape;67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Fetch changes from remote: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status: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Revert to the previous commit:</a:t>
            </a:r>
            <a:endParaRPr/>
          </a:p>
        </p:txBody>
      </p:sp>
      <p:sp>
        <p:nvSpPr>
          <p:cNvPr id="672" name="Google Shape;672;p62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pull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2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status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2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reset [--hard]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Basic Git Commands</a:t>
            </a:r>
            <a:endParaRPr b="1"/>
          </a:p>
        </p:txBody>
      </p:sp>
      <p:sp>
        <p:nvSpPr>
          <p:cNvPr id="680" name="Google Shape;680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new branch from the current branch: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another branch: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a branch into the current branch</a:t>
            </a:r>
            <a:endParaRPr/>
          </a:p>
        </p:txBody>
      </p:sp>
      <p:sp>
        <p:nvSpPr>
          <p:cNvPr id="681" name="Google Shape;681;p63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–b &lt;new_branch_name&gt;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3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&lt;branch_name&gt;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3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merge &lt;branch_name&gt;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Setup Git Access</a:t>
            </a:r>
            <a:endParaRPr b="1"/>
          </a:p>
        </p:txBody>
      </p:sp>
      <p:sp>
        <p:nvSpPr>
          <p:cNvPr id="689" name="Google Shape;68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need an SSH Key to get access to projects at git.cs.vt.edu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don’t already have a key…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new key: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Key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https://git.cs.vt.edu/profile/keys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You will paste public key here -----------&gt;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690" name="Google Shape;690;p42"/>
          <p:cNvSpPr txBox="1"/>
          <p:nvPr/>
        </p:nvSpPr>
        <p:spPr>
          <a:xfrm>
            <a:off x="1044900" y="2189100"/>
            <a:ext cx="3527100" cy="76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ssh-keygen -t rsa -b 4096 -C "email@vt.edu" \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-f ~/.ssh/id_rsa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2"/>
          <p:cNvPicPr preferRelativeResize="0"/>
          <p:nvPr/>
        </p:nvPicPr>
        <p:blipFill rotWithShape="1">
          <a:blip r:embed="rId4">
            <a:alphaModFix/>
          </a:blip>
          <a:srcRect b="34719" l="46338" r="18303" t="15546"/>
          <a:stretch/>
        </p:blipFill>
        <p:spPr>
          <a:xfrm>
            <a:off x="4955725" y="1962575"/>
            <a:ext cx="3817248" cy="2908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Terminal vs Shell</a:t>
            </a:r>
            <a:endParaRPr b="1"/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72" y="3087569"/>
            <a:ext cx="2130225" cy="170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3117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(the front-end GUI of our shell)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01" y="1658025"/>
            <a:ext cx="2130199" cy="14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45720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(an executable with no GUI)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4572000" y="1658025"/>
            <a:ext cx="4161900" cy="135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ccerne@ccerne-ubuntu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b="0" i="0" lang="en" sz="900" u="none" cap="none" strike="noStrike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~/Documents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ls -l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total 16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7 ccerne ccerne 4096 Aug 23 10:37 CTF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6 ccerne ccerne 4096 Sep 11 21:42 Programming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5 ccerne ccerne 4096 Sep  1 16:56 Programs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5 ccerne ccerne 4096 Sep 13 21:19 VirginiaTech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ccerne@ccerne-ubuntu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b="0" i="0" lang="en" sz="900" u="none" cap="none" strike="noStrike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~/Documents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$SHELL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/usr/bin/zsh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0" name="Google Shape;160;p5"/>
          <p:cNvCxnSpPr/>
          <p:nvPr/>
        </p:nvCxnSpPr>
        <p:spPr>
          <a:xfrm rot="10800000">
            <a:off x="5353350" y="3051050"/>
            <a:ext cx="798900" cy="78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5"/>
          <p:cNvSpPr txBox="1"/>
          <p:nvPr/>
        </p:nvSpPr>
        <p:spPr>
          <a:xfrm>
            <a:off x="5832650" y="3785100"/>
            <a:ext cx="31560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terminal is running zsh, a shell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5"/>
          <p:cNvCxnSpPr/>
          <p:nvPr/>
        </p:nvCxnSpPr>
        <p:spPr>
          <a:xfrm rot="10800000">
            <a:off x="2470500" y="2249700"/>
            <a:ext cx="700500" cy="921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p5"/>
          <p:cNvSpPr txBox="1"/>
          <p:nvPr/>
        </p:nvSpPr>
        <p:spPr>
          <a:xfrm>
            <a:off x="2882600" y="3127525"/>
            <a:ext cx="2343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gnome-terminal, terminator, Terminal.app (macOS) etc.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2530525" y="4261825"/>
            <a:ext cx="3002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80s called, they want their Terminal back!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3"/>
          <p:cNvSpPr txBox="1"/>
          <p:nvPr/>
        </p:nvSpPr>
        <p:spPr>
          <a:xfrm>
            <a:off x="434175" y="1203175"/>
            <a:ext cx="8186700" cy="3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Verify you have access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first time you connect you will be asked to verify the host, just answer ‘Yes’ to continue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 can get in-depth explanations here: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Generate a key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Use an existing key 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Verify Git Access</a:t>
            </a:r>
            <a:endParaRPr b="1"/>
          </a:p>
        </p:txBody>
      </p:sp>
      <p:sp>
        <p:nvSpPr>
          <p:cNvPr id="698" name="Google Shape;698;p43"/>
          <p:cNvSpPr txBox="1"/>
          <p:nvPr/>
        </p:nvSpPr>
        <p:spPr>
          <a:xfrm>
            <a:off x="623975" y="2764775"/>
            <a:ext cx="6564000" cy="8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PTY allocation request failed on channel 0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to GitLab, @spencetk!      </a:t>
            </a:r>
            <a:r>
              <a:rPr b="0" i="0" lang="en" sz="1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← Your pid should be displayed here</a:t>
            </a:r>
            <a:endParaRPr b="0" i="0" sz="1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 to git.cs.vt.edu closed.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3"/>
          <p:cNvSpPr txBox="1"/>
          <p:nvPr/>
        </p:nvSpPr>
        <p:spPr>
          <a:xfrm>
            <a:off x="623975" y="2232025"/>
            <a:ext cx="3839100" cy="42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 spencetk@linden  ~ &gt;ssh git@git.cs.vt.edu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3"/>
          <p:cNvSpPr txBox="1"/>
          <p:nvPr/>
        </p:nvSpPr>
        <p:spPr>
          <a:xfrm>
            <a:off x="3985625" y="4417975"/>
            <a:ext cx="3527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4"/>
          <p:cNvSpPr txBox="1"/>
          <p:nvPr/>
        </p:nvSpPr>
        <p:spPr>
          <a:xfrm>
            <a:off x="434175" y="1203300"/>
            <a:ext cx="54558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One member will fork the base repository: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https://git.cs.vt.edu/cs3214-staff/cs3214-cush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Invite partner to collaborate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Members to add them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Check partner role permissions too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Both members will clone the forked repository on their machines: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sng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IMPORTANT:</a:t>
            </a: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Set forked repository to </a:t>
            </a:r>
            <a:r>
              <a:rPr b="1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 b="1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General &gt; Visibility, project features, permissions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GitLab Project Setup</a:t>
            </a:r>
            <a:endParaRPr b="1"/>
          </a:p>
        </p:txBody>
      </p:sp>
      <p:sp>
        <p:nvSpPr>
          <p:cNvPr id="707" name="Google Shape;707;p44"/>
          <p:cNvSpPr txBox="1"/>
          <p:nvPr/>
        </p:nvSpPr>
        <p:spPr>
          <a:xfrm>
            <a:off x="549500" y="3639800"/>
            <a:ext cx="24369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clone &lt;your git repo url&gt;.git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44"/>
          <p:cNvPicPr preferRelativeResize="0"/>
          <p:nvPr/>
        </p:nvPicPr>
        <p:blipFill rotWithShape="1">
          <a:blip r:embed="rId4">
            <a:alphaModFix/>
          </a:blip>
          <a:srcRect b="18226" l="0" r="88519" t="55317"/>
          <a:stretch/>
        </p:blipFill>
        <p:spPr>
          <a:xfrm>
            <a:off x="6097525" y="1203300"/>
            <a:ext cx="2039650" cy="25457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9" name="Google Shape;709;p44"/>
          <p:cNvSpPr txBox="1"/>
          <p:nvPr/>
        </p:nvSpPr>
        <p:spPr>
          <a:xfrm>
            <a:off x="6783925" y="3639800"/>
            <a:ext cx="2088000" cy="7167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*Your forked repository will have a navigation menu on the left side. Click under Settings to add members and set repo to private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44"/>
          <p:cNvCxnSpPr>
            <a:stCxn id="707" idx="3"/>
          </p:cNvCxnSpPr>
          <p:nvPr/>
        </p:nvCxnSpPr>
        <p:spPr>
          <a:xfrm>
            <a:off x="2986400" y="3869900"/>
            <a:ext cx="649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1" name="Google Shape;711;p44"/>
          <p:cNvSpPr txBox="1"/>
          <p:nvPr/>
        </p:nvSpPr>
        <p:spPr>
          <a:xfrm>
            <a:off x="3635600" y="3639800"/>
            <a:ext cx="11388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cs3214-cush</a:t>
            </a:r>
            <a:endParaRPr b="0" i="0" sz="12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45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GNU Project Debugger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Starting GDB</a:t>
            </a:r>
            <a:endParaRPr b="1"/>
          </a:p>
        </p:txBody>
      </p:sp>
      <p:sp>
        <p:nvSpPr>
          <p:cNvPr id="723" name="Google Shape;72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Invoke GDB with a program and arguments: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alternative: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compiled with debug symbols, -g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24" name="Google Shape;724;p46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gdb --args program arg1 arg2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6"/>
          <p:cNvSpPr txBox="1"/>
          <p:nvPr/>
        </p:nvSpPr>
        <p:spPr>
          <a:xfrm>
            <a:off x="311700" y="315592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run arg1 arg2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Breakpoints</a:t>
            </a:r>
            <a:endParaRPr b="1"/>
          </a:p>
        </p:txBody>
      </p:sp>
      <p:sp>
        <p:nvSpPr>
          <p:cNvPr id="731" name="Google Shape;731;p47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breakpoint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conditional breakpoint: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 breakpoint #1 100 times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# of times breakpoint was hit</a:t>
            </a:r>
            <a:endParaRPr/>
          </a:p>
        </p:txBody>
      </p:sp>
      <p:sp>
        <p:nvSpPr>
          <p:cNvPr id="732" name="Google Shape;732;p47"/>
          <p:cNvSpPr txBox="1"/>
          <p:nvPr/>
        </p:nvSpPr>
        <p:spPr>
          <a:xfrm>
            <a:off x="311700" y="1350225"/>
            <a:ext cx="8520600" cy="62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    OR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&lt;line_number&gt;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7"/>
          <p:cNvSpPr txBox="1"/>
          <p:nvPr/>
        </p:nvSpPr>
        <p:spPr>
          <a:xfrm>
            <a:off x="311700" y="23966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if &lt;condition&gt;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7"/>
          <p:cNvSpPr txBox="1"/>
          <p:nvPr/>
        </p:nvSpPr>
        <p:spPr>
          <a:xfrm>
            <a:off x="268825" y="34872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ignore 1 100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7"/>
          <p:cNvSpPr txBox="1"/>
          <p:nvPr/>
        </p:nvSpPr>
        <p:spPr>
          <a:xfrm>
            <a:off x="268825" y="45778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info b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Backtrace and Frames</a:t>
            </a:r>
            <a:endParaRPr b="1"/>
          </a:p>
        </p:txBody>
      </p:sp>
      <p:sp>
        <p:nvSpPr>
          <p:cNvPr id="741" name="Google Shape;741;p48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backtrace: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frame: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selecting frame, you can print all variables declared in that function call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2" name="Google Shape;742;p48"/>
          <p:cNvSpPr txBox="1"/>
          <p:nvPr/>
        </p:nvSpPr>
        <p:spPr>
          <a:xfrm>
            <a:off x="311700" y="1460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backtrace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48"/>
          <p:cNvSpPr txBox="1"/>
          <p:nvPr/>
        </p:nvSpPr>
        <p:spPr>
          <a:xfrm>
            <a:off x="311700" y="28143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frame &lt;num&gt;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Follow-Fork-Mode</a:t>
            </a:r>
            <a:endParaRPr b="1"/>
          </a:p>
        </p:txBody>
      </p:sp>
      <p:sp>
        <p:nvSpPr>
          <p:cNvPr id="749" name="Google Shape;749;p49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process to follow after a fork (parent / child):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‘parent’ = ignore child process and continue debugging the parent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‘child’ = begin debugging the child process when fork() is called</a:t>
            </a:r>
            <a:endParaRPr sz="13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Retaining debugger control after fork: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fork, specify whether to freeze the child or allow it to run (this may make it difficult to find race conditions)</a:t>
            </a:r>
            <a:endParaRPr/>
          </a:p>
        </p:txBody>
      </p:sp>
      <p:sp>
        <p:nvSpPr>
          <p:cNvPr id="750" name="Google Shape;750;p49"/>
          <p:cNvSpPr txBox="1"/>
          <p:nvPr/>
        </p:nvSpPr>
        <p:spPr>
          <a:xfrm>
            <a:off x="311700" y="1386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follow-fork-mode &lt;mode&gt;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9"/>
          <p:cNvSpPr txBox="1"/>
          <p:nvPr/>
        </p:nvSpPr>
        <p:spPr>
          <a:xfrm>
            <a:off x="311700" y="36361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detach-on-fork &lt;mode&gt;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9"/>
          <p:cNvSpPr txBox="1"/>
          <p:nvPr/>
        </p:nvSpPr>
        <p:spPr>
          <a:xfrm>
            <a:off x="5147700" y="4835700"/>
            <a:ext cx="399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reading: </a:t>
            </a:r>
            <a:r>
              <a:rPr b="0" i="0" lang="en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https://visualgdb.com/gdbreference/commands/set_follow-fork-mode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Layout Source</a:t>
            </a:r>
            <a:endParaRPr b="1"/>
          </a:p>
        </p:txBody>
      </p:sp>
      <p:sp>
        <p:nvSpPr>
          <p:cNvPr id="758" name="Google Shape;758;p50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source code lines while debugging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 superior alternative to ‘list’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Toggle with Ctrl-X+A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59" name="Google Shape;759;p50"/>
          <p:cNvSpPr txBox="1"/>
          <p:nvPr/>
        </p:nvSpPr>
        <p:spPr>
          <a:xfrm>
            <a:off x="311700" y="2391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layout src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51"/>
          <p:cNvSpPr txBox="1"/>
          <p:nvPr/>
        </p:nvSpPr>
        <p:spPr>
          <a:xfrm>
            <a:off x="3340950" y="1696250"/>
            <a:ext cx="24621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How Can I Not Fail Systems?</a:t>
            </a:r>
            <a:endParaRPr b="1"/>
          </a:p>
        </p:txBody>
      </p:sp>
      <p:sp>
        <p:nvSpPr>
          <p:cNvPr id="771" name="Google Shape;77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 your class resources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Manage your time wisely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your tools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along with your partner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 down the problem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the concepts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Behind the Scenes</a:t>
            </a:r>
            <a:endParaRPr b="1"/>
          </a:p>
        </p:txBody>
      </p:sp>
      <p:sp>
        <p:nvSpPr>
          <p:cNvPr id="170" name="Google Shape;170;p6"/>
          <p:cNvSpPr txBox="1"/>
          <p:nvPr/>
        </p:nvSpPr>
        <p:spPr>
          <a:xfrm>
            <a:off x="311700" y="1528050"/>
            <a:ext cx="25962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6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6"/>
          <p:cNvCxnSpPr>
            <a:endCxn id="171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6"/>
          <p:cNvCxnSpPr>
            <a:stCxn id="171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6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6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6226075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"/>
          <p:cNvCxnSpPr>
            <a:stCxn id="178" idx="3"/>
          </p:cNvCxnSpPr>
          <p:nvPr/>
        </p:nvCxnSpPr>
        <p:spPr>
          <a:xfrm>
            <a:off x="5074948" y="3857325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6"/>
          <p:cNvCxnSpPr>
            <a:stCxn id="177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6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667475" y="594999"/>
            <a:ext cx="3164700" cy="2099213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b="1" i="1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non-built-in</a:t>
            </a:r>
            <a:endParaRPr b="1" i="1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interprets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Forks a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If it’s a foreground parent waits for child to finish. Else, parent repeats the process again.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 executes the command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Advice</a:t>
            </a:r>
            <a:endParaRPr b="1"/>
          </a:p>
        </p:txBody>
      </p:sp>
      <p:sp>
        <p:nvSpPr>
          <p:cNvPr id="777" name="Google Shape;777;p53"/>
          <p:cNvSpPr txBox="1"/>
          <p:nvPr>
            <p:ph idx="1" type="body"/>
          </p:nvPr>
        </p:nvSpPr>
        <p:spPr>
          <a:xfrm>
            <a:off x="311700" y="1152475"/>
            <a:ext cx="8520600" cy="3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START EARLY</a:t>
            </a:r>
            <a:endParaRPr b="1" sz="1600" u="sng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 a roadmap before starting projects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TAs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Come with questions prepared, try to figure out what the problem is first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Be organized and have clean code </a:t>
            </a:r>
            <a:r>
              <a:rPr lang="en" sz="1200"/>
              <a:t>- the cleaner it is, the faster we can help!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Run valgrind and try debugging with GDB before consulting us</a:t>
            </a:r>
            <a:endParaRPr b="1"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Discord, Zoom, Class Forum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Understand the Exercises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valgrind! This can isolate many bugs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Become an expert at the debugger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what works best for communicating with your partner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In-Person Meetings, Discord, Zoom, etc.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783" name="Google Shape;783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Referred to previous help session slides created by previous UTA’s Kent McDonough, Connor Shugg, Joe D’Anna, Chris Cerne, Justin Vita, Sam Lightfoot, and Alex Kyer since the Spring 2021 Semester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Spencer Keefer created the revised slides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6"/>
          <p:cNvSpPr txBox="1"/>
          <p:nvPr/>
        </p:nvSpPr>
        <p:spPr>
          <a:xfrm>
            <a:off x="1005150" y="1659500"/>
            <a:ext cx="71337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for attending!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Additional Features for the Shell (where you come in)</a:t>
            </a:r>
            <a:endParaRPr b="1" sz="2500"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Foreground / Background Processes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Groups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Piping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Redirection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Handling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Foreground / Background Processes</a:t>
            </a:r>
            <a:endParaRPr b="1" sz="2500"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shell can fork processes into the foreground or background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96" name="Google Shape;196;p8"/>
          <p:cNvGraphicFramePr/>
          <p:nvPr/>
        </p:nvGraphicFramePr>
        <p:xfrm>
          <a:off x="795925" y="169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{0AA1E970-35F9-4C6A-AFEC-D907BADF190D}</a:tableStyleId>
              </a:tblPr>
              <a:tblGrid>
                <a:gridCol w="3619500"/>
                <a:gridCol w="3619500"/>
              </a:tblGrid>
              <a:tr h="74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Foreground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Background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270137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Only one foreground process group at a time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Have access to the terminal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Does not have terminal access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Using ‘&amp;’ sends command to background to run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625" y="3376300"/>
            <a:ext cx="2096625" cy="1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750" y="3186700"/>
            <a:ext cx="2626374" cy="18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675" y="3186699"/>
            <a:ext cx="2626374" cy="188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Process Groups</a:t>
            </a:r>
            <a:endParaRPr b="1" sz="2500"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Job is essentially a pipelined-command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Job has its own process group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Each command within a Job should have the same PGID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Two methodologies of creating new processes: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fork() and execvp()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posix_spawn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Jobs are deleted when they are completed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Be careful not to delete a job prematurely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See the comment above wait_for_job()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