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Impact" panose="020B0806030902050204" pitchFamily="34" charset="0"/>
      <p:regular r:id="rId52"/>
    </p:embeddedFont>
    <p:embeddedFont>
      <p:font typeface="Roboto Mono" pitchFamily="49"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9" roundtripDataSignature="AMtx7mixoS5A70nwDIt/uHqUf0DGolyE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F7F71-59C3-754A-A85B-5A7B57AD9BAB}" v="9" dt="2024-10-16T14:55:31.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her, Max" userId="48a4f137-29b0-4f84-a3ae-0ce1ae9cb9a9" providerId="ADAL" clId="{F30F7F71-59C3-754A-A85B-5A7B57AD9BAB}"/>
    <pc:docChg chg="custSel modSld">
      <pc:chgData name="Fisher, Max" userId="48a4f137-29b0-4f84-a3ae-0ce1ae9cb9a9" providerId="ADAL" clId="{F30F7F71-59C3-754A-A85B-5A7B57AD9BAB}" dt="2024-10-16T15:39:50.902" v="155" actId="20577"/>
      <pc:docMkLst>
        <pc:docMk/>
      </pc:docMkLst>
      <pc:sldChg chg="modSp mod">
        <pc:chgData name="Fisher, Max" userId="48a4f137-29b0-4f84-a3ae-0ce1ae9cb9a9" providerId="ADAL" clId="{F30F7F71-59C3-754A-A85B-5A7B57AD9BAB}" dt="2024-10-16T15:39:50.902" v="155" actId="20577"/>
        <pc:sldMkLst>
          <pc:docMk/>
          <pc:sldMk cId="0" sldId="256"/>
        </pc:sldMkLst>
        <pc:spChg chg="mod">
          <ac:chgData name="Fisher, Max" userId="48a4f137-29b0-4f84-a3ae-0ce1ae9cb9a9" providerId="ADAL" clId="{F30F7F71-59C3-754A-A85B-5A7B57AD9BAB}" dt="2024-10-16T15:39:50.902" v="155" actId="20577"/>
          <ac:spMkLst>
            <pc:docMk/>
            <pc:sldMk cId="0" sldId="256"/>
            <ac:spMk id="106" creationId="{00000000-0000-0000-0000-000000000000}"/>
          </ac:spMkLst>
        </pc:spChg>
      </pc:sldChg>
      <pc:sldChg chg="modSp mod">
        <pc:chgData name="Fisher, Max" userId="48a4f137-29b0-4f84-a3ae-0ce1ae9cb9a9" providerId="ADAL" clId="{F30F7F71-59C3-754A-A85B-5A7B57AD9BAB}" dt="2024-10-15T19:38:37.283" v="43" actId="20577"/>
        <pc:sldMkLst>
          <pc:docMk/>
          <pc:sldMk cId="0" sldId="257"/>
        </pc:sldMkLst>
        <pc:spChg chg="mod">
          <ac:chgData name="Fisher, Max" userId="48a4f137-29b0-4f84-a3ae-0ce1ae9cb9a9" providerId="ADAL" clId="{F30F7F71-59C3-754A-A85B-5A7B57AD9BAB}" dt="2024-10-15T19:38:37.283" v="43" actId="20577"/>
          <ac:spMkLst>
            <pc:docMk/>
            <pc:sldMk cId="0" sldId="257"/>
            <ac:spMk id="112" creationId="{00000000-0000-0000-0000-000000000000}"/>
          </ac:spMkLst>
        </pc:spChg>
      </pc:sldChg>
      <pc:sldChg chg="modNotes">
        <pc:chgData name="Fisher, Max" userId="48a4f137-29b0-4f84-a3ae-0ce1ae9cb9a9" providerId="ADAL" clId="{F30F7F71-59C3-754A-A85B-5A7B57AD9BAB}" dt="2024-10-16T14:54:05.945" v="51"/>
        <pc:sldMkLst>
          <pc:docMk/>
          <pc:sldMk cId="0" sldId="290"/>
        </pc:sldMkLst>
      </pc:sldChg>
      <pc:sldChg chg="addSp delSp modSp mod">
        <pc:chgData name="Fisher, Max" userId="48a4f137-29b0-4f84-a3ae-0ce1ae9cb9a9" providerId="ADAL" clId="{F30F7F71-59C3-754A-A85B-5A7B57AD9BAB}" dt="2024-10-16T14:55:59.806" v="145" actId="1076"/>
        <pc:sldMkLst>
          <pc:docMk/>
          <pc:sldMk cId="0" sldId="291"/>
        </pc:sldMkLst>
        <pc:picChg chg="add mod">
          <ac:chgData name="Fisher, Max" userId="48a4f137-29b0-4f84-a3ae-0ce1ae9cb9a9" providerId="ADAL" clId="{F30F7F71-59C3-754A-A85B-5A7B57AD9BAB}" dt="2024-10-16T14:55:59.806" v="145" actId="1076"/>
          <ac:picMkLst>
            <pc:docMk/>
            <pc:sldMk cId="0" sldId="291"/>
            <ac:picMk id="3" creationId="{BD4F5BBC-4DF0-4193-C205-1AF40C117781}"/>
          </ac:picMkLst>
        </pc:picChg>
        <pc:picChg chg="del">
          <ac:chgData name="Fisher, Max" userId="48a4f137-29b0-4f84-a3ae-0ce1ae9cb9a9" providerId="ADAL" clId="{F30F7F71-59C3-754A-A85B-5A7B57AD9BAB}" dt="2024-10-16T14:55:14.676" v="52" actId="478"/>
          <ac:picMkLst>
            <pc:docMk/>
            <pc:sldMk cId="0" sldId="291"/>
            <ac:picMk id="377" creationId="{00000000-0000-0000-0000-000000000000}"/>
          </ac:picMkLst>
        </pc:picChg>
      </pc:sldChg>
      <pc:sldChg chg="modSp mod">
        <pc:chgData name="Fisher, Max" userId="48a4f137-29b0-4f84-a3ae-0ce1ae9cb9a9" providerId="ADAL" clId="{F30F7F71-59C3-754A-A85B-5A7B57AD9BAB}" dt="2024-10-16T14:56:14.778" v="153" actId="20577"/>
        <pc:sldMkLst>
          <pc:docMk/>
          <pc:sldMk cId="0" sldId="297"/>
        </pc:sldMkLst>
        <pc:spChg chg="mod">
          <ac:chgData name="Fisher, Max" userId="48a4f137-29b0-4f84-a3ae-0ce1ae9cb9a9" providerId="ADAL" clId="{F30F7F71-59C3-754A-A85B-5A7B57AD9BAB}" dt="2024-10-16T14:56:14.778" v="153" actId="20577"/>
          <ac:spMkLst>
            <pc:docMk/>
            <pc:sldMk cId="0" sldId="297"/>
            <ac:spMk id="417" creationId="{00000000-0000-0000-0000-000000000000}"/>
          </ac:spMkLst>
        </pc:spChg>
      </pc:sldChg>
      <pc:sldChg chg="modSp mod">
        <pc:chgData name="Fisher, Max" userId="48a4f137-29b0-4f84-a3ae-0ce1ae9cb9a9" providerId="ADAL" clId="{F30F7F71-59C3-754A-A85B-5A7B57AD9BAB}" dt="2024-10-15T20:11:31.348" v="50" actId="20577"/>
        <pc:sldMkLst>
          <pc:docMk/>
          <pc:sldMk cId="0" sldId="301"/>
        </pc:sldMkLst>
        <pc:spChg chg="mod">
          <ac:chgData name="Fisher, Max" userId="48a4f137-29b0-4f84-a3ae-0ce1ae9cb9a9" providerId="ADAL" clId="{F30F7F71-59C3-754A-A85B-5A7B57AD9BAB}" dt="2024-10-15T20:11:31.348" v="50" actId="20577"/>
          <ac:spMkLst>
            <pc:docMk/>
            <pc:sldMk cId="0" sldId="301"/>
            <ac:spMk id="4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get back to this” is in reference to work helping. Technically, you can implement work helping with work sharing though, so this is purely to make the presentation flow intuitively for students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get back to this” is in reference to work helping. Technically, you can implement work helping with work sharing though, so this is purely to make the presentation flow intuitively for students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Don’t be scared of semaphores!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234ec32f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2c234ec32f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Don’t be scared of semaphores!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pty background">
  <p:cSld name="empty background">
    <p:bg>
      <p:bgPr>
        <a:solidFill>
          <a:srgbClr val="FFFFFF"/>
        </a:solidFill>
        <a:effectLst/>
      </p:bgPr>
    </p:bg>
    <p:spTree>
      <p:nvGrpSpPr>
        <p:cNvPr id="1" name="Shape 6"/>
        <p:cNvGrpSpPr/>
        <p:nvPr/>
      </p:nvGrpSpPr>
      <p:grpSpPr>
        <a:xfrm>
          <a:off x="0" y="0"/>
          <a:ext cx="0" cy="0"/>
          <a:chOff x="0" y="0"/>
          <a:chExt cx="0" cy="0"/>
        </a:xfrm>
      </p:grpSpPr>
      <p:sp>
        <p:nvSpPr>
          <p:cNvPr id="7" name="Google Shape;7;p5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big picture">
    <p:bg>
      <p:bgPr>
        <a:solidFill>
          <a:srgbClr val="FFFFFF"/>
        </a:solidFill>
        <a:effectLst/>
      </p:bgPr>
    </p:bg>
    <p:spTree>
      <p:nvGrpSpPr>
        <p:cNvPr id="1" name="Shape 56"/>
        <p:cNvGrpSpPr/>
        <p:nvPr/>
      </p:nvGrpSpPr>
      <p:grpSpPr>
        <a:xfrm>
          <a:off x="0" y="0"/>
          <a:ext cx="0" cy="0"/>
          <a:chOff x="0" y="0"/>
          <a:chExt cx="0" cy="0"/>
        </a:xfrm>
      </p:grpSpPr>
      <p:sp>
        <p:nvSpPr>
          <p:cNvPr id="57" name="Google Shape;57;p59"/>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58" name="Google Shape;58;p59"/>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59" name="Google Shape;59;p59"/>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0" name="Google Shape;60;p59"/>
          <p:cNvSpPr>
            <a:spLocks noGrp="1"/>
          </p:cNvSpPr>
          <p:nvPr>
            <p:ph type="pic" idx="2"/>
          </p:nvPr>
        </p:nvSpPr>
        <p:spPr>
          <a:xfrm>
            <a:off x="516760" y="516761"/>
            <a:ext cx="8126784" cy="4114579"/>
          </a:xfrm>
          <a:prstGeom prst="rect">
            <a:avLst/>
          </a:prstGeom>
          <a:noFill/>
          <a:ln>
            <a:noFill/>
          </a:ln>
        </p:spPr>
      </p:sp>
      <p:cxnSp>
        <p:nvCxnSpPr>
          <p:cNvPr id="61" name="Google Shape;61;p59"/>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62" name="Google Shape;62;p59" descr="pasted-image.pdf"/>
          <p:cNvPicPr preferRelativeResize="0"/>
          <p:nvPr/>
        </p:nvPicPr>
        <p:blipFill rotWithShape="1">
          <a:blip r:embed="rId2">
            <a:alphaModFix/>
          </a:blip>
          <a:srcRect/>
          <a:stretch/>
        </p:blipFill>
        <p:spPr>
          <a:xfrm>
            <a:off x="290813" y="347301"/>
            <a:ext cx="169460" cy="169460"/>
          </a:xfrm>
          <a:prstGeom prst="rect">
            <a:avLst/>
          </a:prstGeom>
          <a:noFill/>
          <a:ln>
            <a:noFill/>
          </a:ln>
        </p:spPr>
      </p:pic>
      <p:pic>
        <p:nvPicPr>
          <p:cNvPr id="63" name="Google Shape;63;p59" descr="pasted-image.pdf"/>
          <p:cNvPicPr preferRelativeResize="0"/>
          <p:nvPr/>
        </p:nvPicPr>
        <p:blipFill rotWithShape="1">
          <a:blip r:embed="rId2">
            <a:alphaModFix/>
          </a:blip>
          <a:srcRect/>
          <a:stretch/>
        </p:blipFill>
        <p:spPr>
          <a:xfrm rot="10800000">
            <a:off x="8700030" y="4631340"/>
            <a:ext cx="169460" cy="1694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collage">
  <p:cSld name="picture collage">
    <p:bg>
      <p:bgPr>
        <a:solidFill>
          <a:srgbClr val="FFFFFF"/>
        </a:solidFill>
        <a:effectLst/>
      </p:bgPr>
    </p:bg>
    <p:spTree>
      <p:nvGrpSpPr>
        <p:cNvPr id="1" name="Shape 64"/>
        <p:cNvGrpSpPr/>
        <p:nvPr/>
      </p:nvGrpSpPr>
      <p:grpSpPr>
        <a:xfrm>
          <a:off x="0" y="0"/>
          <a:ext cx="0" cy="0"/>
          <a:chOff x="0" y="0"/>
          <a:chExt cx="0" cy="0"/>
        </a:xfrm>
      </p:grpSpPr>
      <p:sp>
        <p:nvSpPr>
          <p:cNvPr id="65" name="Google Shape;65;p6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6" name="Google Shape;66;p6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7" name="Google Shape;67;p60"/>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8" name="Google Shape;68;p60"/>
          <p:cNvSpPr>
            <a:spLocks noGrp="1"/>
          </p:cNvSpPr>
          <p:nvPr>
            <p:ph type="pic" idx="2"/>
          </p:nvPr>
        </p:nvSpPr>
        <p:spPr>
          <a:xfrm>
            <a:off x="516760" y="516761"/>
            <a:ext cx="2418061" cy="4114579"/>
          </a:xfrm>
          <a:prstGeom prst="rect">
            <a:avLst/>
          </a:prstGeom>
          <a:noFill/>
          <a:ln>
            <a:noFill/>
          </a:ln>
        </p:spPr>
      </p:sp>
      <p:cxnSp>
        <p:nvCxnSpPr>
          <p:cNvPr id="69" name="Google Shape;69;p60"/>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sp>
        <p:nvSpPr>
          <p:cNvPr id="70" name="Google Shape;70;p60"/>
          <p:cNvSpPr>
            <a:spLocks noGrp="1"/>
          </p:cNvSpPr>
          <p:nvPr>
            <p:ph type="pic" idx="3"/>
          </p:nvPr>
        </p:nvSpPr>
        <p:spPr>
          <a:xfrm>
            <a:off x="6225483" y="2112461"/>
            <a:ext cx="2418061" cy="2516579"/>
          </a:xfrm>
          <a:prstGeom prst="rect">
            <a:avLst/>
          </a:prstGeom>
          <a:noFill/>
          <a:ln>
            <a:noFill/>
          </a:ln>
        </p:spPr>
      </p:sp>
      <p:sp>
        <p:nvSpPr>
          <p:cNvPr id="71" name="Google Shape;71;p60"/>
          <p:cNvSpPr>
            <a:spLocks noGrp="1"/>
          </p:cNvSpPr>
          <p:nvPr>
            <p:ph type="pic" idx="4"/>
          </p:nvPr>
        </p:nvSpPr>
        <p:spPr>
          <a:xfrm>
            <a:off x="6225483" y="517093"/>
            <a:ext cx="2418061" cy="1419284"/>
          </a:xfrm>
          <a:prstGeom prst="rect">
            <a:avLst/>
          </a:prstGeom>
          <a:noFill/>
          <a:ln>
            <a:noFill/>
          </a:ln>
        </p:spPr>
      </p:sp>
      <p:sp>
        <p:nvSpPr>
          <p:cNvPr id="72" name="Google Shape;72;p60"/>
          <p:cNvSpPr>
            <a:spLocks noGrp="1"/>
          </p:cNvSpPr>
          <p:nvPr>
            <p:ph type="pic" idx="5"/>
          </p:nvPr>
        </p:nvSpPr>
        <p:spPr>
          <a:xfrm>
            <a:off x="3108680" y="519503"/>
            <a:ext cx="2942496" cy="2506086"/>
          </a:xfrm>
          <a:prstGeom prst="rect">
            <a:avLst/>
          </a:prstGeom>
          <a:noFill/>
          <a:ln>
            <a:noFill/>
          </a:ln>
        </p:spPr>
      </p:sp>
      <p:sp>
        <p:nvSpPr>
          <p:cNvPr id="73" name="Google Shape;73;p60"/>
          <p:cNvSpPr>
            <a:spLocks noGrp="1"/>
          </p:cNvSpPr>
          <p:nvPr>
            <p:ph type="pic" idx="6"/>
          </p:nvPr>
        </p:nvSpPr>
        <p:spPr>
          <a:xfrm>
            <a:off x="3108680" y="3241385"/>
            <a:ext cx="2942496" cy="1387655"/>
          </a:xfrm>
          <a:prstGeom prst="rect">
            <a:avLst/>
          </a:prstGeom>
          <a:noFill/>
          <a:ln>
            <a:noFill/>
          </a:ln>
        </p:spPr>
      </p:sp>
      <p:pic>
        <p:nvPicPr>
          <p:cNvPr id="74" name="Google Shape;74;p60" descr="pasted-image.pdf"/>
          <p:cNvPicPr preferRelativeResize="0"/>
          <p:nvPr/>
        </p:nvPicPr>
        <p:blipFill rotWithShape="1">
          <a:blip r:embed="rId2">
            <a:alphaModFix/>
          </a:blip>
          <a:srcRect/>
          <a:stretch/>
        </p:blipFill>
        <p:spPr>
          <a:xfrm>
            <a:off x="290813" y="347301"/>
            <a:ext cx="169460" cy="169460"/>
          </a:xfrm>
          <a:prstGeom prst="rect">
            <a:avLst/>
          </a:prstGeom>
          <a:noFill/>
          <a:ln>
            <a:noFill/>
          </a:ln>
        </p:spPr>
      </p:pic>
      <p:pic>
        <p:nvPicPr>
          <p:cNvPr id="75" name="Google Shape;75;p60" descr="pasted-image.pdf"/>
          <p:cNvPicPr preferRelativeResize="0"/>
          <p:nvPr/>
        </p:nvPicPr>
        <p:blipFill rotWithShape="1">
          <a:blip r:embed="rId2">
            <a:alphaModFix/>
          </a:blip>
          <a:srcRect/>
          <a:stretch/>
        </p:blipFill>
        <p:spPr>
          <a:xfrm rot="10800000">
            <a:off x="8700030" y="4631340"/>
            <a:ext cx="169460" cy="1694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item circle pictures">
  <p:cSld name="three item circle pictures">
    <p:bg>
      <p:bgPr>
        <a:solidFill>
          <a:srgbClr val="FFFFFF"/>
        </a:solidFill>
        <a:effectLst/>
      </p:bgPr>
    </p:bg>
    <p:spTree>
      <p:nvGrpSpPr>
        <p:cNvPr id="1" name="Shape 76"/>
        <p:cNvGrpSpPr/>
        <p:nvPr/>
      </p:nvGrpSpPr>
      <p:grpSpPr>
        <a:xfrm>
          <a:off x="0" y="0"/>
          <a:ext cx="0" cy="0"/>
          <a:chOff x="0" y="0"/>
          <a:chExt cx="0" cy="0"/>
        </a:xfrm>
      </p:grpSpPr>
      <p:cxnSp>
        <p:nvCxnSpPr>
          <p:cNvPr id="77" name="Google Shape;77;p61"/>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sp>
        <p:nvSpPr>
          <p:cNvPr id="78" name="Google Shape;78;p61"/>
          <p:cNvSpPr>
            <a:spLocks noGrp="1"/>
          </p:cNvSpPr>
          <p:nvPr>
            <p:ph type="pic" idx="2"/>
          </p:nvPr>
        </p:nvSpPr>
        <p:spPr>
          <a:xfrm>
            <a:off x="608609" y="1167254"/>
            <a:ext cx="1719072" cy="1289304"/>
          </a:xfrm>
          <a:prstGeom prst="ellipse">
            <a:avLst/>
          </a:prstGeom>
          <a:noFill/>
          <a:ln>
            <a:noFill/>
          </a:ln>
        </p:spPr>
      </p:sp>
      <p:sp>
        <p:nvSpPr>
          <p:cNvPr id="79" name="Google Shape;79;p61"/>
          <p:cNvSpPr>
            <a:spLocks noGrp="1"/>
          </p:cNvSpPr>
          <p:nvPr>
            <p:ph type="pic" idx="3"/>
          </p:nvPr>
        </p:nvSpPr>
        <p:spPr>
          <a:xfrm>
            <a:off x="3299790" y="2415330"/>
            <a:ext cx="1719072" cy="1289304"/>
          </a:xfrm>
          <a:prstGeom prst="ellipse">
            <a:avLst/>
          </a:prstGeom>
          <a:noFill/>
          <a:ln>
            <a:noFill/>
          </a:ln>
        </p:spPr>
      </p:sp>
      <p:sp>
        <p:nvSpPr>
          <p:cNvPr id="80" name="Google Shape;80;p61"/>
          <p:cNvSpPr>
            <a:spLocks noGrp="1"/>
          </p:cNvSpPr>
          <p:nvPr>
            <p:ph type="pic" idx="4"/>
          </p:nvPr>
        </p:nvSpPr>
        <p:spPr>
          <a:xfrm>
            <a:off x="6313714" y="1559920"/>
            <a:ext cx="1719072" cy="1289304"/>
          </a:xfrm>
          <a:prstGeom prst="ellipse">
            <a:avLst/>
          </a:prstGeom>
          <a:noFill/>
          <a:ln>
            <a:noFill/>
          </a:ln>
        </p:spPr>
      </p:sp>
      <p:sp>
        <p:nvSpPr>
          <p:cNvPr id="81" name="Google Shape;81;p61"/>
          <p:cNvSpPr/>
          <p:nvPr/>
        </p:nvSpPr>
        <p:spPr>
          <a:xfrm>
            <a:off x="542029" y="1117319"/>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82" name="Google Shape;82;p61"/>
          <p:cNvCxnSpPr/>
          <p:nvPr/>
        </p:nvCxnSpPr>
        <p:spPr>
          <a:xfrm>
            <a:off x="2260026" y="2204572"/>
            <a:ext cx="1069507" cy="564071"/>
          </a:xfrm>
          <a:prstGeom prst="straightConnector1">
            <a:avLst/>
          </a:prstGeom>
          <a:noFill/>
          <a:ln w="9525" cap="flat" cmpd="sng">
            <a:solidFill>
              <a:schemeClr val="accent2"/>
            </a:solidFill>
            <a:prstDash val="dash"/>
            <a:round/>
            <a:headEnd type="none" w="sm" len="sm"/>
            <a:tailEnd type="none" w="sm" len="sm"/>
          </a:ln>
        </p:spPr>
      </p:cxnSp>
      <p:sp>
        <p:nvSpPr>
          <p:cNvPr id="83" name="Google Shape;83;p61"/>
          <p:cNvSpPr/>
          <p:nvPr/>
        </p:nvSpPr>
        <p:spPr>
          <a:xfrm>
            <a:off x="3228079" y="2365395"/>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84" name="Google Shape;84;p61"/>
          <p:cNvCxnSpPr/>
          <p:nvPr/>
        </p:nvCxnSpPr>
        <p:spPr>
          <a:xfrm rot="10800000" flipH="1">
            <a:off x="5018862" y="2434508"/>
            <a:ext cx="1280567" cy="340043"/>
          </a:xfrm>
          <a:prstGeom prst="straightConnector1">
            <a:avLst/>
          </a:prstGeom>
          <a:noFill/>
          <a:ln w="9525" cap="flat" cmpd="sng">
            <a:solidFill>
              <a:schemeClr val="accent2"/>
            </a:solidFill>
            <a:prstDash val="dash"/>
            <a:round/>
            <a:headEnd type="none" w="sm" len="sm"/>
            <a:tailEnd type="none" w="sm" len="sm"/>
          </a:ln>
        </p:spPr>
      </p:cxnSp>
      <p:sp>
        <p:nvSpPr>
          <p:cNvPr id="85" name="Google Shape;85;p61"/>
          <p:cNvSpPr/>
          <p:nvPr/>
        </p:nvSpPr>
        <p:spPr>
          <a:xfrm>
            <a:off x="6237979" y="1510779"/>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mpty background alt footer">
  <p:cSld name="empty background alt footer">
    <p:bg>
      <p:bgPr>
        <a:solidFill>
          <a:srgbClr val="FFFFFF"/>
        </a:solidFill>
        <a:effectLst/>
      </p:bgPr>
    </p:bg>
    <p:spTree>
      <p:nvGrpSpPr>
        <p:cNvPr id="1" name="Shape 86"/>
        <p:cNvGrpSpPr/>
        <p:nvPr/>
      </p:nvGrpSpPr>
      <p:grpSpPr>
        <a:xfrm>
          <a:off x="0" y="0"/>
          <a:ext cx="0" cy="0"/>
          <a:chOff x="0" y="0"/>
          <a:chExt cx="0" cy="0"/>
        </a:xfrm>
      </p:grpSpPr>
      <p:sp>
        <p:nvSpPr>
          <p:cNvPr id="87" name="Google Shape;87;p62"/>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pic>
        <p:nvPicPr>
          <p:cNvPr id="88" name="Google Shape;88;p62"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ight side photo">
  <p:cSld name="right side photo">
    <p:bg>
      <p:bgPr>
        <a:solidFill>
          <a:srgbClr val="FFFFFF"/>
        </a:solidFill>
        <a:effectLst/>
      </p:bgPr>
    </p:bg>
    <p:spTree>
      <p:nvGrpSpPr>
        <p:cNvPr id="1" name="Shape 89"/>
        <p:cNvGrpSpPr/>
        <p:nvPr/>
      </p:nvGrpSpPr>
      <p:grpSpPr>
        <a:xfrm>
          <a:off x="0" y="0"/>
          <a:ext cx="0" cy="0"/>
          <a:chOff x="0" y="0"/>
          <a:chExt cx="0" cy="0"/>
        </a:xfrm>
      </p:grpSpPr>
      <p:sp>
        <p:nvSpPr>
          <p:cNvPr id="90" name="Google Shape;90;p63"/>
          <p:cNvSpPr>
            <a:spLocks noGrp="1"/>
          </p:cNvSpPr>
          <p:nvPr>
            <p:ph type="pic" idx="2"/>
          </p:nvPr>
        </p:nvSpPr>
        <p:spPr>
          <a:xfrm>
            <a:off x="4572000" y="0"/>
            <a:ext cx="4572000"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o page">
  <p:cSld name="bio page">
    <p:bg>
      <p:bgPr>
        <a:solidFill>
          <a:srgbClr val="FFFFFF"/>
        </a:solidFill>
        <a:effectLst/>
      </p:bgPr>
    </p:bg>
    <p:spTree>
      <p:nvGrpSpPr>
        <p:cNvPr id="1" name="Shape 91"/>
        <p:cNvGrpSpPr/>
        <p:nvPr/>
      </p:nvGrpSpPr>
      <p:grpSpPr>
        <a:xfrm>
          <a:off x="0" y="0"/>
          <a:ext cx="0" cy="0"/>
          <a:chOff x="0" y="0"/>
          <a:chExt cx="0" cy="0"/>
        </a:xfrm>
      </p:grpSpPr>
      <p:sp>
        <p:nvSpPr>
          <p:cNvPr id="92" name="Google Shape;92;p64"/>
          <p:cNvSpPr/>
          <p:nvPr/>
        </p:nvSpPr>
        <p:spPr>
          <a:xfrm>
            <a:off x="7470650" y="4767860"/>
            <a:ext cx="187037" cy="311413"/>
          </a:xfrm>
          <a:prstGeom prst="rect">
            <a:avLst/>
          </a:prstGeom>
          <a:noFill/>
          <a:ln>
            <a:noFill/>
          </a:ln>
        </p:spPr>
        <p:txBody>
          <a:bodyPr spcFirstLastPara="1" wrap="square" lIns="34275" tIns="45700" rIns="34275" bIns="45700" anchor="b" anchorCtr="0">
            <a:noAutofit/>
          </a:bodyPr>
          <a:lstStyle/>
          <a:p>
            <a:pPr marL="0" marR="0" lvl="0" indent="0" algn="r" rtl="0">
              <a:lnSpc>
                <a:spcPct val="90000"/>
              </a:lnSpc>
              <a:spcBef>
                <a:spcPts val="0"/>
              </a:spcBef>
              <a:spcAft>
                <a:spcPts val="0"/>
              </a:spcAft>
              <a:buClr>
                <a:schemeClr val="accent3"/>
              </a:buClr>
              <a:buSzPts val="900"/>
              <a:buFont typeface="Arial"/>
              <a:buNone/>
            </a:pPr>
            <a:endParaRPr sz="900" b="0" i="0" u="none" strike="noStrike" cap="none">
              <a:solidFill>
                <a:schemeClr val="accent1"/>
              </a:solidFill>
              <a:latin typeface="Calibri"/>
              <a:ea typeface="Calibri"/>
              <a:cs typeface="Calibri"/>
              <a:sym typeface="Calibri"/>
            </a:endParaRPr>
          </a:p>
        </p:txBody>
      </p:sp>
      <p:sp>
        <p:nvSpPr>
          <p:cNvPr id="93" name="Google Shape;93;p64"/>
          <p:cNvSpPr/>
          <p:nvPr/>
        </p:nvSpPr>
        <p:spPr>
          <a:xfrm>
            <a:off x="6450425" y="2706185"/>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4" name="Google Shape;94;p64"/>
          <p:cNvSpPr/>
          <p:nvPr/>
        </p:nvSpPr>
        <p:spPr>
          <a:xfrm>
            <a:off x="531726" y="1106992"/>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5" name="Google Shape;95;p64"/>
          <p:cNvSpPr>
            <a:spLocks noGrp="1"/>
          </p:cNvSpPr>
          <p:nvPr>
            <p:ph type="pic" idx="2"/>
          </p:nvPr>
        </p:nvSpPr>
        <p:spPr>
          <a:xfrm>
            <a:off x="598306" y="1156927"/>
            <a:ext cx="1719072" cy="1289304"/>
          </a:xfrm>
          <a:prstGeom prst="ellipse">
            <a:avLst/>
          </a:prstGeom>
          <a:noFill/>
          <a:ln>
            <a:noFill/>
          </a:ln>
        </p:spPr>
      </p:sp>
      <p:sp>
        <p:nvSpPr>
          <p:cNvPr id="96" name="Google Shape;96;p64"/>
          <p:cNvSpPr>
            <a:spLocks noGrp="1"/>
          </p:cNvSpPr>
          <p:nvPr>
            <p:ph type="pic" idx="3"/>
          </p:nvPr>
        </p:nvSpPr>
        <p:spPr>
          <a:xfrm>
            <a:off x="6517005" y="2756120"/>
            <a:ext cx="1719072" cy="1289304"/>
          </a:xfrm>
          <a:prstGeom prst="ellipse">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ay graphic empty background">
  <p:cSld name="gray graphic empty background">
    <p:bg>
      <p:bgPr>
        <a:solidFill>
          <a:srgbClr val="FFFFFF"/>
        </a:solidFill>
        <a:effectLst/>
      </p:bgPr>
    </p:bg>
    <p:spTree>
      <p:nvGrpSpPr>
        <p:cNvPr id="1" name="Shape 97"/>
        <p:cNvGrpSpPr/>
        <p:nvPr/>
      </p:nvGrpSpPr>
      <p:grpSpPr>
        <a:xfrm>
          <a:off x="0" y="0"/>
          <a:ext cx="0" cy="0"/>
          <a:chOff x="0" y="0"/>
          <a:chExt cx="0" cy="0"/>
        </a:xfrm>
      </p:grpSpPr>
      <p:sp>
        <p:nvSpPr>
          <p:cNvPr id="98" name="Google Shape;98;p65"/>
          <p:cNvSpPr/>
          <p:nvPr/>
        </p:nvSpPr>
        <p:spPr>
          <a:xfrm>
            <a:off x="0" y="0"/>
            <a:ext cx="3771900" cy="5143500"/>
          </a:xfrm>
          <a:prstGeom prst="rect">
            <a:avLst/>
          </a:prstGeom>
          <a:solidFill>
            <a:srgbClr val="EDEDED"/>
          </a:solidFill>
          <a:ln>
            <a:noFill/>
          </a:ln>
        </p:spPr>
        <p:txBody>
          <a:bodyPr spcFirstLastPara="1" wrap="square" lIns="34275" tIns="45700" rIns="34275" bIns="45700" anchor="ctr" anchorCtr="0">
            <a:noAutofit/>
          </a:bodyPr>
          <a:lstStyle/>
          <a:p>
            <a:pPr marL="0" marR="0" lvl="0" indent="0" algn="l" rtl="0">
              <a:lnSpc>
                <a:spcPct val="100000"/>
              </a:lnSpc>
              <a:spcBef>
                <a:spcPts val="0"/>
              </a:spcBef>
              <a:spcAft>
                <a:spcPts val="0"/>
              </a:spcAft>
              <a:buClr>
                <a:schemeClr val="accent2"/>
              </a:buClr>
              <a:buSzPts val="1350"/>
              <a:buFont typeface="Calibri"/>
              <a:buNone/>
            </a:pPr>
            <a:endParaRPr sz="1350" b="0" i="0" u="none" strike="noStrike" cap="none">
              <a:solidFill>
                <a:srgbClr val="EDEDED"/>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
        <p:cNvGrpSpPr/>
        <p:nvPr/>
      </p:nvGrpSpPr>
      <p:grpSpPr>
        <a:xfrm>
          <a:off x="0" y="0"/>
          <a:ext cx="0" cy="0"/>
          <a:chOff x="0" y="0"/>
          <a:chExt cx="0" cy="0"/>
        </a:xfrm>
      </p:grpSpPr>
      <p:sp>
        <p:nvSpPr>
          <p:cNvPr id="9" name="Google Shape;9;p5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1"/>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1"/>
          <p:cNvSpPr txBox="1">
            <a:spLocks noGrp="1"/>
          </p:cNvSpPr>
          <p:nvPr>
            <p:ph type="body" idx="1"/>
          </p:nvPr>
        </p:nvSpPr>
        <p:spPr>
          <a:xfrm>
            <a:off x="363750" y="554850"/>
            <a:ext cx="3855900" cy="4033800"/>
          </a:xfrm>
          <a:prstGeom prst="rect">
            <a:avLst/>
          </a:prstGeom>
          <a:noFill/>
          <a:ln>
            <a:noFill/>
          </a:ln>
        </p:spPr>
        <p:txBody>
          <a:bodyPr spcFirstLastPara="1" wrap="square" lIns="91425" tIns="91425" rIns="91425" bIns="91425" anchor="ctr" anchorCtr="0">
            <a:noAutofit/>
          </a:bodyPr>
          <a:lstStyle>
            <a:lvl1pPr marL="457200" marR="0" lvl="0" indent="-355600" algn="l" rtl="0">
              <a:lnSpc>
                <a:spcPct val="115000"/>
              </a:lnSpc>
              <a:spcBef>
                <a:spcPts val="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1pPr>
            <a:lvl2pPr marL="914400" marR="0" lvl="1"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15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2" name="Google Shape;12;p51"/>
          <p:cNvSpPr txBox="1">
            <a:spLocks noGrp="1"/>
          </p:cNvSpPr>
          <p:nvPr>
            <p:ph type="body" idx="2"/>
          </p:nvPr>
        </p:nvSpPr>
        <p:spPr>
          <a:xfrm>
            <a:off x="4947375" y="554850"/>
            <a:ext cx="3855900" cy="4033800"/>
          </a:xfrm>
          <a:prstGeom prst="rect">
            <a:avLst/>
          </a:prstGeom>
          <a:noFill/>
          <a:ln>
            <a:noFill/>
          </a:ln>
        </p:spPr>
        <p:txBody>
          <a:bodyPr spcFirstLastPara="1" wrap="square" lIns="91425" tIns="91425" rIns="91425" bIns="91425" anchor="ctr" anchorCtr="0">
            <a:noAutofit/>
          </a:bodyPr>
          <a:lstStyle>
            <a:lvl1pPr marL="457200" marR="0" lvl="0" indent="-355600" algn="l" rtl="0">
              <a:lnSpc>
                <a:spcPct val="115000"/>
              </a:lnSpc>
              <a:spcBef>
                <a:spcPts val="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3" name="Google Shape;13;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 name="Google Shape;16;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 name="Google Shape;1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ll photo background">
  <p:cSld name="full photo background">
    <p:bg>
      <p:bgPr>
        <a:solidFill>
          <a:srgbClr val="FFFFFF"/>
        </a:solidFill>
        <a:effectLst/>
      </p:bgPr>
    </p:bg>
    <p:spTree>
      <p:nvGrpSpPr>
        <p:cNvPr id="1" name="Shape 18"/>
        <p:cNvGrpSpPr/>
        <p:nvPr/>
      </p:nvGrpSpPr>
      <p:grpSpPr>
        <a:xfrm>
          <a:off x="0" y="0"/>
          <a:ext cx="0" cy="0"/>
          <a:chOff x="0" y="0"/>
          <a:chExt cx="0" cy="0"/>
        </a:xfrm>
      </p:grpSpPr>
      <p:sp>
        <p:nvSpPr>
          <p:cNvPr id="19" name="Google Shape;19;p53"/>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ight text w/ 4 photos">
  <p:cSld name="right text w/ 4 photos">
    <p:bg>
      <p:bgPr>
        <a:solidFill>
          <a:srgbClr val="FFFFFF"/>
        </a:solidFill>
        <a:effectLst/>
      </p:bgPr>
    </p:bg>
    <p:spTree>
      <p:nvGrpSpPr>
        <p:cNvPr id="1" name="Shape 20"/>
        <p:cNvGrpSpPr/>
        <p:nvPr/>
      </p:nvGrpSpPr>
      <p:grpSpPr>
        <a:xfrm>
          <a:off x="0" y="0"/>
          <a:ext cx="0" cy="0"/>
          <a:chOff x="0" y="0"/>
          <a:chExt cx="0" cy="0"/>
        </a:xfrm>
      </p:grpSpPr>
      <p:sp>
        <p:nvSpPr>
          <p:cNvPr id="21" name="Google Shape;21;p54"/>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2" name="Google Shape;22;p54"/>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3" name="Google Shape;23;p54"/>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4" name="Google Shape;24;p54"/>
          <p:cNvSpPr>
            <a:spLocks noGrp="1"/>
          </p:cNvSpPr>
          <p:nvPr>
            <p:ph type="pic" idx="2"/>
          </p:nvPr>
        </p:nvSpPr>
        <p:spPr>
          <a:xfrm>
            <a:off x="707246" y="1164461"/>
            <a:ext cx="2501459" cy="1668096"/>
          </a:xfrm>
          <a:prstGeom prst="rect">
            <a:avLst/>
          </a:prstGeom>
          <a:noFill/>
          <a:ln>
            <a:noFill/>
          </a:ln>
        </p:spPr>
      </p:sp>
      <p:sp>
        <p:nvSpPr>
          <p:cNvPr id="25" name="Google Shape;25;p54"/>
          <p:cNvSpPr>
            <a:spLocks noGrp="1"/>
          </p:cNvSpPr>
          <p:nvPr>
            <p:ph type="pic" idx="3"/>
          </p:nvPr>
        </p:nvSpPr>
        <p:spPr>
          <a:xfrm>
            <a:off x="3321954" y="1318200"/>
            <a:ext cx="1688377" cy="1120200"/>
          </a:xfrm>
          <a:prstGeom prst="rect">
            <a:avLst/>
          </a:prstGeom>
          <a:noFill/>
          <a:ln>
            <a:noFill/>
          </a:ln>
        </p:spPr>
      </p:sp>
      <p:sp>
        <p:nvSpPr>
          <p:cNvPr id="26" name="Google Shape;26;p54"/>
          <p:cNvSpPr>
            <a:spLocks noGrp="1"/>
          </p:cNvSpPr>
          <p:nvPr>
            <p:ph type="pic" idx="4"/>
          </p:nvPr>
        </p:nvSpPr>
        <p:spPr>
          <a:xfrm>
            <a:off x="435024" y="2949088"/>
            <a:ext cx="2773681" cy="1100287"/>
          </a:xfrm>
          <a:prstGeom prst="rect">
            <a:avLst/>
          </a:prstGeom>
          <a:noFill/>
          <a:ln>
            <a:noFill/>
          </a:ln>
        </p:spPr>
      </p:sp>
      <p:sp>
        <p:nvSpPr>
          <p:cNvPr id="27" name="Google Shape;27;p54"/>
          <p:cNvSpPr>
            <a:spLocks noGrp="1"/>
          </p:cNvSpPr>
          <p:nvPr>
            <p:ph type="pic" idx="5"/>
          </p:nvPr>
        </p:nvSpPr>
        <p:spPr>
          <a:xfrm>
            <a:off x="3321954" y="2560113"/>
            <a:ext cx="1961899" cy="1300129"/>
          </a:xfrm>
          <a:prstGeom prst="rect">
            <a:avLst/>
          </a:prstGeom>
          <a:noFill/>
          <a:ln>
            <a:noFill/>
          </a:ln>
        </p:spPr>
      </p:sp>
      <p:pic>
        <p:nvPicPr>
          <p:cNvPr id="28" name="Google Shape;28;p54" descr="pasted-image.pdf"/>
          <p:cNvPicPr preferRelativeResize="0"/>
          <p:nvPr/>
        </p:nvPicPr>
        <p:blipFill rotWithShape="1">
          <a:blip r:embed="rId2">
            <a:alphaModFix/>
          </a:blip>
          <a:srcRect/>
          <a:stretch/>
        </p:blipFill>
        <p:spPr>
          <a:xfrm>
            <a:off x="481299" y="995001"/>
            <a:ext cx="169460" cy="169460"/>
          </a:xfrm>
          <a:prstGeom prst="rect">
            <a:avLst/>
          </a:prstGeom>
          <a:noFill/>
          <a:ln>
            <a:noFill/>
          </a:ln>
        </p:spPr>
      </p:pic>
      <p:pic>
        <p:nvPicPr>
          <p:cNvPr id="29" name="Google Shape;29;p54" descr="pasted-image.pdf"/>
          <p:cNvPicPr preferRelativeResize="0"/>
          <p:nvPr/>
        </p:nvPicPr>
        <p:blipFill rotWithShape="1">
          <a:blip r:embed="rId2">
            <a:alphaModFix/>
          </a:blip>
          <a:srcRect/>
          <a:stretch/>
        </p:blipFill>
        <p:spPr>
          <a:xfrm rot="10800000">
            <a:off x="5340615" y="3860242"/>
            <a:ext cx="169460" cy="1694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ight text w/ 4 photos alt footer">
  <p:cSld name="right text w/ 4 photos alt footer">
    <p:bg>
      <p:bgPr>
        <a:solidFill>
          <a:srgbClr val="FFFFFF"/>
        </a:solidFill>
        <a:effectLst/>
      </p:bgPr>
    </p:bg>
    <p:spTree>
      <p:nvGrpSpPr>
        <p:cNvPr id="1" name="Shape 30"/>
        <p:cNvGrpSpPr/>
        <p:nvPr/>
      </p:nvGrpSpPr>
      <p:grpSpPr>
        <a:xfrm>
          <a:off x="0" y="0"/>
          <a:ext cx="0" cy="0"/>
          <a:chOff x="0" y="0"/>
          <a:chExt cx="0" cy="0"/>
        </a:xfrm>
      </p:grpSpPr>
      <p:sp>
        <p:nvSpPr>
          <p:cNvPr id="31" name="Google Shape;31;p55"/>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2" name="Google Shape;32;p55"/>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3" name="Google Shape;33;p55"/>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4" name="Google Shape;34;p55"/>
          <p:cNvSpPr>
            <a:spLocks noGrp="1"/>
          </p:cNvSpPr>
          <p:nvPr>
            <p:ph type="pic" idx="2"/>
          </p:nvPr>
        </p:nvSpPr>
        <p:spPr>
          <a:xfrm>
            <a:off x="707246" y="1164461"/>
            <a:ext cx="2501459" cy="1668096"/>
          </a:xfrm>
          <a:prstGeom prst="rect">
            <a:avLst/>
          </a:prstGeom>
          <a:noFill/>
          <a:ln>
            <a:noFill/>
          </a:ln>
        </p:spPr>
      </p:sp>
      <p:sp>
        <p:nvSpPr>
          <p:cNvPr id="35" name="Google Shape;35;p55"/>
          <p:cNvSpPr>
            <a:spLocks noGrp="1"/>
          </p:cNvSpPr>
          <p:nvPr>
            <p:ph type="pic" idx="3"/>
          </p:nvPr>
        </p:nvSpPr>
        <p:spPr>
          <a:xfrm>
            <a:off x="3321954" y="1318200"/>
            <a:ext cx="1688377" cy="1120200"/>
          </a:xfrm>
          <a:prstGeom prst="rect">
            <a:avLst/>
          </a:prstGeom>
          <a:noFill/>
          <a:ln>
            <a:noFill/>
          </a:ln>
        </p:spPr>
      </p:sp>
      <p:sp>
        <p:nvSpPr>
          <p:cNvPr id="36" name="Google Shape;36;p55"/>
          <p:cNvSpPr>
            <a:spLocks noGrp="1"/>
          </p:cNvSpPr>
          <p:nvPr>
            <p:ph type="pic" idx="4"/>
          </p:nvPr>
        </p:nvSpPr>
        <p:spPr>
          <a:xfrm>
            <a:off x="435024" y="2949088"/>
            <a:ext cx="2773681" cy="1100287"/>
          </a:xfrm>
          <a:prstGeom prst="rect">
            <a:avLst/>
          </a:prstGeom>
          <a:noFill/>
          <a:ln>
            <a:noFill/>
          </a:ln>
        </p:spPr>
      </p:sp>
      <p:sp>
        <p:nvSpPr>
          <p:cNvPr id="37" name="Google Shape;37;p55"/>
          <p:cNvSpPr>
            <a:spLocks noGrp="1"/>
          </p:cNvSpPr>
          <p:nvPr>
            <p:ph type="pic" idx="5"/>
          </p:nvPr>
        </p:nvSpPr>
        <p:spPr>
          <a:xfrm>
            <a:off x="3321954" y="2560113"/>
            <a:ext cx="1961899" cy="1300129"/>
          </a:xfrm>
          <a:prstGeom prst="rect">
            <a:avLst/>
          </a:prstGeom>
          <a:noFill/>
          <a:ln>
            <a:noFill/>
          </a:ln>
        </p:spPr>
      </p:sp>
      <p:cxnSp>
        <p:nvCxnSpPr>
          <p:cNvPr id="38" name="Google Shape;38;p55"/>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39" name="Google Shape;39;p55"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pic>
        <p:nvPicPr>
          <p:cNvPr id="40" name="Google Shape;40;p55" descr="pasted-image.pdf"/>
          <p:cNvPicPr preferRelativeResize="0"/>
          <p:nvPr/>
        </p:nvPicPr>
        <p:blipFill rotWithShape="1">
          <a:blip r:embed="rId3">
            <a:alphaModFix/>
          </a:blip>
          <a:srcRect/>
          <a:stretch/>
        </p:blipFill>
        <p:spPr>
          <a:xfrm>
            <a:off x="481299" y="995001"/>
            <a:ext cx="169460" cy="169460"/>
          </a:xfrm>
          <a:prstGeom prst="rect">
            <a:avLst/>
          </a:prstGeom>
          <a:noFill/>
          <a:ln>
            <a:noFill/>
          </a:ln>
        </p:spPr>
      </p:pic>
      <p:pic>
        <p:nvPicPr>
          <p:cNvPr id="41" name="Google Shape;41;p55" descr="pasted-image.pdf"/>
          <p:cNvPicPr preferRelativeResize="0"/>
          <p:nvPr/>
        </p:nvPicPr>
        <p:blipFill rotWithShape="1">
          <a:blip r:embed="rId3">
            <a:alphaModFix/>
          </a:blip>
          <a:srcRect/>
          <a:stretch/>
        </p:blipFill>
        <p:spPr>
          <a:xfrm rot="10800000">
            <a:off x="5340615" y="3860242"/>
            <a:ext cx="169460" cy="1694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ght side text + 1 picture">
  <p:cSld name="right side text + 1 picture">
    <p:bg>
      <p:bgPr>
        <a:solidFill>
          <a:srgbClr val="FFFFFF"/>
        </a:solidFill>
        <a:effectLst/>
      </p:bgPr>
    </p:bg>
    <p:spTree>
      <p:nvGrpSpPr>
        <p:cNvPr id="1" name="Shape 42"/>
        <p:cNvGrpSpPr/>
        <p:nvPr/>
      </p:nvGrpSpPr>
      <p:grpSpPr>
        <a:xfrm>
          <a:off x="0" y="0"/>
          <a:ext cx="0" cy="0"/>
          <a:chOff x="0" y="0"/>
          <a:chExt cx="0" cy="0"/>
        </a:xfrm>
      </p:grpSpPr>
      <p:sp>
        <p:nvSpPr>
          <p:cNvPr id="43" name="Google Shape;43;p56"/>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4" name="Google Shape;44;p56"/>
          <p:cNvSpPr>
            <a:spLocks noGrp="1"/>
          </p:cNvSpPr>
          <p:nvPr>
            <p:ph type="pic" idx="2"/>
          </p:nvPr>
        </p:nvSpPr>
        <p:spPr>
          <a:xfrm>
            <a:off x="713720" y="1029950"/>
            <a:ext cx="4414539" cy="2947690"/>
          </a:xfrm>
          <a:prstGeom prst="rect">
            <a:avLst/>
          </a:prstGeom>
          <a:noFill/>
          <a:ln>
            <a:noFill/>
          </a:ln>
        </p:spPr>
      </p:sp>
      <p:pic>
        <p:nvPicPr>
          <p:cNvPr id="45" name="Google Shape;45;p56" descr="pasted-image.pdf"/>
          <p:cNvPicPr preferRelativeResize="0"/>
          <p:nvPr/>
        </p:nvPicPr>
        <p:blipFill rotWithShape="1">
          <a:blip r:embed="rId2">
            <a:alphaModFix/>
          </a:blip>
          <a:srcRect/>
          <a:stretch/>
        </p:blipFill>
        <p:spPr>
          <a:xfrm>
            <a:off x="487773" y="860490"/>
            <a:ext cx="169460" cy="169460"/>
          </a:xfrm>
          <a:prstGeom prst="rect">
            <a:avLst/>
          </a:prstGeom>
          <a:noFill/>
          <a:ln>
            <a:noFill/>
          </a:ln>
        </p:spPr>
      </p:pic>
      <p:pic>
        <p:nvPicPr>
          <p:cNvPr id="46" name="Google Shape;46;p56" descr="pasted-image.pdf"/>
          <p:cNvPicPr preferRelativeResize="0"/>
          <p:nvPr/>
        </p:nvPicPr>
        <p:blipFill rotWithShape="1">
          <a:blip r:embed="rId2">
            <a:alphaModFix/>
          </a:blip>
          <a:srcRect/>
          <a:stretch/>
        </p:blipFill>
        <p:spPr>
          <a:xfrm rot="10800000">
            <a:off x="5184746" y="3977640"/>
            <a:ext cx="169460" cy="1694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ight side text + 1 picture alt footer">
  <p:cSld name="1_right side text + 1 picture alt footer">
    <p:bg>
      <p:bgPr>
        <a:solidFill>
          <a:srgbClr val="FFFFFF"/>
        </a:solidFill>
        <a:effectLst/>
      </p:bgPr>
    </p:bg>
    <p:spTree>
      <p:nvGrpSpPr>
        <p:cNvPr id="1" name="Shape 47"/>
        <p:cNvGrpSpPr/>
        <p:nvPr/>
      </p:nvGrpSpPr>
      <p:grpSpPr>
        <a:xfrm>
          <a:off x="0" y="0"/>
          <a:ext cx="0" cy="0"/>
          <a:chOff x="0" y="0"/>
          <a:chExt cx="0" cy="0"/>
        </a:xfrm>
      </p:grpSpPr>
      <p:sp>
        <p:nvSpPr>
          <p:cNvPr id="48" name="Google Shape;48;p57"/>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9" name="Google Shape;49;p57"/>
          <p:cNvSpPr>
            <a:spLocks noGrp="1"/>
          </p:cNvSpPr>
          <p:nvPr>
            <p:ph type="pic" idx="2"/>
          </p:nvPr>
        </p:nvSpPr>
        <p:spPr>
          <a:xfrm>
            <a:off x="713720" y="1029950"/>
            <a:ext cx="4414539" cy="2947690"/>
          </a:xfrm>
          <a:prstGeom prst="rect">
            <a:avLst/>
          </a:prstGeom>
          <a:noFill/>
          <a:ln>
            <a:noFill/>
          </a:ln>
        </p:spPr>
      </p:sp>
      <p:pic>
        <p:nvPicPr>
          <p:cNvPr id="50" name="Google Shape;50;p57"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cxnSp>
        <p:nvCxnSpPr>
          <p:cNvPr id="51" name="Google Shape;51;p57"/>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52" name="Google Shape;52;p57" descr="pasted-image.pdf"/>
          <p:cNvPicPr preferRelativeResize="0"/>
          <p:nvPr/>
        </p:nvPicPr>
        <p:blipFill rotWithShape="1">
          <a:blip r:embed="rId3">
            <a:alphaModFix/>
          </a:blip>
          <a:srcRect/>
          <a:stretch/>
        </p:blipFill>
        <p:spPr>
          <a:xfrm>
            <a:off x="487773" y="860490"/>
            <a:ext cx="169460" cy="169460"/>
          </a:xfrm>
          <a:prstGeom prst="rect">
            <a:avLst/>
          </a:prstGeom>
          <a:noFill/>
          <a:ln>
            <a:noFill/>
          </a:ln>
        </p:spPr>
      </p:pic>
      <p:pic>
        <p:nvPicPr>
          <p:cNvPr id="53" name="Google Shape;53;p57" descr="pasted-image.pdf"/>
          <p:cNvPicPr preferRelativeResize="0"/>
          <p:nvPr/>
        </p:nvPicPr>
        <p:blipFill rotWithShape="1">
          <a:blip r:embed="rId3">
            <a:alphaModFix/>
          </a:blip>
          <a:srcRect/>
          <a:stretch/>
        </p:blipFill>
        <p:spPr>
          <a:xfrm rot="10800000">
            <a:off x="5184746" y="3977640"/>
            <a:ext cx="169460" cy="16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ft side photo">
  <p:cSld name="left side photo">
    <p:bg>
      <p:bgPr>
        <a:solidFill>
          <a:srgbClr val="FFFFFF"/>
        </a:solidFill>
        <a:effectLst/>
      </p:bgPr>
    </p:bg>
    <p:spTree>
      <p:nvGrpSpPr>
        <p:cNvPr id="1" name="Shape 54"/>
        <p:cNvGrpSpPr/>
        <p:nvPr/>
      </p:nvGrpSpPr>
      <p:grpSpPr>
        <a:xfrm>
          <a:off x="0" y="0"/>
          <a:ext cx="0" cy="0"/>
          <a:chOff x="0" y="0"/>
          <a:chExt cx="0" cy="0"/>
        </a:xfrm>
      </p:grpSpPr>
      <p:sp>
        <p:nvSpPr>
          <p:cNvPr id="55" name="Google Shape;55;p58"/>
          <p:cNvSpPr>
            <a:spLocks noGrp="1"/>
          </p:cNvSpPr>
          <p:nvPr>
            <p:ph type="pic" idx="2"/>
          </p:nvPr>
        </p:nvSpPr>
        <p:spPr>
          <a:xfrm>
            <a:off x="0" y="0"/>
            <a:ext cx="4572000" cy="5143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Thread-local_storage#C_and_C.2B.2B"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courses.cs.vt.edu/cs3214/fall2024/projects/project2scoreboard"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git.cs.vt.edu/cs3214-staff/threadla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courses.cs.vt.edu/cs3214/spring2023/projects/project2scoreboard"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valgrind.org/docs/manual/hg-manual.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classes.cs.uchicago.edu/archive/2016/spring/12300-1/pa3.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a:stretch/>
        </p:blipFill>
        <p:spPr>
          <a:xfrm>
            <a:off x="7084250" y="87350"/>
            <a:ext cx="1914174" cy="1007450"/>
          </a:xfrm>
          <a:prstGeom prst="rect">
            <a:avLst/>
          </a:prstGeom>
          <a:noFill/>
          <a:ln>
            <a:noFill/>
          </a:ln>
        </p:spPr>
      </p:pic>
      <p:sp>
        <p:nvSpPr>
          <p:cNvPr id="104" name="Google Shape;104;p1"/>
          <p:cNvSpPr txBox="1"/>
          <p:nvPr/>
        </p:nvSpPr>
        <p:spPr>
          <a:xfrm>
            <a:off x="3388050" y="1239125"/>
            <a:ext cx="2367900" cy="595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FFFFFF"/>
                </a:solidFill>
                <a:latin typeface="Arial"/>
                <a:ea typeface="Arial"/>
                <a:cs typeface="Arial"/>
                <a:sym typeface="Arial"/>
              </a:rPr>
              <a:t>CS 3214: Project 2</a:t>
            </a:r>
            <a:endParaRPr sz="1900" b="1" i="0" u="none" strike="noStrike" cap="none">
              <a:solidFill>
                <a:srgbClr val="FFFFFF"/>
              </a:solidFill>
              <a:latin typeface="Arial"/>
              <a:ea typeface="Arial"/>
              <a:cs typeface="Arial"/>
              <a:sym typeface="Arial"/>
            </a:endParaRPr>
          </a:p>
        </p:txBody>
      </p:sp>
      <p:sp>
        <p:nvSpPr>
          <p:cNvPr id="105" name="Google Shape;105;p1"/>
          <p:cNvSpPr txBox="1"/>
          <p:nvPr/>
        </p:nvSpPr>
        <p:spPr>
          <a:xfrm>
            <a:off x="969000" y="1892600"/>
            <a:ext cx="7206000" cy="105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Fork-Join Threadpool</a:t>
            </a:r>
            <a:endParaRPr sz="5300" b="1" i="0" u="none" strike="noStrike" cap="none">
              <a:solidFill>
                <a:srgbClr val="FFFFFF"/>
              </a:solidFill>
              <a:latin typeface="Arial"/>
              <a:ea typeface="Arial"/>
              <a:cs typeface="Arial"/>
              <a:sym typeface="Arial"/>
            </a:endParaRPr>
          </a:p>
        </p:txBody>
      </p:sp>
      <p:sp>
        <p:nvSpPr>
          <p:cNvPr id="106" name="Google Shape;106;p1"/>
          <p:cNvSpPr txBox="1"/>
          <p:nvPr/>
        </p:nvSpPr>
        <p:spPr>
          <a:xfrm>
            <a:off x="754200" y="3160925"/>
            <a:ext cx="7635600" cy="98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FFFFFF"/>
                </a:solidFill>
                <a:latin typeface="Arial"/>
                <a:ea typeface="Arial"/>
                <a:cs typeface="Arial"/>
                <a:sym typeface="Arial"/>
              </a:rPr>
              <a:t>Tuesday October </a:t>
            </a:r>
            <a:r>
              <a:rPr lang="en" sz="1900" b="1">
                <a:solidFill>
                  <a:srgbClr val="FFFFFF"/>
                </a:solidFill>
              </a:rPr>
              <a:t>15</a:t>
            </a:r>
            <a:r>
              <a:rPr lang="en" sz="1900" b="1" i="0" u="none" strike="noStrike" cap="none" baseline="30000">
                <a:solidFill>
                  <a:srgbClr val="FFFFFF"/>
                </a:solidFill>
                <a:latin typeface="Arial"/>
                <a:ea typeface="Arial"/>
                <a:cs typeface="Arial"/>
                <a:sym typeface="Arial"/>
              </a:rPr>
              <a:t>th</a:t>
            </a:r>
            <a:r>
              <a:rPr lang="en" sz="1900" b="1" i="0" u="none" strike="noStrike" cap="none">
                <a:solidFill>
                  <a:srgbClr val="FFFFFF"/>
                </a:solidFill>
                <a:latin typeface="Arial"/>
                <a:ea typeface="Arial"/>
                <a:cs typeface="Arial"/>
                <a:sym typeface="Arial"/>
              </a:rPr>
              <a:t>, 2024; 7:00pm EDT</a:t>
            </a:r>
            <a:endParaRPr sz="16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lt1"/>
                </a:solidFill>
                <a:latin typeface="Arial"/>
                <a:ea typeface="Arial"/>
                <a:cs typeface="Arial"/>
                <a:sym typeface="Arial"/>
              </a:rPr>
              <a:t>Max Fisher&lt;</a:t>
            </a:r>
            <a:r>
              <a:rPr lang="en" sz="1600" b="0" i="0" u="none" strike="noStrike" cap="none" dirty="0" err="1">
                <a:solidFill>
                  <a:schemeClr val="lt1"/>
                </a:solidFill>
                <a:latin typeface="Arial"/>
                <a:ea typeface="Arial"/>
                <a:cs typeface="Arial"/>
                <a:sym typeface="Arial"/>
              </a:rPr>
              <a:t>maxhfisher@vt.edu</a:t>
            </a:r>
            <a:r>
              <a:rPr lang="en" sz="1600" b="0" i="0" u="none" strike="noStrike" cap="none" dirty="0">
                <a:solidFill>
                  <a:schemeClr val="lt1"/>
                </a:solidFill>
                <a:latin typeface="Arial"/>
                <a:ea typeface="Arial"/>
                <a:cs typeface="Arial"/>
                <a:sym typeface="Arial"/>
              </a:rPr>
              <a:t>&gt;</a:t>
            </a:r>
            <a:endParaRPr sz="16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dirty="0">
                <a:solidFill>
                  <a:schemeClr val="lt1"/>
                </a:solidFill>
              </a:rPr>
              <a:t>Forrest Meng&lt;</a:t>
            </a:r>
            <a:r>
              <a:rPr lang="en" sz="1600" dirty="0" err="1">
                <a:solidFill>
                  <a:schemeClr val="lt1"/>
                </a:solidFill>
              </a:rPr>
              <a:t>forrestm@vt.edu</a:t>
            </a:r>
            <a:r>
              <a:rPr lang="en" sz="1600" dirty="0">
                <a:solidFill>
                  <a:schemeClr val="lt1"/>
                </a:solidFill>
              </a:rPr>
              <a:t>&gt;</a:t>
            </a:r>
            <a:endParaRPr sz="1600" dirty="0">
              <a:solidFill>
                <a:schemeClr val="lt1"/>
              </a:solidFill>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Threadpool Design</a:t>
            </a:r>
            <a:endParaRPr sz="2800" b="1" i="0" u="none" strike="noStrike" cap="none">
              <a:solidFill>
                <a:srgbClr val="000000"/>
              </a:solidFill>
              <a:latin typeface="Arial"/>
              <a:ea typeface="Arial"/>
              <a:cs typeface="Arial"/>
              <a:sym typeface="Arial"/>
            </a:endParaRPr>
          </a:p>
        </p:txBody>
      </p:sp>
      <p:sp>
        <p:nvSpPr>
          <p:cNvPr id="171" name="Google Shape;171;p10"/>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Methodologies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Split up tasks among n workers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 Sharing / Work Stealing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Internal and External Submissions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 Helping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1" i="0" u="none" strike="noStrike" cap="none">
                <a:solidFill>
                  <a:srgbClr val="595959"/>
                </a:solidFill>
                <a:latin typeface="Arial"/>
                <a:ea typeface="Arial"/>
                <a:cs typeface="Arial"/>
                <a:sym typeface="Arial"/>
              </a:rPr>
              <a:t>No global variables! </a:t>
            </a:r>
            <a:r>
              <a:rPr lang="en" sz="1800" b="0" i="0" u="none" strike="noStrike" cap="none">
                <a:solidFill>
                  <a:srgbClr val="595959"/>
                </a:solidFill>
                <a:latin typeface="Arial"/>
                <a:ea typeface="Arial"/>
                <a:cs typeface="Arial"/>
                <a:sym typeface="Arial"/>
              </a:rPr>
              <a:t>(exception of thread-local variables - we will talk about these later)</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Sharing</a:t>
            </a:r>
            <a:endParaRPr sz="2800" b="1" i="0" u="none" strike="noStrike" cap="none">
              <a:solidFill>
                <a:srgbClr val="000000"/>
              </a:solidFill>
              <a:latin typeface="Arial"/>
              <a:ea typeface="Arial"/>
              <a:cs typeface="Arial"/>
              <a:sym typeface="Arial"/>
            </a:endParaRPr>
          </a:p>
        </p:txBody>
      </p:sp>
      <p:sp>
        <p:nvSpPr>
          <p:cNvPr id="177" name="Google Shape;177;p11"/>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Single, central queue from which all threads remove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100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Drawback: queue can become a point of contention especially with handling small tasks</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Stealing</a:t>
            </a:r>
            <a:endParaRPr sz="2800" b="1" i="0" u="none" strike="noStrike" cap="none">
              <a:solidFill>
                <a:srgbClr val="000000"/>
              </a:solidFill>
              <a:latin typeface="Arial"/>
              <a:ea typeface="Arial"/>
              <a:cs typeface="Arial"/>
              <a:sym typeface="Arial"/>
            </a:endParaRPr>
          </a:p>
        </p:txBody>
      </p:sp>
      <p:sp>
        <p:nvSpPr>
          <p:cNvPr id="183" name="Google Shape;183;p12"/>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Global list of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Local lists of tasks for each worker</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 main loop:</a:t>
            </a:r>
            <a:endParaRPr sz="1800" b="0" i="0" u="none" strike="noStrike" cap="none">
              <a:solidFill>
                <a:srgbClr val="595959"/>
              </a:solidFill>
              <a:latin typeface="Arial"/>
              <a:ea typeface="Arial"/>
              <a:cs typeface="Arial"/>
              <a:sym typeface="Arial"/>
            </a:endParaRPr>
          </a:p>
          <a:p>
            <a:pPr marL="914400" marR="0" lvl="1" indent="-323850" algn="l" rtl="0">
              <a:lnSpc>
                <a:spcPct val="115000"/>
              </a:lnSpc>
              <a:spcBef>
                <a:spcPts val="1000"/>
              </a:spcBef>
              <a:spcAft>
                <a:spcPts val="0"/>
              </a:spcAft>
              <a:buClr>
                <a:srgbClr val="595959"/>
              </a:buClr>
              <a:buSzPts val="1500"/>
              <a:buFont typeface="Arial"/>
              <a:buChar char="○"/>
            </a:pPr>
            <a:r>
              <a:rPr lang="en" sz="1500" b="0" i="0" u="none" strike="noStrike" cap="none">
                <a:solidFill>
                  <a:srgbClr val="595959"/>
                </a:solidFill>
                <a:latin typeface="Arial"/>
                <a:ea typeface="Arial"/>
                <a:cs typeface="Arial"/>
                <a:sym typeface="Arial"/>
              </a:rPr>
              <a:t>Do I have tasks? Pop from front (LIFO)</a:t>
            </a:r>
            <a:endParaRPr sz="1500" b="0" i="0" u="none" strike="noStrike" cap="none">
              <a:solidFill>
                <a:srgbClr val="595959"/>
              </a:solidFill>
              <a:latin typeface="Arial"/>
              <a:ea typeface="Arial"/>
              <a:cs typeface="Arial"/>
              <a:sym typeface="Arial"/>
            </a:endParaRPr>
          </a:p>
          <a:p>
            <a:pPr marL="914400" marR="0" lvl="1" indent="-323850" algn="l" rtl="0">
              <a:lnSpc>
                <a:spcPct val="115000"/>
              </a:lnSpc>
              <a:spcBef>
                <a:spcPts val="1000"/>
              </a:spcBef>
              <a:spcAft>
                <a:spcPts val="0"/>
              </a:spcAft>
              <a:buClr>
                <a:srgbClr val="595959"/>
              </a:buClr>
              <a:buSzPts val="1500"/>
              <a:buFont typeface="Arial"/>
              <a:buChar char="○"/>
            </a:pPr>
            <a:r>
              <a:rPr lang="en" sz="1500" b="0" i="0" u="none" strike="noStrike" cap="none">
                <a:solidFill>
                  <a:srgbClr val="595959"/>
                </a:solidFill>
                <a:latin typeface="Arial"/>
                <a:ea typeface="Arial"/>
                <a:cs typeface="Arial"/>
                <a:sym typeface="Arial"/>
              </a:rPr>
              <a:t>Are there global tasks? Pop from back (FIFO)</a:t>
            </a:r>
            <a:endParaRPr sz="1500" b="0" i="0" u="none" strike="noStrike" cap="none">
              <a:solidFill>
                <a:srgbClr val="595959"/>
              </a:solidFill>
              <a:latin typeface="Arial"/>
              <a:ea typeface="Arial"/>
              <a:cs typeface="Arial"/>
              <a:sym typeface="Arial"/>
            </a:endParaRPr>
          </a:p>
          <a:p>
            <a:pPr marL="914400" marR="0" lvl="1" indent="-323850" algn="l" rtl="0">
              <a:lnSpc>
                <a:spcPct val="115000"/>
              </a:lnSpc>
              <a:spcBef>
                <a:spcPts val="1000"/>
              </a:spcBef>
              <a:spcAft>
                <a:spcPts val="0"/>
              </a:spcAft>
              <a:buClr>
                <a:srgbClr val="595959"/>
              </a:buClr>
              <a:buSzPts val="1500"/>
              <a:buFont typeface="Arial"/>
              <a:buChar char="○"/>
            </a:pPr>
            <a:r>
              <a:rPr lang="en" sz="1500" b="0" i="0" u="none" strike="noStrike" cap="none">
                <a:solidFill>
                  <a:srgbClr val="595959"/>
                </a:solidFill>
                <a:latin typeface="Arial"/>
                <a:ea typeface="Arial"/>
                <a:cs typeface="Arial"/>
                <a:sym typeface="Arial"/>
              </a:rPr>
              <a:t>Does anyone else have tasks? Pop from back (FIFO)</a:t>
            </a:r>
            <a:endParaRPr sz="15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Stealing (cont.)</a:t>
            </a:r>
            <a:endParaRPr sz="2800" b="1" i="0" u="none" strike="noStrike" cap="none">
              <a:solidFill>
                <a:srgbClr val="000000"/>
              </a:solidFill>
              <a:latin typeface="Arial"/>
              <a:ea typeface="Arial"/>
              <a:cs typeface="Arial"/>
              <a:sym typeface="Arial"/>
            </a:endParaRPr>
          </a:p>
        </p:txBody>
      </p:sp>
      <p:sp>
        <p:nvSpPr>
          <p:cNvPr id="189" name="Google Shape;189;p13"/>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Stealing spreads work evenly to idle threads</a:t>
            </a:r>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Each queue/deque needs to be protected</a:t>
            </a:r>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Workers still wait for other threads to steal and finish futures they depend on (we’ll get back to this)</a:t>
            </a:r>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a:stretch/>
        </p:blipFill>
        <p:spPr>
          <a:xfrm>
            <a:off x="152400" y="152400"/>
            <a:ext cx="8839200" cy="4555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Internal vs External Task Submissions</a:t>
            </a:r>
            <a:endParaRPr sz="2800" b="1" i="0" u="none" strike="noStrike" cap="none">
              <a:solidFill>
                <a:srgbClr val="000000"/>
              </a:solidFill>
              <a:latin typeface="Arial"/>
              <a:ea typeface="Arial"/>
              <a:cs typeface="Arial"/>
              <a:sym typeface="Arial"/>
            </a:endParaRPr>
          </a:p>
        </p:txBody>
      </p:sp>
      <p:sp>
        <p:nvSpPr>
          <p:cNvPr id="200" name="Google Shape;200;p15"/>
          <p:cNvSpPr txBox="1"/>
          <p:nvPr/>
        </p:nvSpPr>
        <p:spPr>
          <a:xfrm>
            <a:off x="311700" y="1152475"/>
            <a:ext cx="7947000" cy="3846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sng" strike="noStrike" cap="none">
                <a:solidFill>
                  <a:srgbClr val="595959"/>
                </a:solidFill>
                <a:latin typeface="Arial"/>
                <a:ea typeface="Arial"/>
                <a:cs typeface="Arial"/>
                <a:sym typeface="Arial"/>
              </a:rPr>
              <a:t>External Submission</a:t>
            </a:r>
            <a:r>
              <a:rPr lang="en" sz="1800" b="0" i="0" u="none" strike="noStrike" cap="none">
                <a:solidFill>
                  <a:srgbClr val="595959"/>
                </a:solidFill>
                <a:latin typeface="Arial"/>
                <a:ea typeface="Arial"/>
                <a:cs typeface="Arial"/>
                <a:sym typeface="Arial"/>
              </a:rPr>
              <a:t> - client submits a new task to threadpool</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Task gets added to the global queue</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sng" strike="noStrike" cap="none">
                <a:solidFill>
                  <a:srgbClr val="595959"/>
                </a:solidFill>
                <a:latin typeface="Arial"/>
                <a:ea typeface="Arial"/>
                <a:cs typeface="Arial"/>
                <a:sym typeface="Arial"/>
              </a:rPr>
              <a:t>Internal Submission</a:t>
            </a:r>
            <a:r>
              <a:rPr lang="en" sz="1800" b="0" i="0" u="none" strike="noStrike" cap="none">
                <a:solidFill>
                  <a:srgbClr val="595959"/>
                </a:solidFill>
                <a:latin typeface="Arial"/>
                <a:ea typeface="Arial"/>
                <a:cs typeface="Arial"/>
                <a:sym typeface="Arial"/>
              </a:rPr>
              <a:t> - thread submits a subtask</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“Subtask” gets added to worker’s local deque</a:t>
            </a:r>
            <a:endParaRPr sz="1800" b="0" i="0" u="none" strike="noStrike" cap="none">
              <a:solidFill>
                <a:srgbClr val="595959"/>
              </a:solidFill>
              <a:latin typeface="Arial"/>
              <a:ea typeface="Arial"/>
              <a:cs typeface="Arial"/>
              <a:sym typeface="Arial"/>
            </a:endParaRPr>
          </a:p>
          <a:p>
            <a:pPr marL="13716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 executes it later</a:t>
            </a:r>
            <a:endParaRPr sz="1800" b="0" i="0" u="none" strike="noStrike" cap="none">
              <a:solidFill>
                <a:srgbClr val="595959"/>
              </a:solidFill>
              <a:latin typeface="Arial"/>
              <a:ea typeface="Arial"/>
              <a:cs typeface="Arial"/>
              <a:sym typeface="Arial"/>
            </a:endParaRPr>
          </a:p>
          <a:p>
            <a:pPr marL="13716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Or a co-worker steals the task to execute itself</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For submissions to the threadpool, you’ll need to distinguish these cases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100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But how?</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Mergesort</a:t>
            </a:r>
            <a:endParaRPr sz="2800" b="1" i="0" u="none" strike="noStrike" cap="none">
              <a:solidFill>
                <a:srgbClr val="000000"/>
              </a:solidFill>
              <a:latin typeface="Arial"/>
              <a:ea typeface="Arial"/>
              <a:cs typeface="Arial"/>
              <a:sym typeface="Arial"/>
            </a:endParaRPr>
          </a:p>
        </p:txBody>
      </p:sp>
      <p:sp>
        <p:nvSpPr>
          <p:cNvPr id="206" name="Google Shape;206;p16"/>
          <p:cNvSpPr txBox="1"/>
          <p:nvPr/>
        </p:nvSpPr>
        <p:spPr>
          <a:xfrm>
            <a:off x="798725" y="1296625"/>
            <a:ext cx="12216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sort(A[0..64])</a:t>
            </a:r>
            <a:endParaRPr sz="1400" b="0" i="0" u="none" strike="noStrike" cap="none">
              <a:solidFill>
                <a:srgbClr val="000000"/>
              </a:solidFill>
              <a:latin typeface="Arial"/>
              <a:ea typeface="Arial"/>
              <a:cs typeface="Arial"/>
              <a:sym typeface="Arial"/>
            </a:endParaRPr>
          </a:p>
        </p:txBody>
      </p:sp>
      <p:sp>
        <p:nvSpPr>
          <p:cNvPr id="207" name="Google Shape;207;p16"/>
          <p:cNvSpPr txBox="1"/>
          <p:nvPr/>
        </p:nvSpPr>
        <p:spPr>
          <a:xfrm>
            <a:off x="798725" y="2352150"/>
            <a:ext cx="12216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sort(A[0..32])</a:t>
            </a:r>
            <a:endParaRPr sz="1400" b="0" i="0" u="none" strike="noStrike" cap="none">
              <a:solidFill>
                <a:srgbClr val="000000"/>
              </a:solidFill>
              <a:latin typeface="Arial"/>
              <a:ea typeface="Arial"/>
              <a:cs typeface="Arial"/>
              <a:sym typeface="Arial"/>
            </a:endParaRPr>
          </a:p>
        </p:txBody>
      </p:sp>
      <p:sp>
        <p:nvSpPr>
          <p:cNvPr id="208" name="Google Shape;208;p16"/>
          <p:cNvSpPr txBox="1"/>
          <p:nvPr/>
        </p:nvSpPr>
        <p:spPr>
          <a:xfrm>
            <a:off x="798725" y="3801075"/>
            <a:ext cx="12216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sort(A[0..16])</a:t>
            </a:r>
            <a:endParaRPr sz="1400" b="0" i="0" u="none" strike="noStrike" cap="none">
              <a:solidFill>
                <a:srgbClr val="000000"/>
              </a:solidFill>
              <a:latin typeface="Arial"/>
              <a:ea typeface="Arial"/>
              <a:cs typeface="Arial"/>
              <a:sym typeface="Arial"/>
            </a:endParaRPr>
          </a:p>
        </p:txBody>
      </p:sp>
      <p:sp>
        <p:nvSpPr>
          <p:cNvPr id="209" name="Google Shape;209;p16"/>
          <p:cNvSpPr txBox="1"/>
          <p:nvPr/>
        </p:nvSpPr>
        <p:spPr>
          <a:xfrm>
            <a:off x="2320700" y="3801075"/>
            <a:ext cx="13632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sort(A[16..32])</a:t>
            </a:r>
            <a:endParaRPr sz="1400" b="0" i="0" u="none" strike="noStrike" cap="none">
              <a:solidFill>
                <a:srgbClr val="000000"/>
              </a:solidFill>
              <a:latin typeface="Arial"/>
              <a:ea typeface="Arial"/>
              <a:cs typeface="Arial"/>
              <a:sym typeface="Arial"/>
            </a:endParaRPr>
          </a:p>
        </p:txBody>
      </p:sp>
      <p:sp>
        <p:nvSpPr>
          <p:cNvPr id="210" name="Google Shape;210;p16"/>
          <p:cNvSpPr txBox="1"/>
          <p:nvPr/>
        </p:nvSpPr>
        <p:spPr>
          <a:xfrm>
            <a:off x="4530500" y="3801075"/>
            <a:ext cx="13185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sort(A[32..48])</a:t>
            </a:r>
            <a:endParaRPr sz="1400" b="0" i="0" u="none" strike="noStrike" cap="none">
              <a:solidFill>
                <a:srgbClr val="000000"/>
              </a:solidFill>
              <a:latin typeface="Arial"/>
              <a:ea typeface="Arial"/>
              <a:cs typeface="Arial"/>
              <a:sym typeface="Arial"/>
            </a:endParaRPr>
          </a:p>
        </p:txBody>
      </p:sp>
      <p:sp>
        <p:nvSpPr>
          <p:cNvPr id="211" name="Google Shape;211;p16"/>
          <p:cNvSpPr txBox="1"/>
          <p:nvPr/>
        </p:nvSpPr>
        <p:spPr>
          <a:xfrm>
            <a:off x="6064675" y="3801075"/>
            <a:ext cx="13185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sort(A[48..64])</a:t>
            </a:r>
            <a:endParaRPr sz="1400" b="0" i="0" u="none" strike="noStrike" cap="none">
              <a:solidFill>
                <a:srgbClr val="000000"/>
              </a:solidFill>
              <a:latin typeface="Arial"/>
              <a:ea typeface="Arial"/>
              <a:cs typeface="Arial"/>
              <a:sym typeface="Arial"/>
            </a:endParaRPr>
          </a:p>
        </p:txBody>
      </p:sp>
      <p:sp>
        <p:nvSpPr>
          <p:cNvPr id="212" name="Google Shape;212;p16"/>
          <p:cNvSpPr txBox="1"/>
          <p:nvPr/>
        </p:nvSpPr>
        <p:spPr>
          <a:xfrm>
            <a:off x="4421375" y="2352150"/>
            <a:ext cx="1363200" cy="4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sort(A[32..64])</a:t>
            </a:r>
            <a:endParaRPr sz="1400" b="0" i="0" u="none" strike="noStrike" cap="none">
              <a:solidFill>
                <a:srgbClr val="000000"/>
              </a:solidFill>
              <a:latin typeface="Arial"/>
              <a:ea typeface="Arial"/>
              <a:cs typeface="Arial"/>
              <a:sym typeface="Arial"/>
            </a:endParaRPr>
          </a:p>
        </p:txBody>
      </p:sp>
      <p:cxnSp>
        <p:nvCxnSpPr>
          <p:cNvPr id="213" name="Google Shape;213;p16"/>
          <p:cNvCxnSpPr>
            <a:stCxn id="206" idx="2"/>
            <a:endCxn id="207" idx="0"/>
          </p:cNvCxnSpPr>
          <p:nvPr/>
        </p:nvCxnSpPr>
        <p:spPr>
          <a:xfrm>
            <a:off x="1409525" y="1735825"/>
            <a:ext cx="0" cy="616200"/>
          </a:xfrm>
          <a:prstGeom prst="straightConnector1">
            <a:avLst/>
          </a:prstGeom>
          <a:noFill/>
          <a:ln w="9525" cap="flat" cmpd="sng">
            <a:solidFill>
              <a:schemeClr val="dk2"/>
            </a:solidFill>
            <a:prstDash val="solid"/>
            <a:round/>
            <a:headEnd type="none" w="sm" len="sm"/>
            <a:tailEnd type="triangle" w="med" len="med"/>
          </a:ln>
        </p:spPr>
      </p:cxnSp>
      <p:cxnSp>
        <p:nvCxnSpPr>
          <p:cNvPr id="214" name="Google Shape;214;p16"/>
          <p:cNvCxnSpPr>
            <a:stCxn id="206" idx="2"/>
            <a:endCxn id="212" idx="0"/>
          </p:cNvCxnSpPr>
          <p:nvPr/>
        </p:nvCxnSpPr>
        <p:spPr>
          <a:xfrm>
            <a:off x="1409525" y="1735825"/>
            <a:ext cx="3693600" cy="616200"/>
          </a:xfrm>
          <a:prstGeom prst="straightConnector1">
            <a:avLst/>
          </a:prstGeom>
          <a:noFill/>
          <a:ln w="9525" cap="flat" cmpd="sng">
            <a:solidFill>
              <a:schemeClr val="dk2"/>
            </a:solidFill>
            <a:prstDash val="solid"/>
            <a:round/>
            <a:headEnd type="none" w="sm" len="sm"/>
            <a:tailEnd type="triangle" w="med" len="med"/>
          </a:ln>
        </p:spPr>
      </p:cxnSp>
      <p:cxnSp>
        <p:nvCxnSpPr>
          <p:cNvPr id="215" name="Google Shape;215;p16"/>
          <p:cNvCxnSpPr>
            <a:endCxn id="208" idx="0"/>
          </p:cNvCxnSpPr>
          <p:nvPr/>
        </p:nvCxnSpPr>
        <p:spPr>
          <a:xfrm>
            <a:off x="1409525" y="2791275"/>
            <a:ext cx="0" cy="1009800"/>
          </a:xfrm>
          <a:prstGeom prst="straightConnector1">
            <a:avLst/>
          </a:prstGeom>
          <a:noFill/>
          <a:ln w="9525" cap="flat" cmpd="sng">
            <a:solidFill>
              <a:schemeClr val="dk2"/>
            </a:solidFill>
            <a:prstDash val="solid"/>
            <a:round/>
            <a:headEnd type="none" w="sm" len="sm"/>
            <a:tailEnd type="triangle" w="med" len="med"/>
          </a:ln>
        </p:spPr>
      </p:cxnSp>
      <p:cxnSp>
        <p:nvCxnSpPr>
          <p:cNvPr id="216" name="Google Shape;216;p16"/>
          <p:cNvCxnSpPr>
            <a:stCxn id="207" idx="2"/>
            <a:endCxn id="209" idx="0"/>
          </p:cNvCxnSpPr>
          <p:nvPr/>
        </p:nvCxnSpPr>
        <p:spPr>
          <a:xfrm>
            <a:off x="1409525" y="2791350"/>
            <a:ext cx="1592700" cy="1009800"/>
          </a:xfrm>
          <a:prstGeom prst="straightConnector1">
            <a:avLst/>
          </a:prstGeom>
          <a:noFill/>
          <a:ln w="9525" cap="flat" cmpd="sng">
            <a:solidFill>
              <a:schemeClr val="dk2"/>
            </a:solidFill>
            <a:prstDash val="solid"/>
            <a:round/>
            <a:headEnd type="none" w="sm" len="sm"/>
            <a:tailEnd type="triangle" w="med" len="med"/>
          </a:ln>
        </p:spPr>
      </p:cxnSp>
      <p:cxnSp>
        <p:nvCxnSpPr>
          <p:cNvPr id="217" name="Google Shape;217;p16"/>
          <p:cNvCxnSpPr>
            <a:endCxn id="210" idx="0"/>
          </p:cNvCxnSpPr>
          <p:nvPr/>
        </p:nvCxnSpPr>
        <p:spPr>
          <a:xfrm flipH="1">
            <a:off x="5189750" y="2791275"/>
            <a:ext cx="65400" cy="1009800"/>
          </a:xfrm>
          <a:prstGeom prst="straightConnector1">
            <a:avLst/>
          </a:prstGeom>
          <a:noFill/>
          <a:ln w="9525" cap="flat" cmpd="sng">
            <a:solidFill>
              <a:schemeClr val="dk2"/>
            </a:solidFill>
            <a:prstDash val="solid"/>
            <a:round/>
            <a:headEnd type="none" w="sm" len="sm"/>
            <a:tailEnd type="triangle" w="med" len="med"/>
          </a:ln>
        </p:spPr>
      </p:cxnSp>
      <p:cxnSp>
        <p:nvCxnSpPr>
          <p:cNvPr id="218" name="Google Shape;218;p16"/>
          <p:cNvCxnSpPr>
            <a:stCxn id="212" idx="2"/>
            <a:endCxn id="211" idx="0"/>
          </p:cNvCxnSpPr>
          <p:nvPr/>
        </p:nvCxnSpPr>
        <p:spPr>
          <a:xfrm>
            <a:off x="5102975" y="2791350"/>
            <a:ext cx="1620900" cy="10098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Example</a:t>
            </a:r>
            <a:endParaRPr sz="2800" b="1" i="0" u="none" strike="noStrike" cap="none">
              <a:solidFill>
                <a:srgbClr val="000000"/>
              </a:solidFill>
              <a:latin typeface="Arial"/>
              <a:ea typeface="Arial"/>
              <a:cs typeface="Arial"/>
              <a:sym typeface="Arial"/>
            </a:endParaRPr>
          </a:p>
        </p:txBody>
      </p:sp>
      <p:sp>
        <p:nvSpPr>
          <p:cNvPr id="224" name="Google Shape;224;p17"/>
          <p:cNvSpPr txBox="1"/>
          <p:nvPr/>
        </p:nvSpPr>
        <p:spPr>
          <a:xfrm>
            <a:off x="483150" y="1255425"/>
            <a:ext cx="7849800" cy="378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61AFEF"/>
                </a:solidFill>
                <a:latin typeface="Courier New"/>
                <a:ea typeface="Courier New"/>
                <a:cs typeface="Courier New"/>
                <a:sym typeface="Courier New"/>
              </a:rPr>
              <a:t>mergesort_parallel</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array, </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N)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tmp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malloc</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sizeof</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int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(N));</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msort_task root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.left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D19A66"/>
                </a:solidFill>
                <a:latin typeface="Courier New"/>
                <a:ea typeface="Courier New"/>
                <a:cs typeface="Courier New"/>
                <a:sym typeface="Courier New"/>
              </a:rPr>
              <a:t>0</a:t>
            </a:r>
            <a:r>
              <a:rPr lang="en" sz="1050" b="1" i="0" u="none" strike="noStrike" cap="none">
                <a:solidFill>
                  <a:srgbClr val="ABB2BF"/>
                </a:solidFill>
                <a:latin typeface="Courier New"/>
                <a:ea typeface="Courier New"/>
                <a:cs typeface="Courier New"/>
                <a:sym typeface="Courier New"/>
              </a:rPr>
              <a:t>, .right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N</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D19A66"/>
                </a:solidFill>
                <a:latin typeface="Courier New"/>
                <a:ea typeface="Courier New"/>
                <a:cs typeface="Courier New"/>
                <a:sym typeface="Courier New"/>
              </a:rPr>
              <a:t>1</a:t>
            </a:r>
            <a:r>
              <a:rPr lang="en" sz="1050" b="1" i="0" u="none" strike="noStrike" cap="none">
                <a:solidFill>
                  <a:srgbClr val="ABB2BF"/>
                </a:solidFill>
                <a:latin typeface="Courier New"/>
                <a:ea typeface="Courier New"/>
                <a:cs typeface="Courier New"/>
                <a:sym typeface="Courier New"/>
              </a:rPr>
              <a:t>, .array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array, .tmp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tmp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thread_pool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threadpool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thread_pool_new</a:t>
            </a:r>
            <a:r>
              <a:rPr lang="en" sz="1050" b="1" i="0" u="none" strike="noStrike" cap="none">
                <a:solidFill>
                  <a:srgbClr val="ABB2BF"/>
                </a:solidFill>
                <a:latin typeface="Courier New"/>
                <a:ea typeface="Courier New"/>
                <a:cs typeface="Courier New"/>
                <a:sym typeface="Courier New"/>
              </a:rPr>
              <a:t>(nthreads);</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//EXTERNAL submission from client</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future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top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thread_pool_submit</a:t>
            </a:r>
            <a:r>
              <a:rPr lang="en" sz="1050" b="1" i="0" u="none" strike="noStrike" cap="none">
                <a:solidFill>
                  <a:srgbClr val="ABB2BF"/>
                </a:solidFill>
                <a:latin typeface="Courier New"/>
                <a:ea typeface="Courier New"/>
                <a:cs typeface="Courier New"/>
                <a:sym typeface="Courier New"/>
              </a:rPr>
              <a:t>(threadpool,         </a:t>
            </a:r>
            <a:r>
              <a:rPr lang="en" sz="1050" b="1" i="0" u="none" strike="noStrike" cap="none">
                <a:solidFill>
                  <a:srgbClr val="00FF00"/>
                </a:solidFill>
                <a:latin typeface="Courier New"/>
                <a:ea typeface="Courier New"/>
                <a:cs typeface="Courier New"/>
                <a:sym typeface="Courier New"/>
              </a:rPr>
              <a:t>//internal function</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56B6C2"/>
                </a:solidFill>
                <a:latin typeface="Courier New"/>
                <a:ea typeface="Courier New"/>
                <a:cs typeface="Courier New"/>
                <a:sym typeface="Courier New"/>
              </a:rPr>
              <a:t>fork_join_task_t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FFFFFF"/>
                </a:solidFill>
                <a:latin typeface="Courier New"/>
                <a:ea typeface="Courier New"/>
                <a:cs typeface="Courier New"/>
                <a:sym typeface="Courier New"/>
              </a:rPr>
              <a:t>mergesort_internal_parallel</a:t>
            </a:r>
            <a:r>
              <a:rPr lang="en" sz="1050" b="1" i="0" u="none" strike="noStrike" cap="none">
                <a:solidFill>
                  <a:srgbClr val="ABB2BF"/>
                </a:solidFill>
                <a:latin typeface="Courier New"/>
                <a:ea typeface="Courier New"/>
                <a:cs typeface="Courier New"/>
                <a:sym typeface="Courier New"/>
              </a:rPr>
              <a: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&amp;</a:t>
            </a:r>
            <a:r>
              <a:rPr lang="en" sz="1050" b="1" i="0" u="none" strike="noStrike" cap="none">
                <a:solidFill>
                  <a:srgbClr val="ABB2BF"/>
                </a:solidFill>
                <a:latin typeface="Courier New"/>
                <a:ea typeface="Courier New"/>
                <a:cs typeface="Courier New"/>
                <a:sym typeface="Courier New"/>
              </a:rPr>
              <a:t>root);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//demands answer once it’s ready</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future_get</a:t>
            </a:r>
            <a:r>
              <a:rPr lang="en" sz="1050" b="1" i="0" u="none" strike="noStrike" cap="none">
                <a:solidFill>
                  <a:srgbClr val="ABB2BF"/>
                </a:solidFill>
                <a:latin typeface="Courier New"/>
                <a:ea typeface="Courier New"/>
                <a:cs typeface="Courier New"/>
                <a:sym typeface="Courier New"/>
              </a:rPr>
              <a:t>(top);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future_free</a:t>
            </a:r>
            <a:r>
              <a:rPr lang="en" sz="1050" b="1" i="0" u="none" strike="noStrike" cap="none">
                <a:solidFill>
                  <a:srgbClr val="ABB2BF"/>
                </a:solidFill>
                <a:latin typeface="Courier New"/>
                <a:ea typeface="Courier New"/>
                <a:cs typeface="Courier New"/>
                <a:sym typeface="Courier New"/>
              </a:rPr>
              <a:t>(top);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thread_pool_shutdown_and_destroy</a:t>
            </a:r>
            <a:r>
              <a:rPr lang="en" sz="1050" b="1" i="0" u="none" strike="noStrike" cap="none">
                <a:solidFill>
                  <a:srgbClr val="ABB2BF"/>
                </a:solidFill>
                <a:latin typeface="Courier New"/>
                <a:ea typeface="Courier New"/>
                <a:cs typeface="Courier New"/>
                <a:sym typeface="Courier New"/>
              </a:rPr>
              <a:t>(threadpool);</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free</a:t>
            </a:r>
            <a:r>
              <a:rPr lang="en" sz="1050" b="1" i="0" u="none" strike="noStrike" cap="none">
                <a:solidFill>
                  <a:srgbClr val="ABB2BF"/>
                </a:solidFill>
                <a:latin typeface="Courier New"/>
                <a:ea typeface="Courier New"/>
                <a:cs typeface="Courier New"/>
                <a:sym typeface="Courier New"/>
              </a:rPr>
              <a:t> (tmp);</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25" name="Google Shape;225;p17"/>
          <p:cNvSpPr txBox="1"/>
          <p:nvPr/>
        </p:nvSpPr>
        <p:spPr>
          <a:xfrm>
            <a:off x="4955375" y="699000"/>
            <a:ext cx="4114800" cy="34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Check out mergesort.c to see full functions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Example (part 2)</a:t>
            </a:r>
            <a:endParaRPr sz="2800" b="1" i="0" u="none" strike="noStrike" cap="none">
              <a:solidFill>
                <a:srgbClr val="000000"/>
              </a:solidFill>
              <a:latin typeface="Arial"/>
              <a:ea typeface="Arial"/>
              <a:cs typeface="Arial"/>
              <a:sym typeface="Arial"/>
            </a:endParaRPr>
          </a:p>
        </p:txBody>
      </p:sp>
      <p:sp>
        <p:nvSpPr>
          <p:cNvPr id="231" name="Google Shape;231;p18"/>
          <p:cNvSpPr txBox="1"/>
          <p:nvPr/>
        </p:nvSpPr>
        <p:spPr>
          <a:xfrm>
            <a:off x="84200" y="1092025"/>
            <a:ext cx="8998200" cy="4006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C678DD"/>
                </a:solidFill>
                <a:latin typeface="Courier New"/>
                <a:ea typeface="Courier New"/>
                <a:cs typeface="Courier New"/>
                <a:sym typeface="Courier New"/>
              </a:rPr>
              <a:t>static</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void</a:t>
            </a: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61AFEF"/>
                </a:solidFill>
                <a:latin typeface="Courier New"/>
                <a:ea typeface="Courier New"/>
                <a:cs typeface="Courier New"/>
                <a:sym typeface="Courier New"/>
              </a:rPr>
              <a:t>mergesort_internal_parallel</a:t>
            </a:r>
            <a:r>
              <a:rPr lang="en" sz="1050" b="1" i="0" u="none" strike="noStrike" cap="none">
                <a:solidFill>
                  <a:srgbClr val="ABB2BF"/>
                </a:solidFill>
                <a:latin typeface="Courier New"/>
                <a:ea typeface="Courier New"/>
                <a:cs typeface="Courier New"/>
                <a:sym typeface="Courier New"/>
              </a:rPr>
              <a:t>(</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thread_pool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threadpool,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msort_task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s)</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//If array small, no more submitting just internal sort (BASE CASE)</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if</a:t>
            </a:r>
            <a:r>
              <a:rPr lang="en" sz="1050" b="1" i="0" u="none" strike="noStrike" cap="none">
                <a:solidFill>
                  <a:srgbClr val="ABB2BF"/>
                </a:solidFill>
                <a:latin typeface="Courier New"/>
                <a:ea typeface="Courier New"/>
                <a:cs typeface="Courier New"/>
                <a:sym typeface="Courier New"/>
              </a:rPr>
              <a:t> (right - left &lt;= min_task_size) { </a:t>
            </a:r>
            <a:r>
              <a:rPr lang="en" sz="1050" b="1" i="0" u="none" strike="noStrike" cap="none">
                <a:solidFill>
                  <a:srgbClr val="61AFEF"/>
                </a:solidFill>
                <a:latin typeface="Courier New"/>
                <a:ea typeface="Courier New"/>
                <a:cs typeface="Courier New"/>
                <a:sym typeface="Courier New"/>
              </a:rPr>
              <a:t>mergesort_internal</a:t>
            </a:r>
            <a:r>
              <a:rPr lang="en" sz="1050" b="1" i="0" u="none" strike="noStrike" cap="none">
                <a:solidFill>
                  <a:srgbClr val="ABB2BF"/>
                </a:solidFill>
                <a:latin typeface="Courier New"/>
                <a:ea typeface="Courier New"/>
                <a:cs typeface="Courier New"/>
                <a:sym typeface="Courier New"/>
              </a:rPr>
              <a:t>(array, tmp+left, left, right);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FFE599"/>
                </a:solidFill>
                <a:latin typeface="Courier New"/>
                <a:ea typeface="Courier New"/>
                <a:cs typeface="Courier New"/>
                <a:sym typeface="Courier New"/>
              </a:rPr>
              <a:t>... not all code shown ....</a:t>
            </a:r>
            <a:endParaRPr sz="1050" b="1" i="0" u="none" strike="noStrike" cap="none">
              <a:solidFill>
                <a:srgbClr val="FFE599"/>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00FF00"/>
                </a:solidFill>
                <a:latin typeface="Courier New"/>
                <a:ea typeface="Courier New"/>
                <a:cs typeface="Courier New"/>
                <a:sym typeface="Courier New"/>
              </a:rPr>
              <a:t>	  </a:t>
            </a:r>
            <a:endParaRPr sz="1050" b="1" i="0" u="none" strike="noStrike" cap="none">
              <a:solidFill>
                <a:srgbClr val="00FF00"/>
              </a:solidFill>
              <a:latin typeface="Courier New"/>
              <a:ea typeface="Courier New"/>
              <a:cs typeface="Courier New"/>
              <a:sym typeface="Courier New"/>
            </a:endParaRPr>
          </a:p>
          <a:p>
            <a:pPr marL="0" marR="0" lvl="0" indent="457200" algn="l" rtl="0">
              <a:lnSpc>
                <a:spcPct val="135714"/>
              </a:lnSpc>
              <a:spcBef>
                <a:spcPts val="0"/>
              </a:spcBef>
              <a:spcAft>
                <a:spcPts val="0"/>
              </a:spcAft>
              <a:buClr>
                <a:srgbClr val="000000"/>
              </a:buClr>
              <a:buSzPts val="1050"/>
              <a:buFont typeface="Arial"/>
              <a:buNone/>
            </a:pPr>
            <a:r>
              <a:rPr lang="en" sz="1050" b="1" i="0" u="none" strike="noStrike" cap="none">
                <a:solidFill>
                  <a:srgbClr val="00FF00"/>
                </a:solidFill>
                <a:latin typeface="Courier New"/>
                <a:ea typeface="Courier New"/>
                <a:cs typeface="Courier New"/>
                <a:sym typeface="Courier New"/>
              </a:rPr>
              <a:t>  //INTERNAL Submission from the worker thread</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struct</a:t>
            </a:r>
            <a:r>
              <a:rPr lang="en" sz="1050" b="1" i="0" u="none" strike="noStrike" cap="none">
                <a:solidFill>
                  <a:srgbClr val="ABB2BF"/>
                </a:solidFill>
                <a:latin typeface="Courier New"/>
                <a:ea typeface="Courier New"/>
                <a:cs typeface="Courier New"/>
                <a:sym typeface="Courier New"/>
              </a:rPr>
              <a:t> future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lhalf </a:t>
            </a:r>
            <a:r>
              <a:rPr lang="en" sz="1050" b="1" i="0" u="none" strike="noStrike" cap="none">
                <a:solidFill>
                  <a:srgbClr val="C678DD"/>
                </a:solidFill>
                <a:latin typeface="Courier New"/>
                <a:ea typeface="Courier New"/>
                <a:cs typeface="Courier New"/>
                <a:sym typeface="Courier New"/>
              </a:rPr>
              <a:t>=</a:t>
            </a: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thread_pool_submit</a:t>
            </a:r>
            <a:r>
              <a:rPr lang="en" sz="1050" b="1" i="0" u="none" strike="noStrike" cap="none">
                <a:solidFill>
                  <a:srgbClr val="ABB2BF"/>
                </a:solidFill>
                <a:latin typeface="Courier New"/>
                <a:ea typeface="Courier New"/>
                <a:cs typeface="Courier New"/>
                <a:sym typeface="Courier New"/>
              </a:rPr>
              <a:t>(threadpool, (</a:t>
            </a:r>
            <a:r>
              <a:rPr lang="en" sz="1050" b="1" i="0" u="none" strike="noStrike" cap="none">
                <a:solidFill>
                  <a:srgbClr val="56B6C2"/>
                </a:solidFill>
                <a:latin typeface="Courier New"/>
                <a:ea typeface="Courier New"/>
                <a:cs typeface="Courier New"/>
                <a:sym typeface="Courier New"/>
              </a:rPr>
              <a:t>fork_join_task_t</a:t>
            </a:r>
            <a:r>
              <a:rPr lang="en" sz="1050" b="1" i="0" u="none" strike="noStrike" cap="none">
                <a:solidFill>
                  <a:srgbClr val="ABB2BF"/>
                </a:solidFill>
                <a:latin typeface="Courier New"/>
                <a:ea typeface="Courier New"/>
                <a:cs typeface="Courier New"/>
                <a:sym typeface="Courier New"/>
              </a:rPr>
              <a:t>) mergesort_internal_parallel,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C678DD"/>
                </a:solidFill>
                <a:latin typeface="Courier New"/>
                <a:ea typeface="Courier New"/>
                <a:cs typeface="Courier New"/>
                <a:sym typeface="Courier New"/>
              </a:rPr>
              <a:t>&amp;</a:t>
            </a:r>
            <a:r>
              <a:rPr lang="en" sz="1050" b="1" i="0" u="none" strike="noStrike" cap="none">
                <a:solidFill>
                  <a:srgbClr val="ABB2BF"/>
                </a:solidFill>
                <a:latin typeface="Courier New"/>
                <a:ea typeface="Courier New"/>
                <a:cs typeface="Courier New"/>
                <a:sym typeface="Courier New"/>
              </a:rPr>
              <a:t>mleft);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00FF00"/>
                </a:solidFill>
                <a:latin typeface="Courier New"/>
                <a:ea typeface="Courier New"/>
                <a:cs typeface="Courier New"/>
                <a:sym typeface="Courier New"/>
              </a:rPr>
              <a:t>//Worker thread works on other half</a:t>
            </a:r>
            <a:endParaRPr sz="105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mergesort_internal_parallel</a:t>
            </a:r>
            <a:r>
              <a:rPr lang="en" sz="1050" b="1" i="0" u="none" strike="noStrike" cap="none">
                <a:solidFill>
                  <a:srgbClr val="ABB2BF"/>
                </a:solidFill>
                <a:latin typeface="Courier New"/>
                <a:ea typeface="Courier New"/>
                <a:cs typeface="Courier New"/>
                <a:sym typeface="Courier New"/>
              </a:rPr>
              <a:t>(threadpool, </a:t>
            </a:r>
            <a:r>
              <a:rPr lang="en" sz="1050" b="1" i="0" u="none" strike="noStrike" cap="none">
                <a:solidFill>
                  <a:srgbClr val="C678DD"/>
                </a:solidFill>
                <a:latin typeface="Courier New"/>
                <a:ea typeface="Courier New"/>
                <a:cs typeface="Courier New"/>
                <a:sym typeface="Courier New"/>
              </a:rPr>
              <a:t>&amp;</a:t>
            </a:r>
            <a:r>
              <a:rPr lang="en" sz="1050" b="1" i="0" u="none" strike="noStrike" cap="none">
                <a:solidFill>
                  <a:srgbClr val="ABB2BF"/>
                </a:solidFill>
                <a:latin typeface="Courier New"/>
                <a:ea typeface="Courier New"/>
                <a:cs typeface="Courier New"/>
                <a:sym typeface="Courier New"/>
              </a:rPr>
              <a:t>mright);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future_get</a:t>
            </a:r>
            <a:r>
              <a:rPr lang="en" sz="1050" b="1" i="0" u="none" strike="noStrike" cap="none">
                <a:solidFill>
                  <a:srgbClr val="ABB2BF"/>
                </a:solidFill>
                <a:latin typeface="Courier New"/>
                <a:ea typeface="Courier New"/>
                <a:cs typeface="Courier New"/>
                <a:sym typeface="Courier New"/>
              </a:rPr>
              <a:t>(lhalf);</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future_free</a:t>
            </a:r>
            <a:r>
              <a:rPr lang="en" sz="1050" b="1" i="0" u="none" strike="noStrike" cap="none">
                <a:solidFill>
                  <a:srgbClr val="ABB2BF"/>
                </a:solidFill>
                <a:latin typeface="Courier New"/>
                <a:ea typeface="Courier New"/>
                <a:cs typeface="Courier New"/>
                <a:sym typeface="Courier New"/>
              </a:rPr>
              <a:t>(lhalf);</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r>
              <a:rPr lang="en" sz="1050" b="1" i="0" u="none" strike="noStrike" cap="none">
                <a:solidFill>
                  <a:srgbClr val="61AFEF"/>
                </a:solidFill>
                <a:latin typeface="Courier New"/>
                <a:ea typeface="Courier New"/>
                <a:cs typeface="Courier New"/>
                <a:sym typeface="Courier New"/>
              </a:rPr>
              <a:t>merge</a:t>
            </a:r>
            <a:r>
              <a:rPr lang="en" sz="1050" b="1" i="0" u="none" strike="noStrike" cap="none">
                <a:solidFill>
                  <a:srgbClr val="ABB2BF"/>
                </a:solidFill>
                <a:latin typeface="Courier New"/>
                <a:ea typeface="Courier New"/>
                <a:cs typeface="Courier New"/>
                <a:sym typeface="Courier New"/>
              </a:rPr>
              <a:t>(array, tmp, left, left, m, right);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    }</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r>
              <a:rPr lang="en" sz="1050" b="1" i="0" u="none" strike="noStrike" cap="none">
                <a:solidFill>
                  <a:srgbClr val="ABB2BF"/>
                </a:solidFill>
                <a:latin typeface="Courier New"/>
                <a:ea typeface="Courier New"/>
                <a:cs typeface="Courier New"/>
                <a:sym typeface="Courier New"/>
              </a:rPr>
              <a:t>}</a:t>
            </a:r>
            <a:endParaRPr sz="105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050"/>
              <a:buFont typeface="Arial"/>
              <a:buNone/>
            </a:pPr>
            <a:endParaRPr sz="1050" b="1" i="0" u="none" strike="noStrike" cap="none">
              <a:solidFill>
                <a:srgbClr val="61AFE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Helping</a:t>
            </a:r>
            <a:endParaRPr sz="2800" b="1" i="0" u="none" strike="noStrike" cap="none">
              <a:solidFill>
                <a:srgbClr val="000000"/>
              </a:solidFill>
              <a:latin typeface="Arial"/>
              <a:ea typeface="Arial"/>
              <a:cs typeface="Arial"/>
              <a:sym typeface="Arial"/>
            </a:endParaRPr>
          </a:p>
        </p:txBody>
      </p:sp>
      <p:sp>
        <p:nvSpPr>
          <p:cNvPr id="237" name="Google Shape;237;p19"/>
          <p:cNvSpPr txBox="1"/>
          <p:nvPr/>
        </p:nvSpPr>
        <p:spPr>
          <a:xfrm>
            <a:off x="311700" y="1152475"/>
            <a:ext cx="7947000" cy="3865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 </a:t>
            </a:r>
            <a:r>
              <a:rPr lang="en" sz="1800" b="0" i="0" u="none" strike="noStrike" cap="none">
                <a:solidFill>
                  <a:srgbClr val="595959"/>
                </a:solidFill>
                <a:latin typeface="Roboto Mono"/>
                <a:ea typeface="Roboto Mono"/>
                <a:cs typeface="Roboto Mono"/>
                <a:sym typeface="Roboto Mono"/>
              </a:rPr>
              <a:t>future_get</a:t>
            </a:r>
            <a:r>
              <a:rPr lang="en" sz="1800" b="0" i="0" u="none" strike="noStrike" cap="none">
                <a:solidFill>
                  <a:srgbClr val="595959"/>
                </a:solidFill>
                <a:latin typeface="Arial"/>
                <a:ea typeface="Arial"/>
                <a:cs typeface="Arial"/>
                <a:sym typeface="Arial"/>
              </a:rPr>
              <a:t>, you can only return the result once the future is done executing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The task might not be completed when </a:t>
            </a:r>
            <a:r>
              <a:rPr lang="en" sz="1800" b="0" i="0" u="none" strike="noStrike" cap="none">
                <a:solidFill>
                  <a:srgbClr val="595959"/>
                </a:solidFill>
                <a:latin typeface="Roboto Mono"/>
                <a:ea typeface="Roboto Mono"/>
                <a:cs typeface="Roboto Mono"/>
                <a:sym typeface="Roboto Mono"/>
              </a:rPr>
              <a:t>future_get</a:t>
            </a:r>
            <a:r>
              <a:rPr lang="en" sz="1800" b="0" i="0" u="none" strike="noStrike" cap="none">
                <a:solidFill>
                  <a:srgbClr val="595959"/>
                </a:solidFill>
                <a:latin typeface="Arial"/>
                <a:ea typeface="Arial"/>
                <a:cs typeface="Arial"/>
                <a:sym typeface="Arial"/>
              </a:rPr>
              <a:t> is called (or even running)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Consider cases for getting the result from future_get: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If future already executed -&gt; Hurray!</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6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But what happens if the future isn’t ready?</a:t>
            </a:r>
            <a:endParaRPr sz="1800" b="0" i="0" u="none" strike="noStrike" cap="none">
              <a:solidFill>
                <a:srgbClr val="595959"/>
              </a:solidFill>
              <a:latin typeface="Arial"/>
              <a:ea typeface="Arial"/>
              <a:cs typeface="Arial"/>
              <a:sym typeface="Arial"/>
            </a:endParaRPr>
          </a:p>
          <a:p>
            <a:pPr marL="1371600" marR="0" lvl="2"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What should the thread do while waiting?</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238" name="Google Shape;238;p19"/>
          <p:cNvSpPr/>
          <p:nvPr/>
        </p:nvSpPr>
        <p:spPr>
          <a:xfrm>
            <a:off x="5156425" y="2861150"/>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39" name="Google Shape;239;p19"/>
          <p:cNvPicPr preferRelativeResize="0"/>
          <p:nvPr/>
        </p:nvPicPr>
        <p:blipFill rotWithShape="1">
          <a:blip r:embed="rId3">
            <a:alphaModFix/>
          </a:blip>
          <a:srcRect/>
          <a:stretch/>
        </p:blipFill>
        <p:spPr>
          <a:xfrm>
            <a:off x="5748813" y="3413175"/>
            <a:ext cx="407075" cy="407075"/>
          </a:xfrm>
          <a:prstGeom prst="rect">
            <a:avLst/>
          </a:prstGeom>
          <a:noFill/>
          <a:ln>
            <a:noFill/>
          </a:ln>
        </p:spPr>
      </p:pic>
      <p:sp>
        <p:nvSpPr>
          <p:cNvPr id="240" name="Google Shape;240;p19"/>
          <p:cNvSpPr/>
          <p:nvPr/>
        </p:nvSpPr>
        <p:spPr>
          <a:xfrm>
            <a:off x="6105525" y="3968800"/>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41" name="Google Shape;241;p19"/>
          <p:cNvPicPr preferRelativeResize="0"/>
          <p:nvPr/>
        </p:nvPicPr>
        <p:blipFill rotWithShape="1">
          <a:blip r:embed="rId4">
            <a:alphaModFix/>
          </a:blip>
          <a:srcRect/>
          <a:stretch/>
        </p:blipFill>
        <p:spPr>
          <a:xfrm>
            <a:off x="6601450" y="4504750"/>
            <a:ext cx="538800" cy="538800"/>
          </a:xfrm>
          <a:prstGeom prst="rect">
            <a:avLst/>
          </a:prstGeom>
          <a:noFill/>
          <a:ln>
            <a:noFill/>
          </a:ln>
        </p:spPr>
      </p:pic>
      <p:sp>
        <p:nvSpPr>
          <p:cNvPr id="242" name="Google Shape;242;p19"/>
          <p:cNvSpPr/>
          <p:nvPr/>
        </p:nvSpPr>
        <p:spPr>
          <a:xfrm>
            <a:off x="7164750" y="3968801"/>
            <a:ext cx="538801" cy="9746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body" idx="1"/>
          </p:nvPr>
        </p:nvSpPr>
        <p:spPr>
          <a:xfrm>
            <a:off x="363750" y="554850"/>
            <a:ext cx="3855900" cy="4033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SzPts val="2000"/>
              <a:buNone/>
            </a:pPr>
            <a:r>
              <a:rPr lang="en" sz="3200" b="1"/>
              <a:t>Topics</a:t>
            </a:r>
            <a:endParaRPr sz="3200" b="1"/>
          </a:p>
        </p:txBody>
      </p:sp>
      <p:sp>
        <p:nvSpPr>
          <p:cNvPr id="112" name="Google Shape;112;p2"/>
          <p:cNvSpPr txBox="1">
            <a:spLocks noGrp="1"/>
          </p:cNvSpPr>
          <p:nvPr>
            <p:ph type="body" idx="2"/>
          </p:nvPr>
        </p:nvSpPr>
        <p:spPr>
          <a:xfrm>
            <a:off x="4955075" y="1154550"/>
            <a:ext cx="3855900" cy="40338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Char char="●"/>
            </a:pPr>
            <a:r>
              <a:rPr lang="en"/>
              <a:t>Getting Started and Basics</a:t>
            </a:r>
            <a:endParaRPr/>
          </a:p>
          <a:p>
            <a:pPr marL="457200" lvl="0" indent="-355600" algn="l" rtl="0">
              <a:lnSpc>
                <a:spcPct val="115000"/>
              </a:lnSpc>
              <a:spcBef>
                <a:spcPts val="0"/>
              </a:spcBef>
              <a:spcAft>
                <a:spcPts val="0"/>
              </a:spcAft>
              <a:buSzPts val="2000"/>
              <a:buChar char="●"/>
            </a:pPr>
            <a:r>
              <a:rPr lang="en" err="1"/>
              <a:t>Threadpool</a:t>
            </a:r>
            <a:r>
              <a:rPr lang="en"/>
              <a:t> Design</a:t>
            </a:r>
            <a:endParaRPr/>
          </a:p>
          <a:p>
            <a:pPr marL="457200" lvl="0" indent="-355600" algn="l" rtl="0">
              <a:lnSpc>
                <a:spcPct val="115000"/>
              </a:lnSpc>
              <a:spcBef>
                <a:spcPts val="0"/>
              </a:spcBef>
              <a:spcAft>
                <a:spcPts val="0"/>
              </a:spcAft>
              <a:buSzPts val="2000"/>
              <a:buChar char="●"/>
            </a:pPr>
            <a:r>
              <a:rPr lang="en"/>
              <a:t>Codebase Intro</a:t>
            </a:r>
            <a:endParaRPr/>
          </a:p>
          <a:p>
            <a:pPr marL="457200" lvl="0" indent="-355600" algn="l" rtl="0">
              <a:lnSpc>
                <a:spcPct val="115000"/>
              </a:lnSpc>
              <a:spcBef>
                <a:spcPts val="0"/>
              </a:spcBef>
              <a:spcAft>
                <a:spcPts val="0"/>
              </a:spcAft>
              <a:buSzPts val="2000"/>
              <a:buChar char="●"/>
            </a:pPr>
            <a:r>
              <a:rPr lang="en"/>
              <a:t>Logistics</a:t>
            </a:r>
            <a:endParaRPr/>
          </a:p>
          <a:p>
            <a:pPr marL="914400" lvl="1" indent="-330200" algn="l" rtl="0">
              <a:lnSpc>
                <a:spcPct val="115000"/>
              </a:lnSpc>
              <a:spcBef>
                <a:spcPts val="0"/>
              </a:spcBef>
              <a:spcAft>
                <a:spcPts val="0"/>
              </a:spcAft>
              <a:buSzPts val="1600"/>
              <a:buChar char="○"/>
            </a:pPr>
            <a:r>
              <a:rPr lang="en"/>
              <a:t>Grading</a:t>
            </a:r>
            <a:endParaRPr/>
          </a:p>
          <a:p>
            <a:pPr marL="914400" lvl="1" indent="-330200" algn="l" rtl="0">
              <a:lnSpc>
                <a:spcPct val="115000"/>
              </a:lnSpc>
              <a:spcBef>
                <a:spcPts val="0"/>
              </a:spcBef>
              <a:spcAft>
                <a:spcPts val="0"/>
              </a:spcAft>
              <a:buSzPts val="1600"/>
              <a:buChar char="○"/>
            </a:pPr>
            <a:r>
              <a:rPr lang="en"/>
              <a:t>Test Driver</a:t>
            </a:r>
            <a:endParaRPr/>
          </a:p>
          <a:p>
            <a:pPr marL="914400" lvl="1" indent="-330200" algn="l" rtl="0">
              <a:lnSpc>
                <a:spcPct val="115000"/>
              </a:lnSpc>
              <a:spcBef>
                <a:spcPts val="0"/>
              </a:spcBef>
              <a:spcAft>
                <a:spcPts val="0"/>
              </a:spcAft>
              <a:buSzPts val="1600"/>
              <a:buChar char="○"/>
            </a:pPr>
            <a:r>
              <a:rPr lang="en"/>
              <a:t>Scoreboard</a:t>
            </a:r>
            <a:endParaRPr/>
          </a:p>
          <a:p>
            <a:pPr marL="457200" lvl="0" indent="-355600" algn="l" rtl="0">
              <a:lnSpc>
                <a:spcPct val="115000"/>
              </a:lnSpc>
              <a:spcBef>
                <a:spcPts val="0"/>
              </a:spcBef>
              <a:spcAft>
                <a:spcPts val="0"/>
              </a:spcAft>
              <a:buSzPts val="2000"/>
              <a:buChar char="●"/>
            </a:pPr>
            <a:r>
              <a:rPr lang="en"/>
              <a:t>Debugging</a:t>
            </a:r>
          </a:p>
          <a:p>
            <a:pPr marL="457200" lvl="0" indent="-355600" algn="l" rtl="0">
              <a:lnSpc>
                <a:spcPct val="115000"/>
              </a:lnSpc>
              <a:spcBef>
                <a:spcPts val="0"/>
              </a:spcBef>
              <a:spcAft>
                <a:spcPts val="0"/>
              </a:spcAft>
              <a:buSzPts val="2000"/>
              <a:buChar char="●"/>
            </a:pPr>
            <a:r>
              <a:rPr lang="en"/>
              <a:t>Performance</a:t>
            </a:r>
            <a:endParaRPr/>
          </a:p>
          <a:p>
            <a:pPr marL="457200" lvl="0" indent="-355600" algn="l" rtl="0">
              <a:lnSpc>
                <a:spcPct val="115000"/>
              </a:lnSpc>
              <a:spcBef>
                <a:spcPts val="0"/>
              </a:spcBef>
              <a:spcAft>
                <a:spcPts val="0"/>
              </a:spcAft>
              <a:buSzPts val="2000"/>
              <a:buChar char="●"/>
            </a:pPr>
            <a:r>
              <a:rPr lang="en"/>
              <a:t>Advice</a:t>
            </a:r>
            <a:endParaRPr/>
          </a:p>
          <a:p>
            <a:pPr marL="457200" lvl="0" indent="-355600" algn="l" rtl="0">
              <a:lnSpc>
                <a:spcPct val="115000"/>
              </a:lnSpc>
              <a:spcBef>
                <a:spcPts val="0"/>
              </a:spcBef>
              <a:spcAft>
                <a:spcPts val="0"/>
              </a:spcAft>
              <a:buSzPts val="2000"/>
              <a:buChar char="●"/>
            </a:pPr>
            <a:r>
              <a:rPr lang="en"/>
              <a:t>Questions</a:t>
            </a:r>
            <a:endParaRPr/>
          </a:p>
          <a:p>
            <a:pPr marL="0" lvl="0" indent="0" algn="l" rtl="0">
              <a:lnSpc>
                <a:spcPct val="115000"/>
              </a:lnSpc>
              <a:spcBef>
                <a:spcPts val="1600"/>
              </a:spcBef>
              <a:spcAft>
                <a:spcPts val="0"/>
              </a:spcAft>
              <a:buSzPts val="2000"/>
              <a:buNone/>
            </a:pPr>
            <a:endParaRPr/>
          </a:p>
          <a:p>
            <a:pPr marL="0" lvl="0" indent="0" algn="l" rtl="0">
              <a:lnSpc>
                <a:spcPct val="115000"/>
              </a:lnSpc>
              <a:spcBef>
                <a:spcPts val="1600"/>
              </a:spcBef>
              <a:spcAft>
                <a:spcPts val="0"/>
              </a:spcAft>
              <a:buSzPts val="2000"/>
              <a:buNone/>
            </a:pPr>
            <a:endParaRPr/>
          </a:p>
          <a:p>
            <a:pPr marL="0" lvl="0" indent="0" algn="l" rtl="0">
              <a:lnSpc>
                <a:spcPct val="115000"/>
              </a:lnSpc>
              <a:spcBef>
                <a:spcPts val="1600"/>
              </a:spcBef>
              <a:spcAft>
                <a:spcPts val="1600"/>
              </a:spcAft>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Work Helping (cont.)</a:t>
            </a:r>
            <a:endParaRPr sz="2800" b="1" i="0" u="none" strike="noStrike" cap="none">
              <a:solidFill>
                <a:srgbClr val="000000"/>
              </a:solidFill>
              <a:latin typeface="Arial"/>
              <a:ea typeface="Arial"/>
              <a:cs typeface="Arial"/>
              <a:sym typeface="Arial"/>
            </a:endParaRPr>
          </a:p>
        </p:txBody>
      </p:sp>
      <p:sp>
        <p:nvSpPr>
          <p:cNvPr id="248" name="Google Shape;248;p20"/>
          <p:cNvSpPr txBox="1"/>
          <p:nvPr/>
        </p:nvSpPr>
        <p:spPr>
          <a:xfrm>
            <a:off x="311700" y="11279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Threads should make best use of their time by…</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Minimizing sleeping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Maximizing time spent executing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If no threads are executing a task you depend on, do it yourself</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Workers can then recursively handle their own dequeue (FIFO)</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If a thread is executing the task you depend on? May be beneficial to execute other tasks instead of waiting</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Design Advice</a:t>
            </a:r>
            <a:endParaRPr sz="2800" b="1" i="0" u="none" strike="noStrike" cap="none">
              <a:solidFill>
                <a:srgbClr val="000000"/>
              </a:solidFill>
              <a:latin typeface="Arial"/>
              <a:ea typeface="Arial"/>
              <a:cs typeface="Arial"/>
              <a:sym typeface="Arial"/>
            </a:endParaRPr>
          </a:p>
        </p:txBody>
      </p:sp>
      <p:sp>
        <p:nvSpPr>
          <p:cNvPr id="254" name="Google Shape;254;p21"/>
          <p:cNvSpPr txBox="1"/>
          <p:nvPr/>
        </p:nvSpPr>
        <p:spPr>
          <a:xfrm>
            <a:off x="311700" y="11279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are asked to implement the work stealing with work helping thread pool design</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Better load balancing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Lower synchronization requirements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However, you can implement work sharing for only 80% credit </a:t>
            </a:r>
            <a:r>
              <a:rPr lang="en" sz="1800" b="0" i="1" u="none" strike="noStrike" cap="none">
                <a:solidFill>
                  <a:srgbClr val="595959"/>
                </a:solidFill>
                <a:latin typeface="Arial"/>
                <a:ea typeface="Arial"/>
                <a:cs typeface="Arial"/>
                <a:sym typeface="Arial"/>
              </a:rPr>
              <a:t>(not recommended)</a:t>
            </a:r>
            <a:endParaRPr sz="1800" b="0" i="1"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255" name="Google Shape;255;p21"/>
          <p:cNvPicPr preferRelativeResize="0"/>
          <p:nvPr/>
        </p:nvPicPr>
        <p:blipFill rotWithShape="1">
          <a:blip r:embed="rId3">
            <a:alphaModFix/>
          </a:blip>
          <a:srcRect/>
          <a:stretch/>
        </p:blipFill>
        <p:spPr>
          <a:xfrm>
            <a:off x="1514475" y="3267588"/>
            <a:ext cx="6115050" cy="657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 Local Variables</a:t>
            </a:r>
            <a:endParaRPr sz="2800" b="1" i="0" u="none" strike="noStrike" cap="none">
              <a:solidFill>
                <a:srgbClr val="000000"/>
              </a:solidFill>
              <a:latin typeface="Arial"/>
              <a:ea typeface="Arial"/>
              <a:cs typeface="Arial"/>
              <a:sym typeface="Arial"/>
            </a:endParaRPr>
          </a:p>
        </p:txBody>
      </p:sp>
      <p:sp>
        <p:nvSpPr>
          <p:cNvPr id="261" name="Google Shape;261;p22"/>
          <p:cNvSpPr txBox="1"/>
          <p:nvPr/>
        </p:nvSpPr>
        <p:spPr>
          <a:xfrm>
            <a:off x="311700" y="11279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Want to be able to access your workers deque (and probably locks) during </a:t>
            </a:r>
            <a:r>
              <a:rPr lang="en" sz="1800" b="1" i="0" u="none" strike="noStrike" cap="none">
                <a:solidFill>
                  <a:srgbClr val="595959"/>
                </a:solidFill>
                <a:latin typeface="Roboto Mono"/>
                <a:ea typeface="Roboto Mono"/>
                <a:cs typeface="Roboto Mono"/>
                <a:sym typeface="Roboto Mono"/>
              </a:rPr>
              <a:t>thread_pool_submit()</a:t>
            </a:r>
            <a:endParaRPr sz="1800" b="1" i="0" u="none" strike="noStrike" cap="none">
              <a:solidFill>
                <a:srgbClr val="595959"/>
              </a:solidFill>
              <a:latin typeface="Roboto Mono"/>
              <a:ea typeface="Roboto Mono"/>
              <a:cs typeface="Roboto Mono"/>
              <a:sym typeface="Roboto Mono"/>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How can we distinguish external/internal submissions?</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 Local Variables</a:t>
            </a:r>
            <a:endParaRPr sz="2800" b="1" i="0" u="none" strike="noStrike" cap="none">
              <a:solidFill>
                <a:srgbClr val="000000"/>
              </a:solidFill>
              <a:latin typeface="Arial"/>
              <a:ea typeface="Arial"/>
              <a:cs typeface="Arial"/>
              <a:sym typeface="Arial"/>
            </a:endParaRPr>
          </a:p>
        </p:txBody>
      </p:sp>
      <p:sp>
        <p:nvSpPr>
          <p:cNvPr id="267" name="Google Shape;267;p23"/>
          <p:cNvSpPr txBox="1"/>
          <p:nvPr/>
        </p:nvSpPr>
        <p:spPr>
          <a:xfrm>
            <a:off x="311700" y="1127975"/>
            <a:ext cx="7947000" cy="2451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Naive approach would be to loop through workers and check </a:t>
            </a:r>
            <a:r>
              <a:rPr lang="en" sz="1800" b="1" i="0" u="none" strike="noStrike" cap="none">
                <a:solidFill>
                  <a:srgbClr val="595959"/>
                </a:solidFill>
                <a:latin typeface="Roboto Mono"/>
                <a:ea typeface="Roboto Mono"/>
                <a:cs typeface="Roboto Mono"/>
                <a:sym typeface="Roboto Mono"/>
              </a:rPr>
              <a:t>pthread_self(),</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Instead, use some variable which would be different for each thread</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AKA </a:t>
            </a:r>
            <a:r>
              <a:rPr lang="en" sz="1800" b="0" i="0" u="sng" strike="noStrike" cap="none">
                <a:solidFill>
                  <a:schemeClr val="hlink"/>
                </a:solidFill>
                <a:latin typeface="Arial"/>
                <a:ea typeface="Arial"/>
                <a:cs typeface="Arial"/>
                <a:sym typeface="Arial"/>
                <a:hlinkClick r:id="rId3"/>
              </a:rPr>
              <a:t>thread-local</a:t>
            </a:r>
            <a:r>
              <a:rPr lang="en" sz="1800" b="0" i="0" u="none" strike="noStrike" cap="none">
                <a:solidFill>
                  <a:srgbClr val="595959"/>
                </a:solidFill>
                <a:latin typeface="Arial"/>
                <a:ea typeface="Arial"/>
                <a:cs typeface="Arial"/>
                <a:sym typeface="Arial"/>
              </a:rPr>
              <a:t> variables/storage </a:t>
            </a:r>
            <a:endParaRPr sz="1800" b="0" i="0" u="none" strike="noStrike" cap="none">
              <a:solidFill>
                <a:srgbClr val="595959"/>
              </a:solidFill>
              <a:latin typeface="Roboto Mono"/>
              <a:ea typeface="Roboto Mono"/>
              <a:cs typeface="Roboto Mono"/>
              <a:sym typeface="Roboto Mon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268" name="Google Shape;268;p23"/>
          <p:cNvPicPr preferRelativeResize="0"/>
          <p:nvPr/>
        </p:nvPicPr>
        <p:blipFill>
          <a:blip r:embed="rId4">
            <a:alphaModFix/>
          </a:blip>
          <a:stretch>
            <a:fillRect/>
          </a:stretch>
        </p:blipFill>
        <p:spPr>
          <a:xfrm>
            <a:off x="948825" y="3026525"/>
            <a:ext cx="5895975" cy="733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2"/>
        <p:cNvGrpSpPr/>
        <p:nvPr/>
      </p:nvGrpSpPr>
      <p:grpSpPr>
        <a:xfrm>
          <a:off x="0" y="0"/>
          <a:ext cx="0" cy="0"/>
          <a:chOff x="0" y="0"/>
          <a:chExt cx="0" cy="0"/>
        </a:xfrm>
      </p:grpSpPr>
      <p:pic>
        <p:nvPicPr>
          <p:cNvPr id="273" name="Google Shape;273;p24"/>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274" name="Google Shape;274;p24"/>
          <p:cNvSpPr txBox="1"/>
          <p:nvPr/>
        </p:nvSpPr>
        <p:spPr>
          <a:xfrm>
            <a:off x="1413300" y="1898725"/>
            <a:ext cx="63174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a:solidFill>
                  <a:srgbClr val="FFFFFF"/>
                </a:solidFill>
              </a:rPr>
              <a:t>Implementation Tips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struct thread_pool</a:t>
            </a:r>
            <a:endParaRPr sz="2800" b="1" i="0" u="none" strike="noStrike" cap="none">
              <a:solidFill>
                <a:srgbClr val="000000"/>
              </a:solidFill>
              <a:latin typeface="Arial"/>
              <a:ea typeface="Arial"/>
              <a:cs typeface="Arial"/>
              <a:sym typeface="Arial"/>
            </a:endParaRPr>
          </a:p>
        </p:txBody>
      </p:sp>
      <p:sp>
        <p:nvSpPr>
          <p:cNvPr id="280" name="Google Shape;280;p25"/>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Should contain any state you need for a threadpool</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Ideas: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Locks (</a:t>
            </a:r>
            <a:r>
              <a:rPr lang="en" sz="1800" b="0" i="0" u="none" strike="noStrike" cap="none">
                <a:solidFill>
                  <a:srgbClr val="595959"/>
                </a:solidFill>
                <a:latin typeface="Roboto Mono"/>
                <a:ea typeface="Roboto Mono"/>
                <a:cs typeface="Roboto Mono"/>
                <a:sym typeface="Roboto Mono"/>
              </a:rPr>
              <a:t>pthread_mutex_t</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1371600" marR="0" lvl="2" indent="-342900" algn="l" rtl="0">
              <a:lnSpc>
                <a:spcPct val="115000"/>
              </a:lnSpc>
              <a:spcBef>
                <a:spcPts val="0"/>
              </a:spcBef>
              <a:spcAft>
                <a:spcPts val="0"/>
              </a:spcAft>
              <a:buClr>
                <a:srgbClr val="595959"/>
              </a:buClr>
              <a:buSzPts val="1800"/>
              <a:buChar char="■"/>
            </a:pPr>
            <a:r>
              <a:rPr lang="en" sz="1800">
                <a:solidFill>
                  <a:srgbClr val="595959"/>
                </a:solidFill>
              </a:rPr>
              <a:t>To protect the global queue</a:t>
            </a:r>
            <a:endParaRPr sz="1800">
              <a:solidFill>
                <a:srgbClr val="595959"/>
              </a:solidFil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Queues/Deques (provided </a:t>
            </a:r>
            <a:r>
              <a:rPr lang="en" sz="1800" b="0" i="0" u="none" strike="noStrike" cap="none">
                <a:solidFill>
                  <a:srgbClr val="595959"/>
                </a:solidFill>
                <a:latin typeface="Roboto Mono"/>
                <a:ea typeface="Roboto Mono"/>
                <a:cs typeface="Roboto Mono"/>
                <a:sym typeface="Roboto Mono"/>
              </a:rPr>
              <a:t>list</a:t>
            </a:r>
            <a:r>
              <a:rPr lang="en" sz="1800" b="0" i="0" u="none" strike="noStrike" cap="none">
                <a:solidFill>
                  <a:srgbClr val="595959"/>
                </a:solidFill>
                <a:latin typeface="Arial"/>
                <a:ea typeface="Arial"/>
                <a:cs typeface="Arial"/>
                <a:sym typeface="Arial"/>
              </a:rPr>
              <a:t> struct from previous project)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Semaphores (</a:t>
            </a:r>
            <a:r>
              <a:rPr lang="en" sz="1800" b="0" i="0" u="none" strike="noStrike" cap="none">
                <a:solidFill>
                  <a:srgbClr val="595959"/>
                </a:solidFill>
                <a:latin typeface="Roboto Mono"/>
                <a:ea typeface="Roboto Mono"/>
                <a:cs typeface="Roboto Mono"/>
                <a:sym typeface="Roboto Mono"/>
              </a:rPr>
              <a:t>sem_t</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Conditional Variables (</a:t>
            </a:r>
            <a:r>
              <a:rPr lang="en" sz="1800" b="0" i="0" u="none" strike="noStrike" cap="none">
                <a:solidFill>
                  <a:srgbClr val="595959"/>
                </a:solidFill>
                <a:latin typeface="Roboto Mono"/>
                <a:ea typeface="Roboto Mono"/>
                <a:cs typeface="Roboto Mono"/>
                <a:sym typeface="Roboto Mono"/>
              </a:rPr>
              <a:t>pthread_cond_t</a:t>
            </a:r>
            <a:r>
              <a:rPr lang="en" sz="1800" b="0" i="0" u="none" strike="noStrike" cap="none">
                <a:solidFill>
                  <a:srgbClr val="595959"/>
                </a:solidFill>
                <a:latin typeface="Arial"/>
                <a:ea typeface="Arial"/>
                <a:cs typeface="Arial"/>
                <a:sym typeface="Arial"/>
              </a:rPr>
              <a: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Shutdown flag</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List of workers associated with this thread_pool</a:t>
            </a:r>
            <a:endParaRPr sz="1800">
              <a:solidFill>
                <a:srgbClr val="595959"/>
              </a:solidFil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Etc.</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c234ec32f4_0_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struct </a:t>
            </a:r>
            <a:r>
              <a:rPr lang="en" sz="2800" b="1"/>
              <a:t>worker</a:t>
            </a:r>
            <a:endParaRPr sz="2800" b="1" i="0" u="none" strike="noStrike" cap="none">
              <a:solidFill>
                <a:srgbClr val="000000"/>
              </a:solidFill>
              <a:latin typeface="Arial"/>
              <a:ea typeface="Arial"/>
              <a:cs typeface="Arial"/>
              <a:sym typeface="Arial"/>
            </a:endParaRPr>
          </a:p>
        </p:txBody>
      </p:sp>
      <p:sp>
        <p:nvSpPr>
          <p:cNvPr id="286" name="Google Shape;286;g2c234ec32f4_0_1"/>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Should </a:t>
            </a:r>
            <a:r>
              <a:rPr lang="en" sz="1800">
                <a:solidFill>
                  <a:srgbClr val="595959"/>
                </a:solidFill>
              </a:rPr>
              <a:t>contain a worker struct as well</a:t>
            </a:r>
            <a:endParaRPr sz="1800">
              <a:solidFill>
                <a:srgbClr val="595959"/>
              </a:solidFill>
            </a:endParaRPr>
          </a:p>
          <a:p>
            <a:pPr marL="457200" marR="0" lvl="0" indent="-342900" algn="l" rtl="0">
              <a:lnSpc>
                <a:spcPct val="115000"/>
              </a:lnSpc>
              <a:spcBef>
                <a:spcPts val="0"/>
              </a:spcBef>
              <a:spcAft>
                <a:spcPts val="0"/>
              </a:spcAft>
              <a:buClr>
                <a:srgbClr val="595959"/>
              </a:buClr>
              <a:buSzPts val="1800"/>
              <a:buChar char="●"/>
            </a:pPr>
            <a:r>
              <a:rPr lang="en" sz="1800">
                <a:solidFill>
                  <a:srgbClr val="595959"/>
                </a:solidFill>
              </a:rPr>
              <a:t>Ideas:</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Maintain which pool this worker is for</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Queue of internal submissions</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Lock for local queue</a:t>
            </a:r>
            <a:endParaRPr sz="1800">
              <a:solidFill>
                <a:srgbClr val="595959"/>
              </a:solidFill>
            </a:endParaRPr>
          </a:p>
          <a:p>
            <a:pPr marL="914400" marR="0" lvl="1" indent="-342900" algn="l" rtl="0">
              <a:lnSpc>
                <a:spcPct val="115000"/>
              </a:lnSpc>
              <a:spcBef>
                <a:spcPts val="0"/>
              </a:spcBef>
              <a:spcAft>
                <a:spcPts val="0"/>
              </a:spcAft>
              <a:buClr>
                <a:srgbClr val="595959"/>
              </a:buClr>
              <a:buSzPts val="1800"/>
              <a:buChar char="○"/>
            </a:pPr>
            <a:r>
              <a:rPr lang="en" sz="1800">
                <a:solidFill>
                  <a:srgbClr val="595959"/>
                </a:solidFill>
              </a:rPr>
              <a:t>etc…</a:t>
            </a:r>
            <a:endParaRPr sz="1800">
              <a:solidFill>
                <a:srgbClr val="595959"/>
              </a:solidFil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Futures</a:t>
            </a:r>
            <a:endParaRPr sz="2800" b="1" i="0" u="none" strike="noStrike" cap="none">
              <a:solidFill>
                <a:srgbClr val="000000"/>
              </a:solidFill>
              <a:latin typeface="Arial"/>
              <a:ea typeface="Arial"/>
              <a:cs typeface="Arial"/>
              <a:sym typeface="Arial"/>
            </a:endParaRPr>
          </a:p>
        </p:txBody>
      </p:sp>
      <p:sp>
        <p:nvSpPr>
          <p:cNvPr id="292" name="Google Shape;292;p26"/>
          <p:cNvSpPr txBox="1"/>
          <p:nvPr/>
        </p:nvSpPr>
        <p:spPr>
          <a:xfrm>
            <a:off x="311700" y="1017725"/>
            <a:ext cx="7947000" cy="17574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rgbClr val="595959"/>
              </a:buClr>
              <a:buSzPts val="1600"/>
              <a:buFont typeface="Arial"/>
              <a:buChar char="●"/>
            </a:pPr>
            <a:r>
              <a:rPr lang="en" sz="1600" b="0" i="0" u="none" strike="noStrike" cap="none">
                <a:solidFill>
                  <a:srgbClr val="595959"/>
                </a:solidFill>
                <a:latin typeface="Arial"/>
                <a:ea typeface="Arial"/>
                <a:cs typeface="Arial"/>
                <a:sym typeface="Arial"/>
              </a:rPr>
              <a:t>How do we represent a task we need to do? </a:t>
            </a:r>
            <a:endParaRPr sz="1600" b="0" i="0" u="none" strike="noStrike" cap="none">
              <a:solidFill>
                <a:srgbClr val="595959"/>
              </a:solidFill>
              <a:latin typeface="Arial"/>
              <a:ea typeface="Arial"/>
              <a:cs typeface="Arial"/>
              <a:sym typeface="Arial"/>
            </a:endParaRPr>
          </a:p>
          <a:p>
            <a:pPr marL="914400" marR="0" lvl="1" indent="-330200" algn="l" rtl="0">
              <a:lnSpc>
                <a:spcPct val="115000"/>
              </a:lnSpc>
              <a:spcBef>
                <a:spcPts val="1000"/>
              </a:spcBef>
              <a:spcAft>
                <a:spcPts val="0"/>
              </a:spcAft>
              <a:buClr>
                <a:srgbClr val="595959"/>
              </a:buClr>
              <a:buSzPts val="1600"/>
              <a:buFont typeface="Arial"/>
              <a:buChar char="○"/>
            </a:pPr>
            <a:r>
              <a:rPr lang="en" sz="1600" b="0" i="0" u="none" strike="noStrike" cap="none">
                <a:solidFill>
                  <a:srgbClr val="595959"/>
                </a:solidFill>
                <a:latin typeface="Roboto Mono"/>
                <a:ea typeface="Roboto Mono"/>
                <a:cs typeface="Roboto Mono"/>
                <a:sym typeface="Roboto Mono"/>
              </a:rPr>
              <a:t>future</a:t>
            </a:r>
            <a:endParaRPr sz="1600" b="0" i="0" u="none" strike="noStrike" cap="none">
              <a:solidFill>
                <a:srgbClr val="595959"/>
              </a:solidFill>
              <a:latin typeface="Roboto Mono"/>
              <a:ea typeface="Roboto Mono"/>
              <a:cs typeface="Roboto Mono"/>
              <a:sym typeface="Roboto Mono"/>
            </a:endParaRPr>
          </a:p>
          <a:p>
            <a:pPr marL="914400" marR="0" lvl="1" indent="-330200" algn="l" rtl="0">
              <a:lnSpc>
                <a:spcPct val="115000"/>
              </a:lnSpc>
              <a:spcBef>
                <a:spcPts val="1000"/>
              </a:spcBef>
              <a:spcAft>
                <a:spcPts val="0"/>
              </a:spcAft>
              <a:buClr>
                <a:srgbClr val="595959"/>
              </a:buClr>
              <a:buSzPts val="1600"/>
              <a:buFont typeface="Arial"/>
              <a:buChar char="○"/>
            </a:pPr>
            <a:r>
              <a:rPr lang="en" sz="1600" b="0" i="0" u="none" strike="noStrike" cap="none">
                <a:solidFill>
                  <a:srgbClr val="595959"/>
                </a:solidFill>
                <a:latin typeface="Arial"/>
                <a:ea typeface="Arial"/>
                <a:cs typeface="Arial"/>
                <a:sym typeface="Arial"/>
              </a:rPr>
              <a:t>Threadpool: an instance of a task that you must execute</a:t>
            </a:r>
            <a:endParaRPr sz="1600" b="0" i="0" u="none" strike="noStrike" cap="none">
              <a:solidFill>
                <a:srgbClr val="595959"/>
              </a:solidFill>
              <a:latin typeface="Arial"/>
              <a:ea typeface="Arial"/>
              <a:cs typeface="Arial"/>
              <a:sym typeface="Arial"/>
            </a:endParaRPr>
          </a:p>
          <a:p>
            <a:pPr marL="914400" marR="0" lvl="1" indent="-330200" algn="l" rtl="0">
              <a:lnSpc>
                <a:spcPct val="115000"/>
              </a:lnSpc>
              <a:spcBef>
                <a:spcPts val="1000"/>
              </a:spcBef>
              <a:spcAft>
                <a:spcPts val="1000"/>
              </a:spcAft>
              <a:buClr>
                <a:srgbClr val="595959"/>
              </a:buClr>
              <a:buSzPts val="1600"/>
              <a:buFont typeface="Arial"/>
              <a:buChar char="○"/>
            </a:pPr>
            <a:r>
              <a:rPr lang="en" sz="1600" b="0" i="0" u="none" strike="noStrike" cap="none">
                <a:solidFill>
                  <a:srgbClr val="595959"/>
                </a:solidFill>
                <a:latin typeface="Arial"/>
                <a:ea typeface="Arial"/>
                <a:cs typeface="Arial"/>
                <a:sym typeface="Arial"/>
              </a:rPr>
              <a:t>Client: a promise we will give them a reply when they ask for it</a:t>
            </a:r>
            <a:endParaRPr sz="1600" b="0" i="0" u="none" strike="noStrike" cap="none">
              <a:solidFill>
                <a:srgbClr val="595959"/>
              </a:solidFill>
              <a:latin typeface="Arial"/>
              <a:ea typeface="Arial"/>
              <a:cs typeface="Arial"/>
              <a:sym typeface="Arial"/>
            </a:endParaRPr>
          </a:p>
        </p:txBody>
      </p:sp>
      <p:sp>
        <p:nvSpPr>
          <p:cNvPr id="293" name="Google Shape;293;p26"/>
          <p:cNvSpPr txBox="1"/>
          <p:nvPr/>
        </p:nvSpPr>
        <p:spPr>
          <a:xfrm>
            <a:off x="311700" y="2731750"/>
            <a:ext cx="8520600" cy="21516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future</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56B6C2"/>
                </a:solidFill>
                <a:latin typeface="Courier New"/>
                <a:ea typeface="Courier New"/>
                <a:cs typeface="Courier New"/>
                <a:sym typeface="Courier New"/>
              </a:rPr>
              <a:t>fork_join_task_t</a:t>
            </a:r>
            <a:r>
              <a:rPr lang="en" sz="1200" b="1" i="0" u="none" strike="noStrike" cap="none">
                <a:solidFill>
                  <a:srgbClr val="ABB2BF"/>
                </a:solidFill>
                <a:latin typeface="Courier New"/>
                <a:ea typeface="Courier New"/>
                <a:cs typeface="Courier New"/>
                <a:sym typeface="Courier New"/>
              </a:rPr>
              <a:t> task; </a:t>
            </a:r>
            <a:r>
              <a:rPr lang="en" sz="1200" b="1" i="0" u="none" strike="noStrike" cap="none">
                <a:solidFill>
                  <a:srgbClr val="00FF00"/>
                </a:solidFill>
                <a:latin typeface="Courier New"/>
                <a:ea typeface="Courier New"/>
                <a:cs typeface="Courier New"/>
                <a:sym typeface="Courier New"/>
              </a:rPr>
              <a:t>// typedef of a function pointer type that you will execute          </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args; 		 </a:t>
            </a:r>
            <a:r>
              <a:rPr lang="en" sz="1200" b="1" i="0" u="none" strike="noStrike" cap="none">
                <a:solidFill>
                  <a:srgbClr val="00FF00"/>
                </a:solidFill>
                <a:latin typeface="Courier New"/>
                <a:ea typeface="Courier New"/>
                <a:cs typeface="Courier New"/>
                <a:sym typeface="Courier New"/>
              </a:rPr>
              <a:t>// the data from thread_pool_submit</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result; 		 </a:t>
            </a:r>
            <a:r>
              <a:rPr lang="en" sz="1200" b="1" i="0" u="none" strike="noStrike" cap="none">
                <a:solidFill>
                  <a:srgbClr val="00FF00"/>
                </a:solidFill>
                <a:latin typeface="Courier New"/>
                <a:ea typeface="Courier New"/>
                <a:cs typeface="Courier New"/>
                <a:sym typeface="Courier New"/>
              </a:rPr>
              <a:t>// will store task result once it completes execution</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	   … </a:t>
            </a:r>
            <a:endParaRPr sz="1200" b="1" i="0" u="none" strike="noStrike" cap="none">
              <a:solidFill>
                <a:srgbClr val="ABB2BF"/>
              </a:solidFill>
              <a:latin typeface="Courier New"/>
              <a:ea typeface="Courier New"/>
              <a:cs typeface="Courier New"/>
              <a:sym typeface="Courier New"/>
            </a:endParaRPr>
          </a:p>
          <a:p>
            <a:pPr marL="45720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00FF00"/>
                </a:solidFill>
                <a:latin typeface="Courier New"/>
                <a:ea typeface="Courier New"/>
                <a:cs typeface="Courier New"/>
                <a:sym typeface="Courier New"/>
              </a:rPr>
              <a:t>   // may also need synchronization primitives (mutexes, semaphores, etc)</a:t>
            </a:r>
            <a:endParaRPr sz="1200" b="1" i="0" u="none" strike="noStrike" cap="none">
              <a:solidFill>
                <a:srgbClr val="00FF00"/>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Futures (cont.)</a:t>
            </a:r>
            <a:endParaRPr sz="2800" b="1" i="0" u="none" strike="noStrike" cap="none">
              <a:solidFill>
                <a:srgbClr val="000000"/>
              </a:solidFill>
              <a:latin typeface="Arial"/>
              <a:ea typeface="Arial"/>
              <a:cs typeface="Arial"/>
              <a:sym typeface="Arial"/>
            </a:endParaRPr>
          </a:p>
        </p:txBody>
      </p:sp>
      <p:sp>
        <p:nvSpPr>
          <p:cNvPr id="299" name="Google Shape;299;p27"/>
          <p:cNvSpPr txBox="1"/>
          <p:nvPr/>
        </p:nvSpPr>
        <p:spPr>
          <a:xfrm>
            <a:off x="311700" y="1017725"/>
            <a:ext cx="7947000" cy="1305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will invoke “task” as a method, it represents the method passed through by </a:t>
            </a:r>
            <a:r>
              <a:rPr lang="en" sz="1800" b="1" i="0" u="none" strike="noStrike" cap="none">
                <a:solidFill>
                  <a:srgbClr val="595959"/>
                </a:solidFill>
                <a:latin typeface="Roboto Mono"/>
                <a:ea typeface="Roboto Mono"/>
                <a:cs typeface="Roboto Mono"/>
                <a:sym typeface="Roboto Mono"/>
              </a:rPr>
              <a:t>thread_pool_submit</a:t>
            </a:r>
            <a:r>
              <a:rPr lang="en" sz="1800" b="0" i="0" u="none" strike="noStrike" cap="none">
                <a:solidFill>
                  <a:srgbClr val="595959"/>
                </a:solidFill>
                <a:latin typeface="Arial"/>
                <a:ea typeface="Arial"/>
                <a:cs typeface="Arial"/>
                <a:sym typeface="Arial"/>
              </a:rPr>
              <a:t>, the return value gets stored into the result</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300" name="Google Shape;300;p27"/>
          <p:cNvPicPr preferRelativeResize="0"/>
          <p:nvPr/>
        </p:nvPicPr>
        <p:blipFill rotWithShape="1">
          <a:blip r:embed="rId3">
            <a:alphaModFix/>
          </a:blip>
          <a:srcRect t="18832" r="13651" b="16871"/>
          <a:stretch/>
        </p:blipFill>
        <p:spPr>
          <a:xfrm>
            <a:off x="1324425" y="2670988"/>
            <a:ext cx="5921550" cy="404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p:nvPr/>
        </p:nvSpPr>
        <p:spPr>
          <a:xfrm>
            <a:off x="239725" y="-32600"/>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Future Illustration</a:t>
            </a:r>
            <a:endParaRPr sz="2800" b="1" i="0" u="none" strike="noStrike" cap="none">
              <a:solidFill>
                <a:srgbClr val="000000"/>
              </a:solidFill>
              <a:latin typeface="Arial"/>
              <a:ea typeface="Arial"/>
              <a:cs typeface="Arial"/>
              <a:sym typeface="Arial"/>
            </a:endParaRPr>
          </a:p>
        </p:txBody>
      </p:sp>
      <p:pic>
        <p:nvPicPr>
          <p:cNvPr id="306" name="Google Shape;306;p28"/>
          <p:cNvPicPr preferRelativeResize="0"/>
          <p:nvPr/>
        </p:nvPicPr>
        <p:blipFill rotWithShape="1">
          <a:blip r:embed="rId3">
            <a:alphaModFix/>
          </a:blip>
          <a:srcRect l="23091" t="31155" r="51475" b="34550"/>
          <a:stretch/>
        </p:blipFill>
        <p:spPr>
          <a:xfrm>
            <a:off x="2107200" y="482875"/>
            <a:ext cx="2103523" cy="1536350"/>
          </a:xfrm>
          <a:prstGeom prst="rect">
            <a:avLst/>
          </a:prstGeom>
          <a:noFill/>
          <a:ln>
            <a:noFill/>
          </a:ln>
        </p:spPr>
      </p:pic>
      <p:pic>
        <p:nvPicPr>
          <p:cNvPr id="307" name="Google Shape;307;p28"/>
          <p:cNvPicPr preferRelativeResize="0"/>
          <p:nvPr/>
        </p:nvPicPr>
        <p:blipFill rotWithShape="1">
          <a:blip r:embed="rId4">
            <a:alphaModFix/>
          </a:blip>
          <a:srcRect l="20659" t="17525" r="26635" b="8152"/>
          <a:stretch/>
        </p:blipFill>
        <p:spPr>
          <a:xfrm>
            <a:off x="6486650" y="208575"/>
            <a:ext cx="2502874" cy="1911845"/>
          </a:xfrm>
          <a:prstGeom prst="rect">
            <a:avLst/>
          </a:prstGeom>
          <a:noFill/>
          <a:ln>
            <a:noFill/>
          </a:ln>
        </p:spPr>
      </p:pic>
      <p:pic>
        <p:nvPicPr>
          <p:cNvPr id="308" name="Google Shape;308;p28"/>
          <p:cNvPicPr preferRelativeResize="0"/>
          <p:nvPr/>
        </p:nvPicPr>
        <p:blipFill rotWithShape="1">
          <a:blip r:embed="rId5">
            <a:alphaModFix/>
          </a:blip>
          <a:srcRect l="19970" t="17161" r="26183" b="7898"/>
          <a:stretch/>
        </p:blipFill>
        <p:spPr>
          <a:xfrm>
            <a:off x="6453625" y="3165700"/>
            <a:ext cx="2535854" cy="1911824"/>
          </a:xfrm>
          <a:prstGeom prst="rect">
            <a:avLst/>
          </a:prstGeom>
          <a:noFill/>
          <a:ln>
            <a:noFill/>
          </a:ln>
        </p:spPr>
      </p:pic>
      <p:pic>
        <p:nvPicPr>
          <p:cNvPr id="309" name="Google Shape;309;p28"/>
          <p:cNvPicPr preferRelativeResize="0"/>
          <p:nvPr/>
        </p:nvPicPr>
        <p:blipFill rotWithShape="1">
          <a:blip r:embed="rId6">
            <a:alphaModFix/>
          </a:blip>
          <a:srcRect l="22915" t="31376" r="51619" b="34209"/>
          <a:stretch/>
        </p:blipFill>
        <p:spPr>
          <a:xfrm>
            <a:off x="2107213" y="2019225"/>
            <a:ext cx="2103499" cy="1539715"/>
          </a:xfrm>
          <a:prstGeom prst="rect">
            <a:avLst/>
          </a:prstGeom>
          <a:noFill/>
          <a:ln>
            <a:noFill/>
          </a:ln>
        </p:spPr>
      </p:pic>
      <p:pic>
        <p:nvPicPr>
          <p:cNvPr id="310" name="Google Shape;310;p28"/>
          <p:cNvPicPr preferRelativeResize="0"/>
          <p:nvPr/>
        </p:nvPicPr>
        <p:blipFill rotWithShape="1">
          <a:blip r:embed="rId7">
            <a:alphaModFix/>
          </a:blip>
          <a:srcRect l="17655" r="1319"/>
          <a:stretch/>
        </p:blipFill>
        <p:spPr>
          <a:xfrm>
            <a:off x="2107212" y="3558950"/>
            <a:ext cx="2103500" cy="1461350"/>
          </a:xfrm>
          <a:prstGeom prst="rect">
            <a:avLst/>
          </a:prstGeom>
          <a:noFill/>
          <a:ln>
            <a:noFill/>
          </a:ln>
        </p:spPr>
      </p:pic>
      <p:cxnSp>
        <p:nvCxnSpPr>
          <p:cNvPr id="311" name="Google Shape;311;p28"/>
          <p:cNvCxnSpPr>
            <a:stCxn id="306" idx="3"/>
            <a:endCxn id="307" idx="1"/>
          </p:cNvCxnSpPr>
          <p:nvPr/>
        </p:nvCxnSpPr>
        <p:spPr>
          <a:xfrm rot="10800000" flipH="1">
            <a:off x="4210723" y="1164350"/>
            <a:ext cx="2275800" cy="86700"/>
          </a:xfrm>
          <a:prstGeom prst="straightConnector1">
            <a:avLst/>
          </a:prstGeom>
          <a:noFill/>
          <a:ln w="9525" cap="flat" cmpd="sng">
            <a:solidFill>
              <a:schemeClr val="dk2"/>
            </a:solidFill>
            <a:prstDash val="solid"/>
            <a:round/>
            <a:headEnd type="none" w="sm" len="sm"/>
            <a:tailEnd type="triangle" w="med" len="med"/>
          </a:ln>
        </p:spPr>
      </p:cxnSp>
      <p:cxnSp>
        <p:nvCxnSpPr>
          <p:cNvPr id="312" name="Google Shape;312;p28"/>
          <p:cNvCxnSpPr>
            <a:stCxn id="307" idx="1"/>
            <a:endCxn id="309" idx="3"/>
          </p:cNvCxnSpPr>
          <p:nvPr/>
        </p:nvCxnSpPr>
        <p:spPr>
          <a:xfrm flipH="1">
            <a:off x="4210850" y="1164497"/>
            <a:ext cx="2275800" cy="1624500"/>
          </a:xfrm>
          <a:prstGeom prst="straightConnector1">
            <a:avLst/>
          </a:prstGeom>
          <a:noFill/>
          <a:ln w="9525" cap="flat" cmpd="sng">
            <a:solidFill>
              <a:schemeClr val="dk2"/>
            </a:solidFill>
            <a:prstDash val="solid"/>
            <a:round/>
            <a:headEnd type="none" w="sm" len="sm"/>
            <a:tailEnd type="triangle" w="med" len="med"/>
          </a:ln>
        </p:spPr>
      </p:cxnSp>
      <p:cxnSp>
        <p:nvCxnSpPr>
          <p:cNvPr id="313" name="Google Shape;313;p28"/>
          <p:cNvCxnSpPr>
            <a:stCxn id="309" idx="3"/>
            <a:endCxn id="308" idx="1"/>
          </p:cNvCxnSpPr>
          <p:nvPr/>
        </p:nvCxnSpPr>
        <p:spPr>
          <a:xfrm>
            <a:off x="4210712" y="2789082"/>
            <a:ext cx="2242800" cy="1332600"/>
          </a:xfrm>
          <a:prstGeom prst="straightConnector1">
            <a:avLst/>
          </a:prstGeom>
          <a:noFill/>
          <a:ln w="9525" cap="flat" cmpd="sng">
            <a:solidFill>
              <a:schemeClr val="dk2"/>
            </a:solidFill>
            <a:prstDash val="solid"/>
            <a:round/>
            <a:headEnd type="none" w="sm" len="sm"/>
            <a:tailEnd type="triangle" w="med" len="med"/>
          </a:ln>
        </p:spPr>
      </p:cxnSp>
      <p:cxnSp>
        <p:nvCxnSpPr>
          <p:cNvPr id="314" name="Google Shape;314;p28"/>
          <p:cNvCxnSpPr>
            <a:stCxn id="308" idx="1"/>
            <a:endCxn id="310" idx="3"/>
          </p:cNvCxnSpPr>
          <p:nvPr/>
        </p:nvCxnSpPr>
        <p:spPr>
          <a:xfrm flipH="1">
            <a:off x="4210825" y="4121612"/>
            <a:ext cx="2242800" cy="168000"/>
          </a:xfrm>
          <a:prstGeom prst="straightConnector1">
            <a:avLst/>
          </a:prstGeom>
          <a:noFill/>
          <a:ln w="9525" cap="flat" cmpd="sng">
            <a:solidFill>
              <a:schemeClr val="dk2"/>
            </a:solidFill>
            <a:prstDash val="solid"/>
            <a:round/>
            <a:headEnd type="none" w="sm" len="sm"/>
            <a:tailEnd type="triangle" w="med" len="med"/>
          </a:ln>
        </p:spPr>
      </p:cxnSp>
      <p:sp>
        <p:nvSpPr>
          <p:cNvPr id="315" name="Google Shape;315;p28"/>
          <p:cNvSpPr/>
          <p:nvPr/>
        </p:nvSpPr>
        <p:spPr>
          <a:xfrm>
            <a:off x="2473800" y="3640775"/>
            <a:ext cx="1364631" cy="187851"/>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FFFF"/>
                </a:solidFill>
                <a:latin typeface="Impact"/>
              </a:rPr>
              <a:t>RESULT ACQUIRED</a:t>
            </a:r>
          </a:p>
        </p:txBody>
      </p:sp>
      <p:pic>
        <p:nvPicPr>
          <p:cNvPr id="316" name="Google Shape;316;p28"/>
          <p:cNvPicPr preferRelativeResize="0"/>
          <p:nvPr/>
        </p:nvPicPr>
        <p:blipFill rotWithShape="1">
          <a:blip r:embed="rId8">
            <a:alphaModFix/>
          </a:blip>
          <a:srcRect/>
          <a:stretch/>
        </p:blipFill>
        <p:spPr>
          <a:xfrm>
            <a:off x="4715700" y="1867661"/>
            <a:ext cx="722225" cy="722225"/>
          </a:xfrm>
          <a:prstGeom prst="rect">
            <a:avLst/>
          </a:prstGeom>
          <a:noFill/>
          <a:ln>
            <a:noFill/>
          </a:ln>
        </p:spPr>
      </p:pic>
      <p:pic>
        <p:nvPicPr>
          <p:cNvPr id="317" name="Google Shape;317;p28"/>
          <p:cNvPicPr preferRelativeResize="0"/>
          <p:nvPr/>
        </p:nvPicPr>
        <p:blipFill rotWithShape="1">
          <a:blip r:embed="rId8">
            <a:alphaModFix/>
          </a:blip>
          <a:srcRect/>
          <a:stretch/>
        </p:blipFill>
        <p:spPr>
          <a:xfrm>
            <a:off x="4773838" y="2893948"/>
            <a:ext cx="722225" cy="722225"/>
          </a:xfrm>
          <a:prstGeom prst="rect">
            <a:avLst/>
          </a:prstGeom>
          <a:noFill/>
          <a:ln>
            <a:noFill/>
          </a:ln>
        </p:spPr>
      </p:pic>
      <p:sp>
        <p:nvSpPr>
          <p:cNvPr id="318" name="Google Shape;318;p28"/>
          <p:cNvSpPr/>
          <p:nvPr/>
        </p:nvSpPr>
        <p:spPr>
          <a:xfrm>
            <a:off x="4721375" y="807250"/>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9" name="Google Shape;319;p28"/>
          <p:cNvSpPr/>
          <p:nvPr/>
        </p:nvSpPr>
        <p:spPr>
          <a:xfrm>
            <a:off x="4715700" y="3828625"/>
            <a:ext cx="838500" cy="80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320" name="Google Shape;320;p28"/>
          <p:cNvPicPr preferRelativeResize="0"/>
          <p:nvPr/>
        </p:nvPicPr>
        <p:blipFill rotWithShape="1">
          <a:blip r:embed="rId9">
            <a:alphaModFix/>
          </a:blip>
          <a:srcRect/>
          <a:stretch/>
        </p:blipFill>
        <p:spPr>
          <a:xfrm>
            <a:off x="5242000" y="4392875"/>
            <a:ext cx="407075" cy="407075"/>
          </a:xfrm>
          <a:prstGeom prst="rect">
            <a:avLst/>
          </a:prstGeom>
          <a:noFill/>
          <a:ln>
            <a:noFill/>
          </a:ln>
        </p:spPr>
      </p:pic>
      <p:pic>
        <p:nvPicPr>
          <p:cNvPr id="321" name="Google Shape;321;p28"/>
          <p:cNvPicPr preferRelativeResize="0"/>
          <p:nvPr/>
        </p:nvPicPr>
        <p:blipFill rotWithShape="1">
          <a:blip r:embed="rId10">
            <a:alphaModFix/>
          </a:blip>
          <a:srcRect/>
          <a:stretch/>
        </p:blipFill>
        <p:spPr>
          <a:xfrm>
            <a:off x="6453625" y="3212775"/>
            <a:ext cx="538800" cy="538800"/>
          </a:xfrm>
          <a:prstGeom prst="rect">
            <a:avLst/>
          </a:prstGeom>
          <a:noFill/>
          <a:ln>
            <a:noFill/>
          </a:ln>
        </p:spPr>
      </p:pic>
      <p:cxnSp>
        <p:nvCxnSpPr>
          <p:cNvPr id="322" name="Google Shape;322;p28"/>
          <p:cNvCxnSpPr>
            <a:stCxn id="307" idx="2"/>
            <a:endCxn id="308" idx="0"/>
          </p:cNvCxnSpPr>
          <p:nvPr/>
        </p:nvCxnSpPr>
        <p:spPr>
          <a:xfrm flipH="1">
            <a:off x="7721587" y="2120420"/>
            <a:ext cx="16500" cy="1045200"/>
          </a:xfrm>
          <a:prstGeom prst="straightConnector1">
            <a:avLst/>
          </a:prstGeom>
          <a:noFill/>
          <a:ln w="9525" cap="flat" cmpd="sng">
            <a:solidFill>
              <a:schemeClr val="dk2"/>
            </a:solidFill>
            <a:prstDash val="solid"/>
            <a:round/>
            <a:headEnd type="none" w="sm" len="sm"/>
            <a:tailEnd type="triangle" w="med" len="med"/>
          </a:ln>
        </p:spPr>
      </p:cxnSp>
      <p:sp>
        <p:nvSpPr>
          <p:cNvPr id="323" name="Google Shape;323;p28"/>
          <p:cNvSpPr/>
          <p:nvPr/>
        </p:nvSpPr>
        <p:spPr>
          <a:xfrm>
            <a:off x="7404188" y="2314325"/>
            <a:ext cx="667800" cy="60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Task</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24" name="Google Shape;324;p28"/>
          <p:cNvSpPr txBox="1"/>
          <p:nvPr/>
        </p:nvSpPr>
        <p:spPr>
          <a:xfrm>
            <a:off x="98125" y="929838"/>
            <a:ext cx="1795800" cy="3718500"/>
          </a:xfrm>
          <a:prstGeom prst="rect">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sng" strike="noStrike" cap="none">
                <a:solidFill>
                  <a:srgbClr val="000000"/>
                </a:solidFill>
                <a:latin typeface="Arial"/>
                <a:ea typeface="Arial"/>
                <a:cs typeface="Arial"/>
                <a:sym typeface="Arial"/>
              </a:rPr>
              <a:t>KEY:   </a:t>
            </a:r>
            <a:r>
              <a:rPr lang="en" sz="1000" b="0" i="0" u="none" strike="noStrike" cap="none">
                <a:solidFill>
                  <a:srgbClr val="000000"/>
                </a:solidFill>
                <a:latin typeface="Arial"/>
                <a:ea typeface="Arial"/>
                <a:cs typeface="Arial"/>
                <a:sym typeface="Arial"/>
              </a:rPr>
              <a:t>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Client submits task to threadpool’s global queue</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Client immediately receives a future</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A worker thread snags the submitted task to their local deque for work</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Client demands to get the completed task affiliated with future</a:t>
            </a:r>
            <a:endParaRPr sz="10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1000"/>
              <a:buFont typeface="Arial"/>
              <a:buAutoNum type="arabicPeriod"/>
            </a:pPr>
            <a:r>
              <a:rPr lang="en" sz="1000" b="0" i="0" u="none" strike="noStrike" cap="none">
                <a:solidFill>
                  <a:srgbClr val="000000"/>
                </a:solidFill>
                <a:latin typeface="Arial"/>
                <a:ea typeface="Arial"/>
                <a:cs typeface="Arial"/>
                <a:sym typeface="Arial"/>
              </a:rPr>
              <a:t>The completed task is returned, client frees the future</a:t>
            </a:r>
            <a:endParaRPr sz="1000" b="0" i="0" u="none" strike="noStrike" cap="none">
              <a:solidFill>
                <a:srgbClr val="000000"/>
              </a:solidFill>
              <a:latin typeface="Arial"/>
              <a:ea typeface="Arial"/>
              <a:cs typeface="Arial"/>
              <a:sym typeface="Arial"/>
            </a:endParaRPr>
          </a:p>
        </p:txBody>
      </p:sp>
      <p:sp>
        <p:nvSpPr>
          <p:cNvPr id="325" name="Google Shape;325;p28"/>
          <p:cNvSpPr/>
          <p:nvPr/>
        </p:nvSpPr>
        <p:spPr>
          <a:xfrm>
            <a:off x="5242000" y="663338"/>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1.</a:t>
            </a:r>
            <a:endParaRPr sz="900" b="1" i="0" u="none" strike="noStrike" cap="none">
              <a:solidFill>
                <a:srgbClr val="000000"/>
              </a:solidFill>
              <a:latin typeface="Arial"/>
              <a:ea typeface="Arial"/>
              <a:cs typeface="Arial"/>
              <a:sym typeface="Arial"/>
            </a:endParaRPr>
          </a:p>
        </p:txBody>
      </p:sp>
      <p:sp>
        <p:nvSpPr>
          <p:cNvPr id="326" name="Google Shape;326;p28"/>
          <p:cNvSpPr/>
          <p:nvPr/>
        </p:nvSpPr>
        <p:spPr>
          <a:xfrm>
            <a:off x="5199425" y="1739250"/>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p:txBody>
      </p:sp>
      <p:sp>
        <p:nvSpPr>
          <p:cNvPr id="327" name="Google Shape;327;p28"/>
          <p:cNvSpPr/>
          <p:nvPr/>
        </p:nvSpPr>
        <p:spPr>
          <a:xfrm>
            <a:off x="7836975" y="2193750"/>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3.</a:t>
            </a:r>
            <a:endParaRPr sz="900" b="1" i="0" u="none" strike="noStrike" cap="none">
              <a:solidFill>
                <a:srgbClr val="000000"/>
              </a:solidFill>
              <a:latin typeface="Arial"/>
              <a:ea typeface="Arial"/>
              <a:cs typeface="Arial"/>
              <a:sym typeface="Arial"/>
            </a:endParaRPr>
          </a:p>
        </p:txBody>
      </p:sp>
      <p:sp>
        <p:nvSpPr>
          <p:cNvPr id="328" name="Google Shape;328;p28"/>
          <p:cNvSpPr/>
          <p:nvPr/>
        </p:nvSpPr>
        <p:spPr>
          <a:xfrm>
            <a:off x="5199413" y="2749125"/>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4.</a:t>
            </a:r>
            <a:endParaRPr sz="900" b="1" i="0" u="none" strike="noStrike" cap="none">
              <a:solidFill>
                <a:srgbClr val="000000"/>
              </a:solidFill>
              <a:latin typeface="Arial"/>
              <a:ea typeface="Arial"/>
              <a:cs typeface="Arial"/>
              <a:sym typeface="Arial"/>
            </a:endParaRPr>
          </a:p>
        </p:txBody>
      </p:sp>
      <p:sp>
        <p:nvSpPr>
          <p:cNvPr id="329" name="Google Shape;329;p28"/>
          <p:cNvSpPr/>
          <p:nvPr/>
        </p:nvSpPr>
        <p:spPr>
          <a:xfrm>
            <a:off x="5242000" y="3751575"/>
            <a:ext cx="407100" cy="3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5.</a:t>
            </a:r>
            <a:endParaRPr sz="9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childTnLst>
                                </p:cTn>
                              </p:par>
                              <p:par>
                                <p:cTn id="8" presetID="10" presetClass="entr" presetSubtype="0" fill="hold"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1000"/>
                                        <p:tgtEl>
                                          <p:spTgt spid="318"/>
                                        </p:tgtEl>
                                      </p:cBhvr>
                                    </p:animEffect>
                                  </p:childTnLst>
                                </p:cTn>
                              </p:par>
                              <p:par>
                                <p:cTn id="11" presetID="10" presetClass="entr" presetSubtype="0" fill="hold" nodeType="withEffect">
                                  <p:stCondLst>
                                    <p:cond delay="0"/>
                                  </p:stCondLst>
                                  <p:childTnLst>
                                    <p:set>
                                      <p:cBhvr>
                                        <p:cTn id="12" dur="1" fill="hold">
                                          <p:stCondLst>
                                            <p:cond delay="0"/>
                                          </p:stCondLst>
                                        </p:cTn>
                                        <p:tgtEl>
                                          <p:spTgt spid="325"/>
                                        </p:tgtEl>
                                        <p:attrNameLst>
                                          <p:attrName>style.visibility</p:attrName>
                                        </p:attrNameLst>
                                      </p:cBhvr>
                                      <p:to>
                                        <p:strVal val="visible"/>
                                      </p:to>
                                    </p:set>
                                    <p:animEffect transition="in" filter="fade">
                                      <p:cBhvr>
                                        <p:cTn id="13" dur="1000"/>
                                        <p:tgtEl>
                                          <p:spTgt spid="3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6"/>
                                        </p:tgtEl>
                                        <p:attrNameLst>
                                          <p:attrName>style.visibility</p:attrName>
                                        </p:attrNameLst>
                                      </p:cBhvr>
                                      <p:to>
                                        <p:strVal val="visible"/>
                                      </p:to>
                                    </p:set>
                                    <p:animEffect transition="in" filter="fade">
                                      <p:cBhvr>
                                        <p:cTn id="18" dur="1000"/>
                                        <p:tgtEl>
                                          <p:spTgt spid="316"/>
                                        </p:tgtEl>
                                      </p:cBhvr>
                                    </p:animEffect>
                                  </p:childTnLst>
                                </p:cTn>
                              </p:par>
                              <p:par>
                                <p:cTn id="19" presetID="10" presetClass="entr" presetSubtype="0" fill="hold" nodeType="withEffect">
                                  <p:stCondLst>
                                    <p:cond delay="0"/>
                                  </p:stCondLst>
                                  <p:childTnLst>
                                    <p:set>
                                      <p:cBhvr>
                                        <p:cTn id="20" dur="1" fill="hold">
                                          <p:stCondLst>
                                            <p:cond delay="0"/>
                                          </p:stCondLst>
                                        </p:cTn>
                                        <p:tgtEl>
                                          <p:spTgt spid="326"/>
                                        </p:tgtEl>
                                        <p:attrNameLst>
                                          <p:attrName>style.visibility</p:attrName>
                                        </p:attrNameLst>
                                      </p:cBhvr>
                                      <p:to>
                                        <p:strVal val="visible"/>
                                      </p:to>
                                    </p:set>
                                    <p:animEffect transition="in" filter="fade">
                                      <p:cBhvr>
                                        <p:cTn id="21" dur="1000"/>
                                        <p:tgtEl>
                                          <p:spTgt spid="326"/>
                                        </p:tgtEl>
                                      </p:cBhvr>
                                    </p:animEffect>
                                  </p:childTnLst>
                                </p:cTn>
                              </p:par>
                              <p:par>
                                <p:cTn id="22" presetID="10" presetClass="entr" presetSubtype="0" fill="hold" nodeType="withEffect">
                                  <p:stCondLst>
                                    <p:cond delay="0"/>
                                  </p:stCondLst>
                                  <p:childTnLst>
                                    <p:set>
                                      <p:cBhvr>
                                        <p:cTn id="23" dur="1" fill="hold">
                                          <p:stCondLst>
                                            <p:cond delay="0"/>
                                          </p:stCondLst>
                                        </p:cTn>
                                        <p:tgtEl>
                                          <p:spTgt spid="312"/>
                                        </p:tgtEl>
                                        <p:attrNameLst>
                                          <p:attrName>style.visibility</p:attrName>
                                        </p:attrNameLst>
                                      </p:cBhvr>
                                      <p:to>
                                        <p:strVal val="visible"/>
                                      </p:to>
                                    </p:set>
                                    <p:animEffect transition="in" filter="fade">
                                      <p:cBhvr>
                                        <p:cTn id="24" dur="1000"/>
                                        <p:tgtEl>
                                          <p:spTgt spid="312"/>
                                        </p:tgtEl>
                                      </p:cBhvr>
                                    </p:animEffect>
                                  </p:childTnLst>
                                </p:cTn>
                              </p:par>
                              <p:par>
                                <p:cTn id="25" presetID="10" presetClass="entr" presetSubtype="0" fill="hold" nodeType="with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fade">
                                      <p:cBhvr>
                                        <p:cTn id="27" dur="1000"/>
                                        <p:tgtEl>
                                          <p:spTgt spid="3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1000"/>
                                        <p:tgtEl>
                                          <p:spTgt spid="323"/>
                                        </p:tgtEl>
                                      </p:cBhvr>
                                    </p:animEffect>
                                  </p:childTnLst>
                                </p:cTn>
                              </p:par>
                              <p:par>
                                <p:cTn id="33" presetID="10" presetClass="entr" presetSubtype="0" fill="hold" nodeType="withEffect">
                                  <p:stCondLst>
                                    <p:cond delay="0"/>
                                  </p:stCondLst>
                                  <p:childTnLst>
                                    <p:set>
                                      <p:cBhvr>
                                        <p:cTn id="34" dur="1" fill="hold">
                                          <p:stCondLst>
                                            <p:cond delay="0"/>
                                          </p:stCondLst>
                                        </p:cTn>
                                        <p:tgtEl>
                                          <p:spTgt spid="327"/>
                                        </p:tgtEl>
                                        <p:attrNameLst>
                                          <p:attrName>style.visibility</p:attrName>
                                        </p:attrNameLst>
                                      </p:cBhvr>
                                      <p:to>
                                        <p:strVal val="visible"/>
                                      </p:to>
                                    </p:set>
                                    <p:animEffect transition="in" filter="fade">
                                      <p:cBhvr>
                                        <p:cTn id="35" dur="1000"/>
                                        <p:tgtEl>
                                          <p:spTgt spid="327"/>
                                        </p:tgtEl>
                                      </p:cBhvr>
                                    </p:animEffect>
                                  </p:childTnLst>
                                </p:cTn>
                              </p:par>
                              <p:par>
                                <p:cTn id="36" presetID="10" presetClass="entr" presetSubtype="0" fill="hold" nodeType="withEffect">
                                  <p:stCondLst>
                                    <p:cond delay="0"/>
                                  </p:stCondLst>
                                  <p:childTnLst>
                                    <p:set>
                                      <p:cBhvr>
                                        <p:cTn id="37" dur="1" fill="hold">
                                          <p:stCondLst>
                                            <p:cond delay="0"/>
                                          </p:stCondLst>
                                        </p:cTn>
                                        <p:tgtEl>
                                          <p:spTgt spid="322"/>
                                        </p:tgtEl>
                                        <p:attrNameLst>
                                          <p:attrName>style.visibility</p:attrName>
                                        </p:attrNameLst>
                                      </p:cBhvr>
                                      <p:to>
                                        <p:strVal val="visible"/>
                                      </p:to>
                                    </p:set>
                                    <p:animEffect transition="in" filter="fade">
                                      <p:cBhvr>
                                        <p:cTn id="38" dur="1000"/>
                                        <p:tgtEl>
                                          <p:spTgt spid="3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3"/>
                                        </p:tgtEl>
                                        <p:attrNameLst>
                                          <p:attrName>style.visibility</p:attrName>
                                        </p:attrNameLst>
                                      </p:cBhvr>
                                      <p:to>
                                        <p:strVal val="visible"/>
                                      </p:to>
                                    </p:set>
                                    <p:animEffect transition="in" filter="fade">
                                      <p:cBhvr>
                                        <p:cTn id="43" dur="1000"/>
                                        <p:tgtEl>
                                          <p:spTgt spid="313"/>
                                        </p:tgtEl>
                                      </p:cBhvr>
                                    </p:animEffect>
                                  </p:childTnLst>
                                </p:cTn>
                              </p:par>
                              <p:par>
                                <p:cTn id="44" presetID="10" presetClass="entr" presetSubtype="0" fill="hold" nodeType="withEffect">
                                  <p:stCondLst>
                                    <p:cond delay="0"/>
                                  </p:stCondLst>
                                  <p:childTnLst>
                                    <p:set>
                                      <p:cBhvr>
                                        <p:cTn id="45" dur="1" fill="hold">
                                          <p:stCondLst>
                                            <p:cond delay="0"/>
                                          </p:stCondLst>
                                        </p:cTn>
                                        <p:tgtEl>
                                          <p:spTgt spid="317"/>
                                        </p:tgtEl>
                                        <p:attrNameLst>
                                          <p:attrName>style.visibility</p:attrName>
                                        </p:attrNameLst>
                                      </p:cBhvr>
                                      <p:to>
                                        <p:strVal val="visible"/>
                                      </p:to>
                                    </p:set>
                                    <p:animEffect transition="in" filter="fade">
                                      <p:cBhvr>
                                        <p:cTn id="46" dur="1000"/>
                                        <p:tgtEl>
                                          <p:spTgt spid="317"/>
                                        </p:tgtEl>
                                      </p:cBhvr>
                                    </p:animEffect>
                                  </p:childTnLst>
                                </p:cTn>
                              </p:par>
                              <p:par>
                                <p:cTn id="47" presetID="10" presetClass="entr" presetSubtype="0" fill="hold" nodeType="withEffect">
                                  <p:stCondLst>
                                    <p:cond delay="0"/>
                                  </p:stCondLst>
                                  <p:childTnLst>
                                    <p:set>
                                      <p:cBhvr>
                                        <p:cTn id="48" dur="1" fill="hold">
                                          <p:stCondLst>
                                            <p:cond delay="0"/>
                                          </p:stCondLst>
                                        </p:cTn>
                                        <p:tgtEl>
                                          <p:spTgt spid="328"/>
                                        </p:tgtEl>
                                        <p:attrNameLst>
                                          <p:attrName>style.visibility</p:attrName>
                                        </p:attrNameLst>
                                      </p:cBhvr>
                                      <p:to>
                                        <p:strVal val="visible"/>
                                      </p:to>
                                    </p:set>
                                    <p:animEffect transition="in" filter="fade">
                                      <p:cBhvr>
                                        <p:cTn id="49" dur="1000"/>
                                        <p:tgtEl>
                                          <p:spTgt spid="3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14"/>
                                        </p:tgtEl>
                                        <p:attrNameLst>
                                          <p:attrName>style.visibility</p:attrName>
                                        </p:attrNameLst>
                                      </p:cBhvr>
                                      <p:to>
                                        <p:strVal val="visible"/>
                                      </p:to>
                                    </p:set>
                                    <p:animEffect transition="in" filter="fade">
                                      <p:cBhvr>
                                        <p:cTn id="54" dur="1000"/>
                                        <p:tgtEl>
                                          <p:spTgt spid="314"/>
                                        </p:tgtEl>
                                      </p:cBhvr>
                                    </p:animEffect>
                                  </p:childTnLst>
                                </p:cTn>
                              </p:par>
                              <p:par>
                                <p:cTn id="55" presetID="10" presetClass="entr" presetSubtype="0" fill="hold" nodeType="withEffect">
                                  <p:stCondLst>
                                    <p:cond delay="0"/>
                                  </p:stCondLst>
                                  <p:childTnLst>
                                    <p:set>
                                      <p:cBhvr>
                                        <p:cTn id="56" dur="1" fill="hold">
                                          <p:stCondLst>
                                            <p:cond delay="0"/>
                                          </p:stCondLst>
                                        </p:cTn>
                                        <p:tgtEl>
                                          <p:spTgt spid="319"/>
                                        </p:tgtEl>
                                        <p:attrNameLst>
                                          <p:attrName>style.visibility</p:attrName>
                                        </p:attrNameLst>
                                      </p:cBhvr>
                                      <p:to>
                                        <p:strVal val="visible"/>
                                      </p:to>
                                    </p:set>
                                    <p:animEffect transition="in" filter="fade">
                                      <p:cBhvr>
                                        <p:cTn id="57" dur="1000"/>
                                        <p:tgtEl>
                                          <p:spTgt spid="319"/>
                                        </p:tgtEl>
                                      </p:cBhvr>
                                    </p:animEffect>
                                  </p:childTnLst>
                                </p:cTn>
                              </p:par>
                              <p:par>
                                <p:cTn id="58" presetID="10" presetClass="entr" presetSubtype="0" fill="hold" nodeType="withEffect">
                                  <p:stCondLst>
                                    <p:cond delay="0"/>
                                  </p:stCondLst>
                                  <p:childTnLst>
                                    <p:set>
                                      <p:cBhvr>
                                        <p:cTn id="59" dur="1" fill="hold">
                                          <p:stCondLst>
                                            <p:cond delay="0"/>
                                          </p:stCondLst>
                                        </p:cTn>
                                        <p:tgtEl>
                                          <p:spTgt spid="329"/>
                                        </p:tgtEl>
                                        <p:attrNameLst>
                                          <p:attrName>style.visibility</p:attrName>
                                        </p:attrNameLst>
                                      </p:cBhvr>
                                      <p:to>
                                        <p:strVal val="visible"/>
                                      </p:to>
                                    </p:set>
                                    <p:animEffect transition="in" filter="fade">
                                      <p:cBhvr>
                                        <p:cTn id="60" dur="1000"/>
                                        <p:tgtEl>
                                          <p:spTgt spid="329"/>
                                        </p:tgtEl>
                                      </p:cBhvr>
                                    </p:animEffect>
                                  </p:childTnLst>
                                </p:cTn>
                              </p:par>
                              <p:par>
                                <p:cTn id="61" presetID="10" presetClass="entr" presetSubtype="0" fill="hold" nodeType="withEffect">
                                  <p:stCondLst>
                                    <p:cond delay="0"/>
                                  </p:stCondLst>
                                  <p:childTnLst>
                                    <p:set>
                                      <p:cBhvr>
                                        <p:cTn id="62" dur="1" fill="hold">
                                          <p:stCondLst>
                                            <p:cond delay="0"/>
                                          </p:stCondLst>
                                        </p:cTn>
                                        <p:tgtEl>
                                          <p:spTgt spid="320"/>
                                        </p:tgtEl>
                                        <p:attrNameLst>
                                          <p:attrName>style.visibility</p:attrName>
                                        </p:attrNameLst>
                                      </p:cBhvr>
                                      <p:to>
                                        <p:strVal val="visible"/>
                                      </p:to>
                                    </p:set>
                                    <p:animEffect transition="in" filter="fade">
                                      <p:cBhvr>
                                        <p:cTn id="63" dur="1000"/>
                                        <p:tgtEl>
                                          <p:spTgt spid="320"/>
                                        </p:tgtEl>
                                      </p:cBhvr>
                                    </p:animEffect>
                                  </p:childTnLst>
                                </p:cTn>
                              </p:par>
                              <p:par>
                                <p:cTn id="64" presetID="10" presetClass="entr" presetSubtype="0" fill="hold" nodeType="withEffect">
                                  <p:stCondLst>
                                    <p:cond delay="0"/>
                                  </p:stCondLst>
                                  <p:childTnLst>
                                    <p:set>
                                      <p:cBhvr>
                                        <p:cTn id="65" dur="1" fill="hold">
                                          <p:stCondLst>
                                            <p:cond delay="0"/>
                                          </p:stCondLst>
                                        </p:cTn>
                                        <p:tgtEl>
                                          <p:spTgt spid="310"/>
                                        </p:tgtEl>
                                        <p:attrNameLst>
                                          <p:attrName>style.visibility</p:attrName>
                                        </p:attrNameLst>
                                      </p:cBhvr>
                                      <p:to>
                                        <p:strVal val="visible"/>
                                      </p:to>
                                    </p:set>
                                    <p:animEffect transition="in" filter="fade">
                                      <p:cBhvr>
                                        <p:cTn id="66" dur="1000"/>
                                        <p:tgtEl>
                                          <p:spTgt spid="310"/>
                                        </p:tgtEl>
                                      </p:cBhvr>
                                    </p:animEffect>
                                  </p:childTnLst>
                                </p:cTn>
                              </p:par>
                              <p:par>
                                <p:cTn id="67" presetID="10" presetClass="entr" presetSubtype="0" fill="hold" nodeType="withEffect">
                                  <p:stCondLst>
                                    <p:cond delay="0"/>
                                  </p:stCondLst>
                                  <p:childTnLst>
                                    <p:set>
                                      <p:cBhvr>
                                        <p:cTn id="68" dur="1" fill="hold">
                                          <p:stCondLst>
                                            <p:cond delay="0"/>
                                          </p:stCondLst>
                                        </p:cTn>
                                        <p:tgtEl>
                                          <p:spTgt spid="315"/>
                                        </p:tgtEl>
                                        <p:attrNameLst>
                                          <p:attrName>style.visibility</p:attrName>
                                        </p:attrNameLst>
                                      </p:cBhvr>
                                      <p:to>
                                        <p:strVal val="visible"/>
                                      </p:to>
                                    </p:set>
                                    <p:animEffect transition="in" filter="fade">
                                      <p:cBhvr>
                                        <p:cTn id="69"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6"/>
        <p:cNvGrpSpPr/>
        <p:nvPr/>
      </p:nvGrpSpPr>
      <p:grpSpPr>
        <a:xfrm>
          <a:off x="0" y="0"/>
          <a:ext cx="0" cy="0"/>
          <a:chOff x="0" y="0"/>
          <a:chExt cx="0" cy="0"/>
        </a:xfrm>
      </p:grpSpPr>
      <p:sp>
        <p:nvSpPr>
          <p:cNvPr id="117" name="Google Shape;117;p3"/>
          <p:cNvSpPr txBox="1"/>
          <p:nvPr/>
        </p:nvSpPr>
        <p:spPr>
          <a:xfrm>
            <a:off x="680700" y="1913275"/>
            <a:ext cx="77826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Getting Started and Basics</a:t>
            </a:r>
            <a:endParaRPr sz="5300" b="1" i="0" u="none" strike="noStrike" cap="none">
              <a:solidFill>
                <a:srgbClr val="FFFFFF"/>
              </a:solidFill>
              <a:latin typeface="Arial"/>
              <a:ea typeface="Arial"/>
              <a:cs typeface="Arial"/>
              <a:sym typeface="Arial"/>
            </a:endParaRPr>
          </a:p>
        </p:txBody>
      </p:sp>
      <p:pic>
        <p:nvPicPr>
          <p:cNvPr id="118" name="Google Shape;118;p3"/>
          <p:cNvPicPr preferRelativeResize="0"/>
          <p:nvPr/>
        </p:nvPicPr>
        <p:blipFill rotWithShape="1">
          <a:blip r:embed="rId3">
            <a:alphaModFix/>
          </a:blip>
          <a:srcRect/>
          <a:stretch/>
        </p:blipFill>
        <p:spPr>
          <a:xfrm>
            <a:off x="7084250" y="87350"/>
            <a:ext cx="1914174" cy="1007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Functions you will implement</a:t>
            </a:r>
            <a:endParaRPr sz="2800" b="1" i="0" u="none" strike="noStrike" cap="none">
              <a:solidFill>
                <a:srgbClr val="000000"/>
              </a:solidFill>
              <a:latin typeface="Arial"/>
              <a:ea typeface="Arial"/>
              <a:cs typeface="Arial"/>
              <a:sym typeface="Arial"/>
            </a:endParaRPr>
          </a:p>
        </p:txBody>
      </p:sp>
      <p:sp>
        <p:nvSpPr>
          <p:cNvPr id="335" name="Google Shape;335;p29"/>
          <p:cNvSpPr txBox="1"/>
          <p:nvPr/>
        </p:nvSpPr>
        <p:spPr>
          <a:xfrm>
            <a:off x="89850" y="11910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thread_pool_new</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int</a:t>
            </a:r>
            <a:r>
              <a:rPr lang="en" sz="1200" b="1" i="0" u="none" strike="noStrike" cap="none">
                <a:solidFill>
                  <a:srgbClr val="ABB2BF"/>
                </a:solidFill>
                <a:latin typeface="Courier New"/>
                <a:ea typeface="Courier New"/>
                <a:cs typeface="Courier New"/>
                <a:sym typeface="Courier New"/>
              </a:rPr>
              <a:t> nthreads);</a:t>
            </a:r>
            <a:endParaRPr sz="120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6" name="Google Shape;336;p29"/>
          <p:cNvSpPr txBox="1"/>
          <p:nvPr/>
        </p:nvSpPr>
        <p:spPr>
          <a:xfrm>
            <a:off x="89850" y="16741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thread_pool_shutdown_and_destroy</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7" name="Google Shape;337;p29"/>
          <p:cNvSpPr txBox="1"/>
          <p:nvPr/>
        </p:nvSpPr>
        <p:spPr>
          <a:xfrm>
            <a:off x="89850" y="213085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thread_pool_submit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pool, </a:t>
            </a:r>
            <a:r>
              <a:rPr lang="en" sz="1200" b="1" i="0" u="none" strike="noStrike" cap="none">
                <a:solidFill>
                  <a:srgbClr val="56B6C2"/>
                </a:solidFill>
                <a:latin typeface="Courier New"/>
                <a:ea typeface="Courier New"/>
                <a:cs typeface="Courier New"/>
                <a:sym typeface="Courier New"/>
              </a:rPr>
              <a:t>fork_join_task_t</a:t>
            </a:r>
            <a:r>
              <a:rPr lang="en" sz="1200" b="1" i="0" u="none" strike="noStrike" cap="none">
                <a:solidFill>
                  <a:srgbClr val="ABB2BF"/>
                </a:solidFill>
                <a:latin typeface="Courier New"/>
                <a:ea typeface="Courier New"/>
                <a:cs typeface="Courier New"/>
                <a:sym typeface="Courier New"/>
              </a:rPr>
              <a:t> task,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data)</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8" name="Google Shape;338;p29"/>
          <p:cNvSpPr txBox="1"/>
          <p:nvPr/>
        </p:nvSpPr>
        <p:spPr>
          <a:xfrm>
            <a:off x="89850" y="26139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future_get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0"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9" name="Google Shape;339;p29"/>
          <p:cNvSpPr txBox="1"/>
          <p:nvPr/>
        </p:nvSpPr>
        <p:spPr>
          <a:xfrm>
            <a:off x="89850" y="30970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future_free</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0"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0"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0" name="Google Shape;340;p29"/>
          <p:cNvSpPr txBox="1"/>
          <p:nvPr/>
        </p:nvSpPr>
        <p:spPr>
          <a:xfrm>
            <a:off x="89850" y="3645400"/>
            <a:ext cx="8964300" cy="1029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Read over threadpool.h for full documentation: you must implement these functions!</a:t>
            </a:r>
            <a:endParaRPr sz="1400" b="0" i="0" u="none" strike="noStrike" cap="none">
              <a:solidFill>
                <a:srgbClr val="595959"/>
              </a:solidFill>
              <a:latin typeface="Arial"/>
              <a:ea typeface="Arial"/>
              <a:cs typeface="Arial"/>
              <a:sym typeface="Arial"/>
            </a:endParaRPr>
          </a:p>
          <a:p>
            <a:pPr marL="457200" marR="0" lvl="0" indent="-317500" algn="l" rtl="0">
              <a:lnSpc>
                <a:spcPct val="100000"/>
              </a:lnSpc>
              <a:spcBef>
                <a:spcPts val="1000"/>
              </a:spcBef>
              <a:spcAft>
                <a:spcPts val="100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You can also add static function(s) to threadpool.c</a:t>
            </a:r>
            <a:endParaRPr sz="1400" b="0" i="0" u="none" strike="noStrike" cap="none">
              <a:solidFill>
                <a:srgbClr val="595959"/>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thread_pool_new</a:t>
            </a:r>
            <a:endParaRPr sz="2800" b="1" i="0" u="none" strike="noStrike" cap="none">
              <a:solidFill>
                <a:srgbClr val="000000"/>
              </a:solidFill>
              <a:latin typeface="Arial"/>
              <a:ea typeface="Arial"/>
              <a:cs typeface="Arial"/>
              <a:sym typeface="Arial"/>
            </a:endParaRPr>
          </a:p>
        </p:txBody>
      </p:sp>
      <p:sp>
        <p:nvSpPr>
          <p:cNvPr id="346" name="Google Shape;346;p30"/>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Create thread pool</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Initialize worker threads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Call pthread_create: starts a new thread in the calling process. The new thread starts execution by invoking start_routine(); arg is passed as the argument of start_routine()</a:t>
            </a:r>
            <a:endParaRPr sz="1800" b="0" i="0" u="none" strike="noStrike" cap="none">
              <a:solidFill>
                <a:srgbClr val="595959"/>
              </a:solidFill>
              <a:latin typeface="Arial"/>
              <a:ea typeface="Arial"/>
              <a:cs typeface="Arial"/>
              <a:sym typeface="Arial"/>
            </a:endParaRPr>
          </a:p>
          <a:p>
            <a:pPr marL="45720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pic>
        <p:nvPicPr>
          <p:cNvPr id="347" name="Google Shape;347;p30"/>
          <p:cNvPicPr preferRelativeResize="0"/>
          <p:nvPr/>
        </p:nvPicPr>
        <p:blipFill rotWithShape="1">
          <a:blip r:embed="rId3">
            <a:alphaModFix/>
          </a:blip>
          <a:srcRect/>
          <a:stretch/>
        </p:blipFill>
        <p:spPr>
          <a:xfrm>
            <a:off x="678400" y="3015450"/>
            <a:ext cx="7213599" cy="1779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1"/>
        <p:cNvGrpSpPr/>
        <p:nvPr/>
      </p:nvGrpSpPr>
      <p:grpSpPr>
        <a:xfrm>
          <a:off x="0" y="0"/>
          <a:ext cx="0" cy="0"/>
          <a:chOff x="0" y="0"/>
          <a:chExt cx="0" cy="0"/>
        </a:xfrm>
      </p:grpSpPr>
      <p:pic>
        <p:nvPicPr>
          <p:cNvPr id="352" name="Google Shape;352;p31"/>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353" name="Google Shape;353;p31"/>
          <p:cNvSpPr txBox="1"/>
          <p:nvPr/>
        </p:nvSpPr>
        <p:spPr>
          <a:xfrm>
            <a:off x="2936850" y="1862000"/>
            <a:ext cx="32703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Logistics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Grading</a:t>
            </a:r>
            <a:endParaRPr sz="2800" b="1" i="0" u="none" strike="noStrike" cap="none">
              <a:solidFill>
                <a:srgbClr val="000000"/>
              </a:solidFill>
              <a:latin typeface="Arial"/>
              <a:ea typeface="Arial"/>
              <a:cs typeface="Arial"/>
              <a:sym typeface="Arial"/>
            </a:endParaRPr>
          </a:p>
        </p:txBody>
      </p:sp>
      <p:sp>
        <p:nvSpPr>
          <p:cNvPr id="359" name="Google Shape;359;p32"/>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Submit code that compiles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Test using the driver before submitting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When grading, tests will be run 3-5 times, if you crash a single time it’s considered failing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Benchmarked times will be the average of the 3-5 runs, assuming you pass all of them</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Grading (cont.)</a:t>
            </a:r>
            <a:endParaRPr sz="2800" b="1" i="0" u="none" strike="noStrike" cap="none">
              <a:solidFill>
                <a:srgbClr val="000000"/>
              </a:solidFill>
              <a:latin typeface="Arial"/>
              <a:ea typeface="Arial"/>
              <a:cs typeface="Arial"/>
              <a:sym typeface="Arial"/>
            </a:endParaRPr>
          </a:p>
        </p:txBody>
      </p:sp>
      <p:sp>
        <p:nvSpPr>
          <p:cNvPr id="365" name="Google Shape;365;p33"/>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Breakdown</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Git Usage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Functionality Tests (Basic/Advanced ~ 25% each)</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Performance ~ 40%</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GTAs will determine the exact breakdown of points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Performance will breakdown into rough categories based on real time scores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must pass the basic tests before getting anything for performance</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4"/>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Performance</a:t>
            </a:r>
            <a:endParaRPr sz="2800" b="1" i="0" u="none" strike="noStrike" cap="none">
              <a:solidFill>
                <a:srgbClr val="000000"/>
              </a:solidFill>
              <a:latin typeface="Arial"/>
              <a:ea typeface="Arial"/>
              <a:cs typeface="Arial"/>
              <a:sym typeface="Arial"/>
            </a:endParaRPr>
          </a:p>
        </p:txBody>
      </p:sp>
      <p:sp>
        <p:nvSpPr>
          <p:cNvPr id="371" name="Google Shape;371;p34"/>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Relative to peers and sample implementations</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Points only for the tests on the scoreboard</a:t>
            </a:r>
            <a:endParaRPr sz="1800" b="0" i="0" u="none" strike="noStrike" cap="none" dirty="0">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N Queens, </a:t>
            </a:r>
            <a:r>
              <a:rPr lang="en" sz="1800" b="0" i="0" u="none" strike="noStrike" cap="none" dirty="0" err="1">
                <a:solidFill>
                  <a:srgbClr val="595959"/>
                </a:solidFill>
                <a:latin typeface="Arial"/>
                <a:ea typeface="Arial"/>
                <a:cs typeface="Arial"/>
                <a:sym typeface="Arial"/>
              </a:rPr>
              <a:t>Mergesort</a:t>
            </a:r>
            <a:r>
              <a:rPr lang="en" sz="1800" b="0" i="0" u="none" strike="noStrike" cap="none" dirty="0">
                <a:solidFill>
                  <a:srgbClr val="595959"/>
                </a:solidFill>
                <a:latin typeface="Arial"/>
                <a:ea typeface="Arial"/>
                <a:cs typeface="Arial"/>
                <a:sym typeface="Arial"/>
              </a:rPr>
              <a:t>, Quicksort (8, 16, and 32 threads), possibly Fibonacci</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A rough cutoff for real time benchmarks will be posted later on by Dr. Back (last semester’s </a:t>
            </a:r>
            <a:r>
              <a:rPr lang="en" sz="1800" b="0" i="0" u="sng" strike="noStrike" cap="none" dirty="0">
                <a:solidFill>
                  <a:schemeClr val="hlink"/>
                </a:solidFill>
                <a:latin typeface="Arial"/>
                <a:ea typeface="Arial"/>
                <a:cs typeface="Arial"/>
                <a:sym typeface="Arial"/>
                <a:hlinkClick r:id="rId3"/>
              </a:rPr>
              <a:t>scoreboard</a:t>
            </a:r>
            <a:r>
              <a:rPr lang="en" sz="1800" b="0" i="0" u="none" strike="noStrike" cap="none" dirty="0">
                <a:solidFill>
                  <a:srgbClr val="595959"/>
                </a:solidFill>
                <a:latin typeface="Arial"/>
                <a:ea typeface="Arial"/>
                <a:cs typeface="Arial"/>
                <a:sym typeface="Arial"/>
              </a:rPr>
              <a:t>)</a:t>
            </a: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Performance</a:t>
            </a:r>
            <a:endParaRPr sz="2800" b="1" i="0" u="none" strike="noStrike" cap="none">
              <a:solidFill>
                <a:srgbClr val="000000"/>
              </a:solidFill>
              <a:latin typeface="Arial"/>
              <a:ea typeface="Arial"/>
              <a:cs typeface="Arial"/>
              <a:sym typeface="Arial"/>
            </a:endParaRPr>
          </a:p>
        </p:txBody>
      </p:sp>
      <p:sp>
        <p:nvSpPr>
          <p:cNvPr id="378" name="Google Shape;378;p35"/>
          <p:cNvSpPr txBox="1"/>
          <p:nvPr/>
        </p:nvSpPr>
        <p:spPr>
          <a:xfrm>
            <a:off x="4958500" y="4812000"/>
            <a:ext cx="3975900" cy="3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dirty="0">
                <a:solidFill>
                  <a:srgbClr val="CC0000"/>
                </a:solidFill>
                <a:latin typeface="Arial"/>
                <a:ea typeface="Arial"/>
                <a:cs typeface="Arial"/>
                <a:sym typeface="Arial"/>
              </a:rPr>
              <a:t>ONLY for reference - numbers will likely change</a:t>
            </a:r>
            <a:endParaRPr sz="1300" b="1" i="0" u="none" strike="noStrike" cap="none" dirty="0">
              <a:solidFill>
                <a:srgbClr val="CC0000"/>
              </a:solidFill>
              <a:latin typeface="Arial"/>
              <a:ea typeface="Arial"/>
              <a:cs typeface="Arial"/>
              <a:sym typeface="Arial"/>
            </a:endParaRPr>
          </a:p>
        </p:txBody>
      </p:sp>
      <p:pic>
        <p:nvPicPr>
          <p:cNvPr id="3" name="Picture 2" descr="Performance cutofffs for Fall 2024">
            <a:extLst>
              <a:ext uri="{FF2B5EF4-FFF2-40B4-BE49-F238E27FC236}">
                <a16:creationId xmlns:a16="http://schemas.microsoft.com/office/drawing/2014/main" id="{BD4F5BBC-4DF0-4193-C205-1AF40C117781}"/>
              </a:ext>
            </a:extLst>
          </p:cNvPr>
          <p:cNvPicPr>
            <a:picLocks noChangeAspect="1"/>
          </p:cNvPicPr>
          <p:nvPr/>
        </p:nvPicPr>
        <p:blipFill>
          <a:blip r:embed="rId3"/>
          <a:stretch>
            <a:fillRect/>
          </a:stretch>
        </p:blipFill>
        <p:spPr>
          <a:xfrm>
            <a:off x="0" y="1017725"/>
            <a:ext cx="9037256" cy="32275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6"/>
          <p:cNvPicPr preferRelativeResize="0"/>
          <p:nvPr/>
        </p:nvPicPr>
        <p:blipFill rotWithShape="1">
          <a:blip r:embed="rId3">
            <a:alphaModFix/>
          </a:blip>
          <a:srcRect/>
          <a:stretch/>
        </p:blipFill>
        <p:spPr>
          <a:xfrm>
            <a:off x="3006850" y="195488"/>
            <a:ext cx="5712625" cy="4752525"/>
          </a:xfrm>
          <a:prstGeom prst="rect">
            <a:avLst/>
          </a:prstGeom>
          <a:noFill/>
          <a:ln>
            <a:noFill/>
          </a:ln>
        </p:spPr>
      </p:pic>
      <p:sp>
        <p:nvSpPr>
          <p:cNvPr id="384" name="Google Shape;384;p36"/>
          <p:cNvSpPr txBox="1"/>
          <p:nvPr/>
        </p:nvSpPr>
        <p:spPr>
          <a:xfrm>
            <a:off x="311700" y="445025"/>
            <a:ext cx="2461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Performance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Visual Studio Code Terminal Issues</a:t>
            </a:r>
            <a:endParaRPr sz="2800" b="1" i="0" u="none" strike="noStrike" cap="none">
              <a:solidFill>
                <a:srgbClr val="000000"/>
              </a:solidFill>
              <a:latin typeface="Arial"/>
              <a:ea typeface="Arial"/>
              <a:cs typeface="Arial"/>
              <a:sym typeface="Arial"/>
            </a:endParaRPr>
          </a:p>
        </p:txBody>
      </p:sp>
      <p:sp>
        <p:nvSpPr>
          <p:cNvPr id="390" name="Google Shape;390;p37"/>
          <p:cNvSpPr txBox="1"/>
          <p:nvPr/>
        </p:nvSpPr>
        <p:spPr>
          <a:xfrm>
            <a:off x="311700" y="1252300"/>
            <a:ext cx="7947000" cy="2433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1" i="0" u="none" strike="noStrike" cap="none">
                <a:solidFill>
                  <a:srgbClr val="595959"/>
                </a:solidFill>
                <a:latin typeface="Arial"/>
                <a:ea typeface="Arial"/>
                <a:cs typeface="Arial"/>
                <a:sym typeface="Arial"/>
              </a:rPr>
              <a:t>Use a separate terminal (like git bash) to run the tests</a:t>
            </a:r>
            <a:endParaRPr sz="1800" b="1"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VS Code spins up some extra processes on rlogin to manage files, they interfere with the somewhat strict thread limits we enforce on the tests to guarantee your thread pool isn't creating additional workers to juice performance numbers</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Test Driver</a:t>
            </a:r>
            <a:endParaRPr sz="2800" b="1" i="0" u="none" strike="noStrike" cap="none">
              <a:solidFill>
                <a:srgbClr val="000000"/>
              </a:solidFill>
              <a:latin typeface="Arial"/>
              <a:ea typeface="Arial"/>
              <a:cs typeface="Arial"/>
              <a:sym typeface="Arial"/>
            </a:endParaRPr>
          </a:p>
        </p:txBody>
      </p:sp>
      <p:sp>
        <p:nvSpPr>
          <p:cNvPr id="396" name="Google Shape;396;p38"/>
          <p:cNvSpPr txBox="1"/>
          <p:nvPr/>
        </p:nvSpPr>
        <p:spPr>
          <a:xfrm>
            <a:off x="319575" y="1977350"/>
            <a:ext cx="7947000" cy="2433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Can take a long time to run all tests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Reports if you passed each test, and times for the benchmarked ones</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397" name="Google Shape;397;p38"/>
          <p:cNvSpPr txBox="1"/>
          <p:nvPr/>
        </p:nvSpPr>
        <p:spPr>
          <a:xfrm>
            <a:off x="327375" y="1256150"/>
            <a:ext cx="7931400" cy="572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rgbClr val="FFFFFF"/>
                </a:solidFill>
                <a:latin typeface="Roboto Mono"/>
                <a:ea typeface="Roboto Mono"/>
                <a:cs typeface="Roboto Mono"/>
                <a:sym typeface="Roboto Mono"/>
              </a:rPr>
              <a:t>$ ~cs3214/bin/fjdriver.py [options]</a:t>
            </a:r>
            <a:endParaRPr sz="2300" b="0" i="0" u="none" strike="noStrike" cap="none">
              <a:solidFill>
                <a:srgbClr val="FFFFFF"/>
              </a:solidFill>
              <a:latin typeface="Roboto Mono"/>
              <a:ea typeface="Roboto Mono"/>
              <a:cs typeface="Roboto Mono"/>
              <a:sym typeface="Roboto Mono"/>
            </a:endParaRPr>
          </a:p>
        </p:txBody>
      </p:sp>
      <p:pic>
        <p:nvPicPr>
          <p:cNvPr id="398" name="Google Shape;398;p38"/>
          <p:cNvPicPr preferRelativeResize="0"/>
          <p:nvPr/>
        </p:nvPicPr>
        <p:blipFill rotWithShape="1">
          <a:blip r:embed="rId3">
            <a:alphaModFix/>
          </a:blip>
          <a:srcRect t="1882"/>
          <a:stretch/>
        </p:blipFill>
        <p:spPr>
          <a:xfrm>
            <a:off x="522825" y="2917650"/>
            <a:ext cx="8001299" cy="214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a:stretch/>
        </p:blipFill>
        <p:spPr>
          <a:xfrm>
            <a:off x="5379400" y="1292650"/>
            <a:ext cx="3554300" cy="2460075"/>
          </a:xfrm>
          <a:prstGeom prst="rect">
            <a:avLst/>
          </a:prstGeom>
          <a:noFill/>
          <a:ln w="28575" cap="flat" cmpd="sng">
            <a:solidFill>
              <a:schemeClr val="dk2"/>
            </a:solidFill>
            <a:prstDash val="solid"/>
            <a:round/>
            <a:headEnd type="none" w="sm" len="sm"/>
            <a:tailEnd type="none" w="sm" len="sm"/>
          </a:ln>
        </p:spPr>
      </p:pic>
      <p:sp>
        <p:nvSpPr>
          <p:cNvPr id="124" name="Google Shape;124;p4"/>
          <p:cNvSpPr txBox="1"/>
          <p:nvPr/>
        </p:nvSpPr>
        <p:spPr>
          <a:xfrm>
            <a:off x="434175" y="1203300"/>
            <a:ext cx="4989600" cy="3404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434343"/>
              </a:buClr>
              <a:buSzPts val="1800"/>
              <a:buFont typeface="Arial"/>
              <a:buAutoNum type="arabicPeriod"/>
            </a:pPr>
            <a:r>
              <a:rPr lang="en" sz="1800" b="0" i="0" u="none" strike="noStrike" cap="none">
                <a:solidFill>
                  <a:srgbClr val="434343"/>
                </a:solidFill>
                <a:latin typeface="Arial"/>
                <a:ea typeface="Arial"/>
                <a:cs typeface="Arial"/>
                <a:sym typeface="Arial"/>
              </a:rPr>
              <a:t>One member will fork the base repository: </a:t>
            </a:r>
            <a:endParaRPr sz="1800" b="0" i="0" u="none" strike="noStrike" cap="none">
              <a:solidFill>
                <a:srgbClr val="434343"/>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100"/>
              <a:buFont typeface="Arial"/>
              <a:buNone/>
            </a:pPr>
            <a:r>
              <a:rPr lang="en" sz="1100" b="0" i="0" u="sng" strike="noStrike" cap="none">
                <a:solidFill>
                  <a:schemeClr val="hlink"/>
                </a:solidFill>
                <a:latin typeface="Arial"/>
                <a:ea typeface="Arial"/>
                <a:cs typeface="Arial"/>
                <a:sym typeface="Arial"/>
                <a:hlinkClick r:id="rId4"/>
              </a:rPr>
              <a:t>https://git.cs.vt.edu/cs3214-staff/threadlab</a:t>
            </a:r>
            <a:endParaRPr sz="1800" b="0" i="0" u="none" strike="noStrike" cap="none">
              <a:solidFill>
                <a:srgbClr val="434343"/>
              </a:solidFill>
              <a:latin typeface="Arial"/>
              <a:ea typeface="Arial"/>
              <a:cs typeface="Arial"/>
              <a:sym typeface="Arial"/>
            </a:endParaRPr>
          </a:p>
          <a:p>
            <a:pPr marL="457200" marR="0" lvl="0" indent="-342900" algn="l" rtl="0">
              <a:lnSpc>
                <a:spcPct val="115000"/>
              </a:lnSpc>
              <a:spcBef>
                <a:spcPts val="0"/>
              </a:spcBef>
              <a:spcAft>
                <a:spcPts val="0"/>
              </a:spcAft>
              <a:buClr>
                <a:srgbClr val="434343"/>
              </a:buClr>
              <a:buSzPts val="1800"/>
              <a:buFont typeface="Arial"/>
              <a:buAutoNum type="arabicPeriod"/>
            </a:pPr>
            <a:r>
              <a:rPr lang="en" sz="1800" b="0" i="0" u="none" strike="noStrike" cap="none">
                <a:solidFill>
                  <a:srgbClr val="434343"/>
                </a:solidFill>
                <a:latin typeface="Arial"/>
                <a:ea typeface="Arial"/>
                <a:cs typeface="Arial"/>
                <a:sym typeface="Arial"/>
              </a:rPr>
              <a:t>Invite partner to collaborate</a:t>
            </a:r>
            <a:endParaRPr sz="1800" b="0"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Go to Settings &gt; Members to add them</a:t>
            </a:r>
            <a:endParaRPr sz="1000" b="0"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Check partner role permissions too</a:t>
            </a:r>
            <a:endParaRPr sz="1000" b="0" i="0" u="none" strike="noStrike" cap="none">
              <a:solidFill>
                <a:srgbClr val="434343"/>
              </a:solidFill>
              <a:latin typeface="Arial"/>
              <a:ea typeface="Arial"/>
              <a:cs typeface="Arial"/>
              <a:sym typeface="Arial"/>
            </a:endParaRPr>
          </a:p>
          <a:p>
            <a:pPr marL="457200" marR="0" lvl="0" indent="-342900" algn="l" rtl="0">
              <a:lnSpc>
                <a:spcPct val="115000"/>
              </a:lnSpc>
              <a:spcBef>
                <a:spcPts val="0"/>
              </a:spcBef>
              <a:spcAft>
                <a:spcPts val="0"/>
              </a:spcAft>
              <a:buClr>
                <a:srgbClr val="434343"/>
              </a:buClr>
              <a:buSzPts val="1800"/>
              <a:buFont typeface="Arial"/>
              <a:buAutoNum type="arabicPeriod"/>
            </a:pPr>
            <a:r>
              <a:rPr lang="en" sz="1800" b="0" i="0" u="none" strike="noStrike" cap="none">
                <a:solidFill>
                  <a:srgbClr val="434343"/>
                </a:solidFill>
                <a:latin typeface="Arial"/>
                <a:ea typeface="Arial"/>
                <a:cs typeface="Arial"/>
                <a:sym typeface="Arial"/>
              </a:rPr>
              <a:t>Both members will clone the forked repository on their machines:</a:t>
            </a:r>
            <a:endParaRPr sz="18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700"/>
              <a:buFont typeface="Arial"/>
              <a:buNone/>
            </a:pPr>
            <a:endParaRPr sz="700" b="0" i="0" u="none" strike="noStrike" cap="none">
              <a:solidFill>
                <a:srgbClr val="434343"/>
              </a:solidFill>
              <a:latin typeface="Arial"/>
              <a:ea typeface="Arial"/>
              <a:cs typeface="Arial"/>
              <a:sym typeface="Arial"/>
            </a:endParaRPr>
          </a:p>
          <a:p>
            <a:pPr marL="457200" marR="0" lvl="0" indent="-342900" algn="l" rtl="0">
              <a:lnSpc>
                <a:spcPct val="115000"/>
              </a:lnSpc>
              <a:spcBef>
                <a:spcPts val="0"/>
              </a:spcBef>
              <a:spcAft>
                <a:spcPts val="0"/>
              </a:spcAft>
              <a:buClr>
                <a:srgbClr val="434343"/>
              </a:buClr>
              <a:buSzPts val="1800"/>
              <a:buFont typeface="Arial"/>
              <a:buAutoNum type="arabicPeriod"/>
            </a:pPr>
            <a:r>
              <a:rPr lang="en" sz="1800" b="1" i="1" u="sng" strike="noStrike" cap="none">
                <a:solidFill>
                  <a:srgbClr val="FF0000"/>
                </a:solidFill>
                <a:highlight>
                  <a:srgbClr val="FFFF00"/>
                </a:highlight>
                <a:latin typeface="Arial"/>
                <a:ea typeface="Arial"/>
                <a:cs typeface="Arial"/>
                <a:sym typeface="Arial"/>
              </a:rPr>
              <a:t>IMPORTANT:</a:t>
            </a:r>
            <a:r>
              <a:rPr lang="en" sz="1800" b="0" i="0" u="none" strike="noStrike" cap="none">
                <a:solidFill>
                  <a:srgbClr val="434343"/>
                </a:solidFill>
                <a:latin typeface="Arial"/>
                <a:ea typeface="Arial"/>
                <a:cs typeface="Arial"/>
                <a:sym typeface="Arial"/>
              </a:rPr>
              <a:t> Set forked repository to </a:t>
            </a:r>
            <a:r>
              <a:rPr lang="en" sz="1800" b="1" i="0" u="none" strike="noStrike" cap="none">
                <a:solidFill>
                  <a:srgbClr val="434343"/>
                </a:solidFill>
                <a:latin typeface="Arial"/>
                <a:ea typeface="Arial"/>
                <a:cs typeface="Arial"/>
                <a:sym typeface="Arial"/>
              </a:rPr>
              <a:t>private</a:t>
            </a:r>
            <a:endParaRPr sz="1800" b="1"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Go to Settings &gt; General &gt; Visibility, project features, permissions</a:t>
            </a:r>
            <a:endParaRPr sz="1000" b="0" i="0" u="none" strike="noStrike" cap="none">
              <a:solidFill>
                <a:srgbClr val="434343"/>
              </a:solidFill>
              <a:latin typeface="Arial"/>
              <a:ea typeface="Arial"/>
              <a:cs typeface="Arial"/>
              <a:sym typeface="Arial"/>
            </a:endParaRPr>
          </a:p>
          <a:p>
            <a:pPr marL="914400" marR="0" lvl="0" indent="-292100" algn="l" rtl="0">
              <a:lnSpc>
                <a:spcPct val="115000"/>
              </a:lnSpc>
              <a:spcBef>
                <a:spcPts val="0"/>
              </a:spcBef>
              <a:spcAft>
                <a:spcPts val="0"/>
              </a:spcAft>
              <a:buClr>
                <a:srgbClr val="434343"/>
              </a:buClr>
              <a:buSzPts val="1000"/>
              <a:buFont typeface="Arial"/>
              <a:buChar char="-"/>
            </a:pPr>
            <a:r>
              <a:rPr lang="en" sz="1000" b="0" i="0" u="none" strike="noStrike" cap="none">
                <a:solidFill>
                  <a:srgbClr val="434343"/>
                </a:solidFill>
                <a:latin typeface="Arial"/>
                <a:ea typeface="Arial"/>
                <a:cs typeface="Arial"/>
                <a:sym typeface="Arial"/>
              </a:rPr>
              <a:t>Potential Honor Code Violation if not set to private</a:t>
            </a:r>
            <a:endParaRPr sz="1000" b="0" i="0" u="none" strike="noStrike" cap="none">
              <a:solidFill>
                <a:srgbClr val="434343"/>
              </a:solidFill>
              <a:latin typeface="Arial"/>
              <a:ea typeface="Arial"/>
              <a:cs typeface="Arial"/>
              <a:sym typeface="Arial"/>
            </a:endParaRPr>
          </a:p>
        </p:txBody>
      </p:sp>
      <p:sp>
        <p:nvSpPr>
          <p:cNvPr id="125" name="Google Shape;12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sz="2800" b="1"/>
              <a:t>First Step!</a:t>
            </a:r>
            <a:endParaRPr sz="2800" b="1"/>
          </a:p>
        </p:txBody>
      </p:sp>
      <p:sp>
        <p:nvSpPr>
          <p:cNvPr id="126" name="Google Shape;126;p4"/>
          <p:cNvSpPr txBox="1"/>
          <p:nvPr/>
        </p:nvSpPr>
        <p:spPr>
          <a:xfrm>
            <a:off x="519900" y="3259200"/>
            <a:ext cx="2688000" cy="380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FFFFFF"/>
                </a:solidFill>
                <a:latin typeface="Arial"/>
                <a:ea typeface="Arial"/>
                <a:cs typeface="Arial"/>
                <a:sym typeface="Arial"/>
              </a:rPr>
              <a:t>$ git clone &lt;your git repo url&gt;.git</a:t>
            </a:r>
            <a:endParaRPr sz="12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27" name="Google Shape;127;p4"/>
          <p:cNvSpPr txBox="1"/>
          <p:nvPr/>
        </p:nvSpPr>
        <p:spPr>
          <a:xfrm>
            <a:off x="6946625" y="3639900"/>
            <a:ext cx="2088000" cy="716700"/>
          </a:xfrm>
          <a:prstGeom prst="rect">
            <a:avLst/>
          </a:prstGeom>
          <a:solidFill>
            <a:srgbClr val="D9D9D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*Your forked repository will have a navigation menu on the left side. Click under Settings to add members and set repo to private</a:t>
            </a:r>
            <a:endParaRPr sz="900" b="0" i="0" u="none" strike="noStrike" cap="none">
              <a:solidFill>
                <a:srgbClr val="000000"/>
              </a:solidFill>
              <a:latin typeface="Arial"/>
              <a:ea typeface="Arial"/>
              <a:cs typeface="Arial"/>
              <a:sym typeface="Arial"/>
            </a:endParaRPr>
          </a:p>
        </p:txBody>
      </p:sp>
      <p:cxnSp>
        <p:nvCxnSpPr>
          <p:cNvPr id="128" name="Google Shape;128;p4"/>
          <p:cNvCxnSpPr>
            <a:stCxn id="126" idx="3"/>
            <a:endCxn id="129" idx="1"/>
          </p:cNvCxnSpPr>
          <p:nvPr/>
        </p:nvCxnSpPr>
        <p:spPr>
          <a:xfrm>
            <a:off x="3207900" y="3449550"/>
            <a:ext cx="437100" cy="300"/>
          </a:xfrm>
          <a:prstGeom prst="straightConnector1">
            <a:avLst/>
          </a:prstGeom>
          <a:noFill/>
          <a:ln w="9525" cap="flat" cmpd="sng">
            <a:solidFill>
              <a:schemeClr val="dk2"/>
            </a:solidFill>
            <a:prstDash val="solid"/>
            <a:round/>
            <a:headEnd type="none" w="sm" len="sm"/>
            <a:tailEnd type="triangle" w="med" len="med"/>
          </a:ln>
        </p:spPr>
      </p:cxnSp>
      <p:sp>
        <p:nvSpPr>
          <p:cNvPr id="129" name="Google Shape;129;p4"/>
          <p:cNvSpPr txBox="1"/>
          <p:nvPr/>
        </p:nvSpPr>
        <p:spPr>
          <a:xfrm>
            <a:off x="3645025" y="3259350"/>
            <a:ext cx="966000" cy="380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4A86E8"/>
                </a:solidFill>
                <a:latin typeface="Arial"/>
                <a:ea typeface="Arial"/>
                <a:cs typeface="Arial"/>
                <a:sym typeface="Arial"/>
              </a:rPr>
              <a:t>threadlab</a:t>
            </a:r>
            <a:endParaRPr sz="1200" b="1" i="0" u="none" strike="noStrike" cap="none">
              <a:solidFill>
                <a:srgbClr val="4A86E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Test Driver</a:t>
            </a:r>
            <a:endParaRPr sz="2800" b="1" i="0" u="none" strike="noStrike" cap="none">
              <a:solidFill>
                <a:srgbClr val="000000"/>
              </a:solidFill>
              <a:latin typeface="Arial"/>
              <a:ea typeface="Arial"/>
              <a:cs typeface="Arial"/>
              <a:sym typeface="Arial"/>
            </a:endParaRPr>
          </a:p>
        </p:txBody>
      </p:sp>
      <p:sp>
        <p:nvSpPr>
          <p:cNvPr id="404" name="Google Shape;404;p39"/>
          <p:cNvSpPr txBox="1"/>
          <p:nvPr/>
        </p:nvSpPr>
        <p:spPr>
          <a:xfrm>
            <a:off x="311700" y="1233800"/>
            <a:ext cx="7947000" cy="3335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Make sure to run tests multiple times, race conditions can cause you to crash only 20% of the time</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Will run multiple times to ensure consistency when grading (and get a good average for times)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All of the tests are C programs, compiled against your threadpool</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Test Driver</a:t>
            </a:r>
            <a:endParaRPr sz="2800" b="1" i="0" u="none" strike="noStrike" cap="none">
              <a:solidFill>
                <a:srgbClr val="000000"/>
              </a:solidFill>
              <a:latin typeface="Arial"/>
              <a:ea typeface="Arial"/>
              <a:cs typeface="Arial"/>
              <a:sym typeface="Arial"/>
            </a:endParaRPr>
          </a:p>
        </p:txBody>
      </p:sp>
      <p:sp>
        <p:nvSpPr>
          <p:cNvPr id="410" name="Google Shape;410;p40"/>
          <p:cNvSpPr txBox="1"/>
          <p:nvPr/>
        </p:nvSpPr>
        <p:spPr>
          <a:xfrm>
            <a:off x="311700" y="2135775"/>
            <a:ext cx="7947000" cy="2433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Runs the tests 5 times and averages the results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Helpful to simulate grading environment</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411" name="Google Shape;411;p40"/>
          <p:cNvSpPr txBox="1"/>
          <p:nvPr/>
        </p:nvSpPr>
        <p:spPr>
          <a:xfrm>
            <a:off x="327375" y="1256150"/>
            <a:ext cx="7931400" cy="5727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b="0" i="0" u="none" strike="noStrike" cap="none">
                <a:solidFill>
                  <a:srgbClr val="FFFFFF"/>
                </a:solidFill>
                <a:latin typeface="Roboto Mono"/>
                <a:ea typeface="Roboto Mono"/>
                <a:cs typeface="Roboto Mono"/>
                <a:sym typeface="Roboto Mono"/>
              </a:rPr>
              <a:t>$ ~cs3214/bin/fjdriver.py -g -B 5</a:t>
            </a:r>
            <a:endParaRPr sz="2300" b="0" i="0" u="none" strike="noStrike" cap="none">
              <a:solidFill>
                <a:srgbClr val="FFFFFF"/>
              </a:solidFill>
              <a:latin typeface="Roboto Mono"/>
              <a:ea typeface="Roboto Mono"/>
              <a:cs typeface="Roboto Mono"/>
              <a:sym typeface="Roboto Mon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Scoreboard</a:t>
            </a:r>
            <a:endParaRPr sz="2800" b="1" i="0" u="none" strike="noStrike" cap="none">
              <a:solidFill>
                <a:srgbClr val="000000"/>
              </a:solidFill>
              <a:latin typeface="Arial"/>
              <a:ea typeface="Arial"/>
              <a:cs typeface="Arial"/>
              <a:sym typeface="Arial"/>
            </a:endParaRPr>
          </a:p>
        </p:txBody>
      </p:sp>
      <p:sp>
        <p:nvSpPr>
          <p:cNvPr id="417" name="Google Shape;417;p41"/>
          <p:cNvSpPr txBox="1"/>
          <p:nvPr/>
        </p:nvSpPr>
        <p:spPr>
          <a:xfrm>
            <a:off x="311700" y="1203975"/>
            <a:ext cx="82377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sng" strike="noStrike" cap="none" dirty="0">
                <a:solidFill>
                  <a:schemeClr val="hlink"/>
                </a:solidFill>
                <a:latin typeface="Arial"/>
                <a:ea typeface="Arial"/>
                <a:cs typeface="Arial"/>
                <a:sym typeface="Arial"/>
                <a:hlinkClick r:id="rId3"/>
              </a:rPr>
              <a:t>https://courses.cs.vt.edu/cs3214/fall2024/projects/project2scoreboard</a:t>
            </a:r>
            <a:r>
              <a:rPr lang="en" sz="1800" b="0" i="0" u="none" strike="noStrike" cap="none" dirty="0">
                <a:solidFill>
                  <a:srgbClr val="595959"/>
                </a:solidFill>
                <a:latin typeface="Arial"/>
                <a:ea typeface="Arial"/>
                <a:cs typeface="Arial"/>
                <a:sym typeface="Arial"/>
              </a:rPr>
              <a:t> </a:t>
            </a:r>
            <a:endParaRPr sz="1800" b="0" i="0" u="none" strike="noStrike" cap="none" dirty="0">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dirty="0">
                <a:solidFill>
                  <a:srgbClr val="595959"/>
                </a:solidFill>
                <a:latin typeface="Arial"/>
                <a:ea typeface="Arial"/>
                <a:cs typeface="Arial"/>
                <a:sym typeface="Arial"/>
              </a:rPr>
              <a:t>You can post your results to the scoreboard by using the </a:t>
            </a:r>
            <a:r>
              <a:rPr lang="en" sz="1800" b="0" i="0" u="none" strike="noStrike" cap="none" dirty="0" err="1">
                <a:solidFill>
                  <a:srgbClr val="595959"/>
                </a:solidFill>
                <a:latin typeface="Arial"/>
                <a:ea typeface="Arial"/>
                <a:cs typeface="Arial"/>
                <a:sym typeface="Arial"/>
              </a:rPr>
              <a:t>fjpostresults.py</a:t>
            </a:r>
            <a:r>
              <a:rPr lang="en" sz="1800" b="0" i="0" u="none" strike="noStrike" cap="none" dirty="0">
                <a:solidFill>
                  <a:srgbClr val="595959"/>
                </a:solidFill>
                <a:latin typeface="Arial"/>
                <a:ea typeface="Arial"/>
                <a:cs typeface="Arial"/>
                <a:sym typeface="Arial"/>
              </a:rPr>
              <a:t> script</a:t>
            </a: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595959"/>
              </a:solidFill>
              <a:latin typeface="Arial"/>
              <a:ea typeface="Arial"/>
              <a:cs typeface="Arial"/>
              <a:sym typeface="Arial"/>
            </a:endParaRPr>
          </a:p>
        </p:txBody>
      </p:sp>
      <p:pic>
        <p:nvPicPr>
          <p:cNvPr id="418" name="Google Shape;418;p41"/>
          <p:cNvPicPr preferRelativeResize="0"/>
          <p:nvPr/>
        </p:nvPicPr>
        <p:blipFill rotWithShape="1">
          <a:blip r:embed="rId4">
            <a:alphaModFix/>
          </a:blip>
          <a:srcRect/>
          <a:stretch/>
        </p:blipFill>
        <p:spPr>
          <a:xfrm>
            <a:off x="513425" y="2414725"/>
            <a:ext cx="8117150" cy="2350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2"/>
        <p:cNvGrpSpPr/>
        <p:nvPr/>
      </p:nvGrpSpPr>
      <p:grpSpPr>
        <a:xfrm>
          <a:off x="0" y="0"/>
          <a:ext cx="0" cy="0"/>
          <a:chOff x="0" y="0"/>
          <a:chExt cx="0" cy="0"/>
        </a:xfrm>
      </p:grpSpPr>
      <p:pic>
        <p:nvPicPr>
          <p:cNvPr id="423" name="Google Shape;423;p42"/>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424" name="Google Shape;424;p42"/>
          <p:cNvSpPr txBox="1"/>
          <p:nvPr/>
        </p:nvSpPr>
        <p:spPr>
          <a:xfrm>
            <a:off x="1604550" y="1868125"/>
            <a:ext cx="59349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Debugging Tools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Debugging</a:t>
            </a:r>
            <a:endParaRPr sz="2800" b="1" i="0" u="none" strike="noStrike" cap="none">
              <a:solidFill>
                <a:srgbClr val="000000"/>
              </a:solidFill>
              <a:latin typeface="Arial"/>
              <a:ea typeface="Arial"/>
              <a:cs typeface="Arial"/>
              <a:sym typeface="Arial"/>
            </a:endParaRPr>
          </a:p>
        </p:txBody>
      </p:sp>
      <p:sp>
        <p:nvSpPr>
          <p:cNvPr id="430" name="Google Shape;430;p43"/>
          <p:cNvSpPr txBox="1"/>
          <p:nvPr/>
        </p:nvSpPr>
        <p:spPr>
          <a:xfrm>
            <a:off x="311700" y="1203975"/>
            <a:ext cx="79470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Debugging multi-threaded programs can be difficult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1" i="0" u="none" strike="noStrike" cap="none">
                <a:solidFill>
                  <a:srgbClr val="595959"/>
                </a:solidFill>
                <a:latin typeface="Arial"/>
                <a:ea typeface="Arial"/>
                <a:cs typeface="Arial"/>
                <a:sym typeface="Arial"/>
              </a:rPr>
              <a:t>Don’t just use printf()</a:t>
            </a:r>
            <a:endParaRPr sz="1800" b="1"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This project will challenge you in your debugging skills (GDB, Helgrind..)</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Helgrind**</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Valgrind tool </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Enable using </a:t>
            </a:r>
            <a:r>
              <a:rPr lang="en" sz="1800" b="1" i="0" u="none" strike="noStrike" cap="none">
                <a:solidFill>
                  <a:srgbClr val="595959"/>
                </a:solidFill>
                <a:latin typeface="Roboto Mono"/>
                <a:ea typeface="Roboto Mono"/>
                <a:cs typeface="Roboto Mono"/>
                <a:sym typeface="Roboto Mono"/>
              </a:rPr>
              <a:t>--tool=helgrind</a:t>
            </a:r>
            <a:r>
              <a:rPr lang="en" sz="1800" b="0" i="0" u="none" strike="noStrike" cap="none">
                <a:solidFill>
                  <a:srgbClr val="595959"/>
                </a:solidFill>
                <a:latin typeface="Arial"/>
                <a:ea typeface="Arial"/>
                <a:cs typeface="Arial"/>
                <a:sym typeface="Arial"/>
              </a:rPr>
              <a:t> in Valgrind command line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Your best friend for tracing deadlocks and synchronization errors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sng" strike="noStrike" cap="none">
                <a:solidFill>
                  <a:schemeClr val="hlink"/>
                </a:solidFill>
                <a:latin typeface="Arial"/>
                <a:ea typeface="Arial"/>
                <a:cs typeface="Arial"/>
                <a:sym typeface="Arial"/>
                <a:hlinkClick r:id="rId3"/>
              </a:rPr>
              <a:t>https://www.valgrind.org/docs/manual/hg-manual.html/</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GDB Demo</a:t>
            </a:r>
            <a:endParaRPr sz="2800" b="1" i="0" u="none" strike="noStrike" cap="none">
              <a:solidFill>
                <a:srgbClr val="000000"/>
              </a:solidFill>
              <a:latin typeface="Arial"/>
              <a:ea typeface="Arial"/>
              <a:cs typeface="Arial"/>
              <a:sym typeface="Arial"/>
            </a:endParaRPr>
          </a:p>
        </p:txBody>
      </p:sp>
      <p:sp>
        <p:nvSpPr>
          <p:cNvPr id="436" name="Google Shape;436;p44"/>
          <p:cNvSpPr txBox="1"/>
          <p:nvPr/>
        </p:nvSpPr>
        <p:spPr>
          <a:xfrm>
            <a:off x="311700" y="1203975"/>
            <a:ext cx="79470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Roboto Mono"/>
              <a:buChar char="●"/>
            </a:pPr>
            <a:r>
              <a:rPr lang="en" sz="1800" b="0" i="0" u="none" strike="noStrike" cap="none">
                <a:solidFill>
                  <a:srgbClr val="595959"/>
                </a:solidFill>
                <a:latin typeface="Roboto Mono"/>
                <a:ea typeface="Roboto Mono"/>
                <a:cs typeface="Roboto Mono"/>
                <a:sym typeface="Roboto Mono"/>
              </a:rPr>
              <a:t>info thread</a:t>
            </a:r>
            <a:r>
              <a:rPr lang="en" sz="1800" b="0" i="0" u="none" strike="noStrike" cap="none">
                <a:solidFill>
                  <a:srgbClr val="595959"/>
                </a:solidFill>
                <a:latin typeface="Arial"/>
                <a:ea typeface="Arial"/>
                <a:cs typeface="Arial"/>
                <a:sym typeface="Arial"/>
              </a:rPr>
              <a:t> - see how many threads there are</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Roboto Mono"/>
              <a:buChar char="●"/>
            </a:pPr>
            <a:r>
              <a:rPr lang="en" sz="1800" b="0" i="0" u="none" strike="noStrike" cap="none">
                <a:solidFill>
                  <a:srgbClr val="595959"/>
                </a:solidFill>
                <a:latin typeface="Roboto Mono"/>
                <a:ea typeface="Roboto Mono"/>
                <a:cs typeface="Roboto Mono"/>
                <a:sym typeface="Roboto Mono"/>
              </a:rPr>
              <a:t>thread &lt;thread_num&gt;</a:t>
            </a:r>
            <a:r>
              <a:rPr lang="en" sz="1800" b="0" i="0" u="none" strike="noStrike" cap="none">
                <a:solidFill>
                  <a:srgbClr val="595959"/>
                </a:solidFill>
                <a:latin typeface="Arial"/>
                <a:ea typeface="Arial"/>
                <a:cs typeface="Arial"/>
                <a:sym typeface="Arial"/>
              </a:rPr>
              <a:t> - switch current thread</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Roboto Mono"/>
              <a:buChar char="●"/>
            </a:pPr>
            <a:r>
              <a:rPr lang="en" sz="1800" b="0" i="0" u="none" strike="noStrike" cap="none">
                <a:solidFill>
                  <a:srgbClr val="595959"/>
                </a:solidFill>
                <a:latin typeface="Roboto Mono"/>
                <a:ea typeface="Roboto Mono"/>
                <a:cs typeface="Roboto Mono"/>
                <a:sym typeface="Roboto Mono"/>
              </a:rPr>
              <a:t>thread apply all bt</a:t>
            </a:r>
            <a:r>
              <a:rPr lang="en" sz="1800" b="0" i="0" u="none" strike="noStrike" cap="none">
                <a:solidFill>
                  <a:srgbClr val="595959"/>
                </a:solidFill>
                <a:latin typeface="Arial"/>
                <a:ea typeface="Arial"/>
                <a:cs typeface="Arial"/>
                <a:sym typeface="Arial"/>
              </a:rPr>
              <a:t> - see what each thread is doing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100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Checking who owns a lock</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Improving Performance</a:t>
            </a:r>
            <a:endParaRPr sz="2800" b="1" i="0" u="none" strike="noStrike" cap="none">
              <a:solidFill>
                <a:srgbClr val="000000"/>
              </a:solidFill>
              <a:latin typeface="Arial"/>
              <a:ea typeface="Arial"/>
              <a:cs typeface="Arial"/>
              <a:sym typeface="Arial"/>
            </a:endParaRPr>
          </a:p>
        </p:txBody>
      </p:sp>
      <p:sp>
        <p:nvSpPr>
          <p:cNvPr id="442" name="Google Shape;442;p45"/>
          <p:cNvSpPr txBox="1"/>
          <p:nvPr/>
        </p:nvSpPr>
        <p:spPr>
          <a:xfrm>
            <a:off x="311700" y="1203975"/>
            <a:ext cx="7947000" cy="336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Make sure you aren’t on a busy rlogin node!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1000"/>
              </a:spcBef>
              <a:spcAft>
                <a:spcPts val="0"/>
              </a:spcAft>
              <a:buClr>
                <a:srgbClr val="595959"/>
              </a:buClr>
              <a:buSzPts val="1800"/>
              <a:buFont typeface="Roboto Mono"/>
              <a:buChar char="○"/>
            </a:pPr>
            <a:r>
              <a:rPr lang="en" sz="1800" b="0" i="0" u="none" strike="noStrike" cap="none">
                <a:solidFill>
                  <a:srgbClr val="595959"/>
                </a:solidFill>
                <a:latin typeface="Roboto Mono"/>
                <a:ea typeface="Roboto Mono"/>
                <a:cs typeface="Roboto Mono"/>
                <a:sym typeface="Roboto Mono"/>
              </a:rPr>
              <a:t>ssh &lt;username&gt;@</a:t>
            </a:r>
            <a:r>
              <a:rPr lang="en" sz="1800" b="0" i="0" u="none" strike="noStrike" cap="none" err="1">
                <a:solidFill>
                  <a:srgbClr val="595959"/>
                </a:solidFill>
                <a:latin typeface="Roboto Mono"/>
                <a:ea typeface="Roboto Mono"/>
                <a:cs typeface="Roboto Mono"/>
                <a:sym typeface="Roboto Mono"/>
              </a:rPr>
              <a:t>portal.cs.vt.edu</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Minimize sleeping, maximize execution of tasks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 We recommend that you intentionally break the rule of signaling with the lock held”</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Advanced Optimizations - CPU Pinning, Fixing False Sharing, Lockless Queues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CPU profiling – </a:t>
            </a:r>
            <a:r>
              <a:rPr lang="en" sz="1800" err="1">
                <a:solidFill>
                  <a:srgbClr val="595959"/>
                </a:solidFill>
              </a:rPr>
              <a:t>htop</a:t>
            </a:r>
            <a:r>
              <a:rPr lang="en" sz="1800">
                <a:solidFill>
                  <a:srgbClr val="595959"/>
                </a:solidFill>
              </a:rPr>
              <a:t>, perf</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Ask on Discourse! There’s a lot of other optimizations to try</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General Advice</a:t>
            </a:r>
            <a:endParaRPr sz="2800" b="1" i="0" u="none" strike="noStrike" cap="none">
              <a:solidFill>
                <a:srgbClr val="000000"/>
              </a:solidFill>
              <a:latin typeface="Arial"/>
              <a:ea typeface="Arial"/>
              <a:cs typeface="Arial"/>
              <a:sym typeface="Arial"/>
            </a:endParaRPr>
          </a:p>
        </p:txBody>
      </p:sp>
      <p:sp>
        <p:nvSpPr>
          <p:cNvPr id="448" name="Google Shape;448;p46"/>
          <p:cNvSpPr txBox="1"/>
          <p:nvPr/>
        </p:nvSpPr>
        <p:spPr>
          <a:xfrm>
            <a:off x="311700" y="1203975"/>
            <a:ext cx="7947000" cy="3255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Start Early (...now)</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How many lines of code?</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~250-350 lines (not a good benchmark for difficulty)</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Most of time is spent debugging</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GDB, Helgrind, and Valgrind are your friends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Debugging multi-threaded programs is difficult and time consuming</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Try different strategies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Most of the learning is trying out different approaches - telling you exactly what would give the best results would reduce the educational experience</a:t>
            </a: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2"/>
        <p:cNvGrpSpPr/>
        <p:nvPr/>
      </p:nvGrpSpPr>
      <p:grpSpPr>
        <a:xfrm>
          <a:off x="0" y="0"/>
          <a:ext cx="0" cy="0"/>
          <a:chOff x="0" y="0"/>
          <a:chExt cx="0" cy="0"/>
        </a:xfrm>
      </p:grpSpPr>
      <p:pic>
        <p:nvPicPr>
          <p:cNvPr id="453" name="Google Shape;453;p47"/>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454" name="Google Shape;454;p47"/>
          <p:cNvSpPr txBox="1"/>
          <p:nvPr/>
        </p:nvSpPr>
        <p:spPr>
          <a:xfrm>
            <a:off x="1825500" y="1886500"/>
            <a:ext cx="54930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Any Questions?</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8"/>
        <p:cNvGrpSpPr/>
        <p:nvPr/>
      </p:nvGrpSpPr>
      <p:grpSpPr>
        <a:xfrm>
          <a:off x="0" y="0"/>
          <a:ext cx="0" cy="0"/>
          <a:chOff x="0" y="0"/>
          <a:chExt cx="0" cy="0"/>
        </a:xfrm>
      </p:grpSpPr>
      <p:pic>
        <p:nvPicPr>
          <p:cNvPr id="459" name="Google Shape;459;p48"/>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460" name="Google Shape;460;p48"/>
          <p:cNvSpPr txBox="1"/>
          <p:nvPr/>
        </p:nvSpPr>
        <p:spPr>
          <a:xfrm>
            <a:off x="2573400" y="1843650"/>
            <a:ext cx="39972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Good Luck!</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Some Basics</a:t>
            </a:r>
            <a:endParaRPr sz="2800" b="1" i="0" u="none" strike="noStrike" cap="none">
              <a:solidFill>
                <a:srgbClr val="000000"/>
              </a:solidFill>
              <a:latin typeface="Arial"/>
              <a:ea typeface="Arial"/>
              <a:cs typeface="Arial"/>
              <a:sym typeface="Arial"/>
            </a:endParaRPr>
          </a:p>
        </p:txBody>
      </p:sp>
      <p:sp>
        <p:nvSpPr>
          <p:cNvPr id="135" name="Google Shape;135;p5"/>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Thread</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 single sequential flow within a program</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A single process can have multiple threads</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Threadpool - collection of idle threads that to do work for an external program</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Doesn’t do anything unless work is given to it</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Provides an API for external programs or clients to use without adding locking semantics</a:t>
            </a:r>
            <a:endParaRPr sz="1800" b="0" i="0" u="none" strike="noStrike" cap="none">
              <a:solidFill>
                <a:srgbClr val="595959"/>
              </a:solidFill>
              <a:latin typeface="Arial"/>
              <a:ea typeface="Arial"/>
              <a:cs typeface="Arial"/>
              <a:sym typeface="Arial"/>
            </a:endParaRPr>
          </a:p>
          <a:p>
            <a:pPr marL="914400" marR="0" lvl="1"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Less-headache way to add concurrency to programs</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Basic Illustration</a:t>
            </a:r>
            <a:endParaRPr sz="2800" b="1" i="0" u="none" strike="noStrike" cap="none">
              <a:solidFill>
                <a:srgbClr val="000000"/>
              </a:solidFill>
              <a:latin typeface="Arial"/>
              <a:ea typeface="Arial"/>
              <a:cs typeface="Arial"/>
              <a:sym typeface="Arial"/>
            </a:endParaRPr>
          </a:p>
        </p:txBody>
      </p:sp>
      <p:pic>
        <p:nvPicPr>
          <p:cNvPr id="141" name="Google Shape;141;p6"/>
          <p:cNvPicPr preferRelativeResize="0"/>
          <p:nvPr/>
        </p:nvPicPr>
        <p:blipFill rotWithShape="1">
          <a:blip r:embed="rId3">
            <a:alphaModFix/>
          </a:blip>
          <a:srcRect/>
          <a:stretch/>
        </p:blipFill>
        <p:spPr>
          <a:xfrm>
            <a:off x="1409325" y="1274900"/>
            <a:ext cx="6325351" cy="3256775"/>
          </a:xfrm>
          <a:prstGeom prst="rect">
            <a:avLst/>
          </a:prstGeom>
          <a:noFill/>
          <a:ln>
            <a:noFill/>
          </a:ln>
        </p:spPr>
      </p:pic>
      <p:sp>
        <p:nvSpPr>
          <p:cNvPr id="142" name="Google Shape;142;p6"/>
          <p:cNvSpPr txBox="1"/>
          <p:nvPr/>
        </p:nvSpPr>
        <p:spPr>
          <a:xfrm>
            <a:off x="5075550" y="4788850"/>
            <a:ext cx="4108800" cy="28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Source: </a:t>
            </a:r>
            <a:r>
              <a:rPr lang="en" sz="800" b="0" i="0" u="sng" strike="noStrike" cap="none">
                <a:solidFill>
                  <a:schemeClr val="hlink"/>
                </a:solidFill>
                <a:latin typeface="Arial"/>
                <a:ea typeface="Arial"/>
                <a:cs typeface="Arial"/>
                <a:sym typeface="Arial"/>
                <a:hlinkClick r:id="rId4"/>
              </a:rPr>
              <a:t>https://www.classes.cs.uchicago.edu/archive/2016/spring/12300-1/pa3.html</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Where you come in...</a:t>
            </a:r>
            <a:endParaRPr sz="2800" b="1" i="0" u="none" strike="noStrike" cap="none">
              <a:solidFill>
                <a:srgbClr val="000000"/>
              </a:solidFill>
              <a:latin typeface="Arial"/>
              <a:ea typeface="Arial"/>
              <a:cs typeface="Arial"/>
              <a:sym typeface="Arial"/>
            </a:endParaRPr>
          </a:p>
        </p:txBody>
      </p:sp>
      <p:sp>
        <p:nvSpPr>
          <p:cNvPr id="148" name="Google Shape;148;p7"/>
          <p:cNvSpPr txBox="1"/>
          <p:nvPr/>
        </p:nvSpPr>
        <p:spPr>
          <a:xfrm>
            <a:off x="311700" y="1152475"/>
            <a:ext cx="79470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You will create your own Threadpool API that external programs will call</a:t>
            </a:r>
            <a:endParaRPr sz="1800" b="0" i="0" u="none" strike="noStrike" cap="none">
              <a:solidFill>
                <a:srgbClr val="595959"/>
              </a:solidFill>
              <a:latin typeface="Arial"/>
              <a:ea typeface="Arial"/>
              <a:cs typeface="Arial"/>
              <a:sym typeface="Arial"/>
            </a:endParaRPr>
          </a:p>
          <a:p>
            <a:pPr marL="457200" marR="0" lvl="0" indent="-342900" algn="l" rtl="0">
              <a:lnSpc>
                <a:spcPct val="115000"/>
              </a:lnSpc>
              <a:spcBef>
                <a:spcPts val="1000"/>
              </a:spcBef>
              <a:spcAft>
                <a:spcPts val="0"/>
              </a:spcAft>
              <a:buClr>
                <a:srgbClr val="595959"/>
              </a:buClr>
              <a:buSzPts val="1800"/>
              <a:buFont typeface="Arial"/>
              <a:buChar char="●"/>
            </a:pPr>
            <a:r>
              <a:rPr lang="en" sz="1800" b="0" i="0" u="none" strike="noStrike" cap="none">
                <a:solidFill>
                  <a:srgbClr val="595959"/>
                </a:solidFill>
                <a:latin typeface="Arial"/>
                <a:ea typeface="Arial"/>
                <a:cs typeface="Arial"/>
                <a:sym typeface="Arial"/>
              </a:rPr>
              <a:t>What do we write?</a:t>
            </a:r>
            <a:endParaRPr sz="1800" b="0" i="0" u="none" strike="noStrike" cap="none">
              <a:solidFill>
                <a:srgbClr val="595959"/>
              </a:solidFill>
              <a:latin typeface="Arial"/>
              <a:ea typeface="Arial"/>
              <a:cs typeface="Arial"/>
              <a:sym typeface="Arial"/>
            </a:endParaRPr>
          </a:p>
          <a:p>
            <a:pPr marL="914400" marR="0" lvl="0" indent="-342900" algn="l" rtl="0">
              <a:lnSpc>
                <a:spcPct val="115000"/>
              </a:lnSpc>
              <a:spcBef>
                <a:spcPts val="1000"/>
              </a:spcBef>
              <a:spcAft>
                <a:spcPts val="0"/>
              </a:spcAft>
              <a:buClr>
                <a:srgbClr val="595959"/>
              </a:buClr>
              <a:buSzPts val="1800"/>
              <a:buFont typeface="Arial"/>
              <a:buAutoNum type="arabicPeriod"/>
            </a:pPr>
            <a:r>
              <a:rPr lang="en" sz="1800" b="0" i="0" u="none" strike="noStrike" cap="none">
                <a:solidFill>
                  <a:srgbClr val="FF9900"/>
                </a:solidFill>
                <a:highlight>
                  <a:srgbClr val="000000"/>
                </a:highlight>
                <a:latin typeface="Roboto Mono"/>
                <a:ea typeface="Roboto Mono"/>
                <a:cs typeface="Roboto Mono"/>
                <a:sym typeface="Roboto Mono"/>
              </a:rPr>
              <a:t>threadpool.c </a:t>
            </a:r>
            <a:r>
              <a:rPr lang="en" sz="1800" b="0" i="0" u="none" strike="noStrike" cap="none">
                <a:solidFill>
                  <a:srgbClr val="FF9900"/>
                </a:solidFill>
                <a:highlight>
                  <a:srgbClr val="000000"/>
                </a:highlight>
                <a:latin typeface="Arial"/>
                <a:ea typeface="Arial"/>
                <a:cs typeface="Arial"/>
                <a:sym typeface="Arial"/>
              </a:rPr>
              <a:t>  </a:t>
            </a:r>
            <a:endParaRPr sz="1800" b="0" i="0" u="none" strike="noStrike" cap="none">
              <a:solidFill>
                <a:srgbClr val="FF9900"/>
              </a:solidFill>
              <a:highlight>
                <a:srgbClr val="000000"/>
              </a:highlight>
              <a:latin typeface="Arial"/>
              <a:ea typeface="Arial"/>
              <a:cs typeface="Arial"/>
              <a:sym typeface="Arial"/>
            </a:endParaRPr>
          </a:p>
          <a:p>
            <a:pPr marL="914400" marR="0" lvl="0" indent="-342900" algn="l" rtl="0">
              <a:lnSpc>
                <a:spcPct val="115000"/>
              </a:lnSpc>
              <a:spcBef>
                <a:spcPts val="1000"/>
              </a:spcBef>
              <a:spcAft>
                <a:spcPts val="0"/>
              </a:spcAft>
              <a:buClr>
                <a:srgbClr val="595959"/>
              </a:buClr>
              <a:buSzPts val="1800"/>
              <a:buFont typeface="Arial"/>
              <a:buAutoNum type="arabicPeriod"/>
            </a:pPr>
            <a:r>
              <a:rPr lang="en" sz="1800" b="0" i="0" u="none" strike="noStrike" cap="none">
                <a:solidFill>
                  <a:srgbClr val="595959"/>
                </a:solidFill>
                <a:latin typeface="Arial"/>
                <a:ea typeface="Arial"/>
                <a:cs typeface="Arial"/>
                <a:sym typeface="Arial"/>
              </a:rPr>
              <a:t>Implementations for functions and structs from </a:t>
            </a:r>
            <a:r>
              <a:rPr lang="en" sz="1800" b="0" i="0" u="none" strike="noStrike" cap="none">
                <a:solidFill>
                  <a:srgbClr val="56B6C2"/>
                </a:solidFill>
                <a:highlight>
                  <a:srgbClr val="000000"/>
                </a:highlight>
                <a:latin typeface="Roboto Mono"/>
                <a:ea typeface="Roboto Mono"/>
                <a:cs typeface="Roboto Mono"/>
                <a:sym typeface="Roboto Mono"/>
              </a:rPr>
              <a:t>threadpool.h</a:t>
            </a:r>
            <a:endParaRPr sz="1800" b="0" i="0" u="none" strike="noStrike" cap="none">
              <a:solidFill>
                <a:srgbClr val="595959"/>
              </a:solidFill>
              <a:latin typeface="Roboto Mono"/>
              <a:ea typeface="Roboto Mono"/>
              <a:cs typeface="Roboto Mono"/>
              <a:sym typeface="Roboto Mono"/>
            </a:endParaRPr>
          </a:p>
          <a:p>
            <a:pPr marL="914400" marR="0" lvl="0" indent="-342900" algn="l" rtl="0">
              <a:lnSpc>
                <a:spcPct val="115000"/>
              </a:lnSpc>
              <a:spcBef>
                <a:spcPts val="1000"/>
              </a:spcBef>
              <a:spcAft>
                <a:spcPts val="1000"/>
              </a:spcAft>
              <a:buClr>
                <a:srgbClr val="595959"/>
              </a:buClr>
              <a:buSzPts val="1800"/>
              <a:buFont typeface="Arial"/>
              <a:buAutoNum type="arabicPeriod"/>
            </a:pPr>
            <a:r>
              <a:rPr lang="en" sz="1800" b="0" i="0" u="none" strike="noStrike" cap="none">
                <a:solidFill>
                  <a:srgbClr val="595959"/>
                </a:solidFill>
                <a:latin typeface="Arial"/>
                <a:ea typeface="Arial"/>
                <a:cs typeface="Arial"/>
                <a:sym typeface="Arial"/>
              </a:rPr>
              <a:t>Static helper functions</a:t>
            </a: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Arial"/>
                <a:ea typeface="Arial"/>
                <a:cs typeface="Arial"/>
                <a:sym typeface="Arial"/>
              </a:rPr>
              <a:t>Functions you will implement</a:t>
            </a:r>
            <a:endParaRPr sz="2800" b="1" i="0" u="none" strike="noStrike" cap="none">
              <a:solidFill>
                <a:srgbClr val="000000"/>
              </a:solidFill>
              <a:latin typeface="Arial"/>
              <a:ea typeface="Arial"/>
              <a:cs typeface="Arial"/>
              <a:sym typeface="Arial"/>
            </a:endParaRPr>
          </a:p>
        </p:txBody>
      </p:sp>
      <p:sp>
        <p:nvSpPr>
          <p:cNvPr id="154" name="Google Shape;154;p8"/>
          <p:cNvSpPr txBox="1"/>
          <p:nvPr/>
        </p:nvSpPr>
        <p:spPr>
          <a:xfrm>
            <a:off x="89850" y="11910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thread_pool_new</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int</a:t>
            </a:r>
            <a:r>
              <a:rPr lang="en" sz="1200" b="1" i="0" u="none" strike="noStrike" cap="none">
                <a:solidFill>
                  <a:srgbClr val="ABB2BF"/>
                </a:solidFill>
                <a:latin typeface="Courier New"/>
                <a:ea typeface="Courier New"/>
                <a:cs typeface="Courier New"/>
                <a:sym typeface="Courier New"/>
              </a:rPr>
              <a:t> nthreads);</a:t>
            </a:r>
            <a:endParaRPr sz="120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5" name="Google Shape;155;p8"/>
          <p:cNvSpPr txBox="1"/>
          <p:nvPr/>
        </p:nvSpPr>
        <p:spPr>
          <a:xfrm>
            <a:off x="89850" y="16741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thread_pool_shutdown_and_destroy</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6" name="Google Shape;156;p8"/>
          <p:cNvSpPr txBox="1"/>
          <p:nvPr/>
        </p:nvSpPr>
        <p:spPr>
          <a:xfrm>
            <a:off x="89850" y="213085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thread_pool_submit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thread_pool</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pool, </a:t>
            </a:r>
            <a:r>
              <a:rPr lang="en" sz="1200" b="1" i="0" u="none" strike="noStrike" cap="none">
                <a:solidFill>
                  <a:srgbClr val="56B6C2"/>
                </a:solidFill>
                <a:latin typeface="Courier New"/>
                <a:ea typeface="Courier New"/>
                <a:cs typeface="Courier New"/>
                <a:sym typeface="Courier New"/>
              </a:rPr>
              <a:t>fork_join_task_t</a:t>
            </a:r>
            <a:r>
              <a:rPr lang="en" sz="1200" b="1" i="0" u="none" strike="noStrike" cap="none">
                <a:solidFill>
                  <a:srgbClr val="ABB2BF"/>
                </a:solidFill>
                <a:latin typeface="Courier New"/>
                <a:ea typeface="Courier New"/>
                <a:cs typeface="Courier New"/>
                <a:sym typeface="Courier New"/>
              </a:rPr>
              <a:t> task, </a:t>
            </a: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data)</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7" name="Google Shape;157;p8"/>
          <p:cNvSpPr txBox="1"/>
          <p:nvPr/>
        </p:nvSpPr>
        <p:spPr>
          <a:xfrm>
            <a:off x="89850" y="2613925"/>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future_get</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8" name="Google Shape;158;p8"/>
          <p:cNvSpPr txBox="1"/>
          <p:nvPr/>
        </p:nvSpPr>
        <p:spPr>
          <a:xfrm>
            <a:off x="89850" y="3097000"/>
            <a:ext cx="8964300" cy="3552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35714"/>
              </a:lnSpc>
              <a:spcBef>
                <a:spcPts val="0"/>
              </a:spcBef>
              <a:spcAft>
                <a:spcPts val="0"/>
              </a:spcAft>
              <a:buClr>
                <a:srgbClr val="000000"/>
              </a:buClr>
              <a:buSzPts val="1200"/>
              <a:buFont typeface="Arial"/>
              <a:buNone/>
            </a:pPr>
            <a:r>
              <a:rPr lang="en" sz="1200" b="1" i="0" u="none" strike="noStrike" cap="none">
                <a:solidFill>
                  <a:srgbClr val="C678DD"/>
                </a:solidFill>
                <a:latin typeface="Courier New"/>
                <a:ea typeface="Courier New"/>
                <a:cs typeface="Courier New"/>
                <a:sym typeface="Courier New"/>
              </a:rPr>
              <a:t>void</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61AFEF"/>
                </a:solidFill>
                <a:latin typeface="Courier New"/>
                <a:ea typeface="Courier New"/>
                <a:cs typeface="Courier New"/>
                <a:sym typeface="Courier New"/>
              </a:rPr>
              <a:t>future_free</a:t>
            </a:r>
            <a:r>
              <a:rPr lang="en" sz="1200" b="1" i="0" u="none" strike="noStrike" cap="none">
                <a:solidFill>
                  <a:srgbClr val="ABB2BF"/>
                </a:solidFill>
                <a:latin typeface="Courier New"/>
                <a:ea typeface="Courier New"/>
                <a:cs typeface="Courier New"/>
                <a:sym typeface="Courier New"/>
              </a:rPr>
              <a:t>(</a:t>
            </a:r>
            <a:r>
              <a:rPr lang="en" sz="1200" b="1" i="0" u="none" strike="noStrike" cap="none">
                <a:solidFill>
                  <a:srgbClr val="C678DD"/>
                </a:solidFill>
                <a:latin typeface="Courier New"/>
                <a:ea typeface="Courier New"/>
                <a:cs typeface="Courier New"/>
                <a:sym typeface="Courier New"/>
              </a:rPr>
              <a:t>struct</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E5C07B"/>
                </a:solidFill>
                <a:latin typeface="Courier New"/>
                <a:ea typeface="Courier New"/>
                <a:cs typeface="Courier New"/>
                <a:sym typeface="Courier New"/>
              </a:rPr>
              <a:t>future</a:t>
            </a:r>
            <a:r>
              <a:rPr lang="en" sz="1200" b="1" i="0" u="none" strike="noStrike" cap="none">
                <a:solidFill>
                  <a:srgbClr val="ABB2BF"/>
                </a:solidFill>
                <a:latin typeface="Courier New"/>
                <a:ea typeface="Courier New"/>
                <a:cs typeface="Courier New"/>
                <a:sym typeface="Courier New"/>
              </a:rPr>
              <a:t> </a:t>
            </a:r>
            <a:r>
              <a:rPr lang="en" sz="1200" b="1" i="0" u="none" strike="noStrike" cap="none">
                <a:solidFill>
                  <a:srgbClr val="C678DD"/>
                </a:solidFill>
                <a:latin typeface="Courier New"/>
                <a:ea typeface="Courier New"/>
                <a:cs typeface="Courier New"/>
                <a:sym typeface="Courier New"/>
              </a:rPr>
              <a:t>*</a:t>
            </a:r>
            <a:r>
              <a:rPr lang="en" sz="1200" b="1" i="0" u="none" strike="noStrike" cap="none">
                <a:solidFill>
                  <a:srgbClr val="ABB2BF"/>
                </a:solidFill>
                <a:latin typeface="Courier New"/>
                <a:ea typeface="Courier New"/>
                <a:cs typeface="Courier New"/>
                <a:sym typeface="Courier New"/>
              </a:rPr>
              <a:t>);</a:t>
            </a: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200"/>
              <a:buFont typeface="Arial"/>
              <a:buNone/>
            </a:pPr>
            <a:endParaRPr sz="1200" b="1" i="0" u="none" strike="noStrike" cap="none">
              <a:solidFill>
                <a:srgbClr val="ABB2BF"/>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a:solidFill>
                <a:srgbClr val="C678DD"/>
              </a:solidFill>
              <a:latin typeface="Courier New"/>
              <a:ea typeface="Courier New"/>
              <a:cs typeface="Courier New"/>
              <a:sym typeface="Courier New"/>
            </a:endParaRPr>
          </a:p>
          <a:p>
            <a:pPr marL="0" marR="0" lvl="0" indent="0" algn="l" rtl="0">
              <a:lnSpc>
                <a:spcPct val="135714"/>
              </a:lnSpc>
              <a:spcBef>
                <a:spcPts val="0"/>
              </a:spcBef>
              <a:spcAft>
                <a:spcPts val="0"/>
              </a:spcAft>
              <a:buClr>
                <a:srgbClr val="000000"/>
              </a:buClr>
              <a:buSzPts val="1350"/>
              <a:buFont typeface="Arial"/>
              <a:buNone/>
            </a:pPr>
            <a:endParaRPr sz="1350" b="1" i="0" u="none" strike="noStrike" cap="none">
              <a:solidFill>
                <a:srgbClr val="ABB2B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sp>
        <p:nvSpPr>
          <p:cNvPr id="159" name="Google Shape;159;p8"/>
          <p:cNvSpPr txBox="1"/>
          <p:nvPr/>
        </p:nvSpPr>
        <p:spPr>
          <a:xfrm>
            <a:off x="89850" y="3645400"/>
            <a:ext cx="8551800" cy="1029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Read over threadpool.h for full documentation: you must implement these functions!</a:t>
            </a:r>
            <a:endParaRPr sz="1400" b="0" i="0" u="none" strike="noStrike" cap="none">
              <a:solidFill>
                <a:srgbClr val="595959"/>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a:p>
            <a:pPr marL="457200" marR="0" lvl="0" indent="-317500" algn="l" rtl="0">
              <a:lnSpc>
                <a:spcPct val="100000"/>
              </a:lnSpc>
              <a:spcBef>
                <a:spcPts val="0"/>
              </a:spcBef>
              <a:spcAft>
                <a:spcPts val="0"/>
              </a:spcAft>
              <a:buClr>
                <a:srgbClr val="595959"/>
              </a:buClr>
              <a:buSzPts val="1400"/>
              <a:buFont typeface="Arial"/>
              <a:buChar char="●"/>
            </a:pPr>
            <a:r>
              <a:rPr lang="en" sz="1400" b="0" i="0" u="none" strike="noStrike" cap="none">
                <a:solidFill>
                  <a:srgbClr val="595959"/>
                </a:solidFill>
                <a:latin typeface="Arial"/>
                <a:ea typeface="Arial"/>
                <a:cs typeface="Arial"/>
                <a:sym typeface="Arial"/>
              </a:rPr>
              <a:t>Not included are static function(s) you’ll add to threadpool.c</a:t>
            </a:r>
            <a:endParaRPr sz="1400" b="0" i="0" u="none" strike="noStrike" cap="none">
              <a:solidFill>
                <a:srgbClr val="59595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a:stretch/>
        </p:blipFill>
        <p:spPr>
          <a:xfrm>
            <a:off x="7229825" y="0"/>
            <a:ext cx="1914174" cy="1007450"/>
          </a:xfrm>
          <a:prstGeom prst="rect">
            <a:avLst/>
          </a:prstGeom>
          <a:noFill/>
          <a:ln>
            <a:noFill/>
          </a:ln>
        </p:spPr>
      </p:pic>
      <p:sp>
        <p:nvSpPr>
          <p:cNvPr id="165" name="Google Shape;165;p9"/>
          <p:cNvSpPr txBox="1"/>
          <p:nvPr/>
        </p:nvSpPr>
        <p:spPr>
          <a:xfrm>
            <a:off x="1413300" y="1898725"/>
            <a:ext cx="6317400" cy="10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1" i="0" u="none" strike="noStrike" cap="none">
                <a:solidFill>
                  <a:srgbClr val="FFFFFF"/>
                </a:solidFill>
                <a:latin typeface="Arial"/>
                <a:ea typeface="Arial"/>
                <a:cs typeface="Arial"/>
                <a:sym typeface="Arial"/>
              </a:rPr>
              <a:t>Threadpool Design</a:t>
            </a:r>
            <a:endParaRPr sz="5300" b="1"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2475</Words>
  <Application>Microsoft Macintosh PowerPoint</Application>
  <PresentationFormat>On-screen Show (16:9)</PresentationFormat>
  <Paragraphs>342</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Courier New</vt:lpstr>
      <vt:lpstr>Arial</vt:lpstr>
      <vt:lpstr>Impact</vt:lpstr>
      <vt:lpstr>Roboto Mono</vt:lpstr>
      <vt:lpstr>Office Theme</vt:lpstr>
      <vt:lpstr>PowerPoint Presentation</vt:lpstr>
      <vt:lpstr>PowerPoint Presentation</vt:lpstr>
      <vt:lpstr>PowerPoint Presentation</vt:lpstr>
      <vt:lpstr>First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Fisher, Max</cp:lastModifiedBy>
  <cp:revision>1</cp:revision>
  <dcterms:modified xsi:type="dcterms:W3CDTF">2024-10-16T16:32:56Z</dcterms:modified>
</cp:coreProperties>
</file>