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6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312" r:id="rId20"/>
    <p:sldId id="273" r:id="rId21"/>
    <p:sldId id="274" r:id="rId22"/>
    <p:sldId id="275" r:id="rId23"/>
    <p:sldId id="276" r:id="rId24"/>
    <p:sldId id="277" r:id="rId25"/>
    <p:sldId id="278" r:id="rId26"/>
    <p:sldId id="311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</p:sldIdLst>
  <p:sldSz cx="9144000" cy="5715000" type="screen16x10"/>
  <p:notesSz cx="6858000" cy="9144000"/>
  <p:embeddedFontLst>
    <p:embeddedFont>
      <p:font typeface="Consolas" panose="020B0609020204030204" pitchFamily="49" charset="0"/>
      <p:regular r:id="rId61"/>
      <p:bold r:id="rId62"/>
      <p:italic r:id="rId63"/>
      <p:boldItalic r:id="rId64"/>
    </p:embeddedFont>
    <p:embeddedFont>
      <p:font typeface="Helvetica Neue Light" panose="020B0604020202020204" charset="0"/>
      <p:regular r:id="rId65"/>
      <p:bold r:id="rId66"/>
      <p:italic r:id="rId67"/>
      <p:boldItalic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2" roundtripDataSignature="AMtx7mi4m5fOz6LEbZzTYXZ+kJ4KjHai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2142"/>
    <a:srgbClr val="C0504D"/>
    <a:srgbClr val="1155CC"/>
    <a:srgbClr val="B88C00"/>
    <a:srgbClr val="D09E00"/>
    <a:srgbClr val="387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6.fntdata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font" Target="fonts/font1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4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customschemas.google.com/relationships/presentationmetadata" Target="meta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7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2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ableStyles" Target="tableStyles.xml"/><Relationship Id="rId7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192" name="Google Shape;1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214" name="Google Shape;2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230" name="Google Shape;2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236" name="Google Shape;23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243" name="Google Shape;24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249" name="Google Shape;2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249" name="Google Shape;2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36307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255" name="Google Shape;2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261" name="Google Shape;26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d352e3fe60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89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1">
                <a:solidFill>
                  <a:schemeClr val="dk1"/>
                </a:solidFill>
              </a:rPr>
              <a:t>Alice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&lt;jwt.h&gt;: no such file or directory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   Run ./install-dependencies.sh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Not opening any files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   Running without -R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Leaking source code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   Running with -R 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Leaking private files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   Fix IDOR attacks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Load whole videos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   Fixed later in project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vite: command not found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   npm install first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App doesn't build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   Move ~cs3214/bin up in PATH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Site looks weird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chemeClr val="dk1"/>
                </a:solidFill>
              </a:rPr>
              <a:t>    Support CSS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9" name="Google Shape;269;gd352e3fe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275" name="Google Shape;27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74a9d90d74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282" name="Google Shape;282;g74a9d90d7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303" name="Google Shape;30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328" name="Google Shape;32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344" name="Google Shape;34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32f573cf99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351" name="Google Shape;351;g232f573cf99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357" name="Google Shape;35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30da8a8906_2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89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1">
                <a:solidFill>
                  <a:schemeClr val="dk1"/>
                </a:solidFill>
              </a:rPr>
              <a:t>Alice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chemeClr val="dk1"/>
                </a:solidFill>
              </a:rPr>
              <a:t>TODO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66" name="Google Shape;366;g230da8a890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372" name="Google Shape;37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379" name="Google Shape;37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385" name="Google Shape;38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391" name="Google Shape;39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 </a:t>
            </a:r>
            <a:endParaRPr/>
          </a:p>
        </p:txBody>
      </p:sp>
      <p:sp>
        <p:nvSpPr>
          <p:cNvPr id="397" name="Google Shape;39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404" name="Google Shape;40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410" name="Google Shape;41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d30b2a42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416" name="Google Shape;416;gd30b2a42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d30b2a42b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423" name="Google Shape;423;gd30b2a42b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d30b2a42b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435" name="Google Shape;435;gd30b2a42b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Tanvi/Alice</a:t>
            </a:r>
            <a:endParaRPr/>
          </a:p>
        </p:txBody>
      </p:sp>
      <p:sp>
        <p:nvSpPr>
          <p:cNvPr id="447" name="Google Shape;44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454" name="Google Shape;45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0" name="Google Shape;46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466" name="Google Shape;46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472" name="Google Shape;47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74a9d90d4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478" name="Google Shape;478;g74a9d90d4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6" name="Google Shape;48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8407ac32e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492" name="Google Shape;492;g8407ac32e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83ccbea928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498" name="Google Shape;498;g83ccbea928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d27dac034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504" name="Google Shape;504;gd27dac034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d27dac034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511" name="Google Shape;511;gd27dac034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d27dac034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517" name="Google Shape;517;gd27dac034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d27dac034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525" name="Google Shape;525;gd27dac034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d27dac0346_0_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89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1"/>
              <a:t>Alice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1"/>
              <a:t>Demoing fuzz-pserv.py</a:t>
            </a:r>
            <a:endParaRPr b="1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Navigate to your demo server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Invoke </a:t>
            </a:r>
            <a:r>
              <a:rPr lang="en-US" b="1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fuzz-pserv.py </a:t>
            </a:r>
            <a:r>
              <a:rPr lang="en-US">
                <a:solidFill>
                  <a:schemeClr val="dk1"/>
                </a:solidFill>
              </a:rPr>
              <a:t>to see the help menu</a:t>
            </a:r>
            <a:endParaRPr b="1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Fuzz the server (with -j) until it crashes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View the summary, and take a look at a crash file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1"/>
              <a:t>Debugging a crash</a:t>
            </a:r>
            <a:endParaRPr b="1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/>
              <a:t>Run the provided GDB command to reproduce the crash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Determine the location of the crash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Ask for issues and iteratively fix them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Run fuzzer again and confirm the issue is fixed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31" name="Google Shape;531;gd27dac0346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d27dac034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537" name="Google Shape;537;gd27dac034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fc90e576e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544" name="Google Shape;544;gfc90e576e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0" name="Google Shape;55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3ccbea92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174" name="Google Shape;174;g83ccbea92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42"/>
          <p:cNvSpPr txBox="1">
            <a:spLocks noGrp="1"/>
          </p:cNvSpPr>
          <p:nvPr>
            <p:ph type="subTitle" idx="1"/>
          </p:nvPr>
        </p:nvSpPr>
        <p:spPr>
          <a:xfrm>
            <a:off x="893025" y="2946798"/>
            <a:ext cx="7357838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3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3"/>
          <p:cNvSpPr txBox="1">
            <a:spLocks noGrp="1"/>
          </p:cNvSpPr>
          <p:nvPr>
            <p:ph type="body" idx="1"/>
          </p:nvPr>
        </p:nvSpPr>
        <p:spPr>
          <a:xfrm>
            <a:off x="893025" y="2946797"/>
            <a:ext cx="7357838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3"/>
          <p:cNvSpPr txBox="1">
            <a:spLocks noGrp="1"/>
          </p:cNvSpPr>
          <p:nvPr>
            <p:ph type="body" idx="2"/>
          </p:nvPr>
        </p:nvSpPr>
        <p:spPr>
          <a:xfrm>
            <a:off x="893025" y="3292734"/>
            <a:ext cx="7357838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4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4"/>
          <p:cNvSpPr txBox="1">
            <a:spLocks noGrp="1"/>
          </p:cNvSpPr>
          <p:nvPr>
            <p:ph type="body" idx="1"/>
          </p:nvPr>
        </p:nvSpPr>
        <p:spPr>
          <a:xfrm>
            <a:off x="893026" y="2946797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4"/>
          <p:cNvSpPr txBox="1">
            <a:spLocks noGrp="1"/>
          </p:cNvSpPr>
          <p:nvPr>
            <p:ph type="body" idx="2"/>
          </p:nvPr>
        </p:nvSpPr>
        <p:spPr>
          <a:xfrm>
            <a:off x="4663321" y="2946797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54"/>
          <p:cNvSpPr txBox="1">
            <a:spLocks noGrp="1"/>
          </p:cNvSpPr>
          <p:nvPr>
            <p:ph type="body" idx="3"/>
          </p:nvPr>
        </p:nvSpPr>
        <p:spPr>
          <a:xfrm>
            <a:off x="4663321" y="3292734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54"/>
          <p:cNvSpPr txBox="1">
            <a:spLocks noGrp="1"/>
          </p:cNvSpPr>
          <p:nvPr>
            <p:ph type="body" idx="4"/>
          </p:nvPr>
        </p:nvSpPr>
        <p:spPr>
          <a:xfrm>
            <a:off x="893026" y="3292734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5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5"/>
          <p:cNvSpPr txBox="1">
            <a:spLocks noGrp="1"/>
          </p:cNvSpPr>
          <p:nvPr>
            <p:ph type="body" idx="1"/>
          </p:nvPr>
        </p:nvSpPr>
        <p:spPr>
          <a:xfrm>
            <a:off x="893025" y="2946798"/>
            <a:ext cx="7357838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55"/>
          <p:cNvSpPr txBox="1">
            <a:spLocks noGrp="1"/>
          </p:cNvSpPr>
          <p:nvPr>
            <p:ph type="body" idx="2"/>
          </p:nvPr>
        </p:nvSpPr>
        <p:spPr>
          <a:xfrm>
            <a:off x="893025" y="2946798"/>
            <a:ext cx="7357838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74048" y="2946587"/>
            <a:ext cx="995794" cy="662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74048" y="2946587"/>
            <a:ext cx="995794" cy="662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4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4"/>
          <p:cNvSpPr txBox="1">
            <a:spLocks noGrp="1"/>
          </p:cNvSpPr>
          <p:nvPr>
            <p:ph type="body" idx="1"/>
          </p:nvPr>
        </p:nvSpPr>
        <p:spPr>
          <a:xfrm>
            <a:off x="893025" y="2946798"/>
            <a:ext cx="7357838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7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7"/>
          <p:cNvSpPr txBox="1">
            <a:spLocks noGrp="1"/>
          </p:cNvSpPr>
          <p:nvPr>
            <p:ph type="subTitle" idx="1"/>
          </p:nvPr>
        </p:nvSpPr>
        <p:spPr>
          <a:xfrm>
            <a:off x="893025" y="2946798"/>
            <a:ext cx="7357838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8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8"/>
          <p:cNvSpPr txBox="1">
            <a:spLocks noGrp="1"/>
          </p:cNvSpPr>
          <p:nvPr>
            <p:ph type="body" idx="1"/>
          </p:nvPr>
        </p:nvSpPr>
        <p:spPr>
          <a:xfrm>
            <a:off x="893026" y="2946798"/>
            <a:ext cx="3590579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58"/>
          <p:cNvSpPr txBox="1">
            <a:spLocks noGrp="1"/>
          </p:cNvSpPr>
          <p:nvPr>
            <p:ph type="body" idx="2"/>
          </p:nvPr>
        </p:nvSpPr>
        <p:spPr>
          <a:xfrm>
            <a:off x="4663321" y="2946798"/>
            <a:ext cx="3590579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9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0"/>
          <p:cNvSpPr txBox="1">
            <a:spLocks noGrp="1"/>
          </p:cNvSpPr>
          <p:nvPr>
            <p:ph type="subTitle" idx="1"/>
          </p:nvPr>
        </p:nvSpPr>
        <p:spPr>
          <a:xfrm>
            <a:off x="893025" y="959978"/>
            <a:ext cx="7357838" cy="896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1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1"/>
          <p:cNvSpPr txBox="1">
            <a:spLocks noGrp="1"/>
          </p:cNvSpPr>
          <p:nvPr>
            <p:ph type="body" idx="1"/>
          </p:nvPr>
        </p:nvSpPr>
        <p:spPr>
          <a:xfrm>
            <a:off x="893026" y="2946797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61"/>
          <p:cNvSpPr txBox="1">
            <a:spLocks noGrp="1"/>
          </p:cNvSpPr>
          <p:nvPr>
            <p:ph type="body" idx="2"/>
          </p:nvPr>
        </p:nvSpPr>
        <p:spPr>
          <a:xfrm>
            <a:off x="893026" y="3292734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61"/>
          <p:cNvSpPr txBox="1">
            <a:spLocks noGrp="1"/>
          </p:cNvSpPr>
          <p:nvPr>
            <p:ph type="body" idx="3"/>
          </p:nvPr>
        </p:nvSpPr>
        <p:spPr>
          <a:xfrm>
            <a:off x="4663321" y="2946798"/>
            <a:ext cx="3590579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2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2"/>
          <p:cNvSpPr txBox="1">
            <a:spLocks noGrp="1"/>
          </p:cNvSpPr>
          <p:nvPr>
            <p:ph type="body" idx="1"/>
          </p:nvPr>
        </p:nvSpPr>
        <p:spPr>
          <a:xfrm>
            <a:off x="893026" y="2946798"/>
            <a:ext cx="3590579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62"/>
          <p:cNvSpPr txBox="1">
            <a:spLocks noGrp="1"/>
          </p:cNvSpPr>
          <p:nvPr>
            <p:ph type="body" idx="2"/>
          </p:nvPr>
        </p:nvSpPr>
        <p:spPr>
          <a:xfrm>
            <a:off x="4663321" y="2946797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62"/>
          <p:cNvSpPr txBox="1">
            <a:spLocks noGrp="1"/>
          </p:cNvSpPr>
          <p:nvPr>
            <p:ph type="body" idx="3"/>
          </p:nvPr>
        </p:nvSpPr>
        <p:spPr>
          <a:xfrm>
            <a:off x="4663321" y="3292734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3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3"/>
          <p:cNvSpPr txBox="1">
            <a:spLocks noGrp="1"/>
          </p:cNvSpPr>
          <p:nvPr>
            <p:ph type="body" idx="1"/>
          </p:nvPr>
        </p:nvSpPr>
        <p:spPr>
          <a:xfrm>
            <a:off x="893026" y="2946797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63"/>
          <p:cNvSpPr txBox="1">
            <a:spLocks noGrp="1"/>
          </p:cNvSpPr>
          <p:nvPr>
            <p:ph type="body" idx="2"/>
          </p:nvPr>
        </p:nvSpPr>
        <p:spPr>
          <a:xfrm>
            <a:off x="4663321" y="2946797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63"/>
          <p:cNvSpPr txBox="1">
            <a:spLocks noGrp="1"/>
          </p:cNvSpPr>
          <p:nvPr>
            <p:ph type="body" idx="3"/>
          </p:nvPr>
        </p:nvSpPr>
        <p:spPr>
          <a:xfrm>
            <a:off x="893025" y="3292734"/>
            <a:ext cx="7357838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4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64"/>
          <p:cNvSpPr txBox="1">
            <a:spLocks noGrp="1"/>
          </p:cNvSpPr>
          <p:nvPr>
            <p:ph type="body" idx="1"/>
          </p:nvPr>
        </p:nvSpPr>
        <p:spPr>
          <a:xfrm>
            <a:off x="893025" y="2946797"/>
            <a:ext cx="7357838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64"/>
          <p:cNvSpPr txBox="1">
            <a:spLocks noGrp="1"/>
          </p:cNvSpPr>
          <p:nvPr>
            <p:ph type="body" idx="2"/>
          </p:nvPr>
        </p:nvSpPr>
        <p:spPr>
          <a:xfrm>
            <a:off x="893025" y="3292734"/>
            <a:ext cx="7357838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5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65"/>
          <p:cNvSpPr txBox="1">
            <a:spLocks noGrp="1"/>
          </p:cNvSpPr>
          <p:nvPr>
            <p:ph type="body" idx="1"/>
          </p:nvPr>
        </p:nvSpPr>
        <p:spPr>
          <a:xfrm>
            <a:off x="893026" y="2946797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65"/>
          <p:cNvSpPr txBox="1">
            <a:spLocks noGrp="1"/>
          </p:cNvSpPr>
          <p:nvPr>
            <p:ph type="body" idx="2"/>
          </p:nvPr>
        </p:nvSpPr>
        <p:spPr>
          <a:xfrm>
            <a:off x="4663321" y="2946797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65"/>
          <p:cNvSpPr txBox="1">
            <a:spLocks noGrp="1"/>
          </p:cNvSpPr>
          <p:nvPr>
            <p:ph type="body" idx="3"/>
          </p:nvPr>
        </p:nvSpPr>
        <p:spPr>
          <a:xfrm>
            <a:off x="4663321" y="3292734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65"/>
          <p:cNvSpPr txBox="1">
            <a:spLocks noGrp="1"/>
          </p:cNvSpPr>
          <p:nvPr>
            <p:ph type="body" idx="4"/>
          </p:nvPr>
        </p:nvSpPr>
        <p:spPr>
          <a:xfrm>
            <a:off x="893026" y="3292734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6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6"/>
          <p:cNvSpPr txBox="1">
            <a:spLocks noGrp="1"/>
          </p:cNvSpPr>
          <p:nvPr>
            <p:ph type="body" idx="1"/>
          </p:nvPr>
        </p:nvSpPr>
        <p:spPr>
          <a:xfrm>
            <a:off x="893025" y="2946798"/>
            <a:ext cx="7357838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66"/>
          <p:cNvSpPr txBox="1">
            <a:spLocks noGrp="1"/>
          </p:cNvSpPr>
          <p:nvPr>
            <p:ph type="body" idx="2"/>
          </p:nvPr>
        </p:nvSpPr>
        <p:spPr>
          <a:xfrm>
            <a:off x="893025" y="2946798"/>
            <a:ext cx="7357838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2" name="Google Shape;102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74048" y="2946587"/>
            <a:ext cx="995794" cy="662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74048" y="2946587"/>
            <a:ext cx="995794" cy="662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6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6"/>
          <p:cNvSpPr txBox="1">
            <a:spLocks noGrp="1"/>
          </p:cNvSpPr>
          <p:nvPr>
            <p:ph type="body" idx="1"/>
          </p:nvPr>
        </p:nvSpPr>
        <p:spPr>
          <a:xfrm>
            <a:off x="893025" y="2946798"/>
            <a:ext cx="7357838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7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7"/>
          <p:cNvSpPr txBox="1">
            <a:spLocks noGrp="1"/>
          </p:cNvSpPr>
          <p:nvPr>
            <p:ph type="body" idx="1"/>
          </p:nvPr>
        </p:nvSpPr>
        <p:spPr>
          <a:xfrm>
            <a:off x="893026" y="2946798"/>
            <a:ext cx="3590579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47"/>
          <p:cNvSpPr txBox="1">
            <a:spLocks noGrp="1"/>
          </p:cNvSpPr>
          <p:nvPr>
            <p:ph type="body" idx="2"/>
          </p:nvPr>
        </p:nvSpPr>
        <p:spPr>
          <a:xfrm>
            <a:off x="4663321" y="2946798"/>
            <a:ext cx="3590579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8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9"/>
          <p:cNvSpPr txBox="1">
            <a:spLocks noGrp="1"/>
          </p:cNvSpPr>
          <p:nvPr>
            <p:ph type="subTitle" idx="1"/>
          </p:nvPr>
        </p:nvSpPr>
        <p:spPr>
          <a:xfrm>
            <a:off x="893025" y="959978"/>
            <a:ext cx="7357838" cy="896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0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0"/>
          <p:cNvSpPr txBox="1">
            <a:spLocks noGrp="1"/>
          </p:cNvSpPr>
          <p:nvPr>
            <p:ph type="body" idx="1"/>
          </p:nvPr>
        </p:nvSpPr>
        <p:spPr>
          <a:xfrm>
            <a:off x="893026" y="2946797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0"/>
          <p:cNvSpPr txBox="1">
            <a:spLocks noGrp="1"/>
          </p:cNvSpPr>
          <p:nvPr>
            <p:ph type="body" idx="2"/>
          </p:nvPr>
        </p:nvSpPr>
        <p:spPr>
          <a:xfrm>
            <a:off x="893026" y="3292734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0"/>
          <p:cNvSpPr txBox="1">
            <a:spLocks noGrp="1"/>
          </p:cNvSpPr>
          <p:nvPr>
            <p:ph type="body" idx="3"/>
          </p:nvPr>
        </p:nvSpPr>
        <p:spPr>
          <a:xfrm>
            <a:off x="4663321" y="2946798"/>
            <a:ext cx="3590579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1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1"/>
          <p:cNvSpPr txBox="1">
            <a:spLocks noGrp="1"/>
          </p:cNvSpPr>
          <p:nvPr>
            <p:ph type="body" idx="1"/>
          </p:nvPr>
        </p:nvSpPr>
        <p:spPr>
          <a:xfrm>
            <a:off x="893026" y="2946798"/>
            <a:ext cx="3590579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1"/>
          <p:cNvSpPr txBox="1">
            <a:spLocks noGrp="1"/>
          </p:cNvSpPr>
          <p:nvPr>
            <p:ph type="body" idx="2"/>
          </p:nvPr>
        </p:nvSpPr>
        <p:spPr>
          <a:xfrm>
            <a:off x="4663321" y="2946797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1"/>
          <p:cNvSpPr txBox="1">
            <a:spLocks noGrp="1"/>
          </p:cNvSpPr>
          <p:nvPr>
            <p:ph type="body" idx="3"/>
          </p:nvPr>
        </p:nvSpPr>
        <p:spPr>
          <a:xfrm>
            <a:off x="4663321" y="3292734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2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2"/>
          <p:cNvSpPr txBox="1">
            <a:spLocks noGrp="1"/>
          </p:cNvSpPr>
          <p:nvPr>
            <p:ph type="body" idx="1"/>
          </p:nvPr>
        </p:nvSpPr>
        <p:spPr>
          <a:xfrm>
            <a:off x="893026" y="2946797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2"/>
          <p:cNvSpPr txBox="1">
            <a:spLocks noGrp="1"/>
          </p:cNvSpPr>
          <p:nvPr>
            <p:ph type="body" idx="2"/>
          </p:nvPr>
        </p:nvSpPr>
        <p:spPr>
          <a:xfrm>
            <a:off x="4663321" y="2946797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2"/>
          <p:cNvSpPr txBox="1">
            <a:spLocks noGrp="1"/>
          </p:cNvSpPr>
          <p:nvPr>
            <p:ph type="body" idx="3"/>
          </p:nvPr>
        </p:nvSpPr>
        <p:spPr>
          <a:xfrm>
            <a:off x="893025" y="3292734"/>
            <a:ext cx="7357838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1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1"/>
          <p:cNvSpPr txBox="1">
            <a:spLocks noGrp="1"/>
          </p:cNvSpPr>
          <p:nvPr>
            <p:ph type="body" idx="1"/>
          </p:nvPr>
        </p:nvSpPr>
        <p:spPr>
          <a:xfrm>
            <a:off x="893025" y="2946798"/>
            <a:ext cx="7357838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1"/>
          <p:cNvSpPr txBox="1">
            <a:spLocks noGrp="1"/>
          </p:cNvSpPr>
          <p:nvPr>
            <p:ph type="sldNum" idx="12"/>
          </p:nvPr>
        </p:nvSpPr>
        <p:spPr>
          <a:xfrm>
            <a:off x="4438042" y="5421095"/>
            <a:ext cx="258947" cy="222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3"/>
          <p:cNvSpPr txBox="1">
            <a:spLocks noGrp="1"/>
          </p:cNvSpPr>
          <p:nvPr>
            <p:ph type="title"/>
          </p:nvPr>
        </p:nvSpPr>
        <p:spPr>
          <a:xfrm>
            <a:off x="669769" y="260507"/>
            <a:ext cx="7804350" cy="1264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body" idx="1"/>
          </p:nvPr>
        </p:nvSpPr>
        <p:spPr>
          <a:xfrm>
            <a:off x="669769" y="1525501"/>
            <a:ext cx="7804350" cy="3683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sldNum" idx="12"/>
          </p:nvPr>
        </p:nvSpPr>
        <p:spPr>
          <a:xfrm>
            <a:off x="4438042" y="5421095"/>
            <a:ext cx="258947" cy="222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nthonyn33@vt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html/rfc7519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hyperlink" Target="https://jwt.io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kit.svelte.dev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git.cs.vt.edu/cs3214-staff/pserv.git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kit.svelte.dev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akubroztocil/httpie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xkcd.com/1658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vt.edu/cs3214/fall2023/projects/project4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developer.mozilla.org/en-US/docs/Web/HTTP/Messages" TargetMode="External"/><Relationship Id="rId3" Type="http://schemas.openxmlformats.org/officeDocument/2006/relationships/hyperlink" Target="https://courses.cs.vt.edu/cs3214/spring2023/projects/project4" TargetMode="External"/><Relationship Id="rId7" Type="http://schemas.openxmlformats.org/officeDocument/2006/relationships/hyperlink" Target="https://linux.die.net/man/2/accept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linux.die.net/man/2/listen" TargetMode="External"/><Relationship Id="rId5" Type="http://schemas.openxmlformats.org/officeDocument/2006/relationships/hyperlink" Target="https://linux.die.net/man/2/bind" TargetMode="External"/><Relationship Id="rId4" Type="http://schemas.openxmlformats.org/officeDocument/2006/relationships/hyperlink" Target="https://linux.die.net/man/2/socke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FLplusplus/AFLplusplus" TargetMode="External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hyperlink" Target="https://vtechworks.lib.vt.edu/bitstream/handle/10919/110769/Shugg_CW_T_2022.pdf" TargetMode="External"/><Relationship Id="rId4" Type="http://schemas.openxmlformats.org/officeDocument/2006/relationships/hyperlink" Target="https://aflplus.plus/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vt.edu/cs3214/spring2023/sfi/overview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hyperlink" Target="https://git.cs.vt.edu/cs3214-staff/pserv/-/blob/master/sfi/overview.md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F4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/>
          <p:nvPr/>
        </p:nvSpPr>
        <p:spPr>
          <a:xfrm>
            <a:off x="232500" y="2299500"/>
            <a:ext cx="8679000" cy="5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219" b="1">
                <a:solidFill>
                  <a:srgbClr val="FFFFFF"/>
                </a:solidFill>
              </a:rPr>
              <a:t>Personal Web and Video Server</a:t>
            </a:r>
            <a:endParaRPr sz="4219" b="1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4219" b="1">
              <a:solidFill>
                <a:srgbClr val="FFFFFF"/>
              </a:solidFill>
            </a:endParaRPr>
          </a:p>
        </p:txBody>
      </p:sp>
      <p:sp>
        <p:nvSpPr>
          <p:cNvPr id="110" name="Google Shape;110;p1"/>
          <p:cNvSpPr/>
          <p:nvPr/>
        </p:nvSpPr>
        <p:spPr>
          <a:xfrm>
            <a:off x="1812745" y="1304022"/>
            <a:ext cx="55185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rmAutofit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0"/>
              <a:buFont typeface="Arial"/>
              <a:buNone/>
            </a:pPr>
            <a:r>
              <a:rPr lang="en-US"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CS 3214: Project 4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"/>
          <p:cNvPicPr preferRelativeResize="0"/>
          <p:nvPr/>
        </p:nvPicPr>
        <p:blipFill rotWithShape="1">
          <a:blip r:embed="rId3">
            <a:alphaModFix/>
          </a:blip>
          <a:srcRect l="4307" t="8749" r="2662" b="7011"/>
          <a:stretch/>
        </p:blipFill>
        <p:spPr>
          <a:xfrm>
            <a:off x="7128775" y="585514"/>
            <a:ext cx="650215" cy="30583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"/>
          <p:cNvSpPr txBox="1"/>
          <p:nvPr/>
        </p:nvSpPr>
        <p:spPr>
          <a:xfrm>
            <a:off x="754200" y="3166300"/>
            <a:ext cx="7635600" cy="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solidFill>
                  <a:srgbClr val="FFFFFF"/>
                </a:solidFill>
              </a:rPr>
              <a:t>Help Session: Tuesday December 3rd, 2024 - 7:00pm EST </a:t>
            </a:r>
            <a:endParaRPr sz="1600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</a:rPr>
              <a:t>Anthony Nguyen (</a:t>
            </a:r>
            <a:r>
              <a:rPr lang="en-US" sz="1800" dirty="0">
                <a:solidFill>
                  <a:srgbClr val="FFFFFF"/>
                </a:solidFill>
                <a:hlinkClick r:id="rId4"/>
              </a:rPr>
              <a:t>anthonyn33@vt.edu</a:t>
            </a:r>
            <a:r>
              <a:rPr lang="en-US" sz="1800" dirty="0">
                <a:solidFill>
                  <a:srgbClr val="FFFFFF"/>
                </a:solidFill>
              </a:rPr>
              <a:t>)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 txBox="1"/>
          <p:nvPr/>
        </p:nvSpPr>
        <p:spPr>
          <a:xfrm>
            <a:off x="1351604" y="1658700"/>
            <a:ext cx="6440712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line ends in:</a:t>
            </a:r>
            <a:endParaRPr dirty="0"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CR: carriage return, </a:t>
            </a:r>
            <a:r>
              <a:rPr lang="en-US" sz="1850" b="1" i="0" u="none" strike="noStrike" cap="none" dirty="0">
                <a:solidFill>
                  <a:srgbClr val="000000"/>
                </a:solidFill>
                <a:latin typeface="Consolas" panose="020B0609020204030204" pitchFamily="49" charset="0"/>
                <a:sym typeface="Arial"/>
              </a:rPr>
              <a:t>\r</a:t>
            </a:r>
            <a:endParaRPr sz="1850" b="1" i="0" u="none" strike="noStrike" cap="none" dirty="0">
              <a:solidFill>
                <a:srgbClr val="000000"/>
              </a:solidFill>
              <a:latin typeface="Consolas" panose="020B0609020204030204" pitchFamily="49" charset="0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LF: line feed, </a:t>
            </a:r>
            <a:r>
              <a:rPr lang="en-US" sz="1850" b="1" i="0" u="none" strike="noStrike" cap="none" dirty="0">
                <a:solidFill>
                  <a:srgbClr val="000000"/>
                </a:solidFill>
                <a:latin typeface="Consolas" panose="020B0609020204030204" pitchFamily="49" charset="0"/>
                <a:sym typeface="Arial"/>
              </a:rPr>
              <a:t>\n</a:t>
            </a:r>
            <a:endParaRPr sz="1850" b="1" i="0" u="none" strike="noStrike" cap="none" dirty="0">
              <a:solidFill>
                <a:srgbClr val="000000"/>
              </a:solidFill>
              <a:latin typeface="Consolas" panose="020B0609020204030204" pitchFamily="49" charset="0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 version and status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Optional header fields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Blank CRLF, then message content (if any)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 status codes</a:t>
            </a:r>
            <a:endParaRPr sz="1172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9"/>
          <p:cNvSpPr txBox="1"/>
          <p:nvPr/>
        </p:nvSpPr>
        <p:spPr>
          <a:xfrm>
            <a:off x="1351603" y="520207"/>
            <a:ext cx="6445528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 Standard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 txBox="1"/>
          <p:nvPr/>
        </p:nvSpPr>
        <p:spPr>
          <a:xfrm>
            <a:off x="1351603" y="520207"/>
            <a:ext cx="6445528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JSON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1" name="Google Shape;201;p10"/>
          <p:cNvSpPr txBox="1"/>
          <p:nvPr/>
        </p:nvSpPr>
        <p:spPr>
          <a:xfrm>
            <a:off x="1351603" y="1658700"/>
            <a:ext cx="6445528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Key, value store in a well-defined format</a:t>
            </a:r>
            <a:endParaRPr sz="1898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2" name="Google Shape;202;p10"/>
          <p:cNvSpPr/>
          <p:nvPr/>
        </p:nvSpPr>
        <p:spPr>
          <a:xfrm>
            <a:off x="1351603" y="2097049"/>
            <a:ext cx="6445528" cy="2426204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413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"a": "Example text",</a:t>
            </a:r>
            <a:endParaRPr sz="1413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"b": 0,</a:t>
            </a:r>
            <a:endParaRPr sz="1413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"c": [1, 2, 3, 4],</a:t>
            </a:r>
            <a:endParaRPr sz="1413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"d": {</a:t>
            </a:r>
            <a:endParaRPr sz="1413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    "a": [],</a:t>
            </a:r>
            <a:endParaRPr sz="1413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    "b": "Hello world"</a:t>
            </a:r>
            <a:endParaRPr sz="1413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413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13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3" name="Google Shape;203;p10"/>
          <p:cNvSpPr txBox="1"/>
          <p:nvPr/>
        </p:nvSpPr>
        <p:spPr>
          <a:xfrm>
            <a:off x="1353707" y="1301415"/>
            <a:ext cx="1511948" cy="303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84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“Javascript Object Notation”</a:t>
            </a:r>
            <a:endParaRPr sz="84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"/>
          <p:cNvSpPr txBox="1"/>
          <p:nvPr/>
        </p:nvSpPr>
        <p:spPr>
          <a:xfrm>
            <a:off x="1351604" y="1658700"/>
            <a:ext cx="6440712" cy="3315052"/>
          </a:xfrm>
          <a:prstGeom prst="rect">
            <a:avLst/>
          </a:prstGeom>
          <a:solidFill>
            <a:srgbClr val="DCDEE0">
              <a:alpha val="23140"/>
            </a:srgbClr>
          </a:solidFill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JSON Web Tokens are an open, industry standard </a:t>
            </a:r>
            <a:r>
              <a:rPr lang="en-US" sz="185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RFC 7519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method for representing claims securely between two parties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Debugged on main website: </a:t>
            </a:r>
            <a:r>
              <a:rPr lang="en-US" sz="185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https://jwt.io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Three parts: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552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Char char="○"/>
            </a:pPr>
            <a:r>
              <a:rPr lang="en-US" sz="1850" b="1" dirty="0">
                <a:solidFill>
                  <a:srgbClr val="F8125E"/>
                </a:solidFill>
              </a:rPr>
              <a:t>Header</a:t>
            </a:r>
            <a:endParaRPr sz="1850" i="0" u="none" strike="noStrike" cap="none" dirty="0">
              <a:solidFill>
                <a:srgbClr val="000000"/>
              </a:solidFill>
            </a:endParaRPr>
          </a:p>
          <a:p>
            <a:pPr marL="481965" marR="0" lvl="1" indent="-2552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Char char="○"/>
            </a:pPr>
            <a:r>
              <a:rPr lang="en-US" sz="1850" b="1" dirty="0">
                <a:solidFill>
                  <a:srgbClr val="D446FC"/>
                </a:solidFill>
              </a:rPr>
              <a:t>Payload</a:t>
            </a:r>
            <a:endParaRPr sz="1850" i="0" u="none" strike="noStrike" cap="none" dirty="0">
              <a:solidFill>
                <a:srgbClr val="000000"/>
              </a:solidFill>
            </a:endParaRPr>
          </a:p>
          <a:p>
            <a:pPr marL="481965" marR="0" lvl="1" indent="-2552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Char char="○"/>
            </a:pPr>
            <a:r>
              <a:rPr lang="en-US" sz="1850" b="1" dirty="0">
                <a:solidFill>
                  <a:srgbClr val="1FBAEE"/>
                </a:solidFill>
              </a:rPr>
              <a:t>Signature</a:t>
            </a:r>
            <a:endParaRPr sz="1850" i="0" u="none" strike="noStrike" cap="none" dirty="0">
              <a:solidFill>
                <a:srgbClr val="000000"/>
              </a:solidFill>
            </a:endParaRPr>
          </a:p>
        </p:txBody>
      </p:sp>
      <p:sp>
        <p:nvSpPr>
          <p:cNvPr id="209" name="Google Shape;209;p11"/>
          <p:cNvSpPr/>
          <p:nvPr/>
        </p:nvSpPr>
        <p:spPr>
          <a:xfrm>
            <a:off x="6554686" y="520207"/>
            <a:ext cx="1138304" cy="1138304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73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1"/>
          <p:cNvSpPr txBox="1"/>
          <p:nvPr/>
        </p:nvSpPr>
        <p:spPr>
          <a:xfrm>
            <a:off x="1351603" y="520207"/>
            <a:ext cx="6440713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JSON Web Tokens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11" name="Google Shape;21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30862" y="693725"/>
            <a:ext cx="786143" cy="791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>
            <a:off x="6554686" y="520207"/>
            <a:ext cx="1138304" cy="1138304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73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2"/>
          <p:cNvSpPr txBox="1"/>
          <p:nvPr/>
        </p:nvSpPr>
        <p:spPr>
          <a:xfrm>
            <a:off x="1351603" y="1658700"/>
            <a:ext cx="6440713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Encoded JWT token is delimited by dots</a:t>
            </a:r>
            <a:endParaRPr sz="1898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8" name="Google Shape;218;p12"/>
          <p:cNvSpPr txBox="1"/>
          <p:nvPr/>
        </p:nvSpPr>
        <p:spPr>
          <a:xfrm>
            <a:off x="1351603" y="520207"/>
            <a:ext cx="6440713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 JWT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19" name="Google Shape;21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0862" y="693725"/>
            <a:ext cx="786143" cy="79145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2"/>
          <p:cNvSpPr/>
          <p:nvPr/>
        </p:nvSpPr>
        <p:spPr>
          <a:xfrm>
            <a:off x="1351600" y="2218424"/>
            <a:ext cx="2832600" cy="1698900"/>
          </a:xfrm>
          <a:prstGeom prst="rect">
            <a:avLst/>
          </a:prstGeom>
          <a:solidFill>
            <a:srgbClr val="DCDEE0">
              <a:alpha val="23137"/>
            </a:srgbClr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 dirty="0">
                <a:solidFill>
                  <a:srgbClr val="F8125E"/>
                </a:solidFill>
                <a:latin typeface="Consolas"/>
                <a:ea typeface="Consolas"/>
                <a:cs typeface="Consolas"/>
                <a:sym typeface="Consolas"/>
              </a:rPr>
              <a:t>eyJ0eXAiOiJKV1QiLCJhbGciOiJIUzI1NiJ9</a:t>
            </a:r>
            <a:r>
              <a:rPr lang="en-US" sz="1413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413" b="1" i="0" u="none" strike="noStrike" cap="none" dirty="0">
                <a:solidFill>
                  <a:srgbClr val="D446FC"/>
                </a:solidFill>
                <a:latin typeface="Consolas"/>
                <a:ea typeface="Consolas"/>
                <a:cs typeface="Consolas"/>
                <a:sym typeface="Consolas"/>
              </a:rPr>
              <a:t>eyJleHAiOjE2OTcyNzE2MDAsImlhdCI6MTY5NzE4NTIwMCwic3ViIjoidXNlcjIwMjMifQ</a:t>
            </a:r>
            <a:r>
              <a:rPr lang="en-US" sz="1413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413" b="1" dirty="0">
                <a:solidFill>
                  <a:srgbClr val="1FBAEE"/>
                </a:solidFill>
                <a:latin typeface="Consolas"/>
                <a:ea typeface="Consolas"/>
                <a:cs typeface="Consolas"/>
                <a:sym typeface="Consolas"/>
              </a:rPr>
              <a:t>qtaLIlrQ23PemNtCeEMOlaP3vaWtfXbYJQfWEzbPy30</a:t>
            </a:r>
            <a:endParaRPr sz="1413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1" name="Google Shape;221;p12"/>
          <p:cNvSpPr/>
          <p:nvPr/>
        </p:nvSpPr>
        <p:spPr>
          <a:xfrm>
            <a:off x="4422200" y="2218425"/>
            <a:ext cx="3270900" cy="2960700"/>
          </a:xfrm>
          <a:prstGeom prst="rect">
            <a:avLst/>
          </a:prstGeom>
          <a:solidFill>
            <a:srgbClr val="DCDEE0">
              <a:alpha val="23137"/>
            </a:srgbClr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 dirty="0">
                <a:solidFill>
                  <a:srgbClr val="F51C60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413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 dirty="0">
                <a:solidFill>
                  <a:srgbClr val="F51C60"/>
                </a:solidFill>
                <a:latin typeface="Consolas"/>
                <a:ea typeface="Consolas"/>
                <a:cs typeface="Consolas"/>
                <a:sym typeface="Consolas"/>
              </a:rPr>
              <a:t>  "</a:t>
            </a:r>
            <a:r>
              <a:rPr lang="en-US" sz="1413" b="1" i="0" u="none" strike="noStrike" cap="none" dirty="0" err="1">
                <a:solidFill>
                  <a:srgbClr val="F51C60"/>
                </a:solidFill>
                <a:latin typeface="Consolas"/>
                <a:ea typeface="Consolas"/>
                <a:cs typeface="Consolas"/>
                <a:sym typeface="Consolas"/>
              </a:rPr>
              <a:t>typ</a:t>
            </a:r>
            <a:r>
              <a:rPr lang="en-US" sz="1413" b="1" i="0" u="none" strike="noStrike" cap="none" dirty="0">
                <a:solidFill>
                  <a:srgbClr val="F51C60"/>
                </a:solidFill>
                <a:latin typeface="Consolas"/>
                <a:ea typeface="Consolas"/>
                <a:cs typeface="Consolas"/>
                <a:sym typeface="Consolas"/>
              </a:rPr>
              <a:t>": "JWT",</a:t>
            </a:r>
            <a:endParaRPr sz="1413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 dirty="0">
                <a:solidFill>
                  <a:srgbClr val="F51C60"/>
                </a:solidFill>
                <a:latin typeface="Consolas"/>
                <a:ea typeface="Consolas"/>
                <a:cs typeface="Consolas"/>
                <a:sym typeface="Consolas"/>
              </a:rPr>
              <a:t>  "</a:t>
            </a:r>
            <a:r>
              <a:rPr lang="en-US" sz="1413" b="1" i="0" u="none" strike="noStrike" cap="none" dirty="0" err="1">
                <a:solidFill>
                  <a:srgbClr val="F51C60"/>
                </a:solidFill>
                <a:latin typeface="Consolas"/>
                <a:ea typeface="Consolas"/>
                <a:cs typeface="Consolas"/>
                <a:sym typeface="Consolas"/>
              </a:rPr>
              <a:t>alg</a:t>
            </a:r>
            <a:r>
              <a:rPr lang="en-US" sz="1413" b="1" i="0" u="none" strike="noStrike" cap="none" dirty="0">
                <a:solidFill>
                  <a:srgbClr val="F51C60"/>
                </a:solidFill>
                <a:latin typeface="Consolas"/>
                <a:ea typeface="Consolas"/>
                <a:cs typeface="Consolas"/>
                <a:sym typeface="Consolas"/>
              </a:rPr>
              <a:t>": "HS256"</a:t>
            </a:r>
            <a:endParaRPr sz="1413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 dirty="0">
                <a:solidFill>
                  <a:srgbClr val="F51C6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13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 dirty="0">
                <a:solidFill>
                  <a:srgbClr val="D250F9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413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 dirty="0">
                <a:solidFill>
                  <a:srgbClr val="D250F9"/>
                </a:solidFill>
                <a:latin typeface="Consolas"/>
                <a:ea typeface="Consolas"/>
                <a:cs typeface="Consolas"/>
                <a:sym typeface="Consolas"/>
              </a:rPr>
              <a:t>  "exp": 1697271600,</a:t>
            </a:r>
            <a:endParaRPr sz="1413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 dirty="0">
                <a:solidFill>
                  <a:srgbClr val="D250F9"/>
                </a:solidFill>
                <a:latin typeface="Consolas"/>
                <a:ea typeface="Consolas"/>
                <a:cs typeface="Consolas"/>
                <a:sym typeface="Consolas"/>
              </a:rPr>
              <a:t>  "</a:t>
            </a:r>
            <a:r>
              <a:rPr lang="en-US" sz="1413" b="1" i="0" u="none" strike="noStrike" cap="none" dirty="0" err="1">
                <a:solidFill>
                  <a:srgbClr val="D250F9"/>
                </a:solidFill>
                <a:latin typeface="Consolas"/>
                <a:ea typeface="Consolas"/>
                <a:cs typeface="Consolas"/>
                <a:sym typeface="Consolas"/>
              </a:rPr>
              <a:t>iat</a:t>
            </a:r>
            <a:r>
              <a:rPr lang="en-US" sz="1413" b="1" i="0" u="none" strike="noStrike" cap="none" dirty="0">
                <a:solidFill>
                  <a:srgbClr val="D250F9"/>
                </a:solidFill>
                <a:latin typeface="Consolas"/>
                <a:ea typeface="Consolas"/>
                <a:cs typeface="Consolas"/>
                <a:sym typeface="Consolas"/>
              </a:rPr>
              <a:t>": 1697185200,</a:t>
            </a:r>
            <a:endParaRPr sz="1413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 dirty="0">
                <a:solidFill>
                  <a:srgbClr val="D250F9"/>
                </a:solidFill>
                <a:latin typeface="Consolas"/>
                <a:ea typeface="Consolas"/>
                <a:cs typeface="Consolas"/>
                <a:sym typeface="Consolas"/>
              </a:rPr>
              <a:t>  "sub": "user2023"</a:t>
            </a:r>
            <a:endParaRPr sz="1413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 dirty="0">
                <a:solidFill>
                  <a:srgbClr val="D250F9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13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 dirty="0">
                <a:solidFill>
                  <a:srgbClr val="2EBBEC"/>
                </a:solidFill>
                <a:latin typeface="Consolas"/>
                <a:ea typeface="Consolas"/>
                <a:cs typeface="Consolas"/>
                <a:sym typeface="Consolas"/>
              </a:rPr>
              <a:t>HMACSHA256 signature</a:t>
            </a:r>
            <a:endParaRPr sz="1413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222" name="Google Shape;222;p12"/>
          <p:cNvGrpSpPr/>
          <p:nvPr/>
        </p:nvGrpSpPr>
        <p:grpSpPr>
          <a:xfrm>
            <a:off x="6353397" y="3693878"/>
            <a:ext cx="472200" cy="843856"/>
            <a:chOff x="6002508" y="3494083"/>
            <a:chExt cx="472200" cy="843856"/>
          </a:xfrm>
        </p:grpSpPr>
        <p:cxnSp>
          <p:nvCxnSpPr>
            <p:cNvPr id="223" name="Google Shape;223;p12"/>
            <p:cNvCxnSpPr/>
            <p:nvPr/>
          </p:nvCxnSpPr>
          <p:spPr>
            <a:xfrm rot="10800000">
              <a:off x="6002508" y="3494083"/>
              <a:ext cx="26594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4" name="Google Shape;224;p12"/>
            <p:cNvCxnSpPr/>
            <p:nvPr/>
          </p:nvCxnSpPr>
          <p:spPr>
            <a:xfrm rot="10800000">
              <a:off x="6002508" y="4337939"/>
              <a:ext cx="26594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5" name="Google Shape;225;p12"/>
            <p:cNvCxnSpPr/>
            <p:nvPr/>
          </p:nvCxnSpPr>
          <p:spPr>
            <a:xfrm>
              <a:off x="6266246" y="3499490"/>
              <a:ext cx="0" cy="835787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6" name="Google Shape;226;p12"/>
            <p:cNvCxnSpPr/>
            <p:nvPr/>
          </p:nvCxnSpPr>
          <p:spPr>
            <a:xfrm rot="10800000">
              <a:off x="6266549" y="3917382"/>
              <a:ext cx="208159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27" name="Google Shape;227;p12"/>
          <p:cNvSpPr txBox="1"/>
          <p:nvPr/>
        </p:nvSpPr>
        <p:spPr>
          <a:xfrm>
            <a:off x="6831350" y="3733175"/>
            <a:ext cx="8619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i="0" u="none" strike="noStrike" cap="none">
                <a:solidFill>
                  <a:srgbClr val="FF0000"/>
                </a:solidFill>
              </a:rPr>
              <a:t>You’ll see this later!</a:t>
            </a:r>
            <a:endParaRPr b="1" i="0" u="none" strike="noStrike" cap="none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F4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"/>
          <p:cNvSpPr txBox="1"/>
          <p:nvPr/>
        </p:nvSpPr>
        <p:spPr>
          <a:xfrm>
            <a:off x="1355330" y="1540618"/>
            <a:ext cx="6438074" cy="174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Basics / Getting Started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33" name="Google Shape;23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8590" y="496668"/>
            <a:ext cx="699005" cy="363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"/>
          <p:cNvSpPr txBox="1"/>
          <p:nvPr/>
        </p:nvSpPr>
        <p:spPr>
          <a:xfrm>
            <a:off x="1351604" y="1658700"/>
            <a:ext cx="6447280" cy="1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Fork / clone the repo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 to private!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 provided</a:t>
            </a:r>
            <a:r>
              <a:rPr lang="en-US" sz="1850" b="1" i="0" u="none" strike="noStrike" cap="none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./install-dependencies.sh</a:t>
            </a:r>
            <a:r>
              <a:rPr lang="en-US" sz="18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to set up the project libraries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Build the </a:t>
            </a:r>
            <a:r>
              <a:rPr lang="en-US" sz="185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Svelte</a:t>
            </a:r>
            <a:r>
              <a:rPr lang="en-US" sz="18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frontend &amp; add some videos</a:t>
            </a:r>
            <a:endParaRPr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 sure </a:t>
            </a:r>
            <a:r>
              <a:rPr lang="en-US" sz="1850" b="1" i="0" u="none" strike="noStrike" cap="none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npm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850" b="1" i="0" u="none" strike="noStrike" cap="none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node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are ones in </a:t>
            </a:r>
            <a:r>
              <a:rPr lang="en-US" sz="1850" b="1" i="0" u="none" strike="noStrike" cap="none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~cs3214/bin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</p:txBody>
      </p:sp>
      <p:sp>
        <p:nvSpPr>
          <p:cNvPr id="239" name="Google Shape;239;p14"/>
          <p:cNvSpPr txBox="1"/>
          <p:nvPr/>
        </p:nvSpPr>
        <p:spPr>
          <a:xfrm>
            <a:off x="1351603" y="520207"/>
            <a:ext cx="6445528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40" name="Google Shape;240;p14"/>
          <p:cNvSpPr/>
          <p:nvPr/>
        </p:nvSpPr>
        <p:spPr>
          <a:xfrm>
            <a:off x="1351600" y="3525775"/>
            <a:ext cx="6438900" cy="1588200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 </a:t>
            </a:r>
            <a:r>
              <a:rPr lang="en-US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git clone &lt;your fork of </a:t>
            </a:r>
            <a:r>
              <a:rPr lang="en-US" b="1" i="0" u="sng" strike="noStrike" cap="none">
                <a:solidFill>
                  <a:srgbClr val="51A8F9"/>
                </a:solidFill>
                <a:latin typeface="Consolas"/>
                <a:ea typeface="Consolas"/>
                <a:cs typeface="Consolas"/>
                <a:sym typeface="Consola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cs3214-staff/pserv.git</a:t>
            </a:r>
            <a:r>
              <a:rPr lang="en-US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b="1" i="0" u="sng" strike="noStrike" cap="none">
              <a:solidFill>
                <a:srgbClr val="4A86E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 cd pserv &amp;&amp; ./install-dependencies.sh</a:t>
            </a:r>
            <a:endParaRPr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 cd </a:t>
            </a:r>
            <a:r>
              <a:rPr lang="en-US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svelte</a:t>
            </a:r>
            <a:r>
              <a:rPr lang="en-US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-app &amp;&amp; npm install &amp;&amp; npm run build</a:t>
            </a: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 cd ../tests &amp;&amp; ./build.sh</a:t>
            </a:r>
            <a:endParaRPr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 cd ../src &amp;&amp; make</a:t>
            </a:r>
            <a:endParaRPr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 txBox="1"/>
          <p:nvPr/>
        </p:nvSpPr>
        <p:spPr>
          <a:xfrm>
            <a:off x="1351604" y="1658700"/>
            <a:ext cx="6440712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Understand the code</a:t>
            </a:r>
          </a:p>
          <a:p>
            <a:pPr marL="481965" indent="-167005">
              <a:buSzPts val="1620"/>
              <a:buFont typeface="Arial"/>
              <a:buChar char="○"/>
            </a:pPr>
            <a:r>
              <a:rPr lang="en-US" sz="1850" dirty="0"/>
              <a:t>The front-end (</a:t>
            </a:r>
            <a:r>
              <a:rPr lang="en-US" sz="1850" dirty="0" err="1"/>
              <a:t>Svlete</a:t>
            </a:r>
            <a:r>
              <a:rPr lang="en-US" sz="1850" dirty="0"/>
              <a:t> App), files, etc. is handled for you</a:t>
            </a: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 we write?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indent="-167005"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Any files you like, modifying </a:t>
            </a:r>
            <a:r>
              <a:rPr lang="en-US" sz="1850" b="1" dirty="0" err="1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http.c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heavily</a:t>
            </a:r>
            <a:endParaRPr lang="en-US" sz="1850" dirty="0"/>
          </a:p>
          <a:p>
            <a:pPr marL="481965" indent="-167005">
              <a:buSzPts val="1620"/>
              <a:buFont typeface="Arial"/>
              <a:buChar char="○"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Hint</a:t>
            </a:r>
            <a:r>
              <a:rPr lang="en-US" sz="1100" dirty="0"/>
              <a:t>: You’re only messing with 4 files! ✨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Handle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Authentication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IPv4 and IPv6 dual support</a:t>
            </a:r>
            <a:endParaRPr sz="1850" dirty="0"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HTML5 Fallback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Multi-client support</a:t>
            </a:r>
            <a:endParaRPr sz="1850" dirty="0"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MP4 streaming</a:t>
            </a:r>
          </a:p>
        </p:txBody>
      </p:sp>
      <p:sp>
        <p:nvSpPr>
          <p:cNvPr id="246" name="Google Shape;246;p15"/>
          <p:cNvSpPr txBox="1"/>
          <p:nvPr/>
        </p:nvSpPr>
        <p:spPr>
          <a:xfrm>
            <a:off x="1351603" y="520207"/>
            <a:ext cx="6445528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"/>
          <p:cNvSpPr txBox="1"/>
          <p:nvPr/>
        </p:nvSpPr>
        <p:spPr>
          <a:xfrm>
            <a:off x="1344516" y="1658700"/>
            <a:ext cx="6440712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 code </a:t>
            </a:r>
            <a:r>
              <a:rPr lang="en-US" sz="1850" dirty="0"/>
              <a:t>already supports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 request parsing,</a:t>
            </a:r>
            <a:endParaRPr dirty="0"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 response building,</a:t>
            </a:r>
            <a:endParaRPr dirty="0"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 mime-type guessing,</a:t>
            </a:r>
            <a:endParaRPr dirty="0"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Serving one client at a time.</a:t>
            </a:r>
            <a:endParaRPr dirty="0"/>
          </a:p>
          <a:p>
            <a:pPr marL="28575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Alright, then where do I start?</a:t>
            </a:r>
            <a:endParaRPr sz="185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 a feel for static file serving first (GET request to </a:t>
            </a:r>
            <a:r>
              <a:rPr lang="en-US" sz="1850" b="1" i="0" u="none" strike="noStrike" cap="none" dirty="0">
                <a:solidFill>
                  <a:srgbClr val="C0504D"/>
                </a:solidFill>
                <a:latin typeface="Consolas" panose="020B0609020204030204" pitchFamily="49" charset="0"/>
                <a:sym typeface="Arial"/>
              </a:rPr>
              <a:t>/something.txt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with minimum requirements (</a:t>
            </a:r>
            <a:r>
              <a:rPr lang="en-US" sz="1850" b="1" i="0" u="none" strike="noStrike" cap="none" dirty="0">
                <a:solidFill>
                  <a:srgbClr val="1155CC"/>
                </a:solidFill>
                <a:latin typeface="Consolas" panose="020B0609020204030204" pitchFamily="49" charset="0"/>
                <a:sym typeface="Arial"/>
              </a:rPr>
              <a:t>200</a:t>
            </a:r>
            <a:r>
              <a:rPr lang="en-US" sz="1000" b="1" i="0" u="none" strike="noStrike" cap="none" dirty="0">
                <a:solidFill>
                  <a:srgbClr val="1155CC"/>
                </a:solidFill>
                <a:latin typeface="Consolas" panose="020B0609020204030204" pitchFamily="49" charset="0"/>
                <a:sym typeface="Arial"/>
              </a:rPr>
              <a:t> </a:t>
            </a:r>
            <a:r>
              <a:rPr lang="en-US" sz="1850" b="1" i="0" u="none" strike="noStrike" cap="none" dirty="0">
                <a:solidFill>
                  <a:srgbClr val="1155CC"/>
                </a:solidFill>
                <a:latin typeface="Consolas" panose="020B0609020204030204" pitchFamily="49" charset="0"/>
                <a:sym typeface="Arial"/>
              </a:rPr>
              <a:t>OK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response to GET </a:t>
            </a:r>
            <a:r>
              <a:rPr lang="en-US" sz="1850" b="1" dirty="0">
                <a:solidFill>
                  <a:srgbClr val="C0504D"/>
                </a:solidFill>
                <a:latin typeface="Consolas" panose="020B0609020204030204" pitchFamily="49" charset="0"/>
              </a:rPr>
              <a:t>/</a:t>
            </a:r>
            <a:r>
              <a:rPr lang="en-US" sz="1850" b="1" dirty="0" err="1">
                <a:solidFill>
                  <a:srgbClr val="C0504D"/>
                </a:solidFill>
                <a:latin typeface="Consolas" panose="020B0609020204030204" pitchFamily="49" charset="0"/>
              </a:rPr>
              <a:t>api</a:t>
            </a:r>
            <a:r>
              <a:rPr lang="en-US" sz="1850" b="1" dirty="0">
                <a:solidFill>
                  <a:srgbClr val="C0504D"/>
                </a:solidFill>
                <a:latin typeface="Consolas" panose="020B0609020204030204" pitchFamily="49" charset="0"/>
              </a:rPr>
              <a:t>/login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multiple simultaneous connections) .</a:t>
            </a: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Move to IPv6 support, then authentication functionality.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6"/>
          <p:cNvSpPr txBox="1"/>
          <p:nvPr/>
        </p:nvSpPr>
        <p:spPr>
          <a:xfrm>
            <a:off x="1351603" y="520207"/>
            <a:ext cx="6440713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Provided Base Code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"/>
          <p:cNvSpPr txBox="1"/>
          <p:nvPr/>
        </p:nvSpPr>
        <p:spPr>
          <a:xfrm>
            <a:off x="1344516" y="1658700"/>
            <a:ext cx="6440712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 code parses request headers into structs (think Project 1)</a:t>
            </a: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dirty="0"/>
              <a:t>The information is inside a buffer (struct </a:t>
            </a:r>
            <a:r>
              <a:rPr lang="en-US" sz="1850" dirty="0" err="1"/>
              <a:t>bufio</a:t>
            </a:r>
            <a:r>
              <a:rPr lang="en-US" sz="1850" dirty="0"/>
              <a:t>)</a:t>
            </a: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dirty="0" err="1"/>
              <a:t>http_process_headers</a:t>
            </a:r>
            <a:r>
              <a:rPr lang="en-US" sz="1850" dirty="0"/>
              <a:t> processes it and stores important info in struct </a:t>
            </a:r>
            <a:r>
              <a:rPr lang="en-US" sz="1850" dirty="0" err="1"/>
              <a:t>http_transaction</a:t>
            </a:r>
            <a:endParaRPr lang="en-US" sz="1850"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should store extra information such as:</a:t>
            </a:r>
          </a:p>
          <a:p>
            <a:pPr marL="481965" marR="0" lvl="1" indent="-1670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1" dirty="0">
                <a:solidFill>
                  <a:schemeClr val="tx1"/>
                </a:solidFill>
                <a:latin typeface="Consolas"/>
                <a:sym typeface="Consolas"/>
              </a:rPr>
              <a:t>Authentication token</a:t>
            </a:r>
          </a:p>
          <a:p>
            <a:pPr marL="481965" marR="0" lvl="1" indent="-1670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1" i="0" u="none" strike="noStrike" cap="none" dirty="0">
                <a:solidFill>
                  <a:schemeClr val="tx1"/>
                </a:solidFill>
                <a:latin typeface="Consolas"/>
                <a:ea typeface="Arial"/>
                <a:cs typeface="Arial"/>
                <a:sym typeface="Consolas"/>
              </a:rPr>
              <a:t>Request range</a:t>
            </a:r>
          </a:p>
          <a:p>
            <a:pPr marL="481965" marR="0" lvl="1" indent="-1670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1" dirty="0">
                <a:solidFill>
                  <a:schemeClr val="tx1"/>
                </a:solidFill>
                <a:latin typeface="Consolas"/>
                <a:sym typeface="Consolas"/>
              </a:rPr>
              <a:t>Content Type</a:t>
            </a:r>
            <a:endParaRPr lang="en-US" sz="1850"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dirty="0"/>
              <a:t>Store as an offset or value? Up to you!</a:t>
            </a:r>
            <a:endParaRPr lang="en-US" sz="1850" b="1" dirty="0">
              <a:solidFill>
                <a:schemeClr val="tx1"/>
              </a:solidFill>
              <a:latin typeface="Consolas"/>
              <a:sym typeface="Consolas"/>
            </a:endParaRPr>
          </a:p>
          <a:p>
            <a:pPr marL="31496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</a:pPr>
            <a:endParaRPr lang="en-US" sz="185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lvl="3" indent="-240665">
              <a:buSzPts val="1620"/>
              <a:buFont typeface="Arial"/>
              <a:buChar char="●"/>
            </a:pPr>
            <a:endParaRPr lang="en-US"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endParaRPr lang="en-US" dirty="0"/>
          </a:p>
          <a:p>
            <a:pPr marL="2413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</a:pPr>
            <a:endParaRPr lang="en-US"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lang="en-US"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6"/>
          <p:cNvSpPr txBox="1"/>
          <p:nvPr/>
        </p:nvSpPr>
        <p:spPr>
          <a:xfrm>
            <a:off x="1351603" y="520207"/>
            <a:ext cx="6440713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 Transaction Struct</a:t>
            </a:r>
            <a:endParaRPr sz="4219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828647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"/>
          <p:cNvSpPr txBox="1"/>
          <p:nvPr/>
        </p:nvSpPr>
        <p:spPr>
          <a:xfrm>
            <a:off x="1351604" y="1658700"/>
            <a:ext cx="6440712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Already supported for you!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Supports the following program arguments: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1670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1" i="0" u="none" strike="noStrike" cap="none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-p &lt;port number&gt;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defines the port to bind()</a:t>
            </a:r>
            <a:endParaRPr dirty="0"/>
          </a:p>
          <a:p>
            <a:pPr marL="481965" marR="0" lvl="1" indent="-1670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1" i="0" u="none" strike="noStrike" cap="none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-R &lt;path&gt;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defines the server root to use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1670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1" i="0" u="none" strike="noStrike" cap="none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-a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enables HTML5 fallback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(... plus a few more!)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7"/>
          <p:cNvSpPr txBox="1"/>
          <p:nvPr/>
        </p:nvSpPr>
        <p:spPr>
          <a:xfrm>
            <a:off x="1351603" y="520207"/>
            <a:ext cx="6445528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Parsing Arguments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/>
          <p:nvPr/>
        </p:nvSpPr>
        <p:spPr>
          <a:xfrm>
            <a:off x="1351603" y="520207"/>
            <a:ext cx="6440713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Topics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1351603" y="1488578"/>
            <a:ext cx="6440713" cy="3310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27330" marR="0" lvl="0" indent="-1708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Noto Sans Symbols"/>
              <a:buChar char="●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Overview of a Web Server (prerequisite knowledge)</a:t>
            </a:r>
            <a:endParaRPr sz="18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OSI, TCP, HTTP, JSON, JWT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Basics / Getting Started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 Server Design</a:t>
            </a:r>
            <a:endParaRPr dirty="0"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Serving Files</a:t>
            </a:r>
            <a:endParaRPr dirty="0"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Authentication</a:t>
            </a:r>
            <a:endParaRPr dirty="0"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Robustness, Performance, &amp; Scalability</a:t>
            </a:r>
            <a:endParaRPr dirty="0"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IPv6</a:t>
            </a:r>
            <a:endParaRPr dirty="0"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MP4 Streaming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Logistics and Grading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Fuzzing!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9"/>
          <p:cNvSpPr txBox="1"/>
          <p:nvPr/>
        </p:nvSpPr>
        <p:spPr>
          <a:xfrm>
            <a:off x="1351604" y="1658700"/>
            <a:ext cx="6440700" cy="33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SSH tunneling</a:t>
            </a:r>
            <a:endParaRPr/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local machine: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(if connecting to a specific host, use </a:t>
            </a:r>
            <a:r>
              <a:rPr lang="en-US" b="1">
                <a:latin typeface="Consolas"/>
                <a:ea typeface="Consolas"/>
                <a:cs typeface="Consolas"/>
                <a:sym typeface="Consolas"/>
              </a:rPr>
              <a:t>&lt;host&gt;.rlogin</a:t>
            </a:r>
            <a:r>
              <a:rPr lang="en-US"/>
              <a:t> in place of </a:t>
            </a:r>
            <a:r>
              <a:rPr lang="en-US" b="1">
                <a:latin typeface="Consolas"/>
                <a:ea typeface="Consolas"/>
                <a:cs typeface="Consolas"/>
                <a:sym typeface="Consolas"/>
              </a:rPr>
              <a:t>localhost</a:t>
            </a:r>
            <a:r>
              <a:rPr lang="en-US"/>
              <a:t>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rlogin, start server normally: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 browser to </a:t>
            </a:r>
            <a:r>
              <a:rPr lang="en-US" sz="185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localhost:</a:t>
            </a:r>
            <a:r>
              <a:rPr lang="en-US" sz="1850" b="1" i="0" u="none" strike="noStrike" cap="none">
                <a:solidFill>
                  <a:srgbClr val="CC0000"/>
                </a:solidFill>
                <a:latin typeface="Consolas"/>
                <a:ea typeface="Consolas"/>
                <a:cs typeface="Consolas"/>
                <a:sym typeface="Consolas"/>
              </a:rPr>
              <a:t>&lt;port&gt;</a:t>
            </a:r>
            <a:endParaRPr b="1">
              <a:solidFill>
                <a:srgbClr val="CC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4" name="Google Shape;264;p19"/>
          <p:cNvSpPr txBox="1"/>
          <p:nvPr/>
        </p:nvSpPr>
        <p:spPr>
          <a:xfrm>
            <a:off x="1351603" y="520207"/>
            <a:ext cx="6445528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Testing in browser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5" name="Google Shape;265;p19"/>
          <p:cNvSpPr/>
          <p:nvPr/>
        </p:nvSpPr>
        <p:spPr>
          <a:xfrm>
            <a:off x="1349200" y="2575700"/>
            <a:ext cx="6445500" cy="456300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 ssh –L </a:t>
            </a:r>
            <a:r>
              <a:rPr lang="en-US" b="1">
                <a:solidFill>
                  <a:srgbClr val="E06666"/>
                </a:solidFill>
                <a:latin typeface="Consolas"/>
                <a:ea typeface="Consolas"/>
                <a:cs typeface="Consolas"/>
                <a:sym typeface="Consolas"/>
              </a:rPr>
              <a:t>&lt;port&gt;</a:t>
            </a:r>
            <a:r>
              <a:rPr lang="en-US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-US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localhost</a:t>
            </a:r>
            <a:r>
              <a:rPr lang="en-US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-US" b="1" i="0" u="none" strike="noStrike" cap="none">
                <a:solidFill>
                  <a:srgbClr val="51A8F9"/>
                </a:solidFill>
                <a:latin typeface="Consolas"/>
                <a:ea typeface="Consolas"/>
                <a:cs typeface="Consolas"/>
                <a:sym typeface="Consolas"/>
              </a:rPr>
              <a:t>&lt;port&gt;</a:t>
            </a:r>
            <a:r>
              <a:rPr lang="en-US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&lt;pid&gt;@rlogin.cs.vt.edu</a:t>
            </a:r>
            <a:endParaRPr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6" name="Google Shape;266;p19"/>
          <p:cNvSpPr/>
          <p:nvPr/>
        </p:nvSpPr>
        <p:spPr>
          <a:xfrm>
            <a:off x="1349200" y="3738039"/>
            <a:ext cx="6445500" cy="430500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 ./server –p </a:t>
            </a:r>
            <a:r>
              <a:rPr lang="en-US" sz="1400" b="1" i="0" u="none" strike="noStrike" cap="none">
                <a:solidFill>
                  <a:srgbClr val="51A8F9"/>
                </a:solidFill>
                <a:latin typeface="Consolas"/>
                <a:ea typeface="Consolas"/>
                <a:cs typeface="Consolas"/>
                <a:sym typeface="Consolas"/>
              </a:rPr>
              <a:t>&lt;port&gt;</a:t>
            </a:r>
            <a:r>
              <a:rPr lang="en-US" sz="1400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-R &lt;root data dir&gt;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E1A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d352e3fe60_0_0"/>
          <p:cNvSpPr txBox="1"/>
          <p:nvPr/>
        </p:nvSpPr>
        <p:spPr>
          <a:xfrm>
            <a:off x="1351602" y="1590168"/>
            <a:ext cx="6445465" cy="113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Demo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72" name="Google Shape;272;gd352e3fe60_0_0"/>
          <p:cNvSpPr txBox="1"/>
          <p:nvPr/>
        </p:nvSpPr>
        <p:spPr>
          <a:xfrm>
            <a:off x="1351600" y="2827000"/>
            <a:ext cx="20805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736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</a:rPr>
              <a:t>Getting started</a:t>
            </a:r>
            <a:endParaRPr sz="2100">
              <a:solidFill>
                <a:srgbClr val="FFFFFF"/>
              </a:solidFill>
            </a:endParaRPr>
          </a:p>
          <a:p>
            <a:pPr marL="736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</a:rPr>
              <a:t>Common pitfalls</a:t>
            </a:r>
            <a:endParaRPr sz="21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F4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"/>
          <p:cNvSpPr txBox="1"/>
          <p:nvPr/>
        </p:nvSpPr>
        <p:spPr>
          <a:xfrm>
            <a:off x="1355330" y="1540618"/>
            <a:ext cx="6438074" cy="174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Web Server Design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78" name="Google Shape;27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8590" y="496668"/>
            <a:ext cx="699005" cy="36317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8"/>
          <p:cNvSpPr txBox="1"/>
          <p:nvPr/>
        </p:nvSpPr>
        <p:spPr>
          <a:xfrm>
            <a:off x="1355330" y="3625483"/>
            <a:ext cx="6438074" cy="474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63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DA9EB1"/>
                </a:solidFill>
                <a:latin typeface="Arial"/>
                <a:ea typeface="Arial"/>
                <a:cs typeface="Arial"/>
                <a:sym typeface="Arial"/>
              </a:rPr>
              <a:t>Authentication &amp; Higher-Level Design (and curl)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74a9d90d74_1_6"/>
          <p:cNvSpPr txBox="1"/>
          <p:nvPr/>
        </p:nvSpPr>
        <p:spPr>
          <a:xfrm>
            <a:off x="1351604" y="3632709"/>
            <a:ext cx="6440712" cy="1345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 any file in the root directory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mindful of security vulnerabilities in the provided path (what about ‘</a:t>
            </a:r>
            <a:r>
              <a:rPr lang="en-US" sz="185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 and ‘</a:t>
            </a:r>
            <a:r>
              <a:rPr lang="en-US" sz="185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’?)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74a9d90d74_1_6"/>
          <p:cNvSpPr txBox="1"/>
          <p:nvPr/>
        </p:nvSpPr>
        <p:spPr>
          <a:xfrm>
            <a:off x="1351602" y="520209"/>
            <a:ext cx="6440650" cy="113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Serving Static Files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286" name="Google Shape;286;g74a9d90d74_1_6"/>
          <p:cNvCxnSpPr/>
          <p:nvPr/>
        </p:nvCxnSpPr>
        <p:spPr>
          <a:xfrm>
            <a:off x="1383196" y="2073788"/>
            <a:ext cx="5212826" cy="1101"/>
          </a:xfrm>
          <a:prstGeom prst="straightConnector1">
            <a:avLst/>
          </a:prstGeom>
          <a:noFill/>
          <a:ln w="50750" cap="flat" cmpd="sng">
            <a:solidFill>
              <a:srgbClr val="6C2E2C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287" name="Google Shape;287;g74a9d90d74_1_6"/>
          <p:cNvCxnSpPr/>
          <p:nvPr/>
        </p:nvCxnSpPr>
        <p:spPr>
          <a:xfrm rot="10800000">
            <a:off x="1415781" y="2623099"/>
            <a:ext cx="5183700" cy="0"/>
          </a:xfrm>
          <a:prstGeom prst="straightConnector1">
            <a:avLst/>
          </a:prstGeom>
          <a:noFill/>
          <a:ln w="50750" cap="flat" cmpd="sng">
            <a:solidFill>
              <a:schemeClr val="dk2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288" name="Google Shape;288;g74a9d90d74_1_6"/>
          <p:cNvSpPr/>
          <p:nvPr/>
        </p:nvSpPr>
        <p:spPr>
          <a:xfrm>
            <a:off x="1658552" y="1879870"/>
            <a:ext cx="1706379" cy="399463"/>
          </a:xfrm>
          <a:prstGeom prst="roundRect">
            <a:avLst>
              <a:gd name="adj" fmla="val 2011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73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74a9d90d74_1_6"/>
          <p:cNvSpPr/>
          <p:nvPr/>
        </p:nvSpPr>
        <p:spPr>
          <a:xfrm>
            <a:off x="1722150" y="1933404"/>
            <a:ext cx="584700" cy="292500"/>
          </a:xfrm>
          <a:prstGeom prst="roundRect">
            <a:avLst>
              <a:gd name="adj" fmla="val 20118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b="1" i="0" u="none" strike="noStrike" cap="none">
                <a:solidFill>
                  <a:srgbClr val="000000"/>
                </a:solidFill>
              </a:rPr>
              <a:t>GET</a:t>
            </a:r>
            <a:endParaRPr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290" name="Google Shape;290;g74a9d90d74_1_6"/>
          <p:cNvSpPr/>
          <p:nvPr/>
        </p:nvSpPr>
        <p:spPr>
          <a:xfrm>
            <a:off x="2307059" y="1811904"/>
            <a:ext cx="1043983" cy="535202"/>
          </a:xfrm>
          <a:prstGeom prst="roundRect">
            <a:avLst>
              <a:gd name="adj" fmla="val 11578"/>
            </a:avLst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/hello.txt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74a9d90d74_1_6"/>
          <p:cNvSpPr/>
          <p:nvPr/>
        </p:nvSpPr>
        <p:spPr>
          <a:xfrm>
            <a:off x="1554900" y="2771646"/>
            <a:ext cx="4892400" cy="399600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Hello world!</a:t>
            </a:r>
            <a:endParaRPr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2" name="Google Shape;292;g74a9d90d74_1_6"/>
          <p:cNvSpPr/>
          <p:nvPr/>
        </p:nvSpPr>
        <p:spPr>
          <a:xfrm>
            <a:off x="3062867" y="4701850"/>
            <a:ext cx="3081056" cy="399463"/>
          </a:xfrm>
          <a:prstGeom prst="roundRect">
            <a:avLst>
              <a:gd name="adj" fmla="val 2011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73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74a9d90d74_1_6"/>
          <p:cNvSpPr/>
          <p:nvPr/>
        </p:nvSpPr>
        <p:spPr>
          <a:xfrm>
            <a:off x="3126462" y="4755382"/>
            <a:ext cx="584561" cy="292360"/>
          </a:xfrm>
          <a:prstGeom prst="roundRect">
            <a:avLst>
              <a:gd name="adj" fmla="val 20118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g74a9d90d74_1_6"/>
          <p:cNvSpPr/>
          <p:nvPr/>
        </p:nvSpPr>
        <p:spPr>
          <a:xfrm>
            <a:off x="3740736" y="4643672"/>
            <a:ext cx="2336027" cy="535202"/>
          </a:xfrm>
          <a:prstGeom prst="roundRect">
            <a:avLst>
              <a:gd name="adj" fmla="val 11578"/>
            </a:avLst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/../../private/passwords.txt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5" name="Google Shape;295;g74a9d90d74_1_6"/>
          <p:cNvCxnSpPr/>
          <p:nvPr/>
        </p:nvCxnSpPr>
        <p:spPr>
          <a:xfrm>
            <a:off x="4118435" y="4504281"/>
            <a:ext cx="0" cy="194400"/>
          </a:xfrm>
          <a:prstGeom prst="straightConnector1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96" name="Google Shape;296;g74a9d90d74_1_6"/>
          <p:cNvSpPr txBox="1"/>
          <p:nvPr/>
        </p:nvSpPr>
        <p:spPr>
          <a:xfrm>
            <a:off x="6721175" y="1817900"/>
            <a:ext cx="20181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i="0" u="none" strike="noStrike" cap="none">
                <a:solidFill>
                  <a:srgbClr val="980000"/>
                </a:solidFill>
              </a:rPr>
              <a:t>Client asks for the contents of hello.txt</a:t>
            </a:r>
            <a:endParaRPr b="1"/>
          </a:p>
        </p:txBody>
      </p:sp>
      <p:sp>
        <p:nvSpPr>
          <p:cNvPr id="297" name="Google Shape;297;g74a9d90d74_1_6"/>
          <p:cNvSpPr txBox="1"/>
          <p:nvPr/>
        </p:nvSpPr>
        <p:spPr>
          <a:xfrm>
            <a:off x="6721175" y="2473418"/>
            <a:ext cx="20181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3C78D8"/>
                </a:solidFill>
              </a:rPr>
              <a:t>Server opens hello.txt and responds with its contents</a:t>
            </a:r>
            <a:r>
              <a:rPr lang="en-US" b="1">
                <a:solidFill>
                  <a:srgbClr val="3C78D8"/>
                </a:solidFill>
              </a:rPr>
              <a:t> and type</a:t>
            </a:r>
            <a:r>
              <a:rPr lang="en-US" b="1" i="0" u="none" strike="noStrike" cap="none">
                <a:solidFill>
                  <a:srgbClr val="3C78D8"/>
                </a:solidFill>
              </a:rPr>
              <a:t>.</a:t>
            </a:r>
            <a:endParaRPr b="1"/>
          </a:p>
        </p:txBody>
      </p:sp>
      <p:sp>
        <p:nvSpPr>
          <p:cNvPr id="298" name="Google Shape;298;g74a9d90d74_1_6"/>
          <p:cNvSpPr txBox="1"/>
          <p:nvPr/>
        </p:nvSpPr>
        <p:spPr>
          <a:xfrm>
            <a:off x="1580551" y="3081704"/>
            <a:ext cx="175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text/plain</a:t>
            </a:r>
            <a:endParaRPr/>
          </a:p>
        </p:txBody>
      </p:sp>
      <p:sp>
        <p:nvSpPr>
          <p:cNvPr id="299" name="Google Shape;299;g74a9d90d74_1_6"/>
          <p:cNvSpPr/>
          <p:nvPr/>
        </p:nvSpPr>
        <p:spPr>
          <a:xfrm>
            <a:off x="1360279" y="1653678"/>
            <a:ext cx="51600" cy="1796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73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74a9d90d74_1_6"/>
          <p:cNvSpPr/>
          <p:nvPr/>
        </p:nvSpPr>
        <p:spPr>
          <a:xfrm>
            <a:off x="6597022" y="1653195"/>
            <a:ext cx="51575" cy="179623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73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0"/>
          <p:cNvSpPr txBox="1"/>
          <p:nvPr/>
        </p:nvSpPr>
        <p:spPr>
          <a:xfrm>
            <a:off x="1351603" y="520207"/>
            <a:ext cx="64407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Authentication</a:t>
            </a:r>
            <a:endParaRPr sz="4219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306" name="Google Shape;306;p20"/>
          <p:cNvCxnSpPr/>
          <p:nvPr/>
        </p:nvCxnSpPr>
        <p:spPr>
          <a:xfrm rot="10800000" flipH="1">
            <a:off x="1387216" y="1913671"/>
            <a:ext cx="5212800" cy="9900"/>
          </a:xfrm>
          <a:prstGeom prst="straightConnector1">
            <a:avLst/>
          </a:prstGeom>
          <a:noFill/>
          <a:ln w="50750" cap="flat" cmpd="sng">
            <a:solidFill>
              <a:srgbClr val="6C2E2C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07" name="Google Shape;307;p20"/>
          <p:cNvCxnSpPr/>
          <p:nvPr/>
        </p:nvCxnSpPr>
        <p:spPr>
          <a:xfrm rot="10800000">
            <a:off x="1405595" y="2456675"/>
            <a:ext cx="5191800" cy="0"/>
          </a:xfrm>
          <a:prstGeom prst="straightConnector1">
            <a:avLst/>
          </a:prstGeom>
          <a:noFill/>
          <a:ln w="50750" cap="flat" cmpd="sng">
            <a:solidFill>
              <a:schemeClr val="dk2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308" name="Google Shape;308;p20"/>
          <p:cNvSpPr/>
          <p:nvPr/>
        </p:nvSpPr>
        <p:spPr>
          <a:xfrm>
            <a:off x="1644073" y="1727470"/>
            <a:ext cx="1706400" cy="399300"/>
          </a:xfrm>
          <a:prstGeom prst="roundRect">
            <a:avLst>
              <a:gd name="adj" fmla="val 2011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73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0"/>
          <p:cNvSpPr/>
          <p:nvPr/>
        </p:nvSpPr>
        <p:spPr>
          <a:xfrm>
            <a:off x="1707672" y="1781004"/>
            <a:ext cx="584400" cy="292500"/>
          </a:xfrm>
          <a:prstGeom prst="roundRect">
            <a:avLst>
              <a:gd name="adj" fmla="val 20118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0"/>
          <p:cNvSpPr/>
          <p:nvPr/>
        </p:nvSpPr>
        <p:spPr>
          <a:xfrm>
            <a:off x="2292580" y="1659506"/>
            <a:ext cx="1044000" cy="535200"/>
          </a:xfrm>
          <a:prstGeom prst="roundRect">
            <a:avLst>
              <a:gd name="adj" fmla="val 11578"/>
            </a:avLst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/api/login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1" name="Google Shape;311;p20"/>
          <p:cNvCxnSpPr/>
          <p:nvPr/>
        </p:nvCxnSpPr>
        <p:spPr>
          <a:xfrm rot="10800000" flipH="1">
            <a:off x="1392142" y="3711589"/>
            <a:ext cx="5191800" cy="4800"/>
          </a:xfrm>
          <a:prstGeom prst="straightConnector1">
            <a:avLst/>
          </a:prstGeom>
          <a:noFill/>
          <a:ln w="50750" cap="flat" cmpd="sng">
            <a:solidFill>
              <a:srgbClr val="6C2E2C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312" name="Google Shape;312;p20"/>
          <p:cNvSpPr/>
          <p:nvPr/>
        </p:nvSpPr>
        <p:spPr>
          <a:xfrm>
            <a:off x="1644073" y="3522470"/>
            <a:ext cx="2454000" cy="399300"/>
          </a:xfrm>
          <a:prstGeom prst="roundRect">
            <a:avLst>
              <a:gd name="adj" fmla="val 2011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73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0"/>
          <p:cNvSpPr/>
          <p:nvPr/>
        </p:nvSpPr>
        <p:spPr>
          <a:xfrm>
            <a:off x="1707672" y="3576005"/>
            <a:ext cx="584400" cy="292500"/>
          </a:xfrm>
          <a:prstGeom prst="roundRect">
            <a:avLst>
              <a:gd name="adj" fmla="val 20118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0"/>
          <p:cNvSpPr/>
          <p:nvPr/>
        </p:nvSpPr>
        <p:spPr>
          <a:xfrm>
            <a:off x="2331742" y="3454697"/>
            <a:ext cx="1702500" cy="535200"/>
          </a:xfrm>
          <a:prstGeom prst="roundRect">
            <a:avLst>
              <a:gd name="adj" fmla="val 11578"/>
            </a:avLst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/private/secure.txt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5" name="Google Shape;315;p20"/>
          <p:cNvCxnSpPr/>
          <p:nvPr/>
        </p:nvCxnSpPr>
        <p:spPr>
          <a:xfrm rot="10800000">
            <a:off x="1392196" y="4260537"/>
            <a:ext cx="5206500" cy="0"/>
          </a:xfrm>
          <a:prstGeom prst="straightConnector1">
            <a:avLst/>
          </a:prstGeom>
          <a:noFill/>
          <a:ln w="50750" cap="flat" cmpd="sng">
            <a:solidFill>
              <a:schemeClr val="dk2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316" name="Google Shape;316;p20"/>
          <p:cNvSpPr/>
          <p:nvPr/>
        </p:nvSpPr>
        <p:spPr>
          <a:xfrm>
            <a:off x="1535200" y="2600498"/>
            <a:ext cx="4938752" cy="436800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300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{"exp":1697271600,"iat":1697185200,"sub":"user2023"}</a:t>
            </a:r>
            <a:endParaRPr sz="1300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7" name="Google Shape;317;p20"/>
          <p:cNvSpPr/>
          <p:nvPr/>
        </p:nvSpPr>
        <p:spPr>
          <a:xfrm>
            <a:off x="1535200" y="4414833"/>
            <a:ext cx="4905125" cy="399300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This file is secure!</a:t>
            </a:r>
            <a:endParaRPr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8" name="Google Shape;318;p20"/>
          <p:cNvSpPr txBox="1"/>
          <p:nvPr/>
        </p:nvSpPr>
        <p:spPr>
          <a:xfrm>
            <a:off x="6721175" y="1542075"/>
            <a:ext cx="1702500" cy="7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i="0" u="none" strike="noStrike" cap="none">
                <a:solidFill>
                  <a:srgbClr val="980000"/>
                </a:solidFill>
              </a:rPr>
              <a:t>Client supplies correct login information</a:t>
            </a:r>
            <a:endParaRPr b="1" i="0" u="none" strike="noStrike" cap="none">
              <a:solidFill>
                <a:srgbClr val="980000"/>
              </a:solidFill>
            </a:endParaRPr>
          </a:p>
        </p:txBody>
      </p:sp>
      <p:sp>
        <p:nvSpPr>
          <p:cNvPr id="319" name="Google Shape;319;p20"/>
          <p:cNvSpPr txBox="1"/>
          <p:nvPr/>
        </p:nvSpPr>
        <p:spPr>
          <a:xfrm>
            <a:off x="6721175" y="2307986"/>
            <a:ext cx="1706400" cy="7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i="0" u="none" strike="noStrike" cap="none">
                <a:solidFill>
                  <a:srgbClr val="3C78D8"/>
                </a:solidFill>
              </a:rPr>
              <a:t>Server returns authentication token</a:t>
            </a:r>
            <a:endParaRPr b="1" i="0" u="none" strike="noStrike" cap="none">
              <a:solidFill>
                <a:srgbClr val="3C78D8"/>
              </a:solidFill>
            </a:endParaRPr>
          </a:p>
        </p:txBody>
      </p:sp>
      <p:sp>
        <p:nvSpPr>
          <p:cNvPr id="320" name="Google Shape;320;p20"/>
          <p:cNvSpPr txBox="1"/>
          <p:nvPr/>
        </p:nvSpPr>
        <p:spPr>
          <a:xfrm>
            <a:off x="6721175" y="3440500"/>
            <a:ext cx="18021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i="0" u="none" strike="noStrike" cap="none">
                <a:solidFill>
                  <a:srgbClr val="980000"/>
                </a:solidFill>
              </a:rPr>
              <a:t>Client supplies token in a cookie</a:t>
            </a:r>
            <a:endParaRPr b="1" i="0" u="none" strike="noStrike" cap="none">
              <a:solidFill>
                <a:srgbClr val="980000"/>
              </a:solidFill>
            </a:endParaRPr>
          </a:p>
        </p:txBody>
      </p:sp>
      <p:sp>
        <p:nvSpPr>
          <p:cNvPr id="321" name="Google Shape;321;p20"/>
          <p:cNvSpPr txBox="1"/>
          <p:nvPr/>
        </p:nvSpPr>
        <p:spPr>
          <a:xfrm>
            <a:off x="6721175" y="4094222"/>
            <a:ext cx="1802100" cy="8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i="0" u="none" strike="noStrike" cap="none">
                <a:solidFill>
                  <a:srgbClr val="3C78D8"/>
                </a:solidFill>
              </a:rPr>
              <a:t>Server looks at cookie, verifies the token, and provides the private file</a:t>
            </a:r>
            <a:endParaRPr b="1" i="0" u="none" strike="noStrike" cap="none">
              <a:solidFill>
                <a:srgbClr val="3C78D8"/>
              </a:solidFill>
            </a:endParaRPr>
          </a:p>
        </p:txBody>
      </p:sp>
      <p:sp>
        <p:nvSpPr>
          <p:cNvPr id="322" name="Google Shape;322;p20"/>
          <p:cNvSpPr txBox="1"/>
          <p:nvPr/>
        </p:nvSpPr>
        <p:spPr>
          <a:xfrm>
            <a:off x="1580551" y="2943942"/>
            <a:ext cx="175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application/json</a:t>
            </a:r>
            <a:endParaRPr/>
          </a:p>
        </p:txBody>
      </p:sp>
      <p:sp>
        <p:nvSpPr>
          <p:cNvPr id="323" name="Google Shape;323;p20"/>
          <p:cNvSpPr txBox="1"/>
          <p:nvPr/>
        </p:nvSpPr>
        <p:spPr>
          <a:xfrm>
            <a:off x="1580551" y="4720112"/>
            <a:ext cx="175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text/plain</a:t>
            </a:r>
            <a:endParaRPr/>
          </a:p>
        </p:txBody>
      </p:sp>
      <p:sp>
        <p:nvSpPr>
          <p:cNvPr id="324" name="Google Shape;324;p20"/>
          <p:cNvSpPr/>
          <p:nvPr/>
        </p:nvSpPr>
        <p:spPr>
          <a:xfrm>
            <a:off x="1353531" y="1653195"/>
            <a:ext cx="51638" cy="332568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73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20"/>
          <p:cNvSpPr/>
          <p:nvPr/>
        </p:nvSpPr>
        <p:spPr>
          <a:xfrm>
            <a:off x="6597021" y="1653195"/>
            <a:ext cx="51638" cy="332568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73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6;p22">
            <a:extLst>
              <a:ext uri="{FF2B5EF4-FFF2-40B4-BE49-F238E27FC236}">
                <a16:creationId xmlns:a16="http://schemas.microsoft.com/office/drawing/2014/main" id="{5A464FEC-FEA9-C564-A6AE-0DDEE03A27D5}"/>
              </a:ext>
            </a:extLst>
          </p:cNvPr>
          <p:cNvSpPr txBox="1"/>
          <p:nvPr/>
        </p:nvSpPr>
        <p:spPr>
          <a:xfrm>
            <a:off x="1351600" y="1658699"/>
            <a:ext cx="6440700" cy="268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dirty="0">
                <a:sym typeface="Consolas"/>
              </a:rPr>
              <a:t>Only need to handle a single user: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</a:pPr>
            <a:endParaRPr lang="en-US" sz="1850" dirty="0">
              <a:sym typeface="Consolas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endParaRPr lang="en-US" sz="1850" dirty="0">
              <a:sym typeface="Consolas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dirty="0">
                <a:sym typeface="Consolas"/>
              </a:rPr>
              <a:t>Hardwiring credentials in source code is often bad practice.</a:t>
            </a: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dirty="0">
                <a:sym typeface="Consolas"/>
              </a:rPr>
              <a:t>Hard-coding will </a:t>
            </a:r>
            <a:r>
              <a:rPr lang="en-US" sz="1850" b="1" dirty="0">
                <a:sym typeface="Consolas"/>
              </a:rPr>
              <a:t>not pass</a:t>
            </a:r>
            <a:r>
              <a:rPr lang="en-US" sz="1850" dirty="0">
                <a:sym typeface="Consolas"/>
              </a:rPr>
              <a:t> testing! </a:t>
            </a: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dirty="0">
                <a:sym typeface="Consolas"/>
              </a:rPr>
              <a:t>The </a:t>
            </a:r>
            <a:r>
              <a:rPr lang="en-US" sz="1850" dirty="0" err="1">
                <a:sym typeface="Consolas"/>
              </a:rPr>
              <a:t>autograder</a:t>
            </a:r>
            <a:r>
              <a:rPr lang="en-US" sz="1850" dirty="0">
                <a:sym typeface="Consolas"/>
              </a:rPr>
              <a:t> supplies </a:t>
            </a:r>
            <a:r>
              <a:rPr lang="en-US" sz="1850" b="1" dirty="0">
                <a:sym typeface="Consolas"/>
              </a:rPr>
              <a:t>environment variables</a:t>
            </a:r>
            <a:r>
              <a:rPr lang="en-US" sz="1850" dirty="0">
                <a:sym typeface="Consolas"/>
              </a:rPr>
              <a:t>:</a:t>
            </a:r>
            <a:endParaRPr lang="en-US" sz="1850" dirty="0"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Char char="○"/>
            </a:pPr>
            <a:r>
              <a:rPr lang="en-US" sz="1850" b="1" dirty="0">
                <a:latin typeface="Consolas" panose="020B0609020204030204" pitchFamily="49" charset="0"/>
              </a:rPr>
              <a:t>USER_NAME</a:t>
            </a:r>
            <a:endParaRPr lang="en-US" sz="1850" dirty="0">
              <a:latin typeface="Consolas" panose="020B0609020204030204" pitchFamily="49" charset="0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Char char="○"/>
            </a:pPr>
            <a:r>
              <a:rPr lang="en-US" sz="1850" b="1" dirty="0">
                <a:latin typeface="Consolas" panose="020B0609020204030204" pitchFamily="49" charset="0"/>
                <a:sym typeface="Consolas"/>
              </a:rPr>
              <a:t>USER_PASS</a:t>
            </a:r>
            <a:endParaRPr lang="en-US" sz="1850" dirty="0">
              <a:latin typeface="Consolas" panose="020B0609020204030204" pitchFamily="49" charset="0"/>
              <a:sym typeface="Consolas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Char char="○"/>
            </a:pPr>
            <a:r>
              <a:rPr lang="en-US" sz="1850" b="1" dirty="0">
                <a:latin typeface="Consolas" panose="020B0609020204030204" pitchFamily="49" charset="0"/>
                <a:sym typeface="Consolas"/>
              </a:rPr>
              <a:t>SECRET</a:t>
            </a:r>
            <a:endParaRPr lang="en-US" sz="1850" dirty="0">
              <a:latin typeface="Consolas" panose="020B0609020204030204" pitchFamily="49" charset="0"/>
              <a:sym typeface="Consolas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dirty="0">
                <a:sym typeface="Consolas"/>
              </a:rPr>
              <a:t>Use </a:t>
            </a:r>
            <a:r>
              <a:rPr lang="en-US" sz="1850" b="1" dirty="0">
                <a:solidFill>
                  <a:schemeClr val="accent5"/>
                </a:solidFill>
                <a:latin typeface="Consolas"/>
                <a:sym typeface="Consolas"/>
              </a:rPr>
              <a:t>env</a:t>
            </a:r>
            <a:r>
              <a:rPr lang="en-US" sz="1850" dirty="0">
                <a:sym typeface="Consolas"/>
              </a:rPr>
              <a:t> to supply these to the unit tests.</a:t>
            </a:r>
            <a:endParaRPr sz="1850" dirty="0">
              <a:sym typeface="Consolas"/>
            </a:endParaRPr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47;p22">
            <a:extLst>
              <a:ext uri="{FF2B5EF4-FFF2-40B4-BE49-F238E27FC236}">
                <a16:creationId xmlns:a16="http://schemas.microsoft.com/office/drawing/2014/main" id="{431ED895-9AC4-E1AD-4853-2519C7C0D864}"/>
              </a:ext>
            </a:extLst>
          </p:cNvPr>
          <p:cNvSpPr txBox="1"/>
          <p:nvPr/>
        </p:nvSpPr>
        <p:spPr>
          <a:xfrm>
            <a:off x="1351603" y="520207"/>
            <a:ext cx="6445528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Arial"/>
              <a:buNone/>
            </a:pPr>
            <a:r>
              <a:rPr lang="en-US" sz="4113" b="1" dirty="0"/>
              <a:t>Auth. Credentials</a:t>
            </a:r>
            <a:endParaRPr sz="4113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" name="Google Shape;362;p23">
            <a:extLst>
              <a:ext uri="{FF2B5EF4-FFF2-40B4-BE49-F238E27FC236}">
                <a16:creationId xmlns:a16="http://schemas.microsoft.com/office/drawing/2014/main" id="{CFB2E435-D305-6258-42F2-108996B7CFFE}"/>
              </a:ext>
            </a:extLst>
          </p:cNvPr>
          <p:cNvSpPr/>
          <p:nvPr/>
        </p:nvSpPr>
        <p:spPr>
          <a:xfrm>
            <a:off x="1639701" y="2035456"/>
            <a:ext cx="5429915" cy="402487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{"username":“</a:t>
            </a:r>
            <a:r>
              <a:rPr lang="en-US" b="1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&lt;USER_NAME&gt;</a:t>
            </a:r>
            <a:r>
              <a:rPr lang="en-US" sz="1400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","password":“</a:t>
            </a:r>
            <a:r>
              <a:rPr lang="en-US" b="1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&lt;USER_PASS&gt;</a:t>
            </a:r>
            <a:r>
              <a:rPr lang="en-US" sz="1400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"}</a:t>
            </a:r>
          </a:p>
        </p:txBody>
      </p:sp>
    </p:spTree>
    <p:extLst>
      <p:ext uri="{BB962C8B-B14F-4D97-AF65-F5344CB8AC3E}">
        <p14:creationId xmlns:p14="http://schemas.microsoft.com/office/powerpoint/2010/main" val="353403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"/>
          <p:cNvSpPr/>
          <p:nvPr/>
        </p:nvSpPr>
        <p:spPr>
          <a:xfrm>
            <a:off x="1351600" y="3583275"/>
            <a:ext cx="6686400" cy="1549200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12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&lt; HTTP/1.1 200 OK</a:t>
            </a:r>
            <a:endParaRPr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&lt; Server: CS3214-Personal-Server</a:t>
            </a:r>
            <a:endParaRPr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&lt; Content-Length: 21</a:t>
            </a:r>
            <a:endParaRPr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&lt; Content-Type: text/plain</a:t>
            </a:r>
            <a:endParaRPr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endParaRPr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b="1" i="0" u="none" strike="noStrike" cap="none" dirty="0">
                <a:solidFill>
                  <a:srgbClr val="FFD966"/>
                </a:solidFill>
                <a:latin typeface="Consolas"/>
                <a:ea typeface="Consolas"/>
                <a:cs typeface="Consolas"/>
                <a:sym typeface="Consolas"/>
              </a:rPr>
              <a:t>This file is </a:t>
            </a:r>
            <a:r>
              <a:rPr lang="en-US" sz="1413" b="1" dirty="0">
                <a:solidFill>
                  <a:srgbClr val="FFD966"/>
                </a:solidFill>
                <a:latin typeface="Consolas"/>
                <a:ea typeface="Consolas"/>
                <a:cs typeface="Consolas"/>
                <a:sym typeface="Consolas"/>
              </a:rPr>
              <a:t>secure</a:t>
            </a:r>
            <a:r>
              <a:rPr lang="en-US" b="1" i="0" u="none" strike="noStrike" cap="none" dirty="0">
                <a:solidFill>
                  <a:srgbClr val="FFD966"/>
                </a:solidFill>
                <a:latin typeface="Consolas"/>
                <a:ea typeface="Consolas"/>
                <a:cs typeface="Consolas"/>
                <a:sym typeface="Consolas"/>
              </a:rPr>
              <a:t>!</a:t>
            </a:r>
            <a:endParaRPr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1" name="Google Shape;331;p21"/>
          <p:cNvSpPr txBox="1"/>
          <p:nvPr/>
        </p:nvSpPr>
        <p:spPr>
          <a:xfrm>
            <a:off x="1351603" y="520207"/>
            <a:ext cx="6686286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Secure File Auth.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2" name="Google Shape;332;p21"/>
          <p:cNvSpPr txBox="1"/>
          <p:nvPr/>
        </p:nvSpPr>
        <p:spPr>
          <a:xfrm>
            <a:off x="1351603" y="1658700"/>
            <a:ext cx="6686286" cy="4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Checking for the presence of a cookie in the HTTP header</a:t>
            </a:r>
            <a:endParaRPr sz="1898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3" name="Google Shape;333;p21"/>
          <p:cNvSpPr/>
          <p:nvPr/>
        </p:nvSpPr>
        <p:spPr>
          <a:xfrm>
            <a:off x="1351600" y="2136350"/>
            <a:ext cx="6686400" cy="1346400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12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&gt; GET </a:t>
            </a:r>
            <a:r>
              <a:rPr lang="en-US" b="1" dirty="0">
                <a:solidFill>
                  <a:srgbClr val="FFD966"/>
                </a:solidFill>
                <a:latin typeface="Consolas"/>
                <a:ea typeface="Consolas"/>
                <a:cs typeface="Consolas"/>
                <a:sym typeface="Consolas"/>
              </a:rPr>
              <a:t>/private/secure.txt</a:t>
            </a:r>
            <a:r>
              <a:rPr lang="en-US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HTTP/1.1</a:t>
            </a:r>
            <a:endParaRPr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&gt; User-Agent: curl/7.</a:t>
            </a:r>
            <a:r>
              <a:rPr lang="en-US" b="1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81</a:t>
            </a:r>
            <a:r>
              <a:rPr lang="en-US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.0</a:t>
            </a:r>
            <a:endParaRPr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&gt; Host: localhost:</a:t>
            </a:r>
            <a:r>
              <a:rPr lang="en-US" b="1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12345</a:t>
            </a:r>
            <a:endParaRPr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&gt; Accept: */*</a:t>
            </a:r>
            <a:endParaRPr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28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&gt; </a:t>
            </a:r>
            <a:r>
              <a:rPr lang="en-US" b="1" dirty="0">
                <a:solidFill>
                  <a:srgbClr val="70BF41"/>
                </a:solidFill>
                <a:latin typeface="Consolas"/>
                <a:ea typeface="Consolas"/>
                <a:cs typeface="Consolas"/>
                <a:sym typeface="Consolas"/>
              </a:rPr>
              <a:t>Cookie</a:t>
            </a:r>
            <a:r>
              <a:rPr lang="en-US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b="1" i="0" u="none" strike="noStrike" cap="none" dirty="0" err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auth_jwt_token</a:t>
            </a:r>
            <a:r>
              <a:rPr lang="en-US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b="1" i="0" u="none" strike="noStrike" cap="none" dirty="0">
                <a:solidFill>
                  <a:srgbClr val="D250F9"/>
                </a:solidFill>
                <a:latin typeface="Consolas"/>
                <a:ea typeface="Consolas"/>
                <a:cs typeface="Consolas"/>
                <a:sym typeface="Consolas"/>
              </a:rPr>
              <a:t>&lt;encrypted token&gt;</a:t>
            </a:r>
            <a:endParaRPr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4" name="Google Shape;334;p21"/>
          <p:cNvSpPr txBox="1"/>
          <p:nvPr/>
        </p:nvSpPr>
        <p:spPr>
          <a:xfrm>
            <a:off x="5734650" y="2160821"/>
            <a:ext cx="2303100" cy="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b="1" i="0" u="none" strike="noStrike" cap="none">
                <a:solidFill>
                  <a:srgbClr val="FFFFFF"/>
                </a:solidFill>
              </a:rPr>
              <a:t>Client asks for secure file</a:t>
            </a:r>
            <a:endParaRPr b="1" i="0" u="none" strike="noStrike" cap="none">
              <a:solidFill>
                <a:srgbClr val="FFFFFF"/>
              </a:solidFill>
            </a:endParaRPr>
          </a:p>
        </p:txBody>
      </p:sp>
      <p:sp>
        <p:nvSpPr>
          <p:cNvPr id="335" name="Google Shape;335;p21"/>
          <p:cNvSpPr txBox="1"/>
          <p:nvPr/>
        </p:nvSpPr>
        <p:spPr>
          <a:xfrm>
            <a:off x="5734975" y="2678293"/>
            <a:ext cx="23031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</a:rPr>
              <a:t>To show the server it can be trusted, it sends an </a:t>
            </a:r>
            <a:r>
              <a:rPr lang="en-US" b="1" dirty="0">
                <a:solidFill>
                  <a:srgbClr val="FFFFFF"/>
                </a:solidFill>
              </a:rPr>
              <a:t>auth</a:t>
            </a:r>
            <a:r>
              <a:rPr lang="en-US" b="1" i="0" u="none" strike="noStrike" cap="none" dirty="0">
                <a:solidFill>
                  <a:srgbClr val="FFFFFF"/>
                </a:solidFill>
              </a:rPr>
              <a:t> token in a cookie</a:t>
            </a:r>
            <a:endParaRPr b="1" i="0" u="none" strike="noStrike" cap="none" dirty="0">
              <a:solidFill>
                <a:srgbClr val="FFFFFF"/>
              </a:solidFill>
            </a:endParaRPr>
          </a:p>
        </p:txBody>
      </p:sp>
      <p:sp>
        <p:nvSpPr>
          <p:cNvPr id="336" name="Google Shape;336;p21"/>
          <p:cNvSpPr txBox="1"/>
          <p:nvPr/>
        </p:nvSpPr>
        <p:spPr>
          <a:xfrm>
            <a:off x="5734975" y="3604403"/>
            <a:ext cx="2303100" cy="8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b="1" i="0" u="none" strike="noStrike" cap="none">
                <a:solidFill>
                  <a:srgbClr val="FFFFFF"/>
                </a:solidFill>
              </a:rPr>
              <a:t>Server </a:t>
            </a:r>
            <a:r>
              <a:rPr lang="en-US" b="1">
                <a:solidFill>
                  <a:schemeClr val="lt1"/>
                </a:solidFill>
              </a:rPr>
              <a:t>checks the token to see that the client was previously authenticated</a:t>
            </a:r>
            <a:endParaRPr b="1" i="0" u="none" strike="noStrike" cap="none">
              <a:solidFill>
                <a:srgbClr val="FFFFFF"/>
              </a:solidFill>
            </a:endParaRPr>
          </a:p>
        </p:txBody>
      </p:sp>
      <p:sp>
        <p:nvSpPr>
          <p:cNvPr id="337" name="Google Shape;337;p21"/>
          <p:cNvSpPr txBox="1"/>
          <p:nvPr/>
        </p:nvSpPr>
        <p:spPr>
          <a:xfrm>
            <a:off x="5734725" y="4358742"/>
            <a:ext cx="23031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</a:rPr>
              <a:t>Server puts the contents of the secure file in its response message</a:t>
            </a:r>
            <a:endParaRPr b="1" i="0" u="none" strike="noStrike" cap="none" dirty="0">
              <a:solidFill>
                <a:srgbClr val="FFFFFF"/>
              </a:solidFill>
            </a:endParaRPr>
          </a:p>
        </p:txBody>
      </p:sp>
      <p:cxnSp>
        <p:nvCxnSpPr>
          <p:cNvPr id="338" name="Google Shape;338;p21"/>
          <p:cNvCxnSpPr/>
          <p:nvPr/>
        </p:nvCxnSpPr>
        <p:spPr>
          <a:xfrm>
            <a:off x="4899636" y="2327793"/>
            <a:ext cx="7389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0" name="Google Shape;340;p21"/>
          <p:cNvCxnSpPr/>
          <p:nvPr/>
        </p:nvCxnSpPr>
        <p:spPr>
          <a:xfrm>
            <a:off x="3377950" y="3777853"/>
            <a:ext cx="22716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1" name="Google Shape;341;p21"/>
          <p:cNvCxnSpPr/>
          <p:nvPr/>
        </p:nvCxnSpPr>
        <p:spPr>
          <a:xfrm>
            <a:off x="3593975" y="4955146"/>
            <a:ext cx="20556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2"/>
          <p:cNvSpPr txBox="1"/>
          <p:nvPr/>
        </p:nvSpPr>
        <p:spPr>
          <a:xfrm>
            <a:off x="1351600" y="1658700"/>
            <a:ext cx="6440700" cy="20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dirty="0"/>
              <a:t>Should a request be sent on every click?</a:t>
            </a:r>
            <a:endParaRPr sz="1850" dirty="0"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Char char="○"/>
            </a:pPr>
            <a:r>
              <a:rPr lang="en-US" sz="1850" dirty="0"/>
              <a:t>“Client-side routing” - updates via JS code</a:t>
            </a:r>
            <a:endParaRPr sz="1850"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dirty="0"/>
              <a:t>Clients can change URL in the address bar</a:t>
            </a:r>
            <a:endParaRPr sz="1850" dirty="0"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Char char="○"/>
            </a:pPr>
            <a:r>
              <a:rPr lang="en-US" sz="1850" dirty="0"/>
              <a:t>What if the “fake” URL is bookmarked?</a:t>
            </a:r>
            <a:endParaRPr sz="1850"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dirty="0"/>
              <a:t>Policy for a </a:t>
            </a:r>
            <a:r>
              <a:rPr lang="en-US" sz="1850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Svelte</a:t>
            </a:r>
            <a:r>
              <a:rPr lang="en-US" sz="1850" dirty="0"/>
              <a:t> application (</a:t>
            </a:r>
            <a:r>
              <a:rPr lang="en-US" sz="1850" b="1" dirty="0">
                <a:solidFill>
                  <a:schemeClr val="accent2"/>
                </a:solidFill>
              </a:rPr>
              <a:t>request</a:t>
            </a:r>
            <a:r>
              <a:rPr lang="en-US" sz="1850" dirty="0"/>
              <a:t> </a:t>
            </a:r>
            <a:r>
              <a:rPr lang="en-US" sz="1850" dirty="0">
                <a:solidFill>
                  <a:schemeClr val="dk1"/>
                </a:solidFill>
              </a:rPr>
              <a:t>→</a:t>
            </a:r>
            <a:r>
              <a:rPr lang="en-US" sz="1850" dirty="0"/>
              <a:t> </a:t>
            </a:r>
            <a:r>
              <a:rPr lang="en-US" sz="1850" b="1" dirty="0">
                <a:solidFill>
                  <a:srgbClr val="1155CC"/>
                </a:solidFill>
              </a:rPr>
              <a:t>fallback</a:t>
            </a:r>
            <a:r>
              <a:rPr lang="en-US" sz="1850" dirty="0"/>
              <a:t>)</a:t>
            </a:r>
            <a:r>
              <a:rPr lang="en-US" sz="1850" dirty="0">
                <a:solidFill>
                  <a:schemeClr val="dk1"/>
                </a:solidFill>
              </a:rPr>
              <a:t>:</a:t>
            </a:r>
            <a:endParaRPr sz="1850" b="1" i="0" u="none" strike="noStrike" cap="none" dirty="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22"/>
          <p:cNvSpPr txBox="1"/>
          <p:nvPr/>
        </p:nvSpPr>
        <p:spPr>
          <a:xfrm>
            <a:off x="1351603" y="520207"/>
            <a:ext cx="6445528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Arial"/>
              <a:buNone/>
            </a:pPr>
            <a:r>
              <a:rPr lang="en-US" sz="4113" b="1"/>
              <a:t>HTML5 Fallback</a:t>
            </a:r>
            <a:endParaRPr sz="4113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8" name="Google Shape;348;p22"/>
          <p:cNvSpPr txBox="1"/>
          <p:nvPr/>
        </p:nvSpPr>
        <p:spPr>
          <a:xfrm>
            <a:off x="1351675" y="3003551"/>
            <a:ext cx="64455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28625" lvl="0" indent="-2171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AutoNum type="arabicPeriod"/>
            </a:pPr>
            <a:r>
              <a:rPr lang="en-US" sz="1850" dirty="0">
                <a:solidFill>
                  <a:schemeClr val="dk1"/>
                </a:solidFill>
              </a:rPr>
              <a:t>Existing file/API</a:t>
            </a:r>
            <a:r>
              <a:rPr lang="en-US" sz="1850" dirty="0"/>
              <a:t> </a:t>
            </a:r>
            <a:r>
              <a:rPr lang="en-US" sz="1850" dirty="0">
                <a:solidFill>
                  <a:schemeClr val="dk1"/>
                </a:solidFill>
              </a:rPr>
              <a:t>→</a:t>
            </a:r>
            <a:r>
              <a:rPr lang="en-US" sz="1850" dirty="0"/>
              <a:t> </a:t>
            </a:r>
            <a:r>
              <a:rPr lang="en-US" sz="1850" dirty="0">
                <a:solidFill>
                  <a:schemeClr val="dk1"/>
                </a:solidFill>
              </a:rPr>
              <a:t>as is</a:t>
            </a:r>
            <a:endParaRPr sz="1850" b="1" dirty="0">
              <a:solidFill>
                <a:schemeClr val="dk1"/>
              </a:solidFill>
            </a:endParaRPr>
          </a:p>
          <a:p>
            <a:pPr marL="428625" lvl="0" indent="-2171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AutoNum type="arabicPeriod"/>
            </a:pPr>
            <a:r>
              <a:rPr lang="en-US" sz="185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͏</a:t>
            </a:r>
            <a:r>
              <a:rPr lang="en-US" sz="1850" b="1" dirty="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-US" sz="1850" dirty="0">
                <a:solidFill>
                  <a:schemeClr val="dk1"/>
                </a:solidFill>
              </a:rPr>
              <a:t> (server root)</a:t>
            </a:r>
            <a:r>
              <a:rPr lang="en-US" sz="1850" dirty="0"/>
              <a:t> </a:t>
            </a:r>
            <a:r>
              <a:rPr lang="en-US" sz="1850" dirty="0">
                <a:solidFill>
                  <a:schemeClr val="dk1"/>
                </a:solidFill>
              </a:rPr>
              <a:t>→</a:t>
            </a:r>
            <a:r>
              <a:rPr lang="en-US" sz="1850" dirty="0"/>
              <a:t> </a:t>
            </a:r>
            <a:r>
              <a:rPr lang="en-US" sz="1850" b="1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index.html</a:t>
            </a:r>
            <a:endParaRPr sz="1850" b="1" dirty="0">
              <a:solidFill>
                <a:srgbClr val="1155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28625" lvl="0" indent="-2171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AutoNum type="arabicPeriod"/>
            </a:pPr>
            <a:r>
              <a:rPr lang="en-US" sz="185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͏</a:t>
            </a:r>
            <a:r>
              <a:rPr lang="en-US" sz="1850" b="1" dirty="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/some/path</a:t>
            </a:r>
            <a:r>
              <a:rPr lang="en-US" sz="1850" dirty="0"/>
              <a:t> </a:t>
            </a:r>
            <a:r>
              <a:rPr lang="en-US" sz="1850" dirty="0">
                <a:solidFill>
                  <a:schemeClr val="dk1"/>
                </a:solidFill>
              </a:rPr>
              <a:t>→</a:t>
            </a:r>
            <a:r>
              <a:rPr lang="en-US" sz="1850" dirty="0"/>
              <a:t> </a:t>
            </a:r>
            <a:r>
              <a:rPr lang="en-US" sz="1850" b="1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/some/path.html</a:t>
            </a:r>
            <a:endParaRPr b="1" dirty="0">
              <a:solidFill>
                <a:srgbClr val="1155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28625" lvl="0" indent="-2171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AutoNum type="arabicPeriod"/>
            </a:pPr>
            <a:r>
              <a:rPr lang="en-US" sz="1850" dirty="0">
                <a:solidFill>
                  <a:schemeClr val="dk1"/>
                </a:solidFill>
              </a:rPr>
              <a:t>else: </a:t>
            </a:r>
            <a:r>
              <a:rPr lang="en-US" sz="1850" b="1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200.html</a:t>
            </a:r>
            <a:endParaRPr dirty="0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32f573cf99_1_13"/>
          <p:cNvSpPr txBox="1"/>
          <p:nvPr/>
        </p:nvSpPr>
        <p:spPr>
          <a:xfrm>
            <a:off x="1351604" y="1658700"/>
            <a:ext cx="6440700" cy="33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Debugging tool for HTTP requests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Arguments include urls to query and flags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Great way to see the request and response flow between a client and server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5775" marR="0" lvl="1" indent="-2457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Helps debug hanging and malformed headers</a:t>
            </a:r>
            <a:endParaRPr/>
          </a:p>
          <a:p>
            <a:pPr marL="485775" marR="0" lvl="1" indent="-2457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chain URLs together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Flags: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5775" marR="0" lvl="1" indent="-2457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1" i="0" u="none" strike="noStrike" cap="none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-v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verbose mode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19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1" i="0" u="none" strike="noStrike" cap="none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-0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/ </a:t>
            </a:r>
            <a:r>
              <a:rPr lang="en-US" sz="1850" b="1" i="0" u="none" strike="noStrike" cap="none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--http1.0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use HTTP 1.0</a:t>
            </a:r>
            <a:endParaRPr/>
          </a:p>
          <a:p>
            <a:pPr marL="481965" marR="0" lvl="1" indent="-2419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1" i="0" u="none" strike="noStrike" cap="none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--path-as-is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do not truncate dot dot sequences 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232f573cf99_1_13"/>
          <p:cNvSpPr txBox="1"/>
          <p:nvPr/>
        </p:nvSpPr>
        <p:spPr>
          <a:xfrm>
            <a:off x="1351603" y="520207"/>
            <a:ext cx="6445500" cy="11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Arial"/>
              <a:buNone/>
            </a:pPr>
            <a:r>
              <a:rPr lang="en-US" sz="411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Quick Sidenote: curl</a:t>
            </a:r>
            <a:endParaRPr sz="4113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3"/>
          <p:cNvSpPr txBox="1"/>
          <p:nvPr/>
        </p:nvSpPr>
        <p:spPr>
          <a:xfrm>
            <a:off x="1351603" y="520207"/>
            <a:ext cx="6440713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Arial"/>
              <a:buNone/>
            </a:pPr>
            <a:r>
              <a:rPr lang="en-US" sz="411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curl</a:t>
            </a: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Examples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60" name="Google Shape;360;p23"/>
          <p:cNvSpPr txBox="1"/>
          <p:nvPr/>
        </p:nvSpPr>
        <p:spPr>
          <a:xfrm>
            <a:off x="1351603" y="1658700"/>
            <a:ext cx="6440713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 a POST request with body</a:t>
            </a:r>
            <a:endParaRPr sz="1850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898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898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898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View headers</a:t>
            </a: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Manually set session cookies</a:t>
            </a:r>
            <a:endParaRPr sz="1172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23"/>
          <p:cNvSpPr/>
          <p:nvPr/>
        </p:nvSpPr>
        <p:spPr>
          <a:xfrm>
            <a:off x="1351604" y="1995080"/>
            <a:ext cx="6445527" cy="1004487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 curl -X POST -d \ </a:t>
            </a:r>
            <a:endParaRPr sz="1400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'{"username":"user2023","password":"passwordf23"}' \</a:t>
            </a:r>
            <a:endParaRPr sz="1400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localhost:</a:t>
            </a:r>
            <a:r>
              <a:rPr lang="en-US" b="1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12345</a:t>
            </a:r>
            <a:r>
              <a:rPr lang="en-US" sz="1400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-US" sz="1400" b="1" i="0" u="none" strike="noStrike" cap="none" dirty="0" err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api</a:t>
            </a:r>
            <a:r>
              <a:rPr lang="en-US" sz="1400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/login</a:t>
            </a:r>
            <a:endParaRPr sz="1400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2" name="Google Shape;362;p23"/>
          <p:cNvSpPr/>
          <p:nvPr/>
        </p:nvSpPr>
        <p:spPr>
          <a:xfrm>
            <a:off x="1351604" y="3435787"/>
            <a:ext cx="6445527" cy="402487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 curl -I localhost:1</a:t>
            </a:r>
            <a:r>
              <a:rPr lang="en-US" b="1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2345</a:t>
            </a:r>
            <a:r>
              <a:rPr lang="en-US" sz="1400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/private/secure.txt</a:t>
            </a:r>
            <a:endParaRPr sz="1400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3" name="Google Shape;363;p23"/>
          <p:cNvSpPr/>
          <p:nvPr/>
        </p:nvSpPr>
        <p:spPr>
          <a:xfrm>
            <a:off x="1351603" y="4258089"/>
            <a:ext cx="6445528" cy="723194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 curl -v --cookie "</a:t>
            </a:r>
            <a:r>
              <a:rPr lang="en-US" sz="1400" b="1" i="0" u="none" strike="noStrike" cap="none" dirty="0" err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auth_jwt_token</a:t>
            </a:r>
            <a:r>
              <a:rPr lang="en-US" sz="1400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=token" \</a:t>
            </a:r>
            <a:endParaRPr lang="en-US" sz="1400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localhost:1</a:t>
            </a:r>
            <a:r>
              <a:rPr lang="en-US" b="1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2345</a:t>
            </a:r>
            <a:r>
              <a:rPr lang="en-US" sz="1400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/private/secure.txt</a:t>
            </a:r>
            <a:endParaRPr lang="en-US" sz="1400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F4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 txBox="1"/>
          <p:nvPr/>
        </p:nvSpPr>
        <p:spPr>
          <a:xfrm>
            <a:off x="1355330" y="1540618"/>
            <a:ext cx="6438074" cy="174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Overview of Web Server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24" name="Google Shape;1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8590" y="496668"/>
            <a:ext cx="699005" cy="36317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 txBox="1"/>
          <p:nvPr/>
        </p:nvSpPr>
        <p:spPr>
          <a:xfrm>
            <a:off x="1355330" y="3625481"/>
            <a:ext cx="6438074" cy="90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63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DA9EB1"/>
                </a:solidFill>
                <a:latin typeface="Arial"/>
                <a:ea typeface="Arial"/>
                <a:cs typeface="Arial"/>
                <a:sym typeface="Arial"/>
              </a:rPr>
              <a:t>Prerequisite Knowledge:</a:t>
            </a:r>
            <a:endParaRPr sz="210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DA9EB1"/>
                </a:solidFill>
              </a:rPr>
              <a:t>OSI, </a:t>
            </a:r>
            <a:r>
              <a:rPr lang="en-US" sz="2100" b="1" i="0" u="none" strike="noStrike" cap="none">
                <a:solidFill>
                  <a:srgbClr val="DA9EB1"/>
                </a:solidFill>
                <a:latin typeface="Arial"/>
                <a:ea typeface="Arial"/>
                <a:cs typeface="Arial"/>
                <a:sym typeface="Arial"/>
              </a:rPr>
              <a:t>TCP, HTTP, JSON, JWT 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E1A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30da8a8906_2_0"/>
          <p:cNvSpPr txBox="1"/>
          <p:nvPr/>
        </p:nvSpPr>
        <p:spPr>
          <a:xfrm>
            <a:off x="1351602" y="1590168"/>
            <a:ext cx="6445500" cy="11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Demo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69" name="Google Shape;369;g230da8a8906_2_0"/>
          <p:cNvSpPr txBox="1"/>
          <p:nvPr/>
        </p:nvSpPr>
        <p:spPr>
          <a:xfrm>
            <a:off x="1351602" y="2826999"/>
            <a:ext cx="353220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736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Talking to a server using curl</a:t>
            </a:r>
            <a:endParaRPr sz="21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F41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6"/>
          <p:cNvSpPr txBox="1"/>
          <p:nvPr/>
        </p:nvSpPr>
        <p:spPr>
          <a:xfrm>
            <a:off x="1355330" y="1540618"/>
            <a:ext cx="6438074" cy="174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Web Server Design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75" name="Google Shape;37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8590" y="496668"/>
            <a:ext cx="699005" cy="36317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6"/>
          <p:cNvSpPr txBox="1"/>
          <p:nvPr/>
        </p:nvSpPr>
        <p:spPr>
          <a:xfrm>
            <a:off x="1355330" y="3625483"/>
            <a:ext cx="6438074" cy="474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63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9" b="1" i="0" u="none" strike="noStrike" cap="none">
                <a:solidFill>
                  <a:srgbClr val="DA9EB1"/>
                </a:solidFill>
                <a:latin typeface="Arial"/>
                <a:ea typeface="Arial"/>
                <a:cs typeface="Arial"/>
                <a:sym typeface="Arial"/>
              </a:rPr>
              <a:t>Robustness, Performance, &amp; Scalability</a:t>
            </a:r>
            <a:endParaRPr sz="210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7"/>
          <p:cNvSpPr txBox="1"/>
          <p:nvPr/>
        </p:nvSpPr>
        <p:spPr>
          <a:xfrm>
            <a:off x="1351604" y="1658700"/>
            <a:ext cx="6440712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 threads: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Should not bring down / block the whole server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Ideal case: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threads are doing productive work all the time, like in a threadpool</a:t>
            </a:r>
            <a:endParaRPr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Must be mindful of latency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mindful of return values!</a:t>
            </a:r>
            <a:endParaRPr/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7"/>
          <p:cNvSpPr txBox="1"/>
          <p:nvPr/>
        </p:nvSpPr>
        <p:spPr>
          <a:xfrm>
            <a:off x="1351603" y="520207"/>
            <a:ext cx="6440713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Multithreaded Servers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8"/>
          <p:cNvSpPr txBox="1"/>
          <p:nvPr/>
        </p:nvSpPr>
        <p:spPr>
          <a:xfrm>
            <a:off x="1351604" y="1658700"/>
            <a:ext cx="6440712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Look for inspiration in literature and other server implementations, like NGINX and Apache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Suggestions: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Repurpose threadpool</a:t>
            </a:r>
            <a:endParaRPr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Epoll set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Thread-per-client-connection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mindful of the underlying hardware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 servers can be “embarrassingly” parallel because HTTP is stateless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NOT write a forking/process-based server.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28"/>
          <p:cNvSpPr txBox="1"/>
          <p:nvPr/>
        </p:nvSpPr>
        <p:spPr>
          <a:xfrm>
            <a:off x="1351603" y="520207"/>
            <a:ext cx="6445528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Spawning Threads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9"/>
          <p:cNvSpPr txBox="1"/>
          <p:nvPr/>
        </p:nvSpPr>
        <p:spPr>
          <a:xfrm>
            <a:off x="1351604" y="1658700"/>
            <a:ext cx="6440712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1670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Asynchronous event listener handling </a:t>
            </a:r>
            <a:r>
              <a:rPr lang="en-US" sz="1850" b="1" i="0" u="none" strike="noStrike" cap="none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accept()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and </a:t>
            </a:r>
            <a:r>
              <a:rPr lang="en-US" sz="1850" b="1" i="0" u="none" strike="noStrike" cap="none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recv()</a:t>
            </a:r>
            <a:endParaRPr sz="1850" i="0" u="none" strike="noStrike" cap="none">
              <a:solidFill>
                <a:srgbClr val="1155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240665" marR="0" lvl="0" indent="-1670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Threads execute an event loop where they call </a:t>
            </a:r>
            <a:r>
              <a:rPr lang="en-US" sz="1850" b="1" i="0" u="none" strike="noStrike" cap="none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epoll_wait()</a:t>
            </a:r>
            <a:endParaRPr sz="1850" i="0" u="none" strike="noStrike" cap="none">
              <a:solidFill>
                <a:srgbClr val="1155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Kernel returns an array of ready file descriptors</a:t>
            </a:r>
            <a:endParaRPr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Thread is responsible for cleaning up dead connections (and freeing related memory)</a:t>
            </a:r>
            <a:endParaRPr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best performance, vary number of threads and max size of event array</a:t>
            </a:r>
            <a:endParaRPr/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29"/>
          <p:cNvSpPr txBox="1"/>
          <p:nvPr/>
        </p:nvSpPr>
        <p:spPr>
          <a:xfrm>
            <a:off x="1351603" y="520207"/>
            <a:ext cx="6440713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EPoll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F41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1"/>
          <p:cNvSpPr txBox="1"/>
          <p:nvPr/>
        </p:nvSpPr>
        <p:spPr>
          <a:xfrm>
            <a:off x="1355330" y="1540618"/>
            <a:ext cx="6438074" cy="174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Web Server Design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400" name="Google Shape;40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8590" y="496668"/>
            <a:ext cx="699005" cy="363171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31"/>
          <p:cNvSpPr txBox="1"/>
          <p:nvPr/>
        </p:nvSpPr>
        <p:spPr>
          <a:xfrm>
            <a:off x="1355330" y="3625483"/>
            <a:ext cx="6438074" cy="474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63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9" b="1" i="0" u="none" strike="noStrike" cap="none">
                <a:solidFill>
                  <a:srgbClr val="DA9EB1"/>
                </a:solidFill>
                <a:latin typeface="Arial"/>
                <a:ea typeface="Arial"/>
                <a:cs typeface="Arial"/>
                <a:sym typeface="Arial"/>
              </a:rPr>
              <a:t>IPv6 and Version Conformance</a:t>
            </a:r>
            <a:endParaRPr sz="210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2"/>
          <p:cNvSpPr txBox="1"/>
          <p:nvPr/>
        </p:nvSpPr>
        <p:spPr>
          <a:xfrm>
            <a:off x="1351604" y="1658700"/>
            <a:ext cx="6440712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IPv4</a:t>
            </a:r>
            <a:endParaRPr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Looks like: 192.168.1.30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IPv6</a:t>
            </a:r>
            <a:endParaRPr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Looks like: 2001:db8:85a3::8a2e:370:7334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Study the differences between network structures and attributes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Server must support both IPv4 and IPv6 connections</a:t>
            </a:r>
            <a:endParaRPr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Rlogin supports dual-binding</a:t>
            </a:r>
            <a:endParaRPr/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32"/>
          <p:cNvSpPr txBox="1"/>
          <p:nvPr/>
        </p:nvSpPr>
        <p:spPr>
          <a:xfrm>
            <a:off x="1351603" y="520207"/>
            <a:ext cx="6445528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IPv4 versus IPv6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3"/>
          <p:cNvSpPr txBox="1"/>
          <p:nvPr/>
        </p:nvSpPr>
        <p:spPr>
          <a:xfrm>
            <a:off x="1351604" y="1658700"/>
            <a:ext cx="6440712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/>
              <a:t>Persistent connections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 1.1 by default keeps the connection alive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 1.0 by default closes the connection</a:t>
            </a:r>
            <a:endParaRPr/>
          </a:p>
          <a:p>
            <a:pPr marL="481965" marR="0" lvl="1" indent="-2419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 connection header is respected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Additional status states added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Host header not required for HTTP 1.0, but required for HTTP 1.1</a:t>
            </a:r>
            <a:endParaRPr/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33"/>
          <p:cNvSpPr txBox="1"/>
          <p:nvPr/>
        </p:nvSpPr>
        <p:spPr>
          <a:xfrm>
            <a:off x="1351603" y="520207"/>
            <a:ext cx="6435897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Version Differences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F41"/>
        </a:solid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d30b2a42b1_0_0"/>
          <p:cNvSpPr txBox="1"/>
          <p:nvPr/>
        </p:nvSpPr>
        <p:spPr>
          <a:xfrm>
            <a:off x="1355329" y="1540619"/>
            <a:ext cx="6438137" cy="174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Web Server Design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419" name="Google Shape;419;gd30b2a42b1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8590" y="496668"/>
            <a:ext cx="699005" cy="363171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gd30b2a42b1_0_0"/>
          <p:cNvSpPr txBox="1"/>
          <p:nvPr/>
        </p:nvSpPr>
        <p:spPr>
          <a:xfrm>
            <a:off x="1355329" y="3625481"/>
            <a:ext cx="6438137" cy="474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63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9" b="1" i="0" u="none" strike="noStrike" cap="none">
                <a:solidFill>
                  <a:srgbClr val="DA9EB1"/>
                </a:solidFill>
                <a:latin typeface="Arial"/>
                <a:ea typeface="Arial"/>
                <a:cs typeface="Arial"/>
                <a:sym typeface="Arial"/>
              </a:rPr>
              <a:t>MP4 Streaming</a:t>
            </a:r>
            <a:endParaRPr sz="210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d30b2a42b1_0_6"/>
          <p:cNvSpPr txBox="1"/>
          <p:nvPr/>
        </p:nvSpPr>
        <p:spPr>
          <a:xfrm>
            <a:off x="1351604" y="1658701"/>
            <a:ext cx="6440712" cy="651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server will support the </a:t>
            </a:r>
            <a:r>
              <a:rPr lang="en-US" sz="1850" b="1" i="0" u="none" strike="noStrike" cap="none" dirty="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-US" sz="1850" b="1" i="0" u="none" strike="noStrike" cap="none" dirty="0" err="1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api</a:t>
            </a:r>
            <a:r>
              <a:rPr lang="en-US" sz="1850" b="1" i="0" u="none" strike="noStrike" cap="none" dirty="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-US" sz="1850" b="1" i="0" u="none" strike="noStrike" cap="none" dirty="0">
                <a:solidFill>
                  <a:srgbClr val="C0504D"/>
                </a:solidFill>
                <a:latin typeface="Consolas"/>
                <a:ea typeface="Consolas"/>
                <a:cs typeface="Consolas"/>
                <a:sym typeface="Consolas"/>
              </a:rPr>
              <a:t>video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endpoint.</a:t>
            </a:r>
            <a:endParaRPr dirty="0"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Upon GET request, send back a JSON array of videos.</a:t>
            </a:r>
            <a:endParaRPr dirty="0"/>
          </a:p>
        </p:txBody>
      </p:sp>
      <p:sp>
        <p:nvSpPr>
          <p:cNvPr id="426" name="Google Shape;426;gd30b2a42b1_0_6"/>
          <p:cNvSpPr/>
          <p:nvPr/>
        </p:nvSpPr>
        <p:spPr>
          <a:xfrm>
            <a:off x="6507483" y="2490881"/>
            <a:ext cx="1339506" cy="1339506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98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  <a:endParaRPr sz="1898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gd30b2a42b1_0_6"/>
          <p:cNvSpPr/>
          <p:nvPr/>
        </p:nvSpPr>
        <p:spPr>
          <a:xfrm>
            <a:off x="1320609" y="2492891"/>
            <a:ext cx="1339506" cy="1339506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98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  <a:endParaRPr sz="1898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gd30b2a42b1_0_6"/>
          <p:cNvSpPr txBox="1"/>
          <p:nvPr/>
        </p:nvSpPr>
        <p:spPr>
          <a:xfrm>
            <a:off x="1351601" y="520209"/>
            <a:ext cx="6469542" cy="113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Video API Endpoint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429" name="Google Shape;429;gd30b2a42b1_0_6"/>
          <p:cNvCxnSpPr/>
          <p:nvPr/>
        </p:nvCxnSpPr>
        <p:spPr>
          <a:xfrm>
            <a:off x="2660130" y="2695900"/>
            <a:ext cx="38367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30" name="Google Shape;430;gd30b2a42b1_0_6"/>
          <p:cNvCxnSpPr/>
          <p:nvPr/>
        </p:nvCxnSpPr>
        <p:spPr>
          <a:xfrm rot="10800000">
            <a:off x="2667475" y="3612093"/>
            <a:ext cx="3845100" cy="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31" name="Google Shape;431;gd30b2a42b1_0_6"/>
          <p:cNvSpPr txBox="1"/>
          <p:nvPr/>
        </p:nvSpPr>
        <p:spPr>
          <a:xfrm>
            <a:off x="3335950" y="3017628"/>
            <a:ext cx="2492400" cy="22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endParaRPr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“size”: 12345678,</a:t>
            </a:r>
            <a:endParaRPr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“name”: “video1.mp4”</a:t>
            </a:r>
            <a:endParaRPr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},</a:t>
            </a:r>
            <a:endParaRPr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b="1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  </a:t>
            </a:r>
            <a:r>
              <a:rPr lang="en-US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“size”: 24681012,</a:t>
            </a:r>
            <a:endParaRPr b="1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    “name”: “video2.mp4”</a:t>
            </a:r>
            <a:endParaRPr b="1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  },</a:t>
            </a:r>
            <a:endParaRPr b="1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32" name="Google Shape;432;gd30b2a42b1_0_6"/>
          <p:cNvSpPr txBox="1"/>
          <p:nvPr/>
        </p:nvSpPr>
        <p:spPr>
          <a:xfrm>
            <a:off x="3337605" y="2431743"/>
            <a:ext cx="2492400" cy="528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GET </a:t>
            </a:r>
            <a:r>
              <a:rPr lang="en-US" b="1" i="0" u="none" strike="noStrike" cap="none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/api/video</a:t>
            </a:r>
            <a:r>
              <a:rPr lang="en-US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HTTP/1.1</a:t>
            </a:r>
            <a:endParaRPr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endParaRPr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/>
          <p:nvPr/>
        </p:nvSpPr>
        <p:spPr>
          <a:xfrm>
            <a:off x="1351604" y="1658700"/>
            <a:ext cx="6440712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27330" marR="0" lvl="0" indent="-1708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Noto Sans Symbols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Network “Stack”</a:t>
            </a:r>
            <a:endParaRPr sz="73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1351603" y="520207"/>
            <a:ext cx="6440713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OSI Model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32" name="Google Shape;13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6500" y="2102909"/>
            <a:ext cx="3793648" cy="2868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d30b2a42b1_0_11"/>
          <p:cNvSpPr/>
          <p:nvPr/>
        </p:nvSpPr>
        <p:spPr>
          <a:xfrm>
            <a:off x="1308810" y="3411397"/>
            <a:ext cx="1339506" cy="1339506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98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  <a:endParaRPr sz="1898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gd30b2a42b1_0_11"/>
          <p:cNvSpPr/>
          <p:nvPr/>
        </p:nvSpPr>
        <p:spPr>
          <a:xfrm>
            <a:off x="6495677" y="3411397"/>
            <a:ext cx="1339506" cy="1339506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98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  <a:endParaRPr sz="1898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gd30b2a42b1_0_11"/>
          <p:cNvSpPr txBox="1"/>
          <p:nvPr/>
        </p:nvSpPr>
        <p:spPr>
          <a:xfrm>
            <a:off x="1351602" y="520209"/>
            <a:ext cx="6483986" cy="113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Range Requests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440" name="Google Shape;440;gd30b2a42b1_0_11"/>
          <p:cNvCxnSpPr/>
          <p:nvPr/>
        </p:nvCxnSpPr>
        <p:spPr>
          <a:xfrm>
            <a:off x="2651300" y="3679532"/>
            <a:ext cx="38427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41" name="Google Shape;441;gd30b2a42b1_0_11"/>
          <p:cNvCxnSpPr/>
          <p:nvPr/>
        </p:nvCxnSpPr>
        <p:spPr>
          <a:xfrm rot="10800000">
            <a:off x="2651375" y="4499879"/>
            <a:ext cx="3836100" cy="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42" name="Google Shape;442;gd30b2a42b1_0_11"/>
          <p:cNvSpPr txBox="1"/>
          <p:nvPr/>
        </p:nvSpPr>
        <p:spPr>
          <a:xfrm>
            <a:off x="3188579" y="3415375"/>
            <a:ext cx="2769000" cy="528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GET /video1.mp4 HTTP/1.1</a:t>
            </a:r>
            <a:endParaRPr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b="1" i="0" u="none" strike="noStrike" cap="none" dirty="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lang="en-US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bytes=</a:t>
            </a:r>
            <a:r>
              <a:rPr lang="en-US" b="1" dirty="0">
                <a:solidFill>
                  <a:srgbClr val="B88C00"/>
                </a:solidFill>
                <a:latin typeface="Consolas"/>
                <a:ea typeface="Consolas"/>
                <a:cs typeface="Consolas"/>
                <a:sym typeface="Consolas"/>
              </a:rPr>
              <a:t>42</a:t>
            </a:r>
            <a:r>
              <a:rPr lang="en-US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-</a:t>
            </a:r>
            <a:r>
              <a:rPr lang="en-US" b="1" dirty="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31415</a:t>
            </a:r>
            <a:endParaRPr b="1" i="0" u="none" strike="noStrike" cap="none" dirty="0">
              <a:solidFill>
                <a:srgbClr val="38761D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43" name="Google Shape;443;gd30b2a42b1_0_11"/>
          <p:cNvSpPr txBox="1"/>
          <p:nvPr/>
        </p:nvSpPr>
        <p:spPr>
          <a:xfrm>
            <a:off x="3187500" y="4001900"/>
            <a:ext cx="2769000" cy="117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HTTP/1.1 </a:t>
            </a:r>
            <a:r>
              <a:rPr lang="en-US" b="1" i="0" u="none" strike="noStrike" cap="none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206</a:t>
            </a:r>
            <a:r>
              <a:rPr lang="en-US" sz="800" b="1" i="0" u="none" strike="noStrike" cap="none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1" i="0" u="none" strike="noStrike" cap="none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PARTIAL</a:t>
            </a:r>
            <a:r>
              <a:rPr lang="en-US" sz="800" b="1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1" i="0" u="none" strike="noStrike" cap="none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CONTENT</a:t>
            </a:r>
            <a:endParaRPr b="1" i="0" u="none" strike="noStrike" cap="none" dirty="0">
              <a:solidFill>
                <a:srgbClr val="1155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b="1" i="0" u="none" strike="noStrike" cap="none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Content-Range</a:t>
            </a:r>
            <a:r>
              <a:rPr lang="en-US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bytes</a:t>
            </a:r>
            <a:endParaRPr b="1"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b="1" dirty="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b="1" dirty="0">
                <a:solidFill>
                  <a:srgbClr val="B88C00"/>
                </a:solidFill>
                <a:latin typeface="Consolas"/>
                <a:ea typeface="Consolas"/>
                <a:cs typeface="Consolas"/>
                <a:sym typeface="Consolas"/>
              </a:rPr>
              <a:t>42</a:t>
            </a:r>
            <a:r>
              <a:rPr lang="en-US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-</a:t>
            </a:r>
            <a:r>
              <a:rPr lang="en-US" b="1" dirty="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31415</a:t>
            </a:r>
            <a:r>
              <a:rPr lang="en-US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-US" b="1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1234567</a:t>
            </a:r>
            <a:endParaRPr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endParaRPr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&lt;bytes&gt;</a:t>
            </a:r>
            <a:endParaRPr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44" name="Google Shape;444;gd30b2a42b1_0_11"/>
          <p:cNvSpPr txBox="1"/>
          <p:nvPr/>
        </p:nvSpPr>
        <p:spPr>
          <a:xfrm>
            <a:off x="1351604" y="1658700"/>
            <a:ext cx="6440712" cy="15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server will send the </a:t>
            </a:r>
            <a:r>
              <a:rPr lang="en-US" sz="1850" b="1" i="0" u="none" strike="noStrike" cap="none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Accept-Ranges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header</a:t>
            </a:r>
            <a:r>
              <a:rPr lang="en-US" sz="1850" dirty="0"/>
              <a:t> 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 accept </a:t>
            </a:r>
            <a:r>
              <a:rPr lang="en-US" sz="1850" b="1" i="0" u="none" strike="noStrike" cap="none" dirty="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headers sent by clients.</a:t>
            </a:r>
            <a:endParaRPr dirty="0"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1" i="0" u="none" strike="noStrike" cap="none" dirty="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lang="en-US" sz="1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 means: “give me bytes </a:t>
            </a:r>
            <a:r>
              <a:rPr lang="en-US" sz="1850" b="1" i="0" u="none" strike="noStrike" cap="none" dirty="0">
                <a:solidFill>
                  <a:srgbClr val="B88C00"/>
                </a:solidFill>
                <a:latin typeface="Consolas" panose="020B0609020204030204" pitchFamily="49" charset="0"/>
                <a:sym typeface="Arial"/>
              </a:rPr>
              <a:t>A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850" b="1" i="0" u="none" strike="noStrike" cap="none" dirty="0">
                <a:solidFill>
                  <a:srgbClr val="38761D"/>
                </a:solidFill>
                <a:latin typeface="Consolas" panose="020B0609020204030204" pitchFamily="49" charset="0"/>
                <a:sym typeface="Arial"/>
              </a:rPr>
              <a:t>B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this file”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Char char="●"/>
            </a:pPr>
            <a:r>
              <a:rPr lang="en-US" sz="1850" dirty="0"/>
              <a:t>The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server respon</a:t>
            </a:r>
            <a:r>
              <a:rPr lang="en-US" sz="1850" dirty="0"/>
              <a:t>ds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with a </a:t>
            </a:r>
            <a:r>
              <a:rPr lang="en-US" sz="1850" b="1" i="0" u="none" strike="noStrike" cap="none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206</a:t>
            </a:r>
            <a:r>
              <a:rPr lang="en-US" sz="1000" b="1" i="0" u="none" strike="noStrike" cap="none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50" b="1" i="0" u="none" strike="noStrike" cap="none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PARTIAL</a:t>
            </a:r>
            <a:r>
              <a:rPr lang="en-US" sz="1000" b="1" i="0" u="none" strike="noStrike" cap="none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50" b="1" i="0" u="none" strike="noStrike" cap="none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CONTENT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status code and a </a:t>
            </a:r>
            <a:r>
              <a:rPr lang="en-US" sz="1850" b="1" i="0" u="none" strike="noStrike" cap="none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Content-Range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header.</a:t>
            </a:r>
            <a:endParaRPr dirty="0"/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F41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4"/>
          <p:cNvSpPr txBox="1"/>
          <p:nvPr/>
        </p:nvSpPr>
        <p:spPr>
          <a:xfrm>
            <a:off x="1355330" y="1540618"/>
            <a:ext cx="6438074" cy="174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Project Logistics</a:t>
            </a:r>
            <a:endParaRPr sz="42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450" name="Google Shape;45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8590" y="496668"/>
            <a:ext cx="699005" cy="363171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34"/>
          <p:cNvSpPr txBox="1"/>
          <p:nvPr/>
        </p:nvSpPr>
        <p:spPr>
          <a:xfrm>
            <a:off x="1355330" y="3625483"/>
            <a:ext cx="6438074" cy="474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63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9" b="1" i="0" u="none" strike="noStrike" cap="none">
                <a:solidFill>
                  <a:srgbClr val="DA9EB1"/>
                </a:solidFill>
                <a:latin typeface="Arial"/>
                <a:ea typeface="Arial"/>
                <a:cs typeface="Arial"/>
                <a:sym typeface="Arial"/>
              </a:rPr>
              <a:t>Grading and Advice</a:t>
            </a:r>
            <a:endParaRPr sz="210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5"/>
          <p:cNvSpPr txBox="1"/>
          <p:nvPr/>
        </p:nvSpPr>
        <p:spPr>
          <a:xfrm>
            <a:off x="1351604" y="1658700"/>
            <a:ext cx="6440712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/>
              <a:t>The usual: </a:t>
            </a:r>
            <a:r>
              <a:rPr lang="en-US" sz="1850" b="1">
                <a:latin typeface="Consolas"/>
                <a:ea typeface="Consolas"/>
                <a:cs typeface="Consolas"/>
                <a:sym typeface="Consolas"/>
              </a:rPr>
              <a:t>gdb</a:t>
            </a:r>
            <a:r>
              <a:rPr lang="en-US" sz="1850"/>
              <a:t>, </a:t>
            </a:r>
            <a:r>
              <a:rPr lang="en-US" sz="1850" b="1">
                <a:latin typeface="Consolas"/>
                <a:ea typeface="Consolas"/>
                <a:cs typeface="Consolas"/>
                <a:sym typeface="Consolas"/>
              </a:rPr>
              <a:t>strace</a:t>
            </a:r>
            <a:r>
              <a:rPr lang="en-US" sz="1850"/>
              <a:t>, etc.</a:t>
            </a:r>
            <a:endParaRPr sz="185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curl to simulate interactions</a:t>
            </a:r>
            <a:endParaRPr/>
          </a:p>
          <a:p>
            <a:pPr marL="485775" marR="0" lvl="1" indent="-2457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○"/>
            </a:pPr>
            <a:r>
              <a:rPr lang="en-US" sz="185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HTTPie</a:t>
            </a:r>
            <a:endParaRPr sz="1850"/>
          </a:p>
          <a:p>
            <a:pPr marL="485775" marR="0" lvl="1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Char char="○"/>
            </a:pPr>
            <a:r>
              <a:rPr lang="en-US" sz="1850"/>
              <a:t>Postman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Hexdump function (</a:t>
            </a:r>
            <a:r>
              <a:rPr lang="en-US" sz="1850" b="1" i="0" u="none" strike="noStrike" cap="none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hexdump.c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Fuzzing utilities</a:t>
            </a:r>
            <a:endParaRPr/>
          </a:p>
          <a:p>
            <a:pPr marL="285750" marR="0" lvl="0" indent="-18288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Very relevant skills for life outside of CS 3214</a:t>
            </a:r>
            <a:endParaRPr/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35"/>
          <p:cNvSpPr txBox="1"/>
          <p:nvPr/>
        </p:nvSpPr>
        <p:spPr>
          <a:xfrm>
            <a:off x="1351603" y="520207"/>
            <a:ext cx="6445528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Debugging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6"/>
          <p:cNvSpPr txBox="1"/>
          <p:nvPr/>
        </p:nvSpPr>
        <p:spPr>
          <a:xfrm>
            <a:off x="1351603" y="520207"/>
            <a:ext cx="3220397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Early!</a:t>
            </a:r>
            <a:endParaRPr sz="4219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463" name="Google Shape;463;p36">
            <a:hlinkClick r:id="rId3"/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1354996" y="1738869"/>
            <a:ext cx="6431884" cy="29534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62;p36">
            <a:extLst>
              <a:ext uri="{FF2B5EF4-FFF2-40B4-BE49-F238E27FC236}">
                <a16:creationId xmlns:a16="http://schemas.microsoft.com/office/drawing/2014/main" id="{5B51E045-E487-E2C0-4687-D5B1E95F44C3}"/>
              </a:ext>
            </a:extLst>
          </p:cNvPr>
          <p:cNvSpPr txBox="1"/>
          <p:nvPr/>
        </p:nvSpPr>
        <p:spPr>
          <a:xfrm>
            <a:off x="4569882" y="520207"/>
            <a:ext cx="3220397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1850" b="1">
                <a:sym typeface="Helvetica Neue Light"/>
              </a:rPr>
              <a:t>Hard</a:t>
            </a:r>
            <a:r>
              <a:rPr lang="en-US" sz="1850">
                <a:sym typeface="Helvetica Neue Light"/>
              </a:rPr>
              <a:t> </a:t>
            </a:r>
            <a:r>
              <a:rPr lang="en-US" sz="1850" dirty="0">
                <a:sym typeface="Helvetica Neue Light"/>
              </a:rPr>
              <a:t>due date</a:t>
            </a:r>
            <a:r>
              <a:rPr lang="en-US" sz="1850">
                <a:sym typeface="Helvetica Neue Light"/>
              </a:rPr>
              <a:t>: December</a:t>
            </a:r>
            <a:r>
              <a:rPr lang="en-US" sz="1850" b="1">
                <a:sym typeface="Helvetica Neue Light"/>
              </a:rPr>
              <a:t>14</a:t>
            </a:r>
            <a:r>
              <a:rPr lang="en-US" sz="1850" b="1" baseline="30000">
                <a:sym typeface="Helvetica Neue Light"/>
              </a:rPr>
              <a:t>th</a:t>
            </a:r>
            <a:endParaRPr sz="1850" b="1" dirty="0">
              <a:sym typeface="Helvetica Neue Ligh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7"/>
          <p:cNvSpPr txBox="1"/>
          <p:nvPr/>
        </p:nvSpPr>
        <p:spPr>
          <a:xfrm>
            <a:off x="1351604" y="1658700"/>
            <a:ext cx="6440712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submit code that compiles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 using the driver before submitting!</a:t>
            </a:r>
            <a:endParaRPr dirty="0"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 the tests individually when debugging</a:t>
            </a:r>
            <a:endParaRPr dirty="0"/>
          </a:p>
          <a:p>
            <a:pPr marL="485775" marR="0" lvl="1" indent="-2457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 them all at once to see how you’ll be graded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“Passing” a test means that you get the correct result without crashing, within the time limit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5775" lvl="1" indent="-245745" algn="l" rtl="0">
              <a:spcBef>
                <a:spcPts val="0"/>
              </a:spcBef>
              <a:spcAft>
                <a:spcPts val="0"/>
              </a:spcAft>
              <a:buSzPts val="1620"/>
              <a:buChar char="○"/>
            </a:pPr>
            <a:r>
              <a:rPr lang="en-US" sz="1850" dirty="0">
                <a:solidFill>
                  <a:schemeClr val="dk1"/>
                </a:solidFill>
              </a:rPr>
              <a:t>A failing test can </a:t>
            </a:r>
            <a:r>
              <a:rPr lang="en-US" sz="1850" b="1" dirty="0">
                <a:solidFill>
                  <a:schemeClr val="dk1"/>
                </a:solidFill>
              </a:rPr>
              <a:t>crash the rest of its section</a:t>
            </a:r>
            <a:r>
              <a:rPr lang="en-US" sz="1850" dirty="0">
                <a:solidFill>
                  <a:schemeClr val="dk1"/>
                </a:solidFill>
              </a:rPr>
              <a:t>!</a:t>
            </a:r>
            <a:endParaRPr sz="1850"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Char char="●"/>
            </a:pPr>
            <a:r>
              <a:rPr lang="en-US" sz="1850" dirty="0"/>
              <a:t>Full scores required on some sections for others to run:</a:t>
            </a:r>
            <a:endParaRPr sz="1850" dirty="0"/>
          </a:p>
          <a:p>
            <a:pPr marL="485775" marR="0" lvl="1" indent="-2457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Char char="○"/>
            </a:pPr>
            <a:r>
              <a:rPr lang="en-US" sz="1850" dirty="0"/>
              <a:t>Minimum </a:t>
            </a:r>
            <a:r>
              <a:rPr lang="en-US" sz="1850" dirty="0">
                <a:solidFill>
                  <a:schemeClr val="dk1"/>
                </a:solidFill>
              </a:rPr>
              <a:t>→ </a:t>
            </a:r>
            <a:r>
              <a:rPr lang="en-US" sz="1850" dirty="0"/>
              <a:t>auth/extra </a:t>
            </a:r>
            <a:r>
              <a:rPr lang="en-US" sz="1850" dirty="0">
                <a:solidFill>
                  <a:schemeClr val="dk1"/>
                </a:solidFill>
              </a:rPr>
              <a:t>→ </a:t>
            </a:r>
            <a:r>
              <a:rPr lang="en-US" sz="1850" dirty="0"/>
              <a:t>malicious </a:t>
            </a:r>
            <a:r>
              <a:rPr lang="en-US" sz="1850" dirty="0">
                <a:solidFill>
                  <a:schemeClr val="dk1"/>
                </a:solidFill>
              </a:rPr>
              <a:t>→ </a:t>
            </a:r>
            <a:r>
              <a:rPr lang="en-US" sz="1850" dirty="0"/>
              <a:t>benchmarks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Char char="●"/>
            </a:pPr>
            <a:r>
              <a:rPr lang="en-US" sz="1850" dirty="0"/>
              <a:t>Benchmarks will be run</a:t>
            </a:r>
            <a:r>
              <a:rPr lang="en-US" sz="1850" dirty="0">
                <a:solidFill>
                  <a:schemeClr val="dk1"/>
                </a:solidFill>
              </a:rPr>
              <a:t> </a:t>
            </a:r>
            <a:r>
              <a:rPr lang="en-US" sz="1850" b="1" dirty="0"/>
              <a:t>after the deadline</a:t>
            </a:r>
            <a:endParaRPr sz="1850" b="1"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Benchmarked </a:t>
            </a:r>
            <a:r>
              <a:rPr lang="en-US" sz="1850" dirty="0"/>
              <a:t>scores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will be the </a:t>
            </a:r>
            <a:r>
              <a:rPr lang="en-US" sz="1850" dirty="0"/>
              <a:t>median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3</a:t>
            </a:r>
            <a:r>
              <a:rPr lang="en-US" sz="1850" dirty="0"/>
              <a:t> 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runs,</a:t>
            </a:r>
            <a:r>
              <a:rPr lang="en-US" sz="1850" dirty="0"/>
              <a:t> 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assuming you pass all of them</a:t>
            </a:r>
            <a:endParaRPr dirty="0"/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37"/>
          <p:cNvSpPr txBox="1"/>
          <p:nvPr/>
        </p:nvSpPr>
        <p:spPr>
          <a:xfrm>
            <a:off x="1351603" y="520207"/>
            <a:ext cx="6440713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Logistics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8"/>
          <p:cNvSpPr txBox="1"/>
          <p:nvPr/>
        </p:nvSpPr>
        <p:spPr>
          <a:xfrm>
            <a:off x="1351600" y="1576925"/>
            <a:ext cx="6445500" cy="3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Grade breakdown (12</a:t>
            </a:r>
            <a:r>
              <a:rPr lang="en-US" sz="1850" dirty="0"/>
              <a:t>5 p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oints total):</a:t>
            </a:r>
            <a:endParaRPr dirty="0"/>
          </a:p>
          <a:p>
            <a:pPr marL="485775" marR="0" lvl="1" indent="-2457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95 points via </a:t>
            </a:r>
            <a:r>
              <a:rPr lang="en-US" sz="1850" b="1" i="0" u="none" strike="noStrike" cap="none" dirty="0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server_unit_test_pserv.py</a:t>
            </a:r>
            <a:endParaRPr sz="1850" i="0" u="none" strike="noStrike" cap="none" dirty="0">
              <a:solidFill>
                <a:schemeClr val="accent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723265" marR="0" lvl="2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■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 points Minimum Requirements</a:t>
            </a:r>
            <a:endParaRPr dirty="0"/>
          </a:p>
          <a:p>
            <a:pPr marL="723265" marR="0" lvl="2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■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 points Authentication Functionality</a:t>
            </a:r>
            <a:endParaRPr dirty="0"/>
          </a:p>
          <a:p>
            <a:pPr marL="723265" marR="0" lvl="2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■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 5 points HTML5 Fallback</a:t>
            </a:r>
            <a:endParaRPr dirty="0"/>
          </a:p>
          <a:p>
            <a:pPr marL="723265" marR="0" lvl="2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■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points Video Streaming</a:t>
            </a:r>
            <a:endParaRPr dirty="0"/>
          </a:p>
          <a:p>
            <a:pPr marL="723265" marR="0" lvl="2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■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 5 points IPv6 Support</a:t>
            </a:r>
            <a:endParaRPr sz="11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3265" marR="0" lvl="2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■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 points Extra Tests</a:t>
            </a:r>
            <a:endParaRPr dirty="0"/>
          </a:p>
          <a:p>
            <a:pPr marL="723265" marR="0" lvl="2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■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 points Robustness </a:t>
            </a:r>
            <a:r>
              <a:rPr lang="en-US" sz="1850" i="0" u="none" strike="noStrike" cap="none" dirty="0">
                <a:solidFill>
                  <a:srgbClr val="000000"/>
                </a:solidFill>
              </a:rPr>
              <a:t>(</a:t>
            </a:r>
            <a:r>
              <a:rPr lang="en-US" sz="1850" b="1" i="0" u="none" strike="noStrike" cap="none" dirty="0">
                <a:solidFill>
                  <a:srgbClr val="000000"/>
                </a:solidFill>
              </a:rPr>
              <a:t>malicious</a:t>
            </a:r>
            <a:r>
              <a:rPr lang="en-US" sz="1850" i="0" u="none" strike="noStrike" cap="none" dirty="0">
                <a:solidFill>
                  <a:srgbClr val="000000"/>
                </a:solidFill>
              </a:rPr>
              <a:t> te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sts)</a:t>
            </a:r>
            <a:endParaRPr dirty="0"/>
          </a:p>
          <a:p>
            <a:pPr marL="485775" marR="0" lvl="1" indent="-2457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 points via </a:t>
            </a:r>
            <a:r>
              <a:rPr lang="en-US" sz="1850" b="1" i="0" u="none" strike="noStrike" cap="none" dirty="0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server_bench.py</a:t>
            </a:r>
            <a:r>
              <a:rPr lang="en-US" sz="1850" dirty="0"/>
              <a:t> (5 tests × 4 points)</a:t>
            </a:r>
            <a:endParaRPr sz="1850" b="1" i="0" u="none" strike="noStrike" cap="none" dirty="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85775" marR="0" lvl="1" indent="-2457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dirty="0"/>
              <a:t>10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points via documentation &amp;</a:t>
            </a:r>
            <a:r>
              <a:rPr lang="en-US" sz="1850" dirty="0">
                <a:solidFill>
                  <a:schemeClr val="dk1"/>
                </a:solidFill>
              </a:rPr>
              <a:t> 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version control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 </a:t>
            </a:r>
            <a:r>
              <a:rPr lang="en-US" sz="18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extra-credit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points via </a:t>
            </a:r>
            <a:r>
              <a:rPr lang="en-US" sz="1850" b="1" i="0" u="none" strike="noStrike" cap="none" dirty="0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fuzz-pserv.py</a:t>
            </a:r>
            <a:endParaRPr sz="1850" b="1" i="0" u="none" strike="noStrike" cap="none" dirty="0">
              <a:solidFill>
                <a:schemeClr val="accent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240665" marR="0" lvl="0" indent="-2552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Consolas"/>
              <a:buChar char="●"/>
            </a:pPr>
            <a:r>
              <a:rPr lang="en-US" sz="1850" dirty="0">
                <a:solidFill>
                  <a:schemeClr val="dk1"/>
                </a:solidFill>
              </a:rPr>
              <a:t>10 </a:t>
            </a:r>
            <a:r>
              <a:rPr lang="en-US" sz="1850" b="1" dirty="0"/>
              <a:t>extra-credit</a:t>
            </a:r>
            <a:r>
              <a:rPr lang="en-US" sz="1850" dirty="0"/>
              <a:t> points via superb performance (e.g. </a:t>
            </a:r>
            <a:r>
              <a:rPr lang="en-US" sz="1850" dirty="0" err="1"/>
              <a:t>EPoll</a:t>
            </a:r>
            <a:r>
              <a:rPr lang="en-US" sz="1850" dirty="0"/>
              <a:t>)</a:t>
            </a:r>
            <a:endParaRPr sz="185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75" name="Google Shape;475;p38"/>
          <p:cNvSpPr txBox="1"/>
          <p:nvPr/>
        </p:nvSpPr>
        <p:spPr>
          <a:xfrm>
            <a:off x="1351603" y="520207"/>
            <a:ext cx="6445528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Logistics: Test Points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74a9d90d45_0_8"/>
          <p:cNvSpPr txBox="1"/>
          <p:nvPr/>
        </p:nvSpPr>
        <p:spPr>
          <a:xfrm>
            <a:off x="1351602" y="520209"/>
            <a:ext cx="6445465" cy="113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Scoreboard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81" name="Google Shape;481;g74a9d90d45_0_8"/>
          <p:cNvSpPr txBox="1"/>
          <p:nvPr/>
        </p:nvSpPr>
        <p:spPr>
          <a:xfrm>
            <a:off x="1351602" y="1658699"/>
            <a:ext cx="6445465" cy="245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9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Just like projects 2 and 3, you can submit your performance results to the scoreboard.</a:t>
            </a:r>
            <a:endParaRPr sz="1898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US" sz="1898" dirty="0"/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898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9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 </a:t>
            </a:r>
            <a:r>
              <a:rPr lang="en-US" sz="1898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898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course website</a:t>
            </a:r>
            <a:r>
              <a:rPr lang="en-US" sz="1898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9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detailed rules and instructions.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US" sz="1898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9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Great way to see how well your server is doing.</a:t>
            </a:r>
            <a:endParaRPr sz="1898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g74a9d90d45_0_8"/>
          <p:cNvSpPr/>
          <p:nvPr/>
        </p:nvSpPr>
        <p:spPr>
          <a:xfrm>
            <a:off x="1351675" y="2432800"/>
            <a:ext cx="6445500" cy="425400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6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66D9EF"/>
                </a:solidFill>
                <a:latin typeface="Consolas"/>
                <a:ea typeface="Consolas"/>
                <a:cs typeface="Consolas"/>
                <a:sym typeface="Consolas"/>
              </a:rPr>
              <a:t>~cs3214/bin/</a:t>
            </a:r>
            <a:r>
              <a:rPr lang="en-US" sz="1400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sspostresult.py</a:t>
            </a:r>
            <a:endParaRPr sz="1400" b="1" i="0" u="none" strike="noStrike" cap="none" dirty="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E1A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9"/>
          <p:cNvSpPr/>
          <p:nvPr/>
        </p:nvSpPr>
        <p:spPr>
          <a:xfrm>
            <a:off x="2364075" y="1381910"/>
            <a:ext cx="4415766" cy="241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lang="en-US" sz="2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 think this should be a fun project and you'll learn something new, even if you're already an experienced web programmer.</a:t>
            </a:r>
            <a:endParaRPr sz="2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39"/>
          <p:cNvSpPr/>
          <p:nvPr/>
        </p:nvSpPr>
        <p:spPr>
          <a:xfrm>
            <a:off x="1812770" y="4044846"/>
            <a:ext cx="5518379" cy="350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n-US"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– Dr. Back</a:t>
            </a:r>
            <a:endParaRPr sz="2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8407ac32ea_1_0"/>
          <p:cNvSpPr txBox="1"/>
          <p:nvPr/>
        </p:nvSpPr>
        <p:spPr>
          <a:xfrm>
            <a:off x="1351604" y="1658700"/>
            <a:ext cx="6445527" cy="345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Concepts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 the project spec (Take notes!)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Understand the starter code (Write comments! Look up system calls!)</a:t>
            </a:r>
            <a:endParaRPr/>
          </a:p>
          <a:p>
            <a:pPr marL="285750" marR="0" lvl="0" indent="-18288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Implementation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with serving static files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Move to authentication (</a:t>
            </a:r>
            <a:r>
              <a:rPr lang="en-US" sz="1850" b="1" i="0" u="none" strike="noStrike" cap="none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/api/login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Move to serving </a:t>
            </a:r>
            <a:r>
              <a:rPr lang="en-US" sz="1850" b="1" i="0" u="none" strike="noStrike" cap="none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/api/video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and </a:t>
            </a:r>
            <a:r>
              <a:rPr lang="en-US" sz="1850" b="1" i="0" u="none" strike="noStrike" cap="none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requests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Save performance for last (easier debugging)</a:t>
            </a:r>
            <a:endParaRPr/>
          </a:p>
          <a:p>
            <a:pPr marL="285750" marR="0" lvl="0" indent="-18288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g8407ac32ea_1_0"/>
          <p:cNvSpPr txBox="1"/>
          <p:nvPr/>
        </p:nvSpPr>
        <p:spPr>
          <a:xfrm>
            <a:off x="1351602" y="520209"/>
            <a:ext cx="6440650" cy="113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to start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83ccbea928_0_68"/>
          <p:cNvSpPr txBox="1"/>
          <p:nvPr/>
        </p:nvSpPr>
        <p:spPr>
          <a:xfrm>
            <a:off x="1351604" y="1658700"/>
            <a:ext cx="6445527" cy="345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85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 Home Page</a:t>
            </a:r>
            <a:endParaRPr sz="18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Socket Programming</a:t>
            </a:r>
            <a:endParaRPr/>
          </a:p>
          <a:p>
            <a:pPr marL="240665" marR="0" lvl="1" indent="-20066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Char char="●"/>
            </a:pPr>
            <a:r>
              <a:rPr lang="en-US" sz="1850" b="1" i="0" u="none" strike="noStrike" cap="none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socket()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85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 page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006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Char char="●"/>
            </a:pPr>
            <a:r>
              <a:rPr lang="en-US" sz="1850" b="1" i="0" u="none" strike="noStrike" cap="none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bind()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85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 page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006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Char char="●"/>
            </a:pPr>
            <a:r>
              <a:rPr lang="en-US" sz="1850" b="1" i="0" u="none" strike="noStrike" cap="none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listen()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85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 page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006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Char char="●"/>
            </a:pPr>
            <a:r>
              <a:rPr lang="en-US" sz="1850" b="1" i="0" u="none" strike="noStrike" cap="none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accept()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85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 page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</a:t>
            </a:r>
            <a:endParaRPr/>
          </a:p>
          <a:p>
            <a:pPr marL="240665" marR="0" lvl="0" indent="-20066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Char char="●"/>
            </a:pPr>
            <a:r>
              <a:rPr lang="en-US" sz="185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Mozilla Documentation - Message Formats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g83ccbea928_0_68"/>
          <p:cNvSpPr txBox="1"/>
          <p:nvPr/>
        </p:nvSpPr>
        <p:spPr>
          <a:xfrm>
            <a:off x="1351602" y="520209"/>
            <a:ext cx="6445465" cy="113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Helpful Links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/>
          <p:nvPr/>
        </p:nvSpPr>
        <p:spPr>
          <a:xfrm>
            <a:off x="1351603" y="1658700"/>
            <a:ext cx="6445528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27330" marR="0" lvl="0" indent="-1708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Noto Sans Symbols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Slightly more modern approach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"/>
          <p:cNvSpPr txBox="1"/>
          <p:nvPr/>
        </p:nvSpPr>
        <p:spPr>
          <a:xfrm>
            <a:off x="1351603" y="520207"/>
            <a:ext cx="6546646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OSI Model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39" name="Google Shape;13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9044" y="2246725"/>
            <a:ext cx="5292150" cy="2702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5"/>
          <p:cNvCxnSpPr/>
          <p:nvPr/>
        </p:nvCxnSpPr>
        <p:spPr>
          <a:xfrm rot="10800000" flipH="1">
            <a:off x="6522026" y="2397935"/>
            <a:ext cx="774900" cy="683700"/>
          </a:xfrm>
          <a:prstGeom prst="bentConnector3">
            <a:avLst>
              <a:gd name="adj1" fmla="val 99026"/>
            </a:avLst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1" name="Google Shape;141;p5"/>
          <p:cNvSpPr txBox="1"/>
          <p:nvPr/>
        </p:nvSpPr>
        <p:spPr>
          <a:xfrm>
            <a:off x="6308381" y="2077992"/>
            <a:ext cx="1958700" cy="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b="1" i="0" u="none" strike="noStrike" cap="non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(your server is here)</a:t>
            </a:r>
            <a:endParaRPr b="1" i="0" u="none" strike="noStrike" cap="non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F41"/>
        </a:solidFill>
        <a:effectLst/>
      </p:bgPr>
    </p:bg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d27dac0346_0_1"/>
          <p:cNvSpPr txBox="1"/>
          <p:nvPr/>
        </p:nvSpPr>
        <p:spPr>
          <a:xfrm>
            <a:off x="1355329" y="1540619"/>
            <a:ext cx="6438137" cy="174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Fuzzing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507" name="Google Shape;507;gd27dac0346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8590" y="496668"/>
            <a:ext cx="699005" cy="363171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gd27dac0346_0_1"/>
          <p:cNvSpPr txBox="1"/>
          <p:nvPr/>
        </p:nvSpPr>
        <p:spPr>
          <a:xfrm>
            <a:off x="1355329" y="3625481"/>
            <a:ext cx="6438137" cy="474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63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DA9EB1"/>
                </a:solidFill>
                <a:latin typeface="Arial"/>
                <a:ea typeface="Arial"/>
                <a:cs typeface="Arial"/>
                <a:sym typeface="Arial"/>
              </a:rPr>
              <a:t>(Not required, but fun 🙂)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d27dac0346_0_7"/>
          <p:cNvSpPr txBox="1"/>
          <p:nvPr/>
        </p:nvSpPr>
        <p:spPr>
          <a:xfrm>
            <a:off x="1351602" y="520209"/>
            <a:ext cx="6445465" cy="113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</a:t>
            </a:r>
            <a:r>
              <a:rPr lang="en-US" sz="4219" b="1" i="0" u="none" strike="noStrike" cap="non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rPr>
              <a:t>Fuzzing</a:t>
            </a: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14" name="Google Shape;514;gd27dac0346_0_7"/>
          <p:cNvSpPr txBox="1"/>
          <p:nvPr/>
        </p:nvSpPr>
        <p:spPr>
          <a:xfrm>
            <a:off x="1351602" y="1658700"/>
            <a:ext cx="6445465" cy="331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98" b="1" i="0" u="none" strike="noStrike" cap="non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rPr>
              <a:t>Fuzzing</a:t>
            </a:r>
            <a:r>
              <a:rPr lang="en-US" sz="18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a software security testing technique: give a program some unexpected input, with the intention of crashing it or altering its behavior.</a:t>
            </a:r>
            <a:endParaRPr sz="189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89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It’s a great way to find bugs and security vulnerabilities in our programs. Bugs in web servers are dangerous!</a:t>
            </a:r>
            <a:endParaRPr sz="189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26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d27dac0346_0_19"/>
          <p:cNvSpPr txBox="1"/>
          <p:nvPr/>
        </p:nvSpPr>
        <p:spPr>
          <a:xfrm>
            <a:off x="1351604" y="1658700"/>
            <a:ext cx="6445527" cy="345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sz="18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AFL++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is a source-code-guided </a:t>
            </a:r>
            <a:r>
              <a:rPr lang="en-US" sz="185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fuzzer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that can efficiently find bugs in C programs.</a:t>
            </a:r>
            <a:endParaRPr sz="1172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Originally only works with programs reading from STDIN/files. It runs </a:t>
            </a:r>
            <a:r>
              <a:rPr lang="en-US" sz="185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forever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until stopped, getting smarter as it goes.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We’ve created a library to allow it to work with network sockets, and a series of scripts for you to easily “fuzz” your server.</a:t>
            </a:r>
            <a:endParaRPr dirty="0"/>
          </a:p>
          <a:p>
            <a:pPr marL="285750" marR="0" lvl="0" indent="-18288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AFL++ </a:t>
            </a:r>
            <a:r>
              <a:rPr lang="en-US" sz="185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 Repo</a:t>
            </a:r>
            <a:endParaRPr sz="18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AFL++ </a:t>
            </a:r>
            <a:r>
              <a:rPr lang="en-US" sz="185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endParaRPr sz="18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gd27dac0346_0_19"/>
          <p:cNvSpPr txBox="1"/>
          <p:nvPr/>
        </p:nvSpPr>
        <p:spPr>
          <a:xfrm>
            <a:off x="1351602" y="520209"/>
            <a:ext cx="6440650" cy="113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Enter AFL++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22" name="Google Shape;522;gd27dac0346_0_19"/>
          <p:cNvSpPr txBox="1"/>
          <p:nvPr/>
        </p:nvSpPr>
        <p:spPr>
          <a:xfrm>
            <a:off x="4801633" y="4185705"/>
            <a:ext cx="2696889" cy="95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(“We” meaning Dr. Back and Connor Shugg. This was part of a VT CS research project for </a:t>
            </a:r>
            <a:r>
              <a:rPr lang="en-US"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Connor Shugg’s MS thesis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6E9653C-18E5-FA40-95FE-A562A089C6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31263" y="397400"/>
            <a:ext cx="1221037" cy="1222772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d27dac0346_0_27"/>
          <p:cNvSpPr txBox="1"/>
          <p:nvPr/>
        </p:nvSpPr>
        <p:spPr>
          <a:xfrm>
            <a:off x="1351604" y="1658700"/>
            <a:ext cx="6445527" cy="345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Tools have been provided to enable the fuzzing of your servers. Once you’ve got a functional server, give it a whirl!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Char char="●"/>
            </a:pPr>
            <a:r>
              <a:rPr lang="en-US" sz="18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run </a:t>
            </a:r>
            <a:r>
              <a:rPr lang="en-US" sz="1850" b="1" i="0" u="none" strike="noStrike" cap="none" dirty="0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~cs3214/bin/fuzz-pserv.py</a:t>
            </a:r>
            <a:endParaRPr sz="1850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 it run. See if it finds some issues!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Char char="●"/>
            </a:pPr>
            <a:r>
              <a:rPr lang="en-US" sz="18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 </a:t>
            </a:r>
            <a:r>
              <a:rPr lang="en-US" sz="1850" b="1" i="0" u="none" strike="noStrike" cap="none" dirty="0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output_dir/fuzz-rerun-gdb.sh</a:t>
            </a:r>
            <a:endParaRPr sz="1850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Courier New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 this with the “crash files” or “hang files” discovered by the </a:t>
            </a:r>
            <a:r>
              <a:rPr lang="en-US" sz="185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fuzzer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to debug your issues.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(This is an excellent bug-finding and bug-reproducing system!)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gd27dac0346_0_27"/>
          <p:cNvSpPr txBox="1"/>
          <p:nvPr/>
        </p:nvSpPr>
        <p:spPr>
          <a:xfrm>
            <a:off x="1351602" y="520209"/>
            <a:ext cx="6445465" cy="113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166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AFL++ and your server</a:t>
            </a:r>
            <a:endParaRPr sz="4166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E1A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d27dac0346_0_33"/>
          <p:cNvSpPr txBox="1"/>
          <p:nvPr/>
        </p:nvSpPr>
        <p:spPr>
          <a:xfrm>
            <a:off x="1351602" y="1590168"/>
            <a:ext cx="6440650" cy="113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Demo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34" name="Google Shape;534;gd27dac0346_0_33"/>
          <p:cNvSpPr txBox="1"/>
          <p:nvPr/>
        </p:nvSpPr>
        <p:spPr>
          <a:xfrm>
            <a:off x="1351601" y="2826999"/>
            <a:ext cx="3026700" cy="4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736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Fuzzing a buggy server</a:t>
            </a:r>
            <a:endParaRPr sz="21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d27dac0346_0_12"/>
          <p:cNvSpPr txBox="1"/>
          <p:nvPr/>
        </p:nvSpPr>
        <p:spPr>
          <a:xfrm>
            <a:off x="1351604" y="1648847"/>
            <a:ext cx="6445527" cy="118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sz="18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Markdown Documentation 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(multiple locations):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 </a:t>
            </a:r>
            <a:r>
              <a:rPr lang="en-US" sz="185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course site</a:t>
            </a:r>
            <a:endParaRPr sz="18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 </a:t>
            </a:r>
            <a:r>
              <a:rPr lang="en-US" sz="185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base code repo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(check </a:t>
            </a:r>
            <a:r>
              <a:rPr lang="en-US" sz="1850" b="1" i="0" u="none" strike="noStrike" cap="none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sfi/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gd27dac0346_0_12"/>
          <p:cNvSpPr txBox="1"/>
          <p:nvPr/>
        </p:nvSpPr>
        <p:spPr>
          <a:xfrm>
            <a:off x="1351602" y="520209"/>
            <a:ext cx="6445465" cy="113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008" b="1" i="0" u="none" strike="noStrike" cap="non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rPr>
              <a:t>Fuzzing </a:t>
            </a:r>
            <a:r>
              <a:rPr lang="en-US" sz="4008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Documentation</a:t>
            </a:r>
            <a:endParaRPr sz="4008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541" name="Google Shape;541;gd27dac0346_0_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02835" y="2829244"/>
            <a:ext cx="4538175" cy="2507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fc90e576ea_0_7"/>
          <p:cNvSpPr txBox="1"/>
          <p:nvPr/>
        </p:nvSpPr>
        <p:spPr>
          <a:xfrm>
            <a:off x="1351604" y="1658700"/>
            <a:ext cx="6445527" cy="345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 the </a:t>
            </a:r>
            <a:r>
              <a:rPr lang="en-US" sz="185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fuzzer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allows you to earn extra credit - up to extra points. You get more points the better your server does while the </a:t>
            </a:r>
            <a:r>
              <a:rPr lang="en-US" sz="185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fuzzer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is attacking it: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Char char="●"/>
            </a:pPr>
            <a:r>
              <a:rPr lang="en-US" sz="18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Stage 1: 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getting the </a:t>
            </a:r>
            <a:r>
              <a:rPr lang="en-US" sz="185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fuzzer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running. (</a:t>
            </a:r>
            <a:r>
              <a:rPr lang="en-US" sz="1850" b="1" i="0" u="none" strike="noStrike" cap="none" dirty="0">
                <a:solidFill>
                  <a:srgbClr val="38761D"/>
                </a:solidFill>
              </a:rPr>
              <a:t>+5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Char char="●"/>
            </a:pPr>
            <a:r>
              <a:rPr lang="en-US" sz="18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Stage 2: </a:t>
            </a:r>
            <a:r>
              <a:rPr lang="en-US" sz="185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fuzzer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finds zero bugs in </a:t>
            </a:r>
            <a:r>
              <a:rPr lang="en-US" sz="18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 seconds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(</a:t>
            </a:r>
            <a:r>
              <a:rPr lang="en-US" sz="1850" b="1" i="0" u="none" strike="noStrike" cap="none" dirty="0">
                <a:solidFill>
                  <a:srgbClr val="38761D"/>
                </a:solidFill>
              </a:rPr>
              <a:t>+2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Char char="●"/>
            </a:pPr>
            <a:r>
              <a:rPr lang="en-US" sz="18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Stage 3: </a:t>
            </a:r>
            <a:r>
              <a:rPr lang="en-US" sz="185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fuzzer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finds zero bugs in </a:t>
            </a:r>
            <a:r>
              <a:rPr lang="en-US" sz="18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minutes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(</a:t>
            </a:r>
            <a:r>
              <a:rPr lang="en-US" sz="1850" b="1" i="0" u="none" strike="noStrike" cap="none" dirty="0">
                <a:solidFill>
                  <a:srgbClr val="38761D"/>
                </a:solidFill>
              </a:rPr>
              <a:t>+2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Char char="●"/>
            </a:pPr>
            <a:r>
              <a:rPr lang="en-US" sz="18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Stage 4: </a:t>
            </a:r>
            <a:r>
              <a:rPr lang="en-US" sz="185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fuzzer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finds zero bugs in </a:t>
            </a:r>
            <a:r>
              <a:rPr lang="en-US" sz="18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minutes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(</a:t>
            </a:r>
            <a:r>
              <a:rPr lang="en-US" sz="1850" b="1" i="0" u="none" strike="noStrike" cap="none" dirty="0">
                <a:solidFill>
                  <a:srgbClr val="38761D"/>
                </a:solidFill>
              </a:rPr>
              <a:t>+2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Char char="●"/>
            </a:pPr>
            <a:r>
              <a:rPr lang="en-US" sz="18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Stage 5: </a:t>
            </a:r>
            <a:r>
              <a:rPr lang="en-US" sz="185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fuzzer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finds zero bugs in </a:t>
            </a:r>
            <a:r>
              <a:rPr lang="en-US" sz="18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hour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(</a:t>
            </a:r>
            <a:r>
              <a:rPr lang="en-US" sz="1850" b="1" i="0" u="none" strike="noStrike" cap="none" dirty="0">
                <a:solidFill>
                  <a:srgbClr val="38761D"/>
                </a:solidFill>
              </a:rPr>
              <a:t>+4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gfc90e576ea_0_7"/>
          <p:cNvSpPr txBox="1"/>
          <p:nvPr/>
        </p:nvSpPr>
        <p:spPr>
          <a:xfrm>
            <a:off x="1351602" y="520209"/>
            <a:ext cx="6445465" cy="113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008" b="1" i="0" u="none" strike="noStrike" cap="non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rPr>
              <a:t>Fuzzing </a:t>
            </a:r>
            <a:r>
              <a:rPr lang="en-US" sz="4008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Extra Credit</a:t>
            </a:r>
            <a:endParaRPr sz="4008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F41"/>
        </a:solid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0"/>
          <p:cNvSpPr txBox="1"/>
          <p:nvPr/>
        </p:nvSpPr>
        <p:spPr>
          <a:xfrm>
            <a:off x="1355330" y="2053766"/>
            <a:ext cx="6438074" cy="95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553" name="Google Shape;55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8590" y="496668"/>
            <a:ext cx="699005" cy="363171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40"/>
          <p:cNvSpPr txBox="1"/>
          <p:nvPr/>
        </p:nvSpPr>
        <p:spPr>
          <a:xfrm>
            <a:off x="1355330" y="3085377"/>
            <a:ext cx="6438074" cy="474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109" b="1" i="0" u="none" strike="noStrike" cap="none">
                <a:solidFill>
                  <a:srgbClr val="DA9EB1"/>
                </a:solidFill>
                <a:latin typeface="Arial"/>
                <a:ea typeface="Arial"/>
                <a:cs typeface="Arial"/>
                <a:sym typeface="Arial"/>
              </a:rPr>
              <a:t>Thank you for attending!</a:t>
            </a:r>
            <a:endParaRPr sz="210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/>
          <p:nvPr/>
        </p:nvSpPr>
        <p:spPr>
          <a:xfrm>
            <a:off x="1351603" y="520207"/>
            <a:ext cx="6440713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Socket Programming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7" name="Google Shape;147;p6"/>
          <p:cNvSpPr txBox="1"/>
          <p:nvPr/>
        </p:nvSpPr>
        <p:spPr>
          <a:xfrm>
            <a:off x="1351604" y="1658700"/>
            <a:ext cx="6440712" cy="271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Medium through which programs access network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 calls:</a:t>
            </a:r>
            <a:endParaRPr/>
          </a:p>
          <a:p>
            <a:pPr marL="481965" marR="0" lvl="1" indent="-1670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1" i="0" u="none" strike="noStrike" cap="none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socket()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create the socket file descriptor</a:t>
            </a:r>
            <a:endParaRPr/>
          </a:p>
          <a:p>
            <a:pPr marL="481965" marR="0" lvl="1" indent="-1670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1" i="0" u="none" strike="noStrike" cap="none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bind()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50"/>
              <a:t>assign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50"/>
              <a:t>to (local)</a:t>
            </a:r>
            <a:r>
              <a:rPr lang="en-US" sz="1850">
                <a:solidFill>
                  <a:schemeClr val="dk1"/>
                </a:solidFill>
              </a:rPr>
              <a:t> 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address</a:t>
            </a:r>
            <a:r>
              <a:rPr lang="en-US" sz="1850"/>
              <a:t> and 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port</a:t>
            </a:r>
            <a:endParaRPr sz="185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81965" marR="0" lvl="1" indent="-1670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1" i="0" u="none" strike="noStrike" cap="none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listen()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50"/>
              <a:t>start queueing incoming requests</a:t>
            </a:r>
            <a:endParaRPr/>
          </a:p>
          <a:p>
            <a:pPr marL="481965" marR="0" lvl="1" indent="-1670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1" i="0" u="none" strike="noStrike" cap="none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accept()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50"/>
              <a:t>connect to a client, return new socket</a:t>
            </a:r>
            <a:endParaRPr/>
          </a:p>
          <a:p>
            <a:pPr marL="285750" marR="0" lvl="0" indent="-18288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</a:t>
            </a:r>
            <a:r>
              <a:rPr lang="en-US" sz="1850"/>
              <a:t>sockets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by default are blocking</a:t>
            </a:r>
            <a:endParaRPr sz="117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/>
          <p:nvPr/>
        </p:nvSpPr>
        <p:spPr>
          <a:xfrm>
            <a:off x="1351604" y="1658700"/>
            <a:ext cx="6440712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Hypertext Transfer Protocol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Exists in the application layer of the OSI model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Normally takes place over TCP/IP connections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Developed at CERN in 1989 and governed by W3C (World Wide Web Consortium)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Request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and </a:t>
            </a:r>
            <a:r>
              <a:rPr lang="en-US" sz="1850" b="1" i="0" u="none" strike="noStrike" cap="non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Response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messages use verbiage to denote intent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GET, POST, PUT, DELETE</a:t>
            </a:r>
            <a:endParaRPr dirty="0"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Stateless</a:t>
            </a:r>
            <a:endParaRPr sz="1172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7"/>
          <p:cNvSpPr txBox="1"/>
          <p:nvPr/>
        </p:nvSpPr>
        <p:spPr>
          <a:xfrm>
            <a:off x="1351603" y="520207"/>
            <a:ext cx="6445528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/>
          <p:nvPr/>
        </p:nvSpPr>
        <p:spPr>
          <a:xfrm>
            <a:off x="1351603" y="520207"/>
            <a:ext cx="6488864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 Requests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9" name="Google Shape;159;p8"/>
          <p:cNvSpPr txBox="1"/>
          <p:nvPr/>
        </p:nvSpPr>
        <p:spPr>
          <a:xfrm>
            <a:off x="1351603" y="1658700"/>
            <a:ext cx="6488864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Version 1.1 requests are structured as follows:</a:t>
            </a:r>
            <a:endParaRPr sz="1898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0" name="Google Shape;160;p8"/>
          <p:cNvSpPr/>
          <p:nvPr/>
        </p:nvSpPr>
        <p:spPr>
          <a:xfrm>
            <a:off x="1351600" y="2173375"/>
            <a:ext cx="6445500" cy="2445600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>
                <a:solidFill>
                  <a:srgbClr val="51A8F9"/>
                </a:solidFill>
                <a:latin typeface="Consolas"/>
                <a:ea typeface="Consolas"/>
                <a:cs typeface="Consolas"/>
                <a:sym typeface="Consolas"/>
              </a:rPr>
              <a:t>POST</a:t>
            </a:r>
            <a:r>
              <a:rPr lang="en-US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1" i="0" u="none" strike="noStrike" cap="none">
                <a:solidFill>
                  <a:srgbClr val="F1C232"/>
                </a:solidFill>
                <a:latin typeface="Consolas"/>
                <a:ea typeface="Consolas"/>
                <a:cs typeface="Consolas"/>
                <a:sym typeface="Consolas"/>
              </a:rPr>
              <a:t>/index.html</a:t>
            </a:r>
            <a:r>
              <a:rPr lang="en-US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1" i="0" u="none" strike="noStrike" cap="none">
                <a:solidFill>
                  <a:srgbClr val="E06666"/>
                </a:solidFill>
                <a:latin typeface="Consolas"/>
                <a:ea typeface="Consolas"/>
                <a:cs typeface="Consolas"/>
                <a:sym typeface="Consolas"/>
              </a:rPr>
              <a:t>HTTP/1.1</a:t>
            </a:r>
            <a:endParaRPr b="1" i="0" u="none" strike="noStrike" cap="none">
              <a:solidFill>
                <a:srgbClr val="E0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b="1" i="0" u="none" strike="noStrike" cap="none">
                <a:solidFill>
                  <a:srgbClr val="70BF41"/>
                </a:solidFill>
                <a:latin typeface="Consolas"/>
                <a:ea typeface="Consolas"/>
                <a:cs typeface="Consolas"/>
                <a:sym typeface="Consolas"/>
              </a:rPr>
              <a:t>Host</a:t>
            </a:r>
            <a:r>
              <a:rPr lang="en-US" b="1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 localhost:1</a:t>
            </a:r>
            <a:r>
              <a:rPr lang="en-US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2345</a:t>
            </a:r>
            <a:endParaRPr b="1" i="0" u="none" strike="noStrike" cap="none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528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b="1">
                <a:solidFill>
                  <a:srgbClr val="70BF41"/>
                </a:solidFill>
                <a:latin typeface="Consolas"/>
                <a:ea typeface="Consolas"/>
                <a:cs typeface="Consolas"/>
                <a:sym typeface="Consolas"/>
              </a:rPr>
              <a:t>User-Agent</a:t>
            </a:r>
            <a:r>
              <a:rPr lang="en-US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 curl/7.81.0</a:t>
            </a:r>
            <a:endParaRPr b="1">
              <a:solidFill>
                <a:srgbClr val="70BF4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b="1" i="0" u="none" strike="noStrike" cap="none">
                <a:solidFill>
                  <a:srgbClr val="70BF41"/>
                </a:solidFill>
                <a:latin typeface="Consolas"/>
                <a:ea typeface="Consolas"/>
                <a:cs typeface="Consolas"/>
                <a:sym typeface="Consolas"/>
              </a:rPr>
              <a:t>Accept</a:t>
            </a:r>
            <a:r>
              <a:rPr lang="en-US" b="1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text/html</a:t>
            </a:r>
            <a:endParaRPr b="1" i="0" u="none" strike="noStrike" cap="none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b="1" i="0" u="none" strike="noStrike" cap="none">
                <a:solidFill>
                  <a:srgbClr val="70BF41"/>
                </a:solidFill>
                <a:latin typeface="Consolas"/>
                <a:ea typeface="Consolas"/>
                <a:cs typeface="Consolas"/>
                <a:sym typeface="Consolas"/>
              </a:rPr>
              <a:t>Content-Type</a:t>
            </a:r>
            <a:r>
              <a:rPr lang="en-US" b="1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application/json</a:t>
            </a:r>
            <a:endParaRPr b="1" i="0" u="none" strike="noStrike" cap="none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b="1" i="0" u="none" strike="noStrike" cap="none">
                <a:solidFill>
                  <a:srgbClr val="70BF41"/>
                </a:solidFill>
                <a:latin typeface="Consolas"/>
                <a:ea typeface="Consolas"/>
                <a:cs typeface="Consolas"/>
                <a:sym typeface="Consolas"/>
              </a:rPr>
              <a:t>Content-Length</a:t>
            </a:r>
            <a:r>
              <a:rPr lang="en-US" b="1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 67</a:t>
            </a:r>
            <a:endParaRPr b="1" i="0" u="none" strike="noStrike" cap="none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b="1" i="0" u="none" strike="noStrike" cap="none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b="1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&lt;67 bytes of data&gt;</a:t>
            </a:r>
            <a:endParaRPr b="1" i="0" u="none" strike="noStrike" cap="none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1" name="Google Shape;161;p8"/>
          <p:cNvSpPr txBox="1"/>
          <p:nvPr/>
        </p:nvSpPr>
        <p:spPr>
          <a:xfrm>
            <a:off x="4932000" y="2251475"/>
            <a:ext cx="28587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1413" b="1" i="0" u="none" strike="noStrike" cap="none" dirty="0">
                <a:solidFill>
                  <a:srgbClr val="51A8F9"/>
                </a:solidFill>
              </a:rPr>
              <a:t>&lt;method&gt;</a:t>
            </a:r>
            <a:r>
              <a:rPr lang="en-US" sz="1413" b="1" i="0" u="none" strike="noStrike" cap="none" dirty="0">
                <a:solidFill>
                  <a:srgbClr val="4A86E8"/>
                </a:solidFill>
              </a:rPr>
              <a:t> </a:t>
            </a:r>
            <a:r>
              <a:rPr lang="en-US" sz="1413" b="1" i="0" u="none" strike="noStrike" cap="none" dirty="0">
                <a:solidFill>
                  <a:srgbClr val="F1C232"/>
                </a:solidFill>
              </a:rPr>
              <a:t>&lt;target&gt; </a:t>
            </a:r>
            <a:r>
              <a:rPr lang="en-US" sz="1413" b="1" i="0" u="none" strike="noStrike" cap="none" dirty="0">
                <a:solidFill>
                  <a:srgbClr val="E06666"/>
                </a:solidFill>
              </a:rPr>
              <a:t>&lt;version&gt;</a:t>
            </a:r>
            <a:endParaRPr sz="938" b="1" i="0" u="none" strike="noStrike" cap="none" dirty="0">
              <a:solidFill>
                <a:srgbClr val="000000"/>
              </a:solidFill>
            </a:endParaRPr>
          </a:p>
        </p:txBody>
      </p:sp>
      <p:cxnSp>
        <p:nvCxnSpPr>
          <p:cNvPr id="162" name="Google Shape;162;p8"/>
          <p:cNvCxnSpPr/>
          <p:nvPr/>
        </p:nvCxnSpPr>
        <p:spPr>
          <a:xfrm>
            <a:off x="3698914" y="2686866"/>
            <a:ext cx="831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3" name="Google Shape;163;p8"/>
          <p:cNvCxnSpPr/>
          <p:nvPr/>
        </p:nvCxnSpPr>
        <p:spPr>
          <a:xfrm>
            <a:off x="4529925" y="2688200"/>
            <a:ext cx="0" cy="11184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4" name="Google Shape;164;p8"/>
          <p:cNvCxnSpPr/>
          <p:nvPr/>
        </p:nvCxnSpPr>
        <p:spPr>
          <a:xfrm>
            <a:off x="3698914" y="3815791"/>
            <a:ext cx="8361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5" name="Google Shape;165;p8"/>
          <p:cNvCxnSpPr/>
          <p:nvPr/>
        </p:nvCxnSpPr>
        <p:spPr>
          <a:xfrm>
            <a:off x="4068225" y="2397800"/>
            <a:ext cx="7389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" name="Google Shape;166;p8"/>
          <p:cNvCxnSpPr/>
          <p:nvPr/>
        </p:nvCxnSpPr>
        <p:spPr>
          <a:xfrm>
            <a:off x="4535025" y="3247410"/>
            <a:ext cx="2769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7" name="Google Shape;167;p8"/>
          <p:cNvSpPr txBox="1"/>
          <p:nvPr/>
        </p:nvSpPr>
        <p:spPr>
          <a:xfrm>
            <a:off x="4932125" y="3025645"/>
            <a:ext cx="28587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b="1" i="0" u="none" strike="noStrike" cap="none" dirty="0">
                <a:solidFill>
                  <a:srgbClr val="70BF41"/>
                </a:solidFill>
              </a:rPr>
              <a:t>&lt;header name&gt;</a:t>
            </a:r>
            <a:r>
              <a:rPr lang="en-US" b="1" i="0" u="none" strike="noStrike" cap="none" dirty="0">
                <a:solidFill>
                  <a:schemeClr val="lt1"/>
                </a:solidFill>
              </a:rPr>
              <a:t>: &lt;header value&gt;</a:t>
            </a:r>
            <a:endParaRPr b="1" i="0" u="none" strike="noStrike" cap="none" dirty="0">
              <a:solidFill>
                <a:schemeClr val="lt1"/>
              </a:solidFill>
            </a:endParaRPr>
          </a:p>
        </p:txBody>
      </p:sp>
      <p:cxnSp>
        <p:nvCxnSpPr>
          <p:cNvPr id="168" name="Google Shape;168;p8"/>
          <p:cNvCxnSpPr/>
          <p:nvPr/>
        </p:nvCxnSpPr>
        <p:spPr>
          <a:xfrm>
            <a:off x="2195575" y="4097045"/>
            <a:ext cx="26115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9" name="Google Shape;169;p8"/>
          <p:cNvSpPr txBox="1"/>
          <p:nvPr/>
        </p:nvSpPr>
        <p:spPr>
          <a:xfrm>
            <a:off x="4932125" y="3933100"/>
            <a:ext cx="27738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</a:rPr>
              <a:t>&lt;blank line: CRLF&gt; (</a:t>
            </a:r>
            <a:r>
              <a:rPr lang="en-US" b="1" i="0" u="none" strike="noStrike" cap="none" dirty="0">
                <a:solidFill>
                  <a:srgbClr val="FFFFFF"/>
                </a:solidFill>
                <a:latin typeface="+mj-lt"/>
                <a:ea typeface="Consolas"/>
                <a:cs typeface="Consolas"/>
                <a:sym typeface="Consolas"/>
              </a:rPr>
              <a:t>"</a:t>
            </a:r>
            <a:r>
              <a:rPr lang="en-US" b="1" i="0" u="none" strike="noStrike" cap="none" dirty="0">
                <a:solidFill>
                  <a:srgbClr val="FFFFFF"/>
                </a:solidFill>
                <a:latin typeface="+mj-lt"/>
              </a:rPr>
              <a:t>\r\n</a:t>
            </a:r>
            <a:r>
              <a:rPr lang="en-US" b="1" i="0" u="none" strike="noStrike" cap="none" dirty="0">
                <a:solidFill>
                  <a:srgbClr val="FFFFFF"/>
                </a:solidFill>
                <a:latin typeface="+mj-lt"/>
                <a:ea typeface="Consolas"/>
                <a:cs typeface="Consolas"/>
                <a:sym typeface="Consolas"/>
              </a:rPr>
              <a:t>"</a:t>
            </a:r>
            <a:r>
              <a:rPr lang="en-US" b="1" i="0" u="none" strike="noStrike" cap="none" dirty="0">
                <a:solidFill>
                  <a:srgbClr val="FFFFFF"/>
                </a:solidFill>
              </a:rPr>
              <a:t>)</a:t>
            </a:r>
            <a:endParaRPr b="1" i="0" u="none" strike="noStrike" cap="none" dirty="0">
              <a:solidFill>
                <a:srgbClr val="FFFFFF"/>
              </a:solidFill>
            </a:endParaRPr>
          </a:p>
        </p:txBody>
      </p:sp>
      <p:cxnSp>
        <p:nvCxnSpPr>
          <p:cNvPr id="170" name="Google Shape;170;p8"/>
          <p:cNvCxnSpPr/>
          <p:nvPr/>
        </p:nvCxnSpPr>
        <p:spPr>
          <a:xfrm>
            <a:off x="3340418" y="4378300"/>
            <a:ext cx="14718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1" name="Google Shape;171;p8"/>
          <p:cNvSpPr txBox="1"/>
          <p:nvPr/>
        </p:nvSpPr>
        <p:spPr>
          <a:xfrm>
            <a:off x="4932125" y="4219157"/>
            <a:ext cx="24300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</a:rPr>
              <a:t>&lt;message body&gt;</a:t>
            </a:r>
            <a:endParaRPr b="1" i="0" u="none" strike="noStrike" cap="none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3ccbea928_0_3"/>
          <p:cNvSpPr txBox="1"/>
          <p:nvPr/>
        </p:nvSpPr>
        <p:spPr>
          <a:xfrm>
            <a:off x="1351602" y="520209"/>
            <a:ext cx="6440650" cy="113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 Responses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7" name="Google Shape;177;g83ccbea928_0_3"/>
          <p:cNvSpPr txBox="1"/>
          <p:nvPr/>
        </p:nvSpPr>
        <p:spPr>
          <a:xfrm>
            <a:off x="1351602" y="1658700"/>
            <a:ext cx="6440650" cy="331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Version 1.1 responses are structured as follows:</a:t>
            </a:r>
            <a:endParaRPr sz="1898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8" name="Google Shape;178;g83ccbea928_0_3"/>
          <p:cNvSpPr/>
          <p:nvPr/>
        </p:nvSpPr>
        <p:spPr>
          <a:xfrm>
            <a:off x="1351600" y="2173375"/>
            <a:ext cx="6445500" cy="2454000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E06666"/>
                </a:solidFill>
                <a:latin typeface="Consolas"/>
                <a:ea typeface="Consolas"/>
                <a:cs typeface="Consolas"/>
                <a:sym typeface="Consolas"/>
              </a:rPr>
              <a:t>HTTP/1.1</a:t>
            </a: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13" b="1" i="0" u="none" strike="noStrike" cap="none">
                <a:solidFill>
                  <a:srgbClr val="51A8F9"/>
                </a:solidFill>
                <a:latin typeface="Consolas"/>
                <a:ea typeface="Consolas"/>
                <a:cs typeface="Consolas"/>
                <a:sym typeface="Consolas"/>
              </a:rPr>
              <a:t>200</a:t>
            </a: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13" b="1" i="0" u="none" strike="noStrike" cap="none">
                <a:solidFill>
                  <a:srgbClr val="51A8F9"/>
                </a:solidFill>
                <a:latin typeface="Consolas"/>
                <a:ea typeface="Consolas"/>
                <a:cs typeface="Consolas"/>
                <a:sym typeface="Consolas"/>
              </a:rPr>
              <a:t>OK</a:t>
            </a:r>
            <a:endParaRPr sz="1413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>
                <a:solidFill>
                  <a:srgbClr val="70BF41"/>
                </a:solidFill>
                <a:latin typeface="Consolas"/>
                <a:ea typeface="Consolas"/>
                <a:cs typeface="Consolas"/>
                <a:sym typeface="Consolas"/>
              </a:rPr>
              <a:t>Accept-Ranges</a:t>
            </a:r>
            <a:r>
              <a:rPr lang="en-US" sz="1413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: bytes</a:t>
            </a:r>
            <a:endParaRPr sz="1413" b="1">
              <a:solidFill>
                <a:srgbClr val="70BF4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528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1413" b="1">
                <a:solidFill>
                  <a:srgbClr val="70BF41"/>
                </a:solidFill>
                <a:latin typeface="Consolas"/>
                <a:ea typeface="Consolas"/>
                <a:cs typeface="Consolas"/>
                <a:sym typeface="Consolas"/>
              </a:rPr>
              <a:t>Server</a:t>
            </a:r>
            <a:r>
              <a:rPr lang="en-US" sz="1413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 CS3214-Personal-Server</a:t>
            </a:r>
            <a:endParaRPr sz="1413" b="1">
              <a:solidFill>
                <a:srgbClr val="70BF4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70BF41"/>
                </a:solidFill>
                <a:latin typeface="Consolas"/>
                <a:ea typeface="Consolas"/>
                <a:cs typeface="Consolas"/>
                <a:sym typeface="Consolas"/>
              </a:rPr>
              <a:t>Content-Type</a:t>
            </a: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: text/html</a:t>
            </a:r>
            <a:endParaRPr sz="1413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70BF41"/>
                </a:solidFill>
                <a:latin typeface="Consolas"/>
                <a:ea typeface="Consolas"/>
                <a:cs typeface="Consolas"/>
                <a:sym typeface="Consolas"/>
              </a:rPr>
              <a:t>Content-Encoding</a:t>
            </a: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: UTF-8</a:t>
            </a:r>
            <a:endParaRPr sz="1413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70BF41"/>
                </a:solidFill>
                <a:latin typeface="Consolas"/>
                <a:ea typeface="Consolas"/>
                <a:cs typeface="Consolas"/>
                <a:sym typeface="Consolas"/>
              </a:rPr>
              <a:t>Content-Length</a:t>
            </a: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1413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3968</a:t>
            </a:r>
            <a:endParaRPr sz="1413" b="1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1413" b="1" i="0" u="none" strike="noStrike" cap="none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&lt;contents of </a:t>
            </a:r>
            <a:r>
              <a:rPr lang="en-US" sz="1413" b="1" i="0" u="none" strike="noStrike" cap="none">
                <a:solidFill>
                  <a:srgbClr val="FFD966"/>
                </a:solidFill>
                <a:latin typeface="Consolas"/>
                <a:ea typeface="Consolas"/>
                <a:cs typeface="Consolas"/>
                <a:sym typeface="Consolas"/>
              </a:rPr>
              <a:t>index.html</a:t>
            </a: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sz="1413" b="1" i="0" u="none" strike="noStrike" cap="none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9" name="Google Shape;179;g83ccbea928_0_3"/>
          <p:cNvSpPr txBox="1"/>
          <p:nvPr/>
        </p:nvSpPr>
        <p:spPr>
          <a:xfrm>
            <a:off x="4947100" y="2239169"/>
            <a:ext cx="28500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E06666"/>
                </a:solidFill>
              </a:rPr>
              <a:t>&lt;version&gt; </a:t>
            </a:r>
            <a:r>
              <a:rPr lang="en-US" sz="1413" b="1" i="0" u="none" strike="noStrike" cap="none">
                <a:solidFill>
                  <a:srgbClr val="51A8F9"/>
                </a:solidFill>
              </a:rPr>
              <a:t>&lt;response code&gt;</a:t>
            </a:r>
            <a:endParaRPr sz="938" b="1" i="0" u="none" strike="noStrike" cap="none">
              <a:solidFill>
                <a:srgbClr val="51A8F9"/>
              </a:solidFill>
            </a:endParaRPr>
          </a:p>
        </p:txBody>
      </p:sp>
      <p:cxnSp>
        <p:nvCxnSpPr>
          <p:cNvPr id="180" name="Google Shape;180;g83ccbea928_0_3"/>
          <p:cNvCxnSpPr/>
          <p:nvPr/>
        </p:nvCxnSpPr>
        <p:spPr>
          <a:xfrm>
            <a:off x="3760409" y="2689750"/>
            <a:ext cx="8472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1" name="Google Shape;181;g83ccbea928_0_3"/>
          <p:cNvCxnSpPr/>
          <p:nvPr/>
        </p:nvCxnSpPr>
        <p:spPr>
          <a:xfrm>
            <a:off x="4607859" y="2698475"/>
            <a:ext cx="0" cy="11184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2" name="Google Shape;182;g83ccbea928_0_3"/>
          <p:cNvCxnSpPr/>
          <p:nvPr/>
        </p:nvCxnSpPr>
        <p:spPr>
          <a:xfrm>
            <a:off x="3780934" y="3819575"/>
            <a:ext cx="8211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3" name="Google Shape;183;g83ccbea928_0_3"/>
          <p:cNvCxnSpPr/>
          <p:nvPr/>
        </p:nvCxnSpPr>
        <p:spPr>
          <a:xfrm>
            <a:off x="3180263" y="2399170"/>
            <a:ext cx="16707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4" name="Google Shape;184;g83ccbea928_0_3"/>
          <p:cNvCxnSpPr/>
          <p:nvPr/>
        </p:nvCxnSpPr>
        <p:spPr>
          <a:xfrm>
            <a:off x="4608221" y="3246644"/>
            <a:ext cx="2541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5" name="Google Shape;185;g83ccbea928_0_3"/>
          <p:cNvSpPr txBox="1"/>
          <p:nvPr/>
        </p:nvSpPr>
        <p:spPr>
          <a:xfrm>
            <a:off x="4947100" y="3087300"/>
            <a:ext cx="28425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b="1" i="0" u="none" strike="noStrike" cap="none">
                <a:solidFill>
                  <a:srgbClr val="70BF41"/>
                </a:solidFill>
              </a:rPr>
              <a:t>&lt;header name&gt;</a:t>
            </a:r>
            <a:r>
              <a:rPr lang="en-US" b="1" i="0" u="none" strike="noStrike" cap="none">
                <a:solidFill>
                  <a:schemeClr val="lt1"/>
                </a:solidFill>
              </a:rPr>
              <a:t>: &lt;header value&gt;</a:t>
            </a:r>
            <a:endParaRPr sz="1600" b="1"/>
          </a:p>
        </p:txBody>
      </p:sp>
      <p:cxnSp>
        <p:nvCxnSpPr>
          <p:cNvPr id="186" name="Google Shape;186;g83ccbea928_0_3"/>
          <p:cNvCxnSpPr/>
          <p:nvPr/>
        </p:nvCxnSpPr>
        <p:spPr>
          <a:xfrm>
            <a:off x="2293175" y="4100750"/>
            <a:ext cx="25635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7" name="Google Shape;187;g83ccbea928_0_3"/>
          <p:cNvSpPr txBox="1"/>
          <p:nvPr/>
        </p:nvSpPr>
        <p:spPr>
          <a:xfrm>
            <a:off x="4947100" y="3938275"/>
            <a:ext cx="26508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</a:rPr>
              <a:t>&lt;blank line: CRLF&gt; (</a:t>
            </a:r>
            <a:r>
              <a:rPr lang="en-US" sz="1400" b="1" i="0" u="none" strike="noStrike" cap="none" dirty="0">
                <a:solidFill>
                  <a:srgbClr val="FFFFFF"/>
                </a:solidFill>
                <a:latin typeface="+mj-lt"/>
                <a:ea typeface="Consolas"/>
                <a:cs typeface="Consolas"/>
                <a:sym typeface="Consolas"/>
              </a:rPr>
              <a:t>"</a:t>
            </a:r>
            <a:r>
              <a:rPr lang="en-US" b="1" i="0" u="none" strike="noStrike" cap="none" dirty="0">
                <a:solidFill>
                  <a:srgbClr val="FFFFFF"/>
                </a:solidFill>
                <a:latin typeface="+mj-lt"/>
              </a:rPr>
              <a:t>\r\n</a:t>
            </a:r>
            <a:r>
              <a:rPr lang="en-US" sz="1400" b="1" i="0" u="none" strike="noStrike" cap="none" dirty="0">
                <a:solidFill>
                  <a:srgbClr val="FFFFFF"/>
                </a:solidFill>
                <a:latin typeface="+mj-lt"/>
                <a:ea typeface="Consolas"/>
                <a:cs typeface="Consolas"/>
                <a:sym typeface="Consolas"/>
              </a:rPr>
              <a:t>"</a:t>
            </a:r>
            <a:r>
              <a:rPr lang="en-US" b="1" i="0" u="none" strike="noStrike" cap="none" dirty="0">
                <a:solidFill>
                  <a:srgbClr val="FFFFFF"/>
                </a:solidFill>
              </a:rPr>
              <a:t>)</a:t>
            </a:r>
            <a:endParaRPr b="1" i="0" u="none" strike="noStrike" cap="none" dirty="0">
              <a:solidFill>
                <a:srgbClr val="FFFFFF"/>
              </a:solidFill>
            </a:endParaRPr>
          </a:p>
        </p:txBody>
      </p:sp>
      <p:cxnSp>
        <p:nvCxnSpPr>
          <p:cNvPr id="188" name="Google Shape;188;g83ccbea928_0_3"/>
          <p:cNvCxnSpPr/>
          <p:nvPr/>
        </p:nvCxnSpPr>
        <p:spPr>
          <a:xfrm>
            <a:off x="3975880" y="4385380"/>
            <a:ext cx="8748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9" name="Google Shape;189;g83ccbea928_0_3"/>
          <p:cNvSpPr txBox="1"/>
          <p:nvPr/>
        </p:nvSpPr>
        <p:spPr>
          <a:xfrm>
            <a:off x="4947125" y="4218025"/>
            <a:ext cx="26508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FFFFFF"/>
                </a:solidFill>
              </a:rPr>
              <a:t>&lt;message body&gt;</a:t>
            </a:r>
            <a:endParaRPr sz="938" b="1" i="0" u="none" strike="noStrike" cap="none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2958</Words>
  <Application>Microsoft Office PowerPoint</Application>
  <PresentationFormat>On-screen Show (16:10)</PresentationFormat>
  <Paragraphs>529</Paragraphs>
  <Slides>57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Courier New</vt:lpstr>
      <vt:lpstr>Consolas</vt:lpstr>
      <vt:lpstr>Arial</vt:lpstr>
      <vt:lpstr>Calibri</vt:lpstr>
      <vt:lpstr>Helvetica Neue Light</vt:lpstr>
      <vt:lpstr>Noto Sans Symbols</vt:lpstr>
      <vt:lpstr>Times New Roman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D McQuain</dc:creator>
  <cp:lastModifiedBy>Nguyen, Anthony</cp:lastModifiedBy>
  <cp:revision>37</cp:revision>
  <dcterms:modified xsi:type="dcterms:W3CDTF">2024-12-04T01:01:14Z</dcterms:modified>
</cp:coreProperties>
</file>