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3" r:id="rId5"/>
  </p:sldMasterIdLst>
  <p:notesMasterIdLst>
    <p:notesMasterId r:id="rId7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20" r:id="rId33"/>
    <p:sldId id="283" r:id="rId34"/>
    <p:sldId id="284" r:id="rId35"/>
    <p:sldId id="285" r:id="rId36"/>
    <p:sldId id="286" r:id="rId37"/>
    <p:sldId id="319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</p:sldIdLst>
  <p:sldSz cx="9144000" cy="5143500" type="screen16x9"/>
  <p:notesSz cx="6858000" cy="9144000"/>
  <p:embeddedFontLst>
    <p:embeddedFont>
      <p:font typeface="Roboto Mono" pitchFamily="49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hG2rZUL0g8hIKT77oklz+QahFd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5CFA2-5BCA-17EE-E3A9-50EB6417305C}" v="10" dt="2024-02-08T16:49:17.437"/>
    <p1510:client id="{92355B0C-DF3F-4B6E-BE2A-E31797E0EA6F}" v="39" dt="2024-02-08T01:38:53.414"/>
    <p1510:client id="{965E4EB6-3C68-467B-ACBB-4407A1C689C6}" v="294" dt="2024-02-09T17:45:19.254"/>
    <p1510:client id="{97D1DD28-F2FF-146F-80EF-50883C544336}" v="10" dt="2024-02-08T01:52:47.837"/>
    <p1510:client id="{A4BF651A-53AD-7C16-8FC2-49D3F38A3081}" v="1" dt="2024-02-09T23:45:29.165"/>
    <p1510:client id="{C93848D0-CD8E-11B1-A99E-69EB509F842E}" v="2" dt="2024-02-09T21:36:46.841"/>
  </p1510:revLst>
</p1510:revInfo>
</file>

<file path=ppt/tableStyles.xml><?xml version="1.0" encoding="utf-8"?>
<a:tblStyleLst xmlns:a="http://schemas.openxmlformats.org/drawingml/2006/main" def="{D1D6FE4D-F3D3-4F5F-912B-2DA831CD55A0}">
  <a:tblStyle styleId="{D1D6FE4D-F3D3-4F5F-912B-2DA831CD55A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61331"/>
  </p:normalViewPr>
  <p:slideViewPr>
    <p:cSldViewPr snapToGrid="0">
      <p:cViewPr varScale="1">
        <p:scale>
          <a:sx n="135" d="100"/>
          <a:sy n="135" d="100"/>
        </p:scale>
        <p:origin x="2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microsoft.com/office/2015/10/relationships/revisionInfo" Target="revisionInfo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font" Target="fonts/font3.fntdata"/><Relationship Id="rId79" Type="http://customschemas.google.com/relationships/presentationmetadata" Target="metadata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1.fntdata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font" Target="fonts/font4.fntdata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2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Anthony</a:t>
            </a:r>
          </a:p>
        </p:txBody>
      </p:sp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	</a:t>
            </a:r>
            <a:endParaRPr/>
          </a:p>
        </p:txBody>
      </p:sp>
      <p:sp>
        <p:nvSpPr>
          <p:cNvPr id="204" name="Google Shape;20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br>
              <a:rPr lang="en"/>
            </a:br>
            <a:br>
              <a:rPr lang="en"/>
            </a:br>
            <a:r>
              <a:rPr lang="en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While both </a:t>
            </a:r>
            <a:r>
              <a:rPr lang="en"/>
              <a:t>posix_spawnattr_t</a:t>
            </a:r>
            <a:r>
              <a:rPr lang="en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/>
              <a:t>posix_spawn_file_actions_t</a:t>
            </a:r>
            <a:r>
              <a:rPr lang="en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structures store important configuration information, they are passive on their own. That means simply defining or populating these structures doesn't enact any changes.  The function </a:t>
            </a:r>
            <a:r>
              <a:rPr lang="en"/>
              <a:t>posix_spawnp()</a:t>
            </a:r>
            <a:r>
              <a:rPr lang="en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is what activates or uses these configurations. When called, </a:t>
            </a:r>
            <a:r>
              <a:rPr lang="en"/>
              <a:t>posix_spawnp()</a:t>
            </a:r>
            <a:r>
              <a:rPr lang="en" b="0" i="0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takes the data stored in these structures to create a new process with the specified attributes and file actions.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  <p:sp>
        <p:nvSpPr>
          <p:cNvPr id="229" name="Google Shape;229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Draw Example on the Board if possible - Vineet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 (greater sign) (double greater sign) (less than sign)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When you use | it only pipes the stdout to the wc, as you can see the “write to stderr” line is from stderr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 When you use the |&amp;, it pipes both stdout and stderr to wc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When you use &gt;, it only redirects stdout to file.txt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When you use &gt;&amp;, it redirects both stdout and stderr to file.txt</a:t>
            </a:r>
            <a:endParaRPr/>
          </a:p>
        </p:txBody>
      </p:sp>
      <p:sp>
        <p:nvSpPr>
          <p:cNvPr id="358" name="Google Shape;35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Vineet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</a:t>
            </a:r>
            <a:r>
              <a:rPr lang="en" dirty="0" err="1"/>
              <a:t>llows</a:t>
            </a:r>
            <a:r>
              <a:rPr lang="en" dirty="0"/>
              <a:t> kernel to inform processes of events of interest,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S</a:t>
            </a:r>
            <a:r>
              <a:rPr lang="en" dirty="0" err="1"/>
              <a:t>ynchronous</a:t>
            </a:r>
            <a:r>
              <a:rPr lang="en" dirty="0"/>
              <a:t> (internal to process)/asynchronous (external to process)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E</a:t>
            </a:r>
            <a:r>
              <a:rPr lang="en" dirty="0" err="1"/>
              <a:t>ssentially</a:t>
            </a:r>
            <a:r>
              <a:rPr lang="en" dirty="0"/>
              <a:t> up to you to set up process groups and indicate which one is running in the foreground (e.g. in the case of SIGINT and SIGSTP)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 dirty="0">
                <a:solidFill>
                  <a:srgbClr val="333333"/>
                </a:solidFill>
                <a:highlight>
                  <a:srgbClr val="FFFFFF"/>
                </a:highlight>
              </a:rPr>
              <a:t>Vineet: The only signal that you absolutely must catch is SIGCHLD (according to FAQ)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 dirty="0">
                <a:solidFill>
                  <a:srgbClr val="333333"/>
                </a:solidFill>
                <a:highlight>
                  <a:srgbClr val="FFFFFF"/>
                </a:highlight>
              </a:rPr>
              <a:t>SENDING OF SIGINT IS DONE AUTOMATICALLY BY THE OS, NOT THE SHELL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 dirty="0">
                <a:solidFill>
                  <a:srgbClr val="333333"/>
                </a:solidFill>
                <a:highlight>
                  <a:srgbClr val="FFFFFF"/>
                </a:highlight>
              </a:rPr>
              <a:t>Vineet The only signal that you absolutely must catch is SIGCHLD (according to FAQ)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</a:rPr>
              <a:t>SENDING OF SIGSTP IS DONE AUTOMATICALLY BY THE OS, NOT THE SHELL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Vineet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Whenever a child process changes state—that is, it exits, crashes, stops, or resumes from a stopped state, the kernel sends a SIGCHLD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 wait and waitpid will have a wstatus argument as an int * which will store the wait status for use with this macro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  <p:sp>
        <p:nvSpPr>
          <p:cNvPr id="465" name="Google Shape;46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>
          <a:extLst>
            <a:ext uri="{FF2B5EF4-FFF2-40B4-BE49-F238E27FC236}">
              <a16:creationId xmlns:a16="http://schemas.microsoft.com/office/drawing/2014/main" id="{208E1E12-0AB8-EE1E-92E8-0FC3E48BB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>
            <a:extLst>
              <a:ext uri="{FF2B5EF4-FFF2-40B4-BE49-F238E27FC236}">
                <a16:creationId xmlns:a16="http://schemas.microsoft.com/office/drawing/2014/main" id="{D59C19B8-87E1-6E08-9493-6B2984672C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9:notes">
            <a:extLst>
              <a:ext uri="{FF2B5EF4-FFF2-40B4-BE49-F238E27FC236}">
                <a16:creationId xmlns:a16="http://schemas.microsoft.com/office/drawing/2014/main" id="{286F2A05-0B5C-B385-1ABD-E60AFF782C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Thomas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9892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  <p:sp>
        <p:nvSpPr>
          <p:cNvPr id="470" name="Google Shape;4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7e6fea5f9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7e6fea5f9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  <p:sp>
        <p:nvSpPr>
          <p:cNvPr id="665" name="Google Shape;66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9" name="Google Shape;67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Shell is a program which processes commands and returns output. Terminal is a program that runs a shell, in the old days, was literally hardware but now the concept is translated in software (like Gnome-Terminal)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We will not be making a terminal - Timothy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4" name="Google Shape;71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  <p:sp>
        <p:nvSpPr>
          <p:cNvPr id="734" name="Google Shape;73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9" name="Google Shape;75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Timothy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Zhuowei</a:t>
            </a:r>
            <a:endParaRPr/>
          </a:p>
        </p:txBody>
      </p:sp>
      <p:sp>
        <p:nvSpPr>
          <p:cNvPr id="776" name="Google Shape;77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Isaiah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Address the errors such as definitely lost and invalid read in your code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  <p:sp>
        <p:nvSpPr>
          <p:cNvPr id="792" name="Google Shape;79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Vineet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0" name="Google Shape;81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Vineet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Vineet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Isaiah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background">
  <p:cSld name="empty background">
    <p:bg>
      <p:bgPr>
        <a:solidFill>
          <a:srgbClr val="FFFFF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58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tem circle pictures">
  <p:cSld name="three item circle pictures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79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sp>
        <p:nvSpPr>
          <p:cNvPr id="68" name="Google Shape;68;p79"/>
          <p:cNvSpPr>
            <a:spLocks noGrp="1"/>
          </p:cNvSpPr>
          <p:nvPr>
            <p:ph type="pic" idx="2"/>
          </p:nvPr>
        </p:nvSpPr>
        <p:spPr>
          <a:xfrm>
            <a:off x="608609" y="1167254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69" name="Google Shape;69;p79"/>
          <p:cNvSpPr>
            <a:spLocks noGrp="1"/>
          </p:cNvSpPr>
          <p:nvPr>
            <p:ph type="pic" idx="3"/>
          </p:nvPr>
        </p:nvSpPr>
        <p:spPr>
          <a:xfrm>
            <a:off x="3299790" y="2415330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70" name="Google Shape;70;p79"/>
          <p:cNvSpPr>
            <a:spLocks noGrp="1"/>
          </p:cNvSpPr>
          <p:nvPr>
            <p:ph type="pic" idx="4"/>
          </p:nvPr>
        </p:nvSpPr>
        <p:spPr>
          <a:xfrm>
            <a:off x="6313714" y="1559920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71" name="Google Shape;71;p79"/>
          <p:cNvSpPr/>
          <p:nvPr/>
        </p:nvSpPr>
        <p:spPr>
          <a:xfrm>
            <a:off x="542029" y="1117319"/>
            <a:ext cx="1852233" cy="1389175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79"/>
          <p:cNvCxnSpPr/>
          <p:nvPr/>
        </p:nvCxnSpPr>
        <p:spPr>
          <a:xfrm>
            <a:off x="2260026" y="2204572"/>
            <a:ext cx="1069507" cy="564071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" name="Google Shape;73;p79"/>
          <p:cNvSpPr/>
          <p:nvPr/>
        </p:nvSpPr>
        <p:spPr>
          <a:xfrm>
            <a:off x="3228079" y="2365395"/>
            <a:ext cx="1852233" cy="1389175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p79"/>
          <p:cNvCxnSpPr/>
          <p:nvPr/>
        </p:nvCxnSpPr>
        <p:spPr>
          <a:xfrm rot="10800000" flipH="1">
            <a:off x="5018862" y="2434508"/>
            <a:ext cx="1280567" cy="340043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5" name="Google Shape;75;p79"/>
          <p:cNvSpPr/>
          <p:nvPr/>
        </p:nvSpPr>
        <p:spPr>
          <a:xfrm>
            <a:off x="6237979" y="1510779"/>
            <a:ext cx="1852233" cy="1389175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background alt footer">
  <p:cSld name="empty background alt footer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0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80" descr="VT-grid-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8705" y="4630516"/>
            <a:ext cx="795060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side photo">
  <p:cSld name="right side photo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1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page">
  <p:cSld name="bio page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2"/>
          <p:cNvSpPr/>
          <p:nvPr/>
        </p:nvSpPr>
        <p:spPr>
          <a:xfrm>
            <a:off x="7470650" y="4767860"/>
            <a:ext cx="187037" cy="31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2"/>
          <p:cNvSpPr/>
          <p:nvPr/>
        </p:nvSpPr>
        <p:spPr>
          <a:xfrm>
            <a:off x="6450425" y="2706185"/>
            <a:ext cx="1852233" cy="1389175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82"/>
          <p:cNvSpPr/>
          <p:nvPr/>
        </p:nvSpPr>
        <p:spPr>
          <a:xfrm>
            <a:off x="531726" y="1106992"/>
            <a:ext cx="1852233" cy="1389175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2"/>
          <p:cNvSpPr>
            <a:spLocks noGrp="1"/>
          </p:cNvSpPr>
          <p:nvPr>
            <p:ph type="pic" idx="2"/>
          </p:nvPr>
        </p:nvSpPr>
        <p:spPr>
          <a:xfrm>
            <a:off x="598306" y="1156927"/>
            <a:ext cx="1719072" cy="1289304"/>
          </a:xfrm>
          <a:prstGeom prst="ellipse">
            <a:avLst/>
          </a:prstGeom>
          <a:noFill/>
          <a:ln>
            <a:noFill/>
          </a:ln>
        </p:spPr>
      </p:sp>
      <p:sp>
        <p:nvSpPr>
          <p:cNvPr id="86" name="Google Shape;86;p82"/>
          <p:cNvSpPr>
            <a:spLocks noGrp="1"/>
          </p:cNvSpPr>
          <p:nvPr>
            <p:ph type="pic" idx="3"/>
          </p:nvPr>
        </p:nvSpPr>
        <p:spPr>
          <a:xfrm>
            <a:off x="6517005" y="2756120"/>
            <a:ext cx="1719072" cy="1289304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graphic empty background">
  <p:cSld name="gray graphic empty background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3"/>
          <p:cNvSpPr/>
          <p:nvPr/>
        </p:nvSpPr>
        <p:spPr>
          <a:xfrm>
            <a:off x="0" y="0"/>
            <a:ext cx="37719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34275" tIns="45700" rIns="3427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EDEDE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6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3" name="Google Shape;103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6" name="Google Shape;106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6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6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 background">
  <p:cSld name="full photo background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8" name="Google Shape;118;p6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ext w/ 4 photos">
  <p:cSld name="right text w/ 4 photos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2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72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72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72"/>
          <p:cNvSpPr>
            <a:spLocks noGrp="1"/>
          </p:cNvSpPr>
          <p:nvPr>
            <p:ph type="pic" idx="2"/>
          </p:nvPr>
        </p:nvSpPr>
        <p:spPr>
          <a:xfrm>
            <a:off x="707246" y="1164461"/>
            <a:ext cx="2501459" cy="1668096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72"/>
          <p:cNvSpPr>
            <a:spLocks noGrp="1"/>
          </p:cNvSpPr>
          <p:nvPr>
            <p:ph type="pic" idx="3"/>
          </p:nvPr>
        </p:nvSpPr>
        <p:spPr>
          <a:xfrm>
            <a:off x="3321954" y="1318200"/>
            <a:ext cx="1688377" cy="11202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72"/>
          <p:cNvSpPr>
            <a:spLocks noGrp="1"/>
          </p:cNvSpPr>
          <p:nvPr>
            <p:ph type="pic" idx="4"/>
          </p:nvPr>
        </p:nvSpPr>
        <p:spPr>
          <a:xfrm>
            <a:off x="435024" y="2949088"/>
            <a:ext cx="2773681" cy="1100287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72"/>
          <p:cNvSpPr>
            <a:spLocks noGrp="1"/>
          </p:cNvSpPr>
          <p:nvPr>
            <p:ph type="pic" idx="5"/>
          </p:nvPr>
        </p:nvSpPr>
        <p:spPr>
          <a:xfrm>
            <a:off x="3321954" y="2560113"/>
            <a:ext cx="1961899" cy="1300129"/>
          </a:xfrm>
          <a:prstGeom prst="rect">
            <a:avLst/>
          </a:prstGeom>
          <a:noFill/>
          <a:ln>
            <a:noFill/>
          </a:ln>
        </p:spPr>
      </p:sp>
      <p:pic>
        <p:nvPicPr>
          <p:cNvPr id="18" name="Google Shape;18;p72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299" y="9950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72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5340615" y="3860242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ext w/ 4 photos alt footer">
  <p:cSld name="right text w/ 4 photos alt footer">
    <p:bg>
      <p:bgPr>
        <a:solidFill>
          <a:srgbClr val="FFFFF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3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73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73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73"/>
          <p:cNvSpPr>
            <a:spLocks noGrp="1"/>
          </p:cNvSpPr>
          <p:nvPr>
            <p:ph type="pic" idx="2"/>
          </p:nvPr>
        </p:nvSpPr>
        <p:spPr>
          <a:xfrm>
            <a:off x="707246" y="1164461"/>
            <a:ext cx="2501459" cy="1668096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73"/>
          <p:cNvSpPr>
            <a:spLocks noGrp="1"/>
          </p:cNvSpPr>
          <p:nvPr>
            <p:ph type="pic" idx="3"/>
          </p:nvPr>
        </p:nvSpPr>
        <p:spPr>
          <a:xfrm>
            <a:off x="3321954" y="1318200"/>
            <a:ext cx="1688377" cy="11202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73"/>
          <p:cNvSpPr>
            <a:spLocks noGrp="1"/>
          </p:cNvSpPr>
          <p:nvPr>
            <p:ph type="pic" idx="4"/>
          </p:nvPr>
        </p:nvSpPr>
        <p:spPr>
          <a:xfrm>
            <a:off x="435024" y="2949088"/>
            <a:ext cx="2773681" cy="1100287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73"/>
          <p:cNvSpPr>
            <a:spLocks noGrp="1"/>
          </p:cNvSpPr>
          <p:nvPr>
            <p:ph type="pic" idx="5"/>
          </p:nvPr>
        </p:nvSpPr>
        <p:spPr>
          <a:xfrm>
            <a:off x="3321954" y="2560113"/>
            <a:ext cx="1961899" cy="130012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8" name="Google Shape;28;p73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pic>
        <p:nvPicPr>
          <p:cNvPr id="29" name="Google Shape;29;p73" descr="VT-grid-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8705" y="4630516"/>
            <a:ext cx="795060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3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99" y="9950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3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340615" y="3860242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side text + 1 picture">
  <p:cSld name="right side text + 1 picture"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4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4"/>
          <p:cNvSpPr>
            <a:spLocks noGrp="1"/>
          </p:cNvSpPr>
          <p:nvPr>
            <p:ph type="pic" idx="2"/>
          </p:nvPr>
        </p:nvSpPr>
        <p:spPr>
          <a:xfrm>
            <a:off x="713720" y="1029950"/>
            <a:ext cx="4414539" cy="2947690"/>
          </a:xfrm>
          <a:prstGeom prst="rect">
            <a:avLst/>
          </a:prstGeom>
          <a:noFill/>
          <a:ln>
            <a:noFill/>
          </a:ln>
        </p:spPr>
      </p:sp>
      <p:pic>
        <p:nvPicPr>
          <p:cNvPr id="35" name="Google Shape;35;p74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773" y="860490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4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5184746" y="39776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ight side text + 1 picture alt footer">
  <p:cSld name="1_right side text + 1 picture alt footer"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5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5"/>
          <p:cNvSpPr>
            <a:spLocks noGrp="1"/>
          </p:cNvSpPr>
          <p:nvPr>
            <p:ph type="pic" idx="2"/>
          </p:nvPr>
        </p:nvSpPr>
        <p:spPr>
          <a:xfrm>
            <a:off x="713720" y="1029950"/>
            <a:ext cx="4414539" cy="2947690"/>
          </a:xfrm>
          <a:prstGeom prst="rect">
            <a:avLst/>
          </a:prstGeom>
          <a:noFill/>
          <a:ln>
            <a:noFill/>
          </a:ln>
        </p:spPr>
      </p:sp>
      <p:pic>
        <p:nvPicPr>
          <p:cNvPr id="40" name="Google Shape;40;p75" descr="VT-grid-0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8705" y="4630516"/>
            <a:ext cx="7950605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75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pic>
        <p:nvPicPr>
          <p:cNvPr id="42" name="Google Shape;42;p75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773" y="860490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5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184746" y="39776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 photo">
  <p:cSld name="left side photo"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6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7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7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7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7"/>
          <p:cNvSpPr>
            <a:spLocks noGrp="1"/>
          </p:cNvSpPr>
          <p:nvPr>
            <p:ph type="pic" idx="2"/>
          </p:nvPr>
        </p:nvSpPr>
        <p:spPr>
          <a:xfrm>
            <a:off x="516760" y="516761"/>
            <a:ext cx="8126784" cy="411457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1" name="Google Shape;51;p77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pic>
        <p:nvPicPr>
          <p:cNvPr id="52" name="Google Shape;52;p77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0813" y="3473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7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700030" y="46313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collage">
  <p:cSld name="picture collage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8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8"/>
          <p:cNvSpPr/>
          <p:nvPr/>
        </p:nvSpPr>
        <p:spPr>
          <a:xfrm>
            <a:off x="-11706" y="-482447"/>
            <a:ext cx="9167411" cy="61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8"/>
          <p:cNvSpPr txBox="1"/>
          <p:nvPr/>
        </p:nvSpPr>
        <p:spPr>
          <a:xfrm>
            <a:off x="-742950" y="1289050"/>
            <a:ext cx="69312" cy="20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8"/>
          <p:cNvSpPr>
            <a:spLocks noGrp="1"/>
          </p:cNvSpPr>
          <p:nvPr>
            <p:ph type="pic" idx="2"/>
          </p:nvPr>
        </p:nvSpPr>
        <p:spPr>
          <a:xfrm>
            <a:off x="516760" y="516761"/>
            <a:ext cx="2418061" cy="411457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" name="Google Shape;59;p78"/>
          <p:cNvCxnSpPr/>
          <p:nvPr/>
        </p:nvCxnSpPr>
        <p:spPr>
          <a:xfrm>
            <a:off x="2054180" y="341008"/>
            <a:ext cx="8992386" cy="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miter lim="8000"/>
            <a:headEnd type="none" w="sm" len="sm"/>
            <a:tailEnd type="none" w="sm" len="sm"/>
          </a:ln>
        </p:spPr>
      </p:cxnSp>
      <p:sp>
        <p:nvSpPr>
          <p:cNvPr id="60" name="Google Shape;60;p78"/>
          <p:cNvSpPr>
            <a:spLocks noGrp="1"/>
          </p:cNvSpPr>
          <p:nvPr>
            <p:ph type="pic" idx="3"/>
          </p:nvPr>
        </p:nvSpPr>
        <p:spPr>
          <a:xfrm>
            <a:off x="6225483" y="2112461"/>
            <a:ext cx="2418061" cy="2516579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78"/>
          <p:cNvSpPr>
            <a:spLocks noGrp="1"/>
          </p:cNvSpPr>
          <p:nvPr>
            <p:ph type="pic" idx="4"/>
          </p:nvPr>
        </p:nvSpPr>
        <p:spPr>
          <a:xfrm>
            <a:off x="6225483" y="517093"/>
            <a:ext cx="2418061" cy="1419284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78"/>
          <p:cNvSpPr>
            <a:spLocks noGrp="1"/>
          </p:cNvSpPr>
          <p:nvPr>
            <p:ph type="pic" idx="5"/>
          </p:nvPr>
        </p:nvSpPr>
        <p:spPr>
          <a:xfrm>
            <a:off x="3108680" y="519503"/>
            <a:ext cx="2942496" cy="2506086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78"/>
          <p:cNvSpPr>
            <a:spLocks noGrp="1"/>
          </p:cNvSpPr>
          <p:nvPr>
            <p:ph type="pic" idx="6"/>
          </p:nvPr>
        </p:nvSpPr>
        <p:spPr>
          <a:xfrm>
            <a:off x="3108680" y="3241385"/>
            <a:ext cx="2942496" cy="1387655"/>
          </a:xfrm>
          <a:prstGeom prst="rect">
            <a:avLst/>
          </a:prstGeom>
          <a:noFill/>
          <a:ln>
            <a:noFill/>
          </a:ln>
        </p:spPr>
      </p:sp>
      <p:pic>
        <p:nvPicPr>
          <p:cNvPr id="64" name="Google Shape;64;p78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0813" y="347301"/>
            <a:ext cx="169460" cy="16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8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8700030" y="4631340"/>
            <a:ext cx="169460" cy="16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n7.org/linux/man-pages/man3/posix_spawn.3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ocess_group#Applications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hyperlink" Target="https://en.wikipedia.org/wiki/Process_group#Application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hyperlink" Target="https://en.wikipedia.org/wiki/Process_group#Applications" TargetMode="Externa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cs.vt.edu/profile/keys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cs.vt.edu/help/ssh/README#generating-a-new-ssh-key-pair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git.cs.vt.edu/help/ssh/README#locating-an-existing-ssh-key-pair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cs.vt.edu/cs3214-staff/cs3214-cush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db.com/gdbreference/commands/set_follow-fork-mode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 txBox="1"/>
          <p:nvPr/>
        </p:nvSpPr>
        <p:spPr>
          <a:xfrm>
            <a:off x="3388050" y="1224575"/>
            <a:ext cx="23679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CS 3214: Project 1</a:t>
            </a:r>
            <a:endParaRPr sz="1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631500" y="1726875"/>
            <a:ext cx="78810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Customizable Shell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1156350" y="3160950"/>
            <a:ext cx="43179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Help Session:</a:t>
            </a:r>
            <a:endParaRPr sz="19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Friday Feb 9, 2023 7:00 PM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"/>
          <p:cNvSpPr txBox="1"/>
          <p:nvPr/>
        </p:nvSpPr>
        <p:spPr>
          <a:xfrm>
            <a:off x="1156350" y="4053150"/>
            <a:ext cx="42843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Anthony Nguyen &lt;anthonyn33@vt.edu&gt;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</a:rPr>
              <a:t>Thomas Tran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&lt;</a:t>
            </a:r>
            <a:r>
              <a:rPr lang="en-US" sz="1600" dirty="0" err="1">
                <a:solidFill>
                  <a:srgbClr val="FFFFFF"/>
                </a:solidFill>
              </a:rPr>
              <a:t>thomastran</a:t>
            </a:r>
            <a:r>
              <a:rPr lang="en-US" sz="16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@vt.edu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5"/>
          <p:cNvSpPr txBox="1"/>
          <p:nvPr/>
        </p:nvSpPr>
        <p:spPr>
          <a:xfrm>
            <a:off x="3864864" y="1780032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457" y="1228308"/>
            <a:ext cx="8433083" cy="30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534" y="1729632"/>
            <a:ext cx="8574928" cy="102565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5"/>
          <p:cNvSpPr txBox="1"/>
          <p:nvPr/>
        </p:nvSpPr>
        <p:spPr>
          <a:xfrm>
            <a:off x="524256" y="3255264"/>
            <a:ext cx="56814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Notice the PID and PGID!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8C3D85-2E12-7107-4DB5-7203C0B0EE7F}"/>
              </a:ext>
            </a:extLst>
          </p:cNvPr>
          <p:cNvSpPr/>
          <p:nvPr/>
        </p:nvSpPr>
        <p:spPr>
          <a:xfrm>
            <a:off x="920750" y="2236035"/>
            <a:ext cx="679450" cy="5128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34CE70-C33D-7DD0-3396-4D1AECC3FC1A}"/>
              </a:ext>
            </a:extLst>
          </p:cNvPr>
          <p:cNvSpPr/>
          <p:nvPr/>
        </p:nvSpPr>
        <p:spPr>
          <a:xfrm>
            <a:off x="1600200" y="2236035"/>
            <a:ext cx="679450" cy="5128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POSIX Spawn</a:t>
            </a:r>
            <a:endParaRPr sz="2500" b="1"/>
          </a:p>
        </p:txBody>
      </p:sp>
      <p:sp>
        <p:nvSpPr>
          <p:cNvPr id="215" name="Google Shape;215;p84"/>
          <p:cNvSpPr txBox="1">
            <a:spLocks noGrp="1"/>
          </p:cNvSpPr>
          <p:nvPr>
            <p:ph type="body" idx="1"/>
          </p:nvPr>
        </p:nvSpPr>
        <p:spPr>
          <a:xfrm>
            <a:off x="384775" y="920826"/>
            <a:ext cx="7947000" cy="38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Replaces fork() + exec() entirely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is </a:t>
            </a:r>
            <a:r>
              <a:rPr lang="en" sz="1600">
                <a:solidFill>
                  <a:schemeClr val="dk1"/>
                </a:solidFill>
              </a:rPr>
              <a:t>streamlined </a:t>
            </a:r>
            <a:r>
              <a:rPr lang="en" sz="160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rather than handling multiple processes in if-else statements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>
                <a:solidFill>
                  <a:schemeClr val="dk1"/>
                </a:solidFill>
              </a:rPr>
              <a:t>posix_spawnattr_t and posix_spawn_file_actions_t are structs that store information about process groups and I/O redirection/piping respectively. These structs don’t do anything until posix_spawnp is used.</a:t>
            </a:r>
          </a:p>
          <a:p>
            <a:pPr lvl="1" indent="-342900">
              <a:lnSpc>
                <a:spcPct val="100000"/>
              </a:lnSpc>
              <a:spcBef>
                <a:spcPts val="600"/>
              </a:spcBef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You will need to setup/configure these structs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posix_spawn(3) - Linux manual page (man7.org)</a:t>
            </a:r>
            <a:r>
              <a:rPr lang="en" sz="1600" b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You need to include “spawn.h” in your cush.c to use these functions. The file is located in the posix_spawn directory. Also be sure to use the </a:t>
            </a:r>
            <a:r>
              <a:rPr lang="en" sz="1600" b="1">
                <a:solidFill>
                  <a:schemeClr val="dk1"/>
                </a:solidFill>
              </a:rPr>
              <a:t>“make” command to </a:t>
            </a:r>
            <a:r>
              <a:rPr lang="en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compile posix_spawn.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SzPts val="1800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5"/>
          <p:cNvSpPr txBox="1">
            <a:spLocks noGrp="1"/>
          </p:cNvSpPr>
          <p:nvPr>
            <p:ph type="title"/>
          </p:nvPr>
        </p:nvSpPr>
        <p:spPr>
          <a:xfrm>
            <a:off x="573024" y="145000"/>
            <a:ext cx="32564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fork() + exec()</a:t>
            </a:r>
            <a:endParaRPr/>
          </a:p>
        </p:txBody>
      </p:sp>
      <p:cxnSp>
        <p:nvCxnSpPr>
          <p:cNvPr id="221" name="Google Shape;221;p85"/>
          <p:cNvCxnSpPr/>
          <p:nvPr/>
        </p:nvCxnSpPr>
        <p:spPr>
          <a:xfrm rot="10800000">
            <a:off x="4530450" y="44922"/>
            <a:ext cx="0" cy="3439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85"/>
          <p:cNvSpPr txBox="1"/>
          <p:nvPr/>
        </p:nvSpPr>
        <p:spPr>
          <a:xfrm>
            <a:off x="5618202" y="160051"/>
            <a:ext cx="249136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posix_spawn()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5"/>
          <p:cNvSpPr txBox="1"/>
          <p:nvPr/>
        </p:nvSpPr>
        <p:spPr>
          <a:xfrm>
            <a:off x="231070" y="3604749"/>
            <a:ext cx="881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You can use fork() + exec() for this project, b</a:t>
            </a: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 our recommendation is: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848" y="944797"/>
            <a:ext cx="3527024" cy="209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6020" y="944806"/>
            <a:ext cx="38957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8163" y="4177455"/>
            <a:ext cx="3996776" cy="6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POSIX Spawn Attributes</a:t>
            </a:r>
            <a:endParaRPr/>
          </a:p>
        </p:txBody>
      </p:sp>
      <p:sp>
        <p:nvSpPr>
          <p:cNvPr id="232" name="Google Shape;232;p86"/>
          <p:cNvSpPr txBox="1"/>
          <p:nvPr/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Groups - posix_spawnattr_setpgroup()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Terminal Control - posix_spawnattr_tcsetpgrp_np()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Piping -  posix_spawn_file_actions_adddup2()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I/O Redirection - posix_spawn_file_actions_addopen()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listed on both the spec and &lt;spawn.h&gt;.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Built-in Commands</a:t>
            </a:r>
            <a:endParaRPr sz="2500" b="1"/>
          </a:p>
        </p:txBody>
      </p:sp>
      <p:sp>
        <p:nvSpPr>
          <p:cNvPr id="238" name="Google Shape;238;p9"/>
          <p:cNvSpPr txBox="1">
            <a:spLocks noGrp="1"/>
          </p:cNvSpPr>
          <p:nvPr>
            <p:ph type="body" idx="1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Commands that are defined within the program by you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need to fork off and execute an external program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Required Built-In Commands for your shell: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kill - kills a process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jobs - displays a list of jobs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stop - stops a process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fg - sends a process to foreground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bg - sends a process to background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exit - exits the shell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Built-in Commands are not considered Jobs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additional built-ins / functionality extenders also required (examples in later slide)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low-effort (cd, custom prompt, etc.)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high-effort (glob expansion, history, etc.)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Built-ins Behind the Scenes</a:t>
            </a:r>
            <a:endParaRPr sz="2500" b="1"/>
          </a:p>
        </p:txBody>
      </p:sp>
      <p:sp>
        <p:nvSpPr>
          <p:cNvPr id="244" name="Google Shape;244;p10"/>
          <p:cNvSpPr txBox="1"/>
          <p:nvPr/>
        </p:nvSpPr>
        <p:spPr>
          <a:xfrm>
            <a:off x="781950" y="1846450"/>
            <a:ext cx="9354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jobs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713" y="26668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10"/>
          <p:cNvCxnSpPr/>
          <p:nvPr/>
        </p:nvCxnSpPr>
        <p:spPr>
          <a:xfrm>
            <a:off x="1246950" y="2222350"/>
            <a:ext cx="0" cy="94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" name="Google Shape;247;p10"/>
          <p:cNvCxnSpPr>
            <a:stCxn id="245" idx="3"/>
            <a:endCxn id="248" idx="1"/>
          </p:cNvCxnSpPr>
          <p:nvPr/>
        </p:nvCxnSpPr>
        <p:spPr>
          <a:xfrm>
            <a:off x="2796613" y="3169827"/>
            <a:ext cx="119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648" y="26668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/>
          <p:nvPr/>
        </p:nvSpPr>
        <p:spPr>
          <a:xfrm>
            <a:off x="6147187" y="2854300"/>
            <a:ext cx="2943417" cy="62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[1]+	Stopped	vim</a:t>
            </a:r>
            <a:endParaRPr sz="1100" b="0" i="0" u="none" strike="noStrike" cap="non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[2]-	Running	sleep 20 &amp;	</a:t>
            </a:r>
            <a:endParaRPr sz="1100" b="0" i="0" u="none" strike="noStrike" cap="none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50" name="Google Shape;250;p10"/>
          <p:cNvCxnSpPr>
            <a:stCxn id="248" idx="3"/>
          </p:cNvCxnSpPr>
          <p:nvPr/>
        </p:nvCxnSpPr>
        <p:spPr>
          <a:xfrm>
            <a:off x="5001548" y="3169825"/>
            <a:ext cx="108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1" name="Google Shape;251;p10"/>
          <p:cNvCxnSpPr>
            <a:endCxn id="245" idx="1"/>
          </p:cNvCxnSpPr>
          <p:nvPr/>
        </p:nvCxnSpPr>
        <p:spPr>
          <a:xfrm>
            <a:off x="1250713" y="3169827"/>
            <a:ext cx="54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2" name="Google Shape;252;p10"/>
          <p:cNvSpPr txBox="1"/>
          <p:nvPr/>
        </p:nvSpPr>
        <p:spPr>
          <a:xfrm>
            <a:off x="5108950" y="738925"/>
            <a:ext cx="3624900" cy="1689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STEPS for </a:t>
            </a:r>
            <a:r>
              <a:rPr lang="en" sz="1400" b="1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built-in</a:t>
            </a:r>
            <a:endParaRPr sz="1400" b="1" i="1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waits for user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Shell realizes this is a built in command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Shell executes built-in (no forking)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After execution, shell repeats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I/O Piping</a:t>
            </a:r>
            <a:endParaRPr sz="2500" b="1"/>
          </a:p>
        </p:txBody>
      </p:sp>
      <p:sp>
        <p:nvSpPr>
          <p:cNvPr id="258" name="Google Shape;258;p11"/>
          <p:cNvSpPr txBox="1">
            <a:spLocks noGrp="1"/>
          </p:cNvSpPr>
          <p:nvPr>
            <p:ph type="body" idx="1"/>
          </p:nvPr>
        </p:nvSpPr>
        <p:spPr>
          <a:xfrm>
            <a:off x="198325" y="2819625"/>
            <a:ext cx="2545500" cy="218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The Shell will fork off a child process to execute each command in a pipeline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But since this is a pipeline of commands, we’ll also need to wire STDIN and STDOUT for each process….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259" name="Google Shape;259;p11"/>
          <p:cNvSpPr txBox="1"/>
          <p:nvPr/>
        </p:nvSpPr>
        <p:spPr>
          <a:xfrm>
            <a:off x="322125" y="1017713"/>
            <a:ext cx="24216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 | grep *.txt | wc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4213" y="13706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1"/>
          <p:cNvCxnSpPr/>
          <p:nvPr/>
        </p:nvCxnSpPr>
        <p:spPr>
          <a:xfrm>
            <a:off x="1257375" y="1393613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p11"/>
          <p:cNvCxnSpPr>
            <a:endCxn id="260" idx="1"/>
          </p:cNvCxnSpPr>
          <p:nvPr/>
        </p:nvCxnSpPr>
        <p:spPr>
          <a:xfrm>
            <a:off x="1265513" y="1873627"/>
            <a:ext cx="54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3" name="Google Shape;263;p11"/>
          <p:cNvCxnSpPr>
            <a:stCxn id="260" idx="3"/>
          </p:cNvCxnSpPr>
          <p:nvPr/>
        </p:nvCxnSpPr>
        <p:spPr>
          <a:xfrm rot="10800000" flipH="1">
            <a:off x="2820113" y="1862227"/>
            <a:ext cx="1031700" cy="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4" name="Google Shape;264;p11"/>
          <p:cNvCxnSpPr/>
          <p:nvPr/>
        </p:nvCxnSpPr>
        <p:spPr>
          <a:xfrm>
            <a:off x="3371575" y="1883225"/>
            <a:ext cx="21000" cy="269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11"/>
          <p:cNvCxnSpPr/>
          <p:nvPr/>
        </p:nvCxnSpPr>
        <p:spPr>
          <a:xfrm rot="10800000" flipH="1">
            <a:off x="3371575" y="2756215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6073" y="1366613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9473" y="2254763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11"/>
          <p:cNvCxnSpPr>
            <a:stCxn id="267" idx="3"/>
          </p:cNvCxnSpPr>
          <p:nvPr/>
        </p:nvCxnSpPr>
        <p:spPr>
          <a:xfrm>
            <a:off x="5085373" y="2757713"/>
            <a:ext cx="9897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9" name="Google Shape;269;p11"/>
          <p:cNvCxnSpPr>
            <a:stCxn id="266" idx="3"/>
          </p:cNvCxnSpPr>
          <p:nvPr/>
        </p:nvCxnSpPr>
        <p:spPr>
          <a:xfrm rot="10800000" flipH="1">
            <a:off x="5011973" y="1857263"/>
            <a:ext cx="34743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0" name="Google Shape;270;p11"/>
          <p:cNvCxnSpPr/>
          <p:nvPr/>
        </p:nvCxnSpPr>
        <p:spPr>
          <a:xfrm rot="10800000" flipH="1">
            <a:off x="3371575" y="3699490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71" name="Google Shape;27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9473" y="3198038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11"/>
          <p:cNvCxnSpPr>
            <a:stCxn id="271" idx="3"/>
          </p:cNvCxnSpPr>
          <p:nvPr/>
        </p:nvCxnSpPr>
        <p:spPr>
          <a:xfrm>
            <a:off x="5085373" y="3700988"/>
            <a:ext cx="9897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3" name="Google Shape;273;p11"/>
          <p:cNvCxnSpPr/>
          <p:nvPr/>
        </p:nvCxnSpPr>
        <p:spPr>
          <a:xfrm rot="10800000" flipH="1">
            <a:off x="3371575" y="4562465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74" name="Google Shape;27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6373" y="4061013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11"/>
          <p:cNvCxnSpPr>
            <a:stCxn id="274" idx="3"/>
          </p:cNvCxnSpPr>
          <p:nvPr/>
        </p:nvCxnSpPr>
        <p:spPr>
          <a:xfrm>
            <a:off x="5122273" y="4563963"/>
            <a:ext cx="9897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6" name="Google Shape;276;p11"/>
          <p:cNvSpPr txBox="1"/>
          <p:nvPr/>
        </p:nvSpPr>
        <p:spPr>
          <a:xfrm>
            <a:off x="6194750" y="2569775"/>
            <a:ext cx="6633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1"/>
          <p:cNvSpPr txBox="1"/>
          <p:nvPr/>
        </p:nvSpPr>
        <p:spPr>
          <a:xfrm>
            <a:off x="6194750" y="3513050"/>
            <a:ext cx="1031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grep *.txt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6288421" y="4456325"/>
            <a:ext cx="4128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wc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11"/>
          <p:cNvCxnSpPr/>
          <p:nvPr/>
        </p:nvCxnSpPr>
        <p:spPr>
          <a:xfrm>
            <a:off x="6526400" y="2963106"/>
            <a:ext cx="0" cy="533337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0" name="Google Shape;280;p11"/>
          <p:cNvSpPr txBox="1"/>
          <p:nvPr/>
        </p:nvSpPr>
        <p:spPr>
          <a:xfrm>
            <a:off x="6572724" y="3087979"/>
            <a:ext cx="25712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Redirect the output to grep</a:t>
            </a:r>
            <a:endParaRPr/>
          </a:p>
        </p:txBody>
      </p:sp>
      <p:cxnSp>
        <p:nvCxnSpPr>
          <p:cNvPr id="281" name="Google Shape;281;p11"/>
          <p:cNvCxnSpPr/>
          <p:nvPr/>
        </p:nvCxnSpPr>
        <p:spPr>
          <a:xfrm>
            <a:off x="6526400" y="3888950"/>
            <a:ext cx="0" cy="533337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2" name="Google Shape;282;p11"/>
          <p:cNvSpPr txBox="1"/>
          <p:nvPr/>
        </p:nvSpPr>
        <p:spPr>
          <a:xfrm>
            <a:off x="6572724" y="4005143"/>
            <a:ext cx="25712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Redirect the output to wc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11"/>
          <p:cNvCxnSpPr/>
          <p:nvPr/>
        </p:nvCxnSpPr>
        <p:spPr>
          <a:xfrm>
            <a:off x="6710600" y="4641088"/>
            <a:ext cx="728425" cy="3187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4" name="Google Shape;284;p11"/>
          <p:cNvSpPr txBox="1"/>
          <p:nvPr/>
        </p:nvSpPr>
        <p:spPr>
          <a:xfrm>
            <a:off x="7448403" y="4487199"/>
            <a:ext cx="14972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to stdout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I/O Piping</a:t>
            </a:r>
            <a:endParaRPr sz="2500" b="1"/>
          </a:p>
        </p:txBody>
      </p:sp>
      <p:sp>
        <p:nvSpPr>
          <p:cNvPr id="290" name="Google Shape;290;p12"/>
          <p:cNvSpPr txBox="1"/>
          <p:nvPr/>
        </p:nvSpPr>
        <p:spPr>
          <a:xfrm>
            <a:off x="322125" y="4378888"/>
            <a:ext cx="24216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 | grep *.txt | wc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50" y="2353526"/>
            <a:ext cx="1331225" cy="1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2"/>
          <p:cNvSpPr txBox="1"/>
          <p:nvPr/>
        </p:nvSpPr>
        <p:spPr>
          <a:xfrm>
            <a:off x="1201275" y="1977625"/>
            <a:ext cx="6633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ls -l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2"/>
          <p:cNvSpPr txBox="1"/>
          <p:nvPr/>
        </p:nvSpPr>
        <p:spPr>
          <a:xfrm>
            <a:off x="3776263" y="1977625"/>
            <a:ext cx="1031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grep *.txt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>
            <a:off x="6719675" y="1977625"/>
            <a:ext cx="4128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wc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6500" y="2453726"/>
            <a:ext cx="1331225" cy="13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4550" y="2453726"/>
            <a:ext cx="1331225" cy="1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"/>
          <p:cNvSpPr/>
          <p:nvPr/>
        </p:nvSpPr>
        <p:spPr>
          <a:xfrm>
            <a:off x="2338200" y="2661775"/>
            <a:ext cx="1209600" cy="78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5021338" y="2661775"/>
            <a:ext cx="1209600" cy="783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 txBox="1">
            <a:spLocks noGrp="1"/>
          </p:cNvSpPr>
          <p:nvPr>
            <p:ph type="body" idx="1"/>
          </p:nvPr>
        </p:nvSpPr>
        <p:spPr>
          <a:xfrm>
            <a:off x="364600" y="1085025"/>
            <a:ext cx="8195700" cy="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Processes will wait on previous process, final process outputs to terminal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STDIN and STDOUT for processes are joined to create the pipeline</a:t>
            </a:r>
            <a:endParaRPr/>
          </a:p>
        </p:txBody>
      </p:sp>
      <p:cxnSp>
        <p:nvCxnSpPr>
          <p:cNvPr id="300" name="Google Shape;300;p12"/>
          <p:cNvCxnSpPr/>
          <p:nvPr/>
        </p:nvCxnSpPr>
        <p:spPr>
          <a:xfrm>
            <a:off x="260950" y="4039650"/>
            <a:ext cx="8403000" cy="41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1" name="Google Shape;301;p12"/>
          <p:cNvSpPr/>
          <p:nvPr/>
        </p:nvSpPr>
        <p:spPr>
          <a:xfrm>
            <a:off x="3131500" y="4498925"/>
            <a:ext cx="2808000" cy="19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2"/>
          <p:cNvSpPr/>
          <p:nvPr/>
        </p:nvSpPr>
        <p:spPr>
          <a:xfrm rot="-5400000">
            <a:off x="1376113" y="3823775"/>
            <a:ext cx="495900" cy="41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 rot="5400000">
            <a:off x="6820763" y="3823775"/>
            <a:ext cx="495900" cy="41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 txBox="1"/>
          <p:nvPr/>
        </p:nvSpPr>
        <p:spPr>
          <a:xfrm>
            <a:off x="260950" y="4060500"/>
            <a:ext cx="9186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Stdin: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 txBox="1"/>
          <p:nvPr/>
        </p:nvSpPr>
        <p:spPr>
          <a:xfrm>
            <a:off x="6008300" y="4180600"/>
            <a:ext cx="9186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Stdout: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6826450" y="4384025"/>
            <a:ext cx="1837500" cy="428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1       9      58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I/O Redirection</a:t>
            </a:r>
            <a:endParaRPr sz="2500" b="1"/>
          </a:p>
        </p:txBody>
      </p:sp>
      <p:sp>
        <p:nvSpPr>
          <p:cNvPr id="312" name="Google Shape;312;p13"/>
          <p:cNvSpPr txBox="1">
            <a:spLocks noGrp="1"/>
          </p:cNvSpPr>
          <p:nvPr>
            <p:ph type="body" idx="1"/>
          </p:nvPr>
        </p:nvSpPr>
        <p:spPr>
          <a:xfrm>
            <a:off x="384775" y="1152475"/>
            <a:ext cx="7947000" cy="3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&gt; 	  	 overwrites original file contents before writingnew output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&gt;&gt;     	 appends new content to the end of the original file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&lt;	  	 read input from a file rather than STDIN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I/O Redirection (Output)</a:t>
            </a:r>
            <a:endParaRPr sz="2500" b="1"/>
          </a:p>
        </p:txBody>
      </p:sp>
      <p:sp>
        <p:nvSpPr>
          <p:cNvPr id="318" name="Google Shape;318;p14"/>
          <p:cNvSpPr txBox="1"/>
          <p:nvPr/>
        </p:nvSpPr>
        <p:spPr>
          <a:xfrm>
            <a:off x="311700" y="1528050"/>
            <a:ext cx="36840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echo </a:t>
            </a:r>
            <a:r>
              <a:rPr lang="en" sz="1100" b="0" i="0" u="none" strike="noStrike" cap="non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'Welcome to Systems!' </a:t>
            </a:r>
            <a:r>
              <a:rPr lang="en" sz="1100" b="0" i="0" u="none" strike="noStrike" cap="non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&gt; output.txt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713" y="23484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4"/>
          <p:cNvCxnSpPr/>
          <p:nvPr/>
        </p:nvCxnSpPr>
        <p:spPr>
          <a:xfrm>
            <a:off x="1246950" y="1903950"/>
            <a:ext cx="5400" cy="9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1" name="Google Shape;321;p14"/>
          <p:cNvCxnSpPr>
            <a:endCxn id="319" idx="1"/>
          </p:cNvCxnSpPr>
          <p:nvPr/>
        </p:nvCxnSpPr>
        <p:spPr>
          <a:xfrm rot="10800000" flipH="1">
            <a:off x="1281913" y="2851427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2" name="Google Shape;322;p14"/>
          <p:cNvCxnSpPr>
            <a:stCxn id="319" idx="3"/>
          </p:cNvCxnSpPr>
          <p:nvPr/>
        </p:nvCxnSpPr>
        <p:spPr>
          <a:xfrm rot="10800000" flipH="1">
            <a:off x="2796613" y="2843327"/>
            <a:ext cx="9186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3" name="Google Shape;323;p14"/>
          <p:cNvCxnSpPr/>
          <p:nvPr/>
        </p:nvCxnSpPr>
        <p:spPr>
          <a:xfrm>
            <a:off x="3334975" y="2847375"/>
            <a:ext cx="5400" cy="9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4" name="Google Shape;324;p14"/>
          <p:cNvCxnSpPr/>
          <p:nvPr/>
        </p:nvCxnSpPr>
        <p:spPr>
          <a:xfrm rot="10800000" flipH="1">
            <a:off x="3348950" y="3798903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25" name="Google Shape;3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648" y="2348475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9048" y="33543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4"/>
          <p:cNvSpPr txBox="1"/>
          <p:nvPr/>
        </p:nvSpPr>
        <p:spPr>
          <a:xfrm>
            <a:off x="5600200" y="3669375"/>
            <a:ext cx="1790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Welcome to Systems!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p14"/>
          <p:cNvCxnSpPr>
            <a:stCxn id="326" idx="3"/>
          </p:cNvCxnSpPr>
          <p:nvPr/>
        </p:nvCxnSpPr>
        <p:spPr>
          <a:xfrm rot="10800000" flipH="1">
            <a:off x="5074948" y="3851625"/>
            <a:ext cx="5097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9" name="Google Shape;329;p14"/>
          <p:cNvCxnSpPr>
            <a:stCxn id="325" idx="3"/>
          </p:cNvCxnSpPr>
          <p:nvPr/>
        </p:nvCxnSpPr>
        <p:spPr>
          <a:xfrm rot="10800000" flipH="1">
            <a:off x="5001548" y="2839125"/>
            <a:ext cx="34743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0" name="Google Shape;330;p14"/>
          <p:cNvSpPr txBox="1"/>
          <p:nvPr/>
        </p:nvSpPr>
        <p:spPr>
          <a:xfrm>
            <a:off x="3335000" y="2839125"/>
            <a:ext cx="208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6400" y="3354372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14"/>
          <p:cNvCxnSpPr/>
          <p:nvPr/>
        </p:nvCxnSpPr>
        <p:spPr>
          <a:xfrm rot="10800000" flipH="1">
            <a:off x="7450723" y="3851625"/>
            <a:ext cx="5097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3" name="Google Shape;333;p14"/>
          <p:cNvSpPr txBox="1"/>
          <p:nvPr/>
        </p:nvSpPr>
        <p:spPr>
          <a:xfrm>
            <a:off x="7797000" y="3189375"/>
            <a:ext cx="10647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Topics</a:t>
            </a:r>
            <a:endParaRPr b="1"/>
          </a:p>
        </p:txBody>
      </p:sp>
      <p:sp>
        <p:nvSpPr>
          <p:cNvPr id="136" name="Google Shape;136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 Concepts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 Overview / Logistics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Version Control (Git &amp; Gitlab)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Debugging (GDB &amp; Valgrind)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Advice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 &amp; 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I/O Redirection (Input)</a:t>
            </a:r>
            <a:endParaRPr sz="2500" b="1"/>
          </a:p>
        </p:txBody>
      </p:sp>
      <p:sp>
        <p:nvSpPr>
          <p:cNvPr id="339" name="Google Shape;339;p15"/>
          <p:cNvSpPr txBox="1"/>
          <p:nvPr/>
        </p:nvSpPr>
        <p:spPr>
          <a:xfrm>
            <a:off x="311700" y="1528050"/>
            <a:ext cx="14316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wc</a:t>
            </a:r>
            <a:r>
              <a:rPr lang="en" sz="1100" b="0" i="0" u="none" strike="noStrike" cap="non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100" b="0" i="0" u="none" strike="noStrike" cap="non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&lt; hello.txt</a:t>
            </a:r>
            <a:endParaRPr sz="1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713" y="2348488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p15"/>
          <p:cNvCxnSpPr/>
          <p:nvPr/>
        </p:nvCxnSpPr>
        <p:spPr>
          <a:xfrm>
            <a:off x="1246950" y="1903950"/>
            <a:ext cx="5400" cy="9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2" name="Google Shape;342;p15"/>
          <p:cNvCxnSpPr>
            <a:endCxn id="340" idx="1"/>
          </p:cNvCxnSpPr>
          <p:nvPr/>
        </p:nvCxnSpPr>
        <p:spPr>
          <a:xfrm rot="10800000" flipH="1">
            <a:off x="1281913" y="2851427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3" name="Google Shape;343;p15"/>
          <p:cNvCxnSpPr>
            <a:stCxn id="340" idx="3"/>
          </p:cNvCxnSpPr>
          <p:nvPr/>
        </p:nvCxnSpPr>
        <p:spPr>
          <a:xfrm rot="10800000" flipH="1">
            <a:off x="2796613" y="2843327"/>
            <a:ext cx="9186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4" name="Google Shape;344;p15"/>
          <p:cNvCxnSpPr/>
          <p:nvPr/>
        </p:nvCxnSpPr>
        <p:spPr>
          <a:xfrm>
            <a:off x="3334975" y="2847375"/>
            <a:ext cx="5400" cy="9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5" name="Google Shape;345;p15"/>
          <p:cNvCxnSpPr/>
          <p:nvPr/>
        </p:nvCxnSpPr>
        <p:spPr>
          <a:xfrm rot="10800000" flipH="1">
            <a:off x="3348950" y="3798903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46" name="Google Shape;34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648" y="2348475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9048" y="3354375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5"/>
          <p:cNvSpPr txBox="1"/>
          <p:nvPr/>
        </p:nvSpPr>
        <p:spPr>
          <a:xfrm>
            <a:off x="5600199" y="3669375"/>
            <a:ext cx="2315701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1	2	12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15"/>
          <p:cNvCxnSpPr>
            <a:stCxn id="347" idx="3"/>
          </p:cNvCxnSpPr>
          <p:nvPr/>
        </p:nvCxnSpPr>
        <p:spPr>
          <a:xfrm rot="10800000" flipH="1">
            <a:off x="5074948" y="3851625"/>
            <a:ext cx="5097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0" name="Google Shape;350;p15"/>
          <p:cNvCxnSpPr>
            <a:stCxn id="346" idx="3"/>
          </p:cNvCxnSpPr>
          <p:nvPr/>
        </p:nvCxnSpPr>
        <p:spPr>
          <a:xfrm rot="10800000" flipH="1">
            <a:off x="5001548" y="2839125"/>
            <a:ext cx="34743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1" name="Google Shape;351;p15"/>
          <p:cNvSpPr txBox="1"/>
          <p:nvPr/>
        </p:nvSpPr>
        <p:spPr>
          <a:xfrm>
            <a:off x="3335000" y="2839125"/>
            <a:ext cx="208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2225" y="3991122"/>
            <a:ext cx="1005900" cy="100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p15"/>
          <p:cNvCxnSpPr/>
          <p:nvPr/>
        </p:nvCxnSpPr>
        <p:spPr>
          <a:xfrm>
            <a:off x="2985375" y="4718125"/>
            <a:ext cx="1596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" name="Google Shape;354;p15"/>
          <p:cNvCxnSpPr>
            <a:endCxn id="347" idx="2"/>
          </p:cNvCxnSpPr>
          <p:nvPr/>
        </p:nvCxnSpPr>
        <p:spPr>
          <a:xfrm rot="10800000" flipH="1">
            <a:off x="4561498" y="4360275"/>
            <a:ext cx="10500" cy="36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5" name="Google Shape;355;p15"/>
          <p:cNvSpPr txBox="1"/>
          <p:nvPr/>
        </p:nvSpPr>
        <p:spPr>
          <a:xfrm>
            <a:off x="2108550" y="3883075"/>
            <a:ext cx="918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hello.txt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I/O Redirection (Stderr)</a:t>
            </a:r>
            <a:endParaRPr/>
          </a:p>
        </p:txBody>
      </p:sp>
      <p:sp>
        <p:nvSpPr>
          <p:cNvPr id="361" name="Google Shape;361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Contents written to STDERR can also be piped into other processes using |&amp; and outputted to files using &gt;&amp;.</a:t>
            </a:r>
            <a:endParaRPr/>
          </a:p>
        </p:txBody>
      </p:sp>
      <p:pic>
        <p:nvPicPr>
          <p:cNvPr id="362" name="Google Shape;362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103" y="2131948"/>
            <a:ext cx="3529013" cy="87960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1"/>
          <p:cNvSpPr txBox="1"/>
          <p:nvPr/>
        </p:nvSpPr>
        <p:spPr>
          <a:xfrm>
            <a:off x="860610" y="3699480"/>
            <a:ext cx="63537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Notice how the message “Write to stderr.” was not outputted.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2841" y="2131948"/>
            <a:ext cx="398145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6"/>
          <p:cNvSpPr txBox="1">
            <a:spLocks noGrp="1"/>
          </p:cNvSpPr>
          <p:nvPr>
            <p:ph type="title"/>
          </p:nvPr>
        </p:nvSpPr>
        <p:spPr>
          <a:xfrm>
            <a:off x="311700" y="290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 dirty="0"/>
              <a:t>Signal Handling</a:t>
            </a:r>
            <a:endParaRPr sz="2500" b="1" dirty="0"/>
          </a:p>
        </p:txBody>
      </p:sp>
      <p:sp>
        <p:nvSpPr>
          <p:cNvPr id="370" name="Google Shape;370;p16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843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Shells can handle signals sent to them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SIGINT (Ctrl + C) 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SIGTSTP (Ctrl + Z)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SIGCHLD (when a child process terminates)</a:t>
            </a:r>
          </a:p>
          <a:p>
            <a:pPr lvl="2">
              <a:spcBef>
                <a:spcPts val="0"/>
              </a:spcBef>
            </a:pPr>
            <a:r>
              <a:rPr lang="en-US" dirty="0"/>
              <a:t>Cannot predict when SIGCHLD arrives, make sure to follow async-signal safety rules (refer to slide 9 of L-P6)</a:t>
            </a:r>
            <a:endParaRPr lang="en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Most of the functionality of this will be done in 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      </a:t>
            </a:r>
            <a:r>
              <a:rPr lang="en" dirty="0" err="1"/>
              <a:t>handle_child_status</a:t>
            </a:r>
            <a:r>
              <a:rPr lang="en" dirty="0"/>
              <a:t>(</a:t>
            </a:r>
            <a:r>
              <a:rPr lang="en" dirty="0" err="1"/>
              <a:t>pid_t</a:t>
            </a:r>
            <a:r>
              <a:rPr lang="en" dirty="0"/>
              <a:t> </a:t>
            </a:r>
            <a:r>
              <a:rPr lang="en" dirty="0" err="1"/>
              <a:t>pid</a:t>
            </a:r>
            <a:r>
              <a:rPr lang="en" dirty="0"/>
              <a:t>, int status)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User processes can use the kill(2)/</a:t>
            </a:r>
            <a:r>
              <a:rPr lang="en-US" dirty="0" err="1"/>
              <a:t>killpg</a:t>
            </a:r>
            <a:r>
              <a:rPr lang="en-US" dirty="0"/>
              <a:t>(2) system call to send signals to each other (subject to permission)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 err="1"/>
              <a:t>strsignal</a:t>
            </a:r>
            <a:r>
              <a:rPr lang="en-US" dirty="0"/>
              <a:t>(3) returns a string describing the signal number passed in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Handling SIGINT (Ctrl + C)</a:t>
            </a:r>
            <a:endParaRPr b="1"/>
          </a:p>
        </p:txBody>
      </p:sp>
      <p:pic>
        <p:nvPicPr>
          <p:cNvPr id="376" name="Google Shape;3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1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4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3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8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1338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17"/>
          <p:cNvCxnSpPr>
            <a:endCxn id="378" idx="1"/>
          </p:cNvCxnSpPr>
          <p:nvPr/>
        </p:nvCxnSpPr>
        <p:spPr>
          <a:xfrm>
            <a:off x="1585263" y="1839550"/>
            <a:ext cx="108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2" name="Google Shape;382;p17"/>
          <p:cNvCxnSpPr>
            <a:endCxn id="379" idx="1"/>
          </p:cNvCxnSpPr>
          <p:nvPr/>
        </p:nvCxnSpPr>
        <p:spPr>
          <a:xfrm>
            <a:off x="3574763" y="1839550"/>
            <a:ext cx="153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3" name="Google Shape;383;p17"/>
          <p:cNvCxnSpPr>
            <a:stCxn id="379" idx="3"/>
            <a:endCxn id="380" idx="1"/>
          </p:cNvCxnSpPr>
          <p:nvPr/>
        </p:nvCxnSpPr>
        <p:spPr>
          <a:xfrm>
            <a:off x="6017238" y="1839550"/>
            <a:ext cx="158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4" name="Google Shape;384;p17"/>
          <p:cNvCxnSpPr>
            <a:stCxn id="380" idx="3"/>
          </p:cNvCxnSpPr>
          <p:nvPr/>
        </p:nvCxnSpPr>
        <p:spPr>
          <a:xfrm>
            <a:off x="8508713" y="1839550"/>
            <a:ext cx="3570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85" name="Google Shape;38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92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1788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1243" y="2458588"/>
            <a:ext cx="969450" cy="969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7"/>
          <p:cNvCxnSpPr>
            <a:stCxn id="377" idx="3"/>
            <a:endCxn id="385" idx="1"/>
          </p:cNvCxnSpPr>
          <p:nvPr/>
        </p:nvCxnSpPr>
        <p:spPr>
          <a:xfrm>
            <a:off x="1662026" y="2943314"/>
            <a:ext cx="987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9" name="Google Shape;389;p17"/>
          <p:cNvCxnSpPr>
            <a:stCxn id="385" idx="3"/>
            <a:endCxn id="386" idx="1"/>
          </p:cNvCxnSpPr>
          <p:nvPr/>
        </p:nvCxnSpPr>
        <p:spPr>
          <a:xfrm>
            <a:off x="3592826" y="2943314"/>
            <a:ext cx="149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0" name="Google Shape;390;p17"/>
          <p:cNvCxnSpPr>
            <a:stCxn id="386" idx="3"/>
            <a:endCxn id="387" idx="1"/>
          </p:cNvCxnSpPr>
          <p:nvPr/>
        </p:nvCxnSpPr>
        <p:spPr>
          <a:xfrm>
            <a:off x="6035338" y="2943314"/>
            <a:ext cx="156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91" name="Google Shape;39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2900" y="243000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00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41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97225" y="1289050"/>
            <a:ext cx="35700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7"/>
          <p:cNvSpPr txBox="1"/>
          <p:nvPr/>
        </p:nvSpPr>
        <p:spPr>
          <a:xfrm>
            <a:off x="409050" y="3628100"/>
            <a:ext cx="18675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and single child process (in the foreground) are running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2337775" y="3628100"/>
            <a:ext cx="2039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User sends SIGINT (Ctrl +C)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37775" y="4077692"/>
            <a:ext cx="1984524" cy="62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17"/>
          <p:cNvCxnSpPr>
            <a:endCxn id="386" idx="2"/>
          </p:cNvCxnSpPr>
          <p:nvPr/>
        </p:nvCxnSpPr>
        <p:spPr>
          <a:xfrm rot="10800000" flipH="1">
            <a:off x="4377363" y="3415076"/>
            <a:ext cx="1186200" cy="629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9" name="Google Shape;399;p17"/>
          <p:cNvSpPr txBox="1"/>
          <p:nvPr/>
        </p:nvSpPr>
        <p:spPr>
          <a:xfrm>
            <a:off x="5060875" y="3628100"/>
            <a:ext cx="1784400" cy="4836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Signal sent to foreground process group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7"/>
          <p:cNvSpPr txBox="1"/>
          <p:nvPr/>
        </p:nvSpPr>
        <p:spPr>
          <a:xfrm>
            <a:off x="7066125" y="3628100"/>
            <a:ext cx="2039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Group is forced to terminate, shell reacquires terminal control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7"/>
          <p:cNvSpPr txBox="1"/>
          <p:nvPr/>
        </p:nvSpPr>
        <p:spPr>
          <a:xfrm>
            <a:off x="6484500" y="4898475"/>
            <a:ext cx="26595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 : </a:t>
            </a:r>
            <a:r>
              <a:rPr lang="en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https://en.wikipedia.org/wiki/Process_group#Applications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Handling SIGTSTP (Ctrl + Z)</a:t>
            </a:r>
            <a:endParaRPr b="1"/>
          </a:p>
        </p:txBody>
      </p:sp>
      <p:pic>
        <p:nvPicPr>
          <p:cNvPr id="407" name="Google Shape;4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1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4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3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8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1338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8"/>
          <p:cNvCxnSpPr>
            <a:endCxn id="409" idx="1"/>
          </p:cNvCxnSpPr>
          <p:nvPr/>
        </p:nvCxnSpPr>
        <p:spPr>
          <a:xfrm>
            <a:off x="1585263" y="1839550"/>
            <a:ext cx="108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3" name="Google Shape;413;p18"/>
          <p:cNvCxnSpPr>
            <a:endCxn id="410" idx="1"/>
          </p:cNvCxnSpPr>
          <p:nvPr/>
        </p:nvCxnSpPr>
        <p:spPr>
          <a:xfrm>
            <a:off x="3574763" y="1839550"/>
            <a:ext cx="153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4" name="Google Shape;414;p18"/>
          <p:cNvCxnSpPr>
            <a:stCxn id="410" idx="3"/>
            <a:endCxn id="411" idx="1"/>
          </p:cNvCxnSpPr>
          <p:nvPr/>
        </p:nvCxnSpPr>
        <p:spPr>
          <a:xfrm>
            <a:off x="6017238" y="1839550"/>
            <a:ext cx="158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5" name="Google Shape;415;p18"/>
          <p:cNvCxnSpPr>
            <a:stCxn id="411" idx="3"/>
          </p:cNvCxnSpPr>
          <p:nvPr/>
        </p:nvCxnSpPr>
        <p:spPr>
          <a:xfrm>
            <a:off x="8508713" y="1839550"/>
            <a:ext cx="3570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16" name="Google Shape;41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92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1788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18"/>
          <p:cNvCxnSpPr>
            <a:stCxn id="408" idx="3"/>
            <a:endCxn id="416" idx="1"/>
          </p:cNvCxnSpPr>
          <p:nvPr/>
        </p:nvCxnSpPr>
        <p:spPr>
          <a:xfrm>
            <a:off x="1662026" y="2943314"/>
            <a:ext cx="987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9" name="Google Shape;419;p18"/>
          <p:cNvCxnSpPr>
            <a:stCxn id="416" idx="3"/>
            <a:endCxn id="417" idx="1"/>
          </p:cNvCxnSpPr>
          <p:nvPr/>
        </p:nvCxnSpPr>
        <p:spPr>
          <a:xfrm>
            <a:off x="3592826" y="2943314"/>
            <a:ext cx="149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0" name="Google Shape;420;p18"/>
          <p:cNvCxnSpPr>
            <a:stCxn id="417" idx="3"/>
          </p:cNvCxnSpPr>
          <p:nvPr/>
        </p:nvCxnSpPr>
        <p:spPr>
          <a:xfrm>
            <a:off x="6035338" y="2943314"/>
            <a:ext cx="156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21" name="Google Shape;4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900" y="243000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000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4125" y="2393250"/>
            <a:ext cx="357000" cy="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7225" y="1289050"/>
            <a:ext cx="35700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8"/>
          <p:cNvSpPr txBox="1"/>
          <p:nvPr/>
        </p:nvSpPr>
        <p:spPr>
          <a:xfrm>
            <a:off x="409050" y="3628100"/>
            <a:ext cx="18675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and single child process (in the foreground) are running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 txBox="1"/>
          <p:nvPr/>
        </p:nvSpPr>
        <p:spPr>
          <a:xfrm>
            <a:off x="2337775" y="3628100"/>
            <a:ext cx="21684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User sends SIGTSTP (Ctrl + Z)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7775" y="4047067"/>
            <a:ext cx="1984524" cy="625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8" name="Google Shape;428;p18"/>
          <p:cNvCxnSpPr>
            <a:endCxn id="417" idx="2"/>
          </p:cNvCxnSpPr>
          <p:nvPr/>
        </p:nvCxnSpPr>
        <p:spPr>
          <a:xfrm rot="10800000" flipH="1">
            <a:off x="4377363" y="3415076"/>
            <a:ext cx="1186200" cy="629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9" name="Google Shape;429;p18"/>
          <p:cNvSpPr txBox="1"/>
          <p:nvPr/>
        </p:nvSpPr>
        <p:spPr>
          <a:xfrm>
            <a:off x="5060875" y="3628100"/>
            <a:ext cx="1784400" cy="4836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Signal sent to foreground process group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 txBox="1"/>
          <p:nvPr/>
        </p:nvSpPr>
        <p:spPr>
          <a:xfrm>
            <a:off x="7066125" y="3628100"/>
            <a:ext cx="20397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Group is forced to stop, shell reacquires terminal control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 txBox="1"/>
          <p:nvPr/>
        </p:nvSpPr>
        <p:spPr>
          <a:xfrm>
            <a:off x="6484500" y="4898475"/>
            <a:ext cx="26595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 : </a:t>
            </a:r>
            <a:r>
              <a:rPr lang="en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https://en.wikipedia.org/wiki/Process_group#Applications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 txBox="1"/>
          <p:nvPr/>
        </p:nvSpPr>
        <p:spPr>
          <a:xfrm>
            <a:off x="3808050" y="4181138"/>
            <a:ext cx="357000" cy="357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58100" y="2515323"/>
            <a:ext cx="943551" cy="94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Handling SIGCHLD </a:t>
            </a:r>
            <a:endParaRPr b="1"/>
          </a:p>
        </p:txBody>
      </p:sp>
      <p:pic>
        <p:nvPicPr>
          <p:cNvPr id="439" name="Google Shape;43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1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4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3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9863" y="1385875"/>
            <a:ext cx="907375" cy="90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9"/>
          <p:cNvCxnSpPr>
            <a:endCxn id="441" idx="1"/>
          </p:cNvCxnSpPr>
          <p:nvPr/>
        </p:nvCxnSpPr>
        <p:spPr>
          <a:xfrm>
            <a:off x="1585263" y="1839550"/>
            <a:ext cx="108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4" name="Google Shape;444;p19"/>
          <p:cNvCxnSpPr>
            <a:endCxn id="442" idx="1"/>
          </p:cNvCxnSpPr>
          <p:nvPr/>
        </p:nvCxnSpPr>
        <p:spPr>
          <a:xfrm>
            <a:off x="3574763" y="1839550"/>
            <a:ext cx="153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5" name="Google Shape;445;p19"/>
          <p:cNvCxnSpPr>
            <a:stCxn id="442" idx="3"/>
          </p:cNvCxnSpPr>
          <p:nvPr/>
        </p:nvCxnSpPr>
        <p:spPr>
          <a:xfrm rot="10800000" flipH="1">
            <a:off x="6017238" y="1833850"/>
            <a:ext cx="28548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46" name="Google Shape;44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9276" y="2471551"/>
            <a:ext cx="943550" cy="94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19"/>
          <p:cNvCxnSpPr>
            <a:stCxn id="440" idx="3"/>
            <a:endCxn id="446" idx="1"/>
          </p:cNvCxnSpPr>
          <p:nvPr/>
        </p:nvCxnSpPr>
        <p:spPr>
          <a:xfrm>
            <a:off x="1662026" y="2943314"/>
            <a:ext cx="987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8" name="Google Shape;448;p19"/>
          <p:cNvSpPr txBox="1"/>
          <p:nvPr/>
        </p:nvSpPr>
        <p:spPr>
          <a:xfrm>
            <a:off x="409050" y="3628100"/>
            <a:ext cx="18675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and single child process (</a:t>
            </a:r>
            <a:r>
              <a:rPr lang="en" sz="1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foreground or background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are running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9"/>
          <p:cNvSpPr txBox="1"/>
          <p:nvPr/>
        </p:nvSpPr>
        <p:spPr>
          <a:xfrm>
            <a:off x="2337775" y="3628100"/>
            <a:ext cx="2039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Child process is finished and terminates - notifies parent by sending SIGCHLD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0" name="Google Shape;450;p19"/>
          <p:cNvCxnSpPr/>
          <p:nvPr/>
        </p:nvCxnSpPr>
        <p:spPr>
          <a:xfrm rot="10800000" flipH="1">
            <a:off x="3691563" y="2043476"/>
            <a:ext cx="1186200" cy="629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1" name="Google Shape;451;p19"/>
          <p:cNvSpPr txBox="1"/>
          <p:nvPr/>
        </p:nvSpPr>
        <p:spPr>
          <a:xfrm>
            <a:off x="4754725" y="3597475"/>
            <a:ext cx="17844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The shell’s SIGCHLD handler code to capture child status and perform any necessary bookkeeping (in next slide)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9"/>
          <p:cNvSpPr txBox="1"/>
          <p:nvPr/>
        </p:nvSpPr>
        <p:spPr>
          <a:xfrm>
            <a:off x="6916375" y="3597475"/>
            <a:ext cx="20397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Shell continues running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9"/>
          <p:cNvSpPr txBox="1"/>
          <p:nvPr/>
        </p:nvSpPr>
        <p:spPr>
          <a:xfrm>
            <a:off x="6484500" y="4669875"/>
            <a:ext cx="2659500" cy="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Explanation : </a:t>
            </a:r>
            <a:r>
              <a:rPr lang="en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https://en.wikipedia.org/wiki/Process_group#Applications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1621" y="2621522"/>
            <a:ext cx="1867500" cy="890652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19"/>
          <p:cNvSpPr txBox="1"/>
          <p:nvPr/>
        </p:nvSpPr>
        <p:spPr>
          <a:xfrm rot="-932856">
            <a:off x="4811332" y="2641312"/>
            <a:ext cx="587601" cy="50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3657 just exited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6" name="Google Shape;456;p19"/>
          <p:cNvCxnSpPr>
            <a:stCxn id="442" idx="2"/>
            <a:endCxn id="454" idx="0"/>
          </p:cNvCxnSpPr>
          <p:nvPr/>
        </p:nvCxnSpPr>
        <p:spPr>
          <a:xfrm>
            <a:off x="5563551" y="2293225"/>
            <a:ext cx="41700" cy="3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Handling SIGCHLD: WIF* Macros</a:t>
            </a:r>
            <a:endParaRPr b="1"/>
          </a:p>
        </p:txBody>
      </p:sp>
      <p:sp>
        <p:nvSpPr>
          <p:cNvPr id="462" name="Google Shape;46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wait* is called it will return a pid and a status for a child process that changes state. Using macros, we can decode this status to discover what state a process changed to and how it happened: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WIFEXITED(status) - did child process exit normally?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WIFSIGNALED(status) - was child process signaled to terminate?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WIFSTOPPED(status) - was child process signaled to stop?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075" y="304800"/>
            <a:ext cx="641985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6F8F21B7-5953-FBBF-8A0E-E30E8D407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>
            <a:extLst>
              <a:ext uri="{FF2B5EF4-FFF2-40B4-BE49-F238E27FC236}">
                <a16:creationId xmlns:a16="http://schemas.microsoft.com/office/drawing/2014/main" id="{F3DB9AE3-E9B9-CCE2-6757-AB5690C11A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 dirty="0"/>
              <a:t>Terminal State</a:t>
            </a:r>
            <a:endParaRPr sz="2500" b="1" dirty="0"/>
          </a:p>
        </p:txBody>
      </p:sp>
      <p:sp>
        <p:nvSpPr>
          <p:cNvPr id="238" name="Google Shape;238;p9">
            <a:extLst>
              <a:ext uri="{FF2B5EF4-FFF2-40B4-BE49-F238E27FC236}">
                <a16:creationId xmlns:a16="http://schemas.microsoft.com/office/drawing/2014/main" id="{28F27655-78D9-2001-9508-3F92527582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600"/>
              </a:spcBef>
            </a:pPr>
            <a:r>
              <a:rPr lang="en-US" dirty="0"/>
              <a:t>Sample: make the current terminal state the new known “good state” of your shell</a:t>
            </a:r>
          </a:p>
          <a:p>
            <a:pPr marL="742950" lvl="1" indent="-285750"/>
            <a:r>
              <a:rPr lang="en-US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termstate_sample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742950" lvl="1" indent="-285750"/>
            <a:r>
              <a:rPr lang="en-US" dirty="0"/>
              <a:t>Sample when a (originally started, currently) foreground job exits normally with status 0</a:t>
            </a:r>
          </a:p>
          <a:p>
            <a:pPr marL="285750" indent="-285750">
              <a:spcBef>
                <a:spcPts val="1600"/>
              </a:spcBef>
            </a:pPr>
            <a:r>
              <a:rPr lang="en-US" dirty="0"/>
              <a:t>Save: save the current terminal state for a specific job (e.g. when its stopped) so it can be restored when the job moves back to the foreground</a:t>
            </a:r>
          </a:p>
          <a:p>
            <a:pPr marL="742950" lvl="1" indent="-285750"/>
            <a:r>
              <a:rPr lang="en-US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termstate_save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struct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termios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saved_tty_state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4025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2"/>
          <p:cNvSpPr txBox="1"/>
          <p:nvPr/>
        </p:nvSpPr>
        <p:spPr>
          <a:xfrm>
            <a:off x="1896900" y="1702375"/>
            <a:ext cx="57750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Overview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2201875" y="1714625"/>
            <a:ext cx="50892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Shell Concepts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Requirements and Grading</a:t>
            </a:r>
            <a:endParaRPr b="1"/>
          </a:p>
        </p:txBody>
      </p:sp>
      <p:sp>
        <p:nvSpPr>
          <p:cNvPr id="479" name="Google Shape;479;p23"/>
          <p:cNvSpPr txBox="1">
            <a:spLocks noGrp="1"/>
          </p:cNvSpPr>
          <p:nvPr>
            <p:ph type="body" idx="1"/>
          </p:nvPr>
        </p:nvSpPr>
        <p:spPr>
          <a:xfrm>
            <a:off x="311700" y="904125"/>
            <a:ext cx="8520600" cy="28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Basic Functionality - 50 pts</a:t>
            </a:r>
            <a:endParaRPr sz="16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Start foreground and background jobs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Built-in commands : ‘jobs’, ‘fg’, ‘bg’, ‘kill’, ‘stop’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Signal Handling (SIGINT, SIGTSTP, SIGCHLD)</a:t>
            </a:r>
            <a:endParaRPr sz="1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Advanced Functionality - 50 pts</a:t>
            </a:r>
            <a:endParaRPr sz="16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I/O Piping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I/O Redirection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Running programs requiring exclusive terminal access (ex: vim)</a:t>
            </a:r>
            <a:endParaRPr sz="1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Two Extra Built-ins - 20 pts</a:t>
            </a:r>
            <a:endParaRPr sz="16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One low effort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One high effort</a:t>
            </a: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-US" sz="1200"/>
              <a:t>Testing required for both</a:t>
            </a:r>
            <a:endParaRPr sz="1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Version Control (git) - 10 pts</a:t>
            </a:r>
            <a:endParaRPr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At least 3 commits per partner</a:t>
            </a:r>
            <a:endParaRPr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Documentation - 10 pts</a:t>
            </a:r>
          </a:p>
          <a:p>
            <a:pPr marL="584200" lvl="1" indent="0">
              <a:spcBef>
                <a:spcPts val="0"/>
              </a:spcBef>
              <a:buSzPts val="1600"/>
              <a:buNone/>
            </a:pPr>
            <a:r>
              <a:rPr lang="en" sz="1200"/>
              <a:t>a. Write a README.txt</a:t>
            </a:r>
          </a:p>
          <a:p>
            <a:pPr marL="584200" lvl="1" indent="0">
              <a:spcBef>
                <a:spcPts val="0"/>
              </a:spcBef>
              <a:buSzPts val="1600"/>
              <a:buNone/>
            </a:pPr>
            <a:r>
              <a:rPr lang="en" sz="1200"/>
              <a:t>b. Comments and function headers</a:t>
            </a:r>
          </a:p>
        </p:txBody>
      </p:sp>
      <p:cxnSp>
        <p:nvCxnSpPr>
          <p:cNvPr id="480" name="Google Shape;480;p23"/>
          <p:cNvCxnSpPr/>
          <p:nvPr/>
        </p:nvCxnSpPr>
        <p:spPr>
          <a:xfrm>
            <a:off x="311700" y="4957354"/>
            <a:ext cx="6006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1" name="Google Shape;481;p23"/>
          <p:cNvSpPr txBox="1"/>
          <p:nvPr/>
        </p:nvSpPr>
        <p:spPr>
          <a:xfrm>
            <a:off x="6272079" y="4534954"/>
            <a:ext cx="27861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: 140 points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Before You Start Coding ….</a:t>
            </a:r>
            <a:endParaRPr b="1"/>
          </a:p>
        </p:txBody>
      </p:sp>
      <p:sp>
        <p:nvSpPr>
          <p:cNvPr id="487" name="Google Shape;48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Take time to read over, understand the spec and the starter code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Read the provided lecture material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Understand Exercise 1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fork() / exec() model (please just read </a:t>
            </a:r>
            <a:r>
              <a:rPr lang="en" dirty="0" err="1"/>
              <a:t>posix_spawn</a:t>
            </a:r>
            <a:r>
              <a:rPr lang="en" dirty="0"/>
              <a:t>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Piping : pipe(), dup2(), close()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Check out Dr. Back’s example shell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 dirty="0"/>
              <a:t>~cs3214/bin/cush-</a:t>
            </a:r>
            <a:r>
              <a:rPr lang="en" b="1" dirty="0" err="1"/>
              <a:t>gback</a:t>
            </a:r>
            <a:r>
              <a:rPr lang="en" dirty="0"/>
              <a:t> in rlogin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Compare its output with your shell’s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2A53A-F054-A0FB-8AE6-C58D9D4BF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04"/>
          <a:stretch/>
        </p:blipFill>
        <p:spPr>
          <a:xfrm>
            <a:off x="4572000" y="2571750"/>
            <a:ext cx="4423893" cy="15190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Base Code</a:t>
            </a:r>
            <a:endParaRPr b="1"/>
          </a:p>
        </p:txBody>
      </p:sp>
      <p:sp>
        <p:nvSpPr>
          <p:cNvPr id="495" name="Google Shape;49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Already includes a parser!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Parser spits out hierarchical data structures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you need to do is process these structs!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A3CE-8F7B-7856-333D-F373F642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/>
              <a:t>Structs</a:t>
            </a:r>
            <a:endParaRPr lang="en-US"/>
          </a:p>
        </p:txBody>
      </p:sp>
      <p:sp>
        <p:nvSpPr>
          <p:cNvPr id="6" name="Google Shape;495;p25">
            <a:extLst>
              <a:ext uri="{FF2B5EF4-FFF2-40B4-BE49-F238E27FC236}">
                <a16:creationId xmlns:a16="http://schemas.microsoft.com/office/drawing/2014/main" id="{F53504AB-7EBF-40C3-6155-D8AF334C9C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err="1"/>
              <a:t>ast_command_line</a:t>
            </a:r>
            <a:endParaRPr lang="en-US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err="1"/>
              <a:t>ast_pipeline</a:t>
            </a:r>
            <a:endParaRPr lang="en-US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/>
              <a:t>A “Job”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/>
              <a:t>I/O redirection files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/>
              <a:t>Append (&gt;&gt;)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/>
              <a:t>Background (&amp;)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err="1"/>
              <a:t>ast_command</a:t>
            </a:r>
            <a:endParaRPr lang="en-US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 err="1"/>
              <a:t>Argv</a:t>
            </a:r>
            <a:endParaRPr lang="en-US"/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-US"/>
              <a:t>Stderr redirect</a:t>
            </a:r>
          </a:p>
          <a:p>
            <a:pPr lvl="1" indent="-342900">
              <a:lnSpc>
                <a:spcPct val="114999"/>
              </a:lnSpc>
              <a:spcBef>
                <a:spcPts val="0"/>
              </a:spcBef>
              <a:buSzPts val="1800"/>
              <a:buChar char="●"/>
            </a:pPr>
            <a:endParaRPr lang="en-US"/>
          </a:p>
          <a:p>
            <a:pPr lvl="1" indent="-342900">
              <a:lnSpc>
                <a:spcPct val="114999"/>
              </a:lnSpc>
              <a:spcBef>
                <a:spcPts val="0"/>
              </a:spcBef>
              <a:buSzPts val="1800"/>
              <a:buChar char="●"/>
            </a:pPr>
            <a:endParaRPr lang="en-US"/>
          </a:p>
          <a:p>
            <a:pPr marL="114300" indent="0">
              <a:lnSpc>
                <a:spcPct val="114999"/>
              </a:lnSpc>
              <a:buNone/>
            </a:pPr>
            <a:r>
              <a:rPr lang="en-US"/>
              <a:t>See </a:t>
            </a:r>
            <a:r>
              <a:rPr lang="en-US" b="1"/>
              <a:t>shell-</a:t>
            </a:r>
            <a:r>
              <a:rPr lang="en-US" b="1" err="1"/>
              <a:t>ast.h</a:t>
            </a:r>
            <a:r>
              <a:rPr lang="en-US"/>
              <a:t> for fields and their descriptions!</a:t>
            </a:r>
          </a:p>
        </p:txBody>
      </p:sp>
    </p:spTree>
    <p:extLst>
      <p:ext uri="{BB962C8B-B14F-4D97-AF65-F5344CB8AC3E}">
        <p14:creationId xmlns:p14="http://schemas.microsoft.com/office/powerpoint/2010/main" val="1812799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6"/>
          <p:cNvSpPr/>
          <p:nvPr/>
        </p:nvSpPr>
        <p:spPr>
          <a:xfrm>
            <a:off x="5743535" y="368732"/>
            <a:ext cx="3245100" cy="1316400"/>
          </a:xfrm>
          <a:prstGeom prst="rect">
            <a:avLst/>
          </a:prstGeom>
          <a:solidFill>
            <a:srgbClr val="A4C2F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6"/>
          <p:cNvSpPr/>
          <p:nvPr/>
        </p:nvSpPr>
        <p:spPr>
          <a:xfrm>
            <a:off x="5743660" y="793232"/>
            <a:ext cx="3245100" cy="883500"/>
          </a:xfrm>
          <a:prstGeom prst="rect">
            <a:avLst/>
          </a:prstGeom>
          <a:solidFill>
            <a:srgbClr val="6D9EEB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5749410" y="1140032"/>
            <a:ext cx="3245100" cy="545100"/>
          </a:xfrm>
          <a:prstGeom prst="rect">
            <a:avLst/>
          </a:prstGeom>
          <a:solidFill>
            <a:srgbClr val="3D85C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6"/>
          <p:cNvSpPr txBox="1"/>
          <p:nvPr/>
        </p:nvSpPr>
        <p:spPr>
          <a:xfrm>
            <a:off x="505075" y="1103814"/>
            <a:ext cx="4855624" cy="61875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echo 70 &gt; </a:t>
            </a:r>
            <a:r>
              <a:rPr lang="en" dirty="0"/>
              <a:t>anthony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_midterm.txt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cat </a:t>
            </a:r>
            <a:r>
              <a:rPr lang="en" dirty="0"/>
              <a:t>isaiah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_midterm.txt | rev &gt; steve_mitderm.txt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 txBox="1"/>
          <p:nvPr/>
        </p:nvSpPr>
        <p:spPr>
          <a:xfrm>
            <a:off x="505075" y="791514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ast_command_line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 txBox="1"/>
          <p:nvPr/>
        </p:nvSpPr>
        <p:spPr>
          <a:xfrm>
            <a:off x="473775" y="2403839"/>
            <a:ext cx="2657400" cy="4164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echo 70 &gt; anthony_midterm.txt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473775" y="2091539"/>
            <a:ext cx="12375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6"/>
          <p:cNvSpPr txBox="1"/>
          <p:nvPr/>
        </p:nvSpPr>
        <p:spPr>
          <a:xfrm>
            <a:off x="3449000" y="2403839"/>
            <a:ext cx="3166392" cy="4164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 isaiah_midterm.txt | rev &gt; </a:t>
            </a:r>
            <a:r>
              <a:rPr lang="en" sz="1100">
                <a:solidFill>
                  <a:schemeClr val="dk1"/>
                </a:solidFill>
              </a:rPr>
              <a:t>steve</a:t>
            </a: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_mitderm.txt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6"/>
          <p:cNvSpPr txBox="1"/>
          <p:nvPr/>
        </p:nvSpPr>
        <p:spPr>
          <a:xfrm>
            <a:off x="3449000" y="2091539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6"/>
          <p:cNvSpPr txBox="1"/>
          <p:nvPr/>
        </p:nvSpPr>
        <p:spPr>
          <a:xfrm>
            <a:off x="505075" y="3906214"/>
            <a:ext cx="2657400" cy="4164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echo 70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6"/>
          <p:cNvSpPr txBox="1"/>
          <p:nvPr/>
        </p:nvSpPr>
        <p:spPr>
          <a:xfrm>
            <a:off x="505075" y="3593914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6"/>
          <p:cNvSpPr txBox="1"/>
          <p:nvPr/>
        </p:nvSpPr>
        <p:spPr>
          <a:xfrm>
            <a:off x="3386375" y="3906214"/>
            <a:ext cx="2657400" cy="4164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 isaiah_midterm.txt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6"/>
          <p:cNvSpPr txBox="1"/>
          <p:nvPr/>
        </p:nvSpPr>
        <p:spPr>
          <a:xfrm>
            <a:off x="3386375" y="3593914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6"/>
          <p:cNvSpPr txBox="1"/>
          <p:nvPr/>
        </p:nvSpPr>
        <p:spPr>
          <a:xfrm>
            <a:off x="6171775" y="3906214"/>
            <a:ext cx="2657400" cy="416400"/>
          </a:xfrm>
          <a:prstGeom prst="rect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6"/>
          <p:cNvSpPr txBox="1"/>
          <p:nvPr/>
        </p:nvSpPr>
        <p:spPr>
          <a:xfrm>
            <a:off x="6171775" y="3593914"/>
            <a:ext cx="1769700" cy="312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26"/>
          <p:cNvCxnSpPr>
            <a:cxnSpLocks/>
            <a:endCxn id="506" idx="0"/>
          </p:cNvCxnSpPr>
          <p:nvPr/>
        </p:nvCxnSpPr>
        <p:spPr>
          <a:xfrm>
            <a:off x="1791075" y="1722564"/>
            <a:ext cx="11400" cy="6812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7" name="Google Shape;517;p26"/>
          <p:cNvCxnSpPr>
            <a:cxnSpLocks/>
            <a:stCxn id="504" idx="2"/>
            <a:endCxn id="509" idx="1"/>
          </p:cNvCxnSpPr>
          <p:nvPr/>
        </p:nvCxnSpPr>
        <p:spPr>
          <a:xfrm>
            <a:off x="2932887" y="1722564"/>
            <a:ext cx="516113" cy="5251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8" name="Google Shape;518;p26"/>
          <p:cNvCxnSpPr>
            <a:stCxn id="506" idx="2"/>
          </p:cNvCxnSpPr>
          <p:nvPr/>
        </p:nvCxnSpPr>
        <p:spPr>
          <a:xfrm flipH="1">
            <a:off x="1791075" y="2820239"/>
            <a:ext cx="11400" cy="77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9" name="Google Shape;519;p26"/>
          <p:cNvCxnSpPr>
            <a:cxnSpLocks/>
          </p:cNvCxnSpPr>
          <p:nvPr/>
        </p:nvCxnSpPr>
        <p:spPr>
          <a:xfrm>
            <a:off x="4752304" y="2820239"/>
            <a:ext cx="0" cy="7736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0" name="Google Shape;520;p26"/>
          <p:cNvCxnSpPr>
            <a:cxnSpLocks/>
          </p:cNvCxnSpPr>
          <p:nvPr/>
        </p:nvCxnSpPr>
        <p:spPr>
          <a:xfrm>
            <a:off x="5660265" y="2820239"/>
            <a:ext cx="934110" cy="7736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1" name="Google Shape;521;p26"/>
          <p:cNvSpPr txBox="1"/>
          <p:nvPr/>
        </p:nvSpPr>
        <p:spPr>
          <a:xfrm>
            <a:off x="6542860" y="411607"/>
            <a:ext cx="19164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ast_command_line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6"/>
          <p:cNvSpPr txBox="1"/>
          <p:nvPr/>
        </p:nvSpPr>
        <p:spPr>
          <a:xfrm>
            <a:off x="5780310" y="793232"/>
            <a:ext cx="11757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6"/>
          <p:cNvSpPr txBox="1"/>
          <p:nvPr/>
        </p:nvSpPr>
        <p:spPr>
          <a:xfrm>
            <a:off x="5743535" y="1213557"/>
            <a:ext cx="1420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Google Shape;524;p26"/>
          <p:cNvCxnSpPr>
            <a:stCxn id="501" idx="0"/>
          </p:cNvCxnSpPr>
          <p:nvPr/>
        </p:nvCxnSpPr>
        <p:spPr>
          <a:xfrm flipH="1">
            <a:off x="7360210" y="793232"/>
            <a:ext cx="6000" cy="33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5" name="Google Shape;525;p26"/>
          <p:cNvCxnSpPr/>
          <p:nvPr/>
        </p:nvCxnSpPr>
        <p:spPr>
          <a:xfrm flipH="1">
            <a:off x="7360210" y="1118607"/>
            <a:ext cx="6000" cy="54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6" name="Google Shape;526;p26"/>
          <p:cNvCxnSpPr/>
          <p:nvPr/>
        </p:nvCxnSpPr>
        <p:spPr>
          <a:xfrm>
            <a:off x="8189385" y="1146182"/>
            <a:ext cx="3300" cy="532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7" name="Google Shape;527;p26"/>
          <p:cNvSpPr txBox="1"/>
          <p:nvPr/>
        </p:nvSpPr>
        <p:spPr>
          <a:xfrm>
            <a:off x="7411710" y="796307"/>
            <a:ext cx="11757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ast_pipeline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6"/>
          <p:cNvSpPr txBox="1"/>
          <p:nvPr/>
        </p:nvSpPr>
        <p:spPr>
          <a:xfrm>
            <a:off x="7335485" y="1146182"/>
            <a:ext cx="1469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6"/>
          <p:cNvSpPr txBox="1"/>
          <p:nvPr/>
        </p:nvSpPr>
        <p:spPr>
          <a:xfrm>
            <a:off x="8162060" y="1129517"/>
            <a:ext cx="14697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ast_command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List Data Structure</a:t>
            </a:r>
            <a:endParaRPr b="1"/>
          </a:p>
        </p:txBody>
      </p:sp>
      <p:sp>
        <p:nvSpPr>
          <p:cNvPr id="535" name="Google Shape;53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You’re also provided with a doubly linked list data structure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 out list.h and list.c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You’ll be using this list throughout the semester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through list.h before using it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7e6fea5f92_0_13"/>
          <p:cNvSpPr txBox="1">
            <a:spLocks noGrp="1"/>
          </p:cNvSpPr>
          <p:nvPr>
            <p:ph type="title"/>
          </p:nvPr>
        </p:nvSpPr>
        <p:spPr>
          <a:xfrm>
            <a:off x="840150" y="145000"/>
            <a:ext cx="746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“Data contains node” vs “Node points to data”</a:t>
            </a:r>
            <a:endParaRPr u="sng"/>
          </a:p>
        </p:txBody>
      </p:sp>
      <p:sp>
        <p:nvSpPr>
          <p:cNvPr id="541" name="Google Shape;541;g27e6fea5f92_0_13"/>
          <p:cNvSpPr txBox="1"/>
          <p:nvPr/>
        </p:nvSpPr>
        <p:spPr>
          <a:xfrm>
            <a:off x="4995975" y="1071675"/>
            <a:ext cx="2902500" cy="10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listnode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listnode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&lt;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prev;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listnode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next;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g27e6fea5f92_0_13"/>
          <p:cNvCxnSpPr/>
          <p:nvPr/>
        </p:nvCxnSpPr>
        <p:spPr>
          <a:xfrm rot="10800000">
            <a:off x="4887750" y="717700"/>
            <a:ext cx="1500" cy="444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3" name="Google Shape;543;g27e6fea5f92_0_13"/>
          <p:cNvSpPr txBox="1"/>
          <p:nvPr/>
        </p:nvSpPr>
        <p:spPr>
          <a:xfrm>
            <a:off x="623300" y="1071675"/>
            <a:ext cx="2902500" cy="10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list_elem * prev;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list_elem * next;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27e6fea5f92_0_13"/>
          <p:cNvSpPr txBox="1"/>
          <p:nvPr/>
        </p:nvSpPr>
        <p:spPr>
          <a:xfrm>
            <a:off x="623300" y="743475"/>
            <a:ext cx="25227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highlight>
                  <a:srgbClr val="FFFF00"/>
                </a:highlight>
              </a:rPr>
              <a:t>Our</a:t>
            </a:r>
            <a:r>
              <a:rPr lang="en" sz="14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Linked List</a:t>
            </a: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27e6fea5f92_0_13"/>
          <p:cNvSpPr txBox="1"/>
          <p:nvPr/>
        </p:nvSpPr>
        <p:spPr>
          <a:xfrm>
            <a:off x="5038125" y="743475"/>
            <a:ext cx="25227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Regular Linked List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g27e6fea5f92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00" y="2364025"/>
            <a:ext cx="4684677" cy="19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8"/>
          <p:cNvSpPr txBox="1">
            <a:spLocks noGrp="1"/>
          </p:cNvSpPr>
          <p:nvPr>
            <p:ph type="title"/>
          </p:nvPr>
        </p:nvSpPr>
        <p:spPr>
          <a:xfrm>
            <a:off x="840150" y="145000"/>
            <a:ext cx="7463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u="sng"/>
              <a:t>“Data contains node” vs “Node points to data”</a:t>
            </a:r>
            <a:endParaRPr u="sng"/>
          </a:p>
        </p:txBody>
      </p:sp>
      <p:sp>
        <p:nvSpPr>
          <p:cNvPr id="552" name="Google Shape;552;p28"/>
          <p:cNvSpPr txBox="1"/>
          <p:nvPr/>
        </p:nvSpPr>
        <p:spPr>
          <a:xfrm>
            <a:off x="4995975" y="1071675"/>
            <a:ext cx="2902500" cy="10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listnode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listnode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&lt;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prev;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listnode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next;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3" name="Google Shape;553;p28"/>
          <p:cNvCxnSpPr/>
          <p:nvPr/>
        </p:nvCxnSpPr>
        <p:spPr>
          <a:xfrm rot="10800000">
            <a:off x="4572000" y="717700"/>
            <a:ext cx="1500" cy="444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4" name="Google Shape;554;p28"/>
          <p:cNvSpPr txBox="1"/>
          <p:nvPr/>
        </p:nvSpPr>
        <p:spPr>
          <a:xfrm>
            <a:off x="623300" y="1071675"/>
            <a:ext cx="2902500" cy="10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r>
              <a:rPr lang="en" sz="1400" b="0" i="0" u="none" strike="noStrike" cap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4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list_elem * prev;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4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list_elem * next;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8"/>
          <p:cNvSpPr txBox="1"/>
          <p:nvPr/>
        </p:nvSpPr>
        <p:spPr>
          <a:xfrm>
            <a:off x="623300" y="743475"/>
            <a:ext cx="25227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highlight>
                  <a:srgbClr val="FFFF00"/>
                </a:highlight>
              </a:rPr>
              <a:t>Our</a:t>
            </a:r>
            <a:r>
              <a:rPr lang="en" sz="14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Linked List</a:t>
            </a: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8"/>
          <p:cNvSpPr txBox="1"/>
          <p:nvPr/>
        </p:nvSpPr>
        <p:spPr>
          <a:xfrm>
            <a:off x="5038125" y="743475"/>
            <a:ext cx="2522700" cy="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Regular Linked List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8"/>
          <p:cNvSpPr/>
          <p:nvPr/>
        </p:nvSpPr>
        <p:spPr>
          <a:xfrm>
            <a:off x="4872550" y="2343613"/>
            <a:ext cx="783900" cy="410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8"/>
          <p:cNvSpPr/>
          <p:nvPr/>
        </p:nvSpPr>
        <p:spPr>
          <a:xfrm>
            <a:off x="5894950" y="2343613"/>
            <a:ext cx="783900" cy="410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8"/>
          <p:cNvSpPr/>
          <p:nvPr/>
        </p:nvSpPr>
        <p:spPr>
          <a:xfrm>
            <a:off x="6972200" y="2343613"/>
            <a:ext cx="783900" cy="410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8"/>
          <p:cNvSpPr/>
          <p:nvPr/>
        </p:nvSpPr>
        <p:spPr>
          <a:xfrm>
            <a:off x="7998575" y="2343613"/>
            <a:ext cx="783900" cy="410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8"/>
          <p:cNvSpPr/>
          <p:nvPr/>
        </p:nvSpPr>
        <p:spPr>
          <a:xfrm>
            <a:off x="5894950" y="3255988"/>
            <a:ext cx="753600" cy="655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2" name="Google Shape;562;p28"/>
          <p:cNvCxnSpPr>
            <a:stCxn id="558" idx="2"/>
            <a:endCxn id="561" idx="0"/>
          </p:cNvCxnSpPr>
          <p:nvPr/>
        </p:nvCxnSpPr>
        <p:spPr>
          <a:xfrm flipH="1">
            <a:off x="6271600" y="2754013"/>
            <a:ext cx="15300" cy="50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3" name="Google Shape;563;p28"/>
          <p:cNvCxnSpPr>
            <a:stCxn id="559" idx="2"/>
          </p:cNvCxnSpPr>
          <p:nvPr/>
        </p:nvCxnSpPr>
        <p:spPr>
          <a:xfrm>
            <a:off x="7364150" y="2754013"/>
            <a:ext cx="0" cy="50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4" name="Google Shape;564;p28"/>
          <p:cNvCxnSpPr>
            <a:stCxn id="557" idx="3"/>
            <a:endCxn id="558" idx="1"/>
          </p:cNvCxnSpPr>
          <p:nvPr/>
        </p:nvCxnSpPr>
        <p:spPr>
          <a:xfrm>
            <a:off x="5656450" y="2548813"/>
            <a:ext cx="23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5" name="Google Shape;565;p28"/>
          <p:cNvCxnSpPr>
            <a:stCxn id="558" idx="3"/>
            <a:endCxn id="559" idx="1"/>
          </p:cNvCxnSpPr>
          <p:nvPr/>
        </p:nvCxnSpPr>
        <p:spPr>
          <a:xfrm>
            <a:off x="6678850" y="2548813"/>
            <a:ext cx="29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6" name="Google Shape;566;p28"/>
          <p:cNvCxnSpPr>
            <a:stCxn id="559" idx="3"/>
            <a:endCxn id="560" idx="1"/>
          </p:cNvCxnSpPr>
          <p:nvPr/>
        </p:nvCxnSpPr>
        <p:spPr>
          <a:xfrm>
            <a:off x="7756100" y="2548813"/>
            <a:ext cx="24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7" name="Google Shape;567;p28"/>
          <p:cNvSpPr/>
          <p:nvPr/>
        </p:nvSpPr>
        <p:spPr>
          <a:xfrm>
            <a:off x="6987350" y="3255988"/>
            <a:ext cx="753600" cy="655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8"/>
          <p:cNvSpPr/>
          <p:nvPr/>
        </p:nvSpPr>
        <p:spPr>
          <a:xfrm>
            <a:off x="83575" y="3348613"/>
            <a:ext cx="783900" cy="410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8"/>
          <p:cNvSpPr/>
          <p:nvPr/>
        </p:nvSpPr>
        <p:spPr>
          <a:xfrm>
            <a:off x="3668475" y="3391350"/>
            <a:ext cx="783900" cy="410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Sentinel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8"/>
          <p:cNvSpPr/>
          <p:nvPr/>
        </p:nvSpPr>
        <p:spPr>
          <a:xfrm>
            <a:off x="2482275" y="2509425"/>
            <a:ext cx="783900" cy="1552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8"/>
          <p:cNvSpPr/>
          <p:nvPr/>
        </p:nvSpPr>
        <p:spPr>
          <a:xfrm>
            <a:off x="1263075" y="2509425"/>
            <a:ext cx="783900" cy="1552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2" name="Google Shape;572;p28"/>
          <p:cNvCxnSpPr>
            <a:stCxn id="568" idx="3"/>
          </p:cNvCxnSpPr>
          <p:nvPr/>
        </p:nvCxnSpPr>
        <p:spPr>
          <a:xfrm>
            <a:off x="867475" y="3553813"/>
            <a:ext cx="40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73" name="Google Shape;573;p28"/>
          <p:cNvCxnSpPr/>
          <p:nvPr/>
        </p:nvCxnSpPr>
        <p:spPr>
          <a:xfrm>
            <a:off x="2046975" y="3518811"/>
            <a:ext cx="40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74" name="Google Shape;574;p28"/>
          <p:cNvCxnSpPr/>
          <p:nvPr/>
        </p:nvCxnSpPr>
        <p:spPr>
          <a:xfrm>
            <a:off x="3266175" y="3497974"/>
            <a:ext cx="40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75" name="Google Shape;575;p28"/>
          <p:cNvCxnSpPr>
            <a:stCxn id="571" idx="1"/>
          </p:cNvCxnSpPr>
          <p:nvPr/>
        </p:nvCxnSpPr>
        <p:spPr>
          <a:xfrm>
            <a:off x="1263075" y="3285525"/>
            <a:ext cx="783900" cy="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6" name="Google Shape;576;p28"/>
          <p:cNvCxnSpPr/>
          <p:nvPr/>
        </p:nvCxnSpPr>
        <p:spPr>
          <a:xfrm>
            <a:off x="1263075" y="3713475"/>
            <a:ext cx="783900" cy="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7" name="Google Shape;577;p28"/>
          <p:cNvCxnSpPr/>
          <p:nvPr/>
        </p:nvCxnSpPr>
        <p:spPr>
          <a:xfrm>
            <a:off x="2482275" y="3713475"/>
            <a:ext cx="783900" cy="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Google Shape;578;p28"/>
          <p:cNvCxnSpPr/>
          <p:nvPr/>
        </p:nvCxnSpPr>
        <p:spPr>
          <a:xfrm>
            <a:off x="2482275" y="3285525"/>
            <a:ext cx="783900" cy="0"/>
          </a:xfrm>
          <a:prstGeom prst="straightConnector1">
            <a:avLst/>
          </a:prstGeom>
          <a:noFill/>
          <a:ln w="1905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9" name="Google Shape;579;p28"/>
          <p:cNvSpPr txBox="1"/>
          <p:nvPr/>
        </p:nvSpPr>
        <p:spPr>
          <a:xfrm>
            <a:off x="1302975" y="3315750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8"/>
          <p:cNvSpPr txBox="1"/>
          <p:nvPr/>
        </p:nvSpPr>
        <p:spPr>
          <a:xfrm>
            <a:off x="2522175" y="3315750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list_elem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8"/>
          <p:cNvSpPr txBox="1"/>
          <p:nvPr/>
        </p:nvSpPr>
        <p:spPr>
          <a:xfrm>
            <a:off x="1388800" y="2714625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/>
              <a:t>Other fields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8"/>
          <p:cNvSpPr txBox="1"/>
          <p:nvPr/>
        </p:nvSpPr>
        <p:spPr>
          <a:xfrm>
            <a:off x="2524463" y="2714625"/>
            <a:ext cx="7041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/>
              <a:t>Other fields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8"/>
          <p:cNvSpPr txBox="1"/>
          <p:nvPr/>
        </p:nvSpPr>
        <p:spPr>
          <a:xfrm>
            <a:off x="1387900" y="2260342"/>
            <a:ext cx="45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8"/>
          <p:cNvSpPr txBox="1"/>
          <p:nvPr/>
        </p:nvSpPr>
        <p:spPr>
          <a:xfrm>
            <a:off x="2659393" y="2260342"/>
            <a:ext cx="45058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28"/>
          <p:cNvCxnSpPr/>
          <p:nvPr/>
        </p:nvCxnSpPr>
        <p:spPr>
          <a:xfrm rot="10800000">
            <a:off x="857532" y="3683250"/>
            <a:ext cx="402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6" name="Google Shape;586;p28"/>
          <p:cNvCxnSpPr/>
          <p:nvPr/>
        </p:nvCxnSpPr>
        <p:spPr>
          <a:xfrm rot="10800000">
            <a:off x="2046975" y="3670800"/>
            <a:ext cx="402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7" name="Google Shape;587;p28"/>
          <p:cNvCxnSpPr/>
          <p:nvPr/>
        </p:nvCxnSpPr>
        <p:spPr>
          <a:xfrm rot="10800000">
            <a:off x="3266175" y="3670800"/>
            <a:ext cx="402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8" name="Google Shape;588;p28"/>
          <p:cNvCxnSpPr/>
          <p:nvPr/>
        </p:nvCxnSpPr>
        <p:spPr>
          <a:xfrm rot="10800000">
            <a:off x="5656450" y="2714625"/>
            <a:ext cx="23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9" name="Google Shape;589;p28"/>
          <p:cNvCxnSpPr/>
          <p:nvPr/>
        </p:nvCxnSpPr>
        <p:spPr>
          <a:xfrm rot="10800000">
            <a:off x="6678850" y="2714625"/>
            <a:ext cx="23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90" name="Google Shape;590;p28"/>
          <p:cNvCxnSpPr/>
          <p:nvPr/>
        </p:nvCxnSpPr>
        <p:spPr>
          <a:xfrm rot="10800000">
            <a:off x="7740950" y="2714625"/>
            <a:ext cx="23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So how do I get my data?</a:t>
            </a:r>
            <a:endParaRPr/>
          </a:p>
        </p:txBody>
      </p:sp>
      <p:pic>
        <p:nvPicPr>
          <p:cNvPr id="596" name="Google Shape;5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52778"/>
            <a:ext cx="6914159" cy="13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29"/>
          <p:cNvSpPr txBox="1"/>
          <p:nvPr/>
        </p:nvSpPr>
        <p:spPr>
          <a:xfrm>
            <a:off x="7345050" y="2511825"/>
            <a:ext cx="1674300" cy="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Beautiful explanation by one of our UTA’s :) </a:t>
            </a:r>
            <a:endParaRPr/>
          </a:p>
        </p:txBody>
      </p:sp>
      <p:sp>
        <p:nvSpPr>
          <p:cNvPr id="598" name="Google Shape;598;p29"/>
          <p:cNvSpPr txBox="1"/>
          <p:nvPr/>
        </p:nvSpPr>
        <p:spPr>
          <a:xfrm>
            <a:off x="4877625" y="12232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Retrieve data from a struct list_elem by using the </a:t>
            </a:r>
            <a:r>
              <a:rPr lang="en" sz="1100" b="1">
                <a:solidFill>
                  <a:schemeClr val="dk1"/>
                </a:solidFill>
              </a:rPr>
              <a:t>list_entry macro</a:t>
            </a:r>
            <a:r>
              <a:rPr lang="en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99" name="Google Shape;599;p29"/>
          <p:cNvSpPr txBox="1"/>
          <p:nvPr/>
        </p:nvSpPr>
        <p:spPr>
          <a:xfrm>
            <a:off x="427925" y="1301125"/>
            <a:ext cx="4188900" cy="36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ast_command * cmd = list_entry(e, </a:t>
            </a:r>
            <a:r>
              <a:rPr lang="en" sz="1000" b="0" i="0" u="none" strike="noStrike" cap="non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struct</a:t>
            </a:r>
            <a:r>
              <a:rPr lang="en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ast_command, elem);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List Pitfalls</a:t>
            </a:r>
            <a:endParaRPr b="1"/>
          </a:p>
        </p:txBody>
      </p:sp>
      <p:sp>
        <p:nvSpPr>
          <p:cNvPr id="605" name="Google Shape;60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23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u="sng"/>
              <a:t>Don’t:</a:t>
            </a:r>
            <a:endParaRPr b="1" u="sng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the same list_elem for multiple lists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Edit an element while iterating</a:t>
            </a:r>
            <a:endParaRPr/>
          </a:p>
          <a:p>
            <a:pPr marL="137160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Naive loop to remove elements in a list will fail!</a:t>
            </a:r>
            <a:endParaRPr sz="10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Forget to list_init()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606" name="Google Shape;606;p30"/>
          <p:cNvSpPr txBox="1"/>
          <p:nvPr/>
        </p:nvSpPr>
        <p:spPr>
          <a:xfrm>
            <a:off x="5978975" y="412425"/>
            <a:ext cx="2964900" cy="1800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invalid example</a:t>
            </a:r>
            <a:endParaRPr sz="1050" b="0" i="0" u="none" strike="noStrike" cap="non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(list_elem in list)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050" b="0" i="0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do stuff</a:t>
            </a:r>
            <a:endParaRPr sz="1050" b="0" i="0" u="none" strike="noStrike" cap="non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" sz="1050" b="0" i="0" u="none" strike="noStrike" cap="none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(someCondition) 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	list_remove(currElem);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05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05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7" name="Google Shape;607;p30"/>
          <p:cNvSpPr txBox="1"/>
          <p:nvPr/>
        </p:nvSpPr>
        <p:spPr>
          <a:xfrm>
            <a:off x="5847300" y="94100"/>
            <a:ext cx="1429800" cy="391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 IDEA :(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0"/>
          <p:cNvSpPr txBox="1"/>
          <p:nvPr/>
        </p:nvSpPr>
        <p:spPr>
          <a:xfrm>
            <a:off x="200100" y="2571750"/>
            <a:ext cx="8743800" cy="252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valid example: deallocates a pipeline struct and any commands stored in it while iterating</a:t>
            </a:r>
            <a:endParaRPr sz="1050" b="0" i="0" u="none" strike="noStrike" cap="non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ast_pipeline_free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ast_pipeline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pipe)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list_elem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e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list_begin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" sz="1050" b="0" i="0" u="none" strike="noStrike" cap="non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pipe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050" b="0" i="0" u="none" strike="noStrike" cap="non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commands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); e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list_end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lang="en" sz="1050" b="0" i="0" u="none" strike="noStrike" cap="non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pipe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050" b="0" i="0" u="none" strike="noStrike" cap="none">
                <a:solidFill>
                  <a:srgbClr val="E06C75"/>
                </a:solidFill>
                <a:latin typeface="Courier New"/>
                <a:ea typeface="Courier New"/>
                <a:cs typeface="Courier New"/>
                <a:sym typeface="Courier New"/>
              </a:rPr>
              <a:t>commands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); ) {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ast_command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cmd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list_entry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(e,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ast_command, elem); 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    e </a:t>
            </a:r>
            <a:r>
              <a:rPr lang="en" sz="1050" b="0" i="0" u="none" strike="noStrike" cap="none">
                <a:solidFill>
                  <a:srgbClr val="C678DD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list_remove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(e); </a:t>
            </a:r>
            <a:r>
              <a:rPr lang="en" sz="1050" b="0" i="1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//Acts as the iterator; stores next element into e</a:t>
            </a:r>
            <a:endParaRPr sz="1050" b="0" i="1" u="none" strike="noStrike" cap="non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ast_command_free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(cmd);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050" b="0" i="0" u="none" strike="noStrike" cap="none">
                <a:solidFill>
                  <a:srgbClr val="61AFEF"/>
                </a:solidFill>
                <a:latin typeface="Courier New"/>
                <a:ea typeface="Courier New"/>
                <a:cs typeface="Courier New"/>
                <a:sym typeface="Courier New"/>
              </a:rPr>
              <a:t>free</a:t>
            </a: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(pipe);</a:t>
            </a:r>
            <a:endParaRPr sz="1050" b="0" i="0" u="none" strike="noStrike" cap="none">
              <a:solidFill>
                <a:srgbClr val="ABB2B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ABB2BF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" sz="1050" b="0" i="0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make sure to remove an ast_pipeline from a list before adding it to another!</a:t>
            </a:r>
            <a:endParaRPr sz="1050" b="0" i="0" u="none" strike="noStrike" cap="non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b="0" i="0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// bottom line with lists? </a:t>
            </a:r>
            <a:r>
              <a:rPr lang="en" sz="1050" b="1" i="0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ALWAYS TEST</a:t>
            </a:r>
            <a:endParaRPr sz="1050" b="1" i="0" u="none" strike="noStrike" cap="none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What is a shell?</a:t>
            </a:r>
            <a:endParaRPr b="1"/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Command Interpreter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Reads user input and executes user requests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to be confused with a “Terminal” (next slide explains distinction)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0362" y="2206575"/>
            <a:ext cx="3723275" cy="26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Utility Functions (Strongly Recommended) </a:t>
            </a:r>
            <a:endParaRPr b="1"/>
          </a:p>
        </p:txBody>
      </p:sp>
      <p:sp>
        <p:nvSpPr>
          <p:cNvPr id="614" name="Google Shape;61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 Support (signal_support.c / .h)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signal_block()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signal_unblock()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singal_set_handler()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Terminal State Management (termstate_management.c / .h)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termstate_init()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termstate_give_terminal_to()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termstate_give_terminal_back_to_shell()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termstate_get_current_terminal_owner()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termstate_save()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termstate_restore()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Additional Built-ins and extensions</a:t>
            </a:r>
            <a:endParaRPr b="1"/>
          </a:p>
        </p:txBody>
      </p:sp>
      <p:sp>
        <p:nvSpPr>
          <p:cNvPr id="620" name="Google Shape;62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shell must contain two extra built-ins / functionality extensions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One high effort and one low effort (bolded is low-effort)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Ideas include:</a:t>
            </a:r>
            <a:endParaRPr/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9144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600" b="1"/>
              <a:t>If you have an idea not shown on the list or have any doubts please ask us</a:t>
            </a:r>
            <a:endParaRPr sz="1600" b="1"/>
          </a:p>
        </p:txBody>
      </p:sp>
      <p:sp>
        <p:nvSpPr>
          <p:cNvPr id="621" name="Google Shape;621;p21"/>
          <p:cNvSpPr txBox="1"/>
          <p:nvPr/>
        </p:nvSpPr>
        <p:spPr>
          <a:xfrm>
            <a:off x="936250" y="2035462"/>
            <a:ext cx="31719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Customizable Prompt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Setting/unsetting env vars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Implementing the ‘cd’ built-in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 expansion (e.g., *.c)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 commands (ex. time)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Alias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1"/>
          <p:cNvSpPr txBox="1"/>
          <p:nvPr/>
        </p:nvSpPr>
        <p:spPr>
          <a:xfrm>
            <a:off x="4209930" y="2035462"/>
            <a:ext cx="3961800" cy="1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 Variables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Directory Stack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Command-line history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Backquote substitution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Smart command-line completion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Embedded Apps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Testing / Submission</a:t>
            </a:r>
            <a:endParaRPr b="1"/>
          </a:p>
        </p:txBody>
      </p:sp>
      <p:sp>
        <p:nvSpPr>
          <p:cNvPr id="628" name="Google Shape;62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the driver before submitting, don’t just run tests individually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grading, tests will be ran 3-5 times. If you crash a single time, it’s considered failing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sure you don’t have undefined behavior by checking the system call return code and using valgrind to address memory related issues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Test Driver</a:t>
            </a:r>
            <a:endParaRPr b="1"/>
          </a:p>
        </p:txBody>
      </p:sp>
      <p:sp>
        <p:nvSpPr>
          <p:cNvPr id="634" name="Google Shape;634;p34"/>
          <p:cNvSpPr txBox="1">
            <a:spLocks noGrp="1"/>
          </p:cNvSpPr>
          <p:nvPr>
            <p:ph type="body" idx="1"/>
          </p:nvPr>
        </p:nvSpPr>
        <p:spPr>
          <a:xfrm>
            <a:off x="311700" y="2979025"/>
            <a:ext cx="8520600" cy="2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Options: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-b : basic tests (processes, built-ins, signals)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-a : advanced tests (I/O Piping, I/O Redirection, exclusive terminal access)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-h : list all the options</a:t>
            </a:r>
            <a:endParaRPr/>
          </a:p>
        </p:txBody>
      </p:sp>
      <p:sp>
        <p:nvSpPr>
          <p:cNvPr id="635" name="Google Shape;635;p34"/>
          <p:cNvSpPr txBox="1"/>
          <p:nvPr/>
        </p:nvSpPr>
        <p:spPr>
          <a:xfrm>
            <a:off x="311700" y="1962475"/>
            <a:ext cx="8453100" cy="710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 src/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../tests/stdriver.py [options]</a:t>
            </a:r>
            <a:endParaRPr/>
          </a:p>
        </p:txBody>
      </p:sp>
      <p:sp>
        <p:nvSpPr>
          <p:cNvPr id="636" name="Google Shape;636;p34"/>
          <p:cNvSpPr txBox="1"/>
          <p:nvPr/>
        </p:nvSpPr>
        <p:spPr>
          <a:xfrm>
            <a:off x="311700" y="2643800"/>
            <a:ext cx="51006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*- stdriver.py also available at ~cs3214/bin/stdriver.py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4"/>
          <p:cNvSpPr txBox="1">
            <a:spLocks noGrp="1"/>
          </p:cNvSpPr>
          <p:nvPr>
            <p:ph type="body" idx="1"/>
          </p:nvPr>
        </p:nvSpPr>
        <p:spPr>
          <a:xfrm>
            <a:off x="244200" y="1064388"/>
            <a:ext cx="85206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driver reads from .tst file that describes a test suite (ex. basic.tst)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Ex: basic.tst contains a series of test scripts that it will run from the folder /tests/basic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Additional Tests</a:t>
            </a:r>
            <a:endParaRPr b="1"/>
          </a:p>
        </p:txBody>
      </p:sp>
      <p:sp>
        <p:nvSpPr>
          <p:cNvPr id="643" name="Google Shape;64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are required to write tests for your two extra built-ins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 .tst file in ‘tests’ and create a directory that will store your test scripts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Inside &lt;custom&gt;.tst file:</a:t>
            </a:r>
            <a:endParaRPr/>
          </a:p>
        </p:txBody>
      </p:sp>
      <p:sp>
        <p:nvSpPr>
          <p:cNvPr id="644" name="Google Shape;644;p35"/>
          <p:cNvSpPr txBox="1"/>
          <p:nvPr/>
        </p:nvSpPr>
        <p:spPr>
          <a:xfrm>
            <a:off x="826050" y="2525900"/>
            <a:ext cx="3190200" cy="93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= &lt;custom&gt; Tests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pts &lt;custom&gt;/&lt;test_name&gt;.py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pts &lt;custom&gt;/&lt;test_name&gt;.py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5" name="Google Shape;645;p35"/>
          <p:cNvSpPr txBox="1"/>
          <p:nvPr/>
        </p:nvSpPr>
        <p:spPr>
          <a:xfrm>
            <a:off x="4524450" y="2525900"/>
            <a:ext cx="4041300" cy="217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driver checks number of total points (pts) to use for a test. Since this is just your own custom tests you can put an arbitrary points here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457200" indent="-317500">
              <a:buSzPts val="1400"/>
              <a:buFont typeface="Arial"/>
              <a:buChar char="-"/>
            </a:pPr>
            <a:r>
              <a:rPr lang="en" dirty="0"/>
              <a:t>Use gback_glob_test.py as a starter.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buSzPts val="1400"/>
            </a:pPr>
            <a:endParaRPr lang="en-US"/>
          </a:p>
          <a:p>
            <a:pPr>
              <a:buSzPts val="1400"/>
            </a:pPr>
            <a:endParaRPr lang="en-US"/>
          </a:p>
        </p:txBody>
      </p:sp>
      <p:sp>
        <p:nvSpPr>
          <p:cNvPr id="646" name="Google Shape;646;p35"/>
          <p:cNvSpPr txBox="1"/>
          <p:nvPr/>
        </p:nvSpPr>
        <p:spPr>
          <a:xfrm>
            <a:off x="826050" y="3632100"/>
            <a:ext cx="3190200" cy="93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= Milestone Tests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 basic/foreground.py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 basic/cmdfail_and_exit_test.py</a:t>
            </a:r>
            <a:endParaRPr sz="1200" b="0" i="0" u="none" strike="noStrike" cap="non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Additional Tests (Part 2)</a:t>
            </a:r>
            <a:endParaRPr b="1"/>
          </a:p>
        </p:txBody>
      </p:sp>
      <p:sp>
        <p:nvSpPr>
          <p:cNvPr id="652" name="Google Shape;65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sure your custom.tst file is of type “ASCII text”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it includes Windows line terminators (CR, CRLF, etc) it will fail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\n, not \r\n</a:t>
            </a:r>
            <a:endParaRPr/>
          </a:p>
        </p:txBody>
      </p:sp>
      <p:sp>
        <p:nvSpPr>
          <p:cNvPr id="653" name="Google Shape;653;p36"/>
          <p:cNvSpPr txBox="1"/>
          <p:nvPr/>
        </p:nvSpPr>
        <p:spPr>
          <a:xfrm>
            <a:off x="887275" y="1650350"/>
            <a:ext cx="2479800" cy="477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file custom.tst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6"/>
          <p:cNvSpPr txBox="1"/>
          <p:nvPr/>
        </p:nvSpPr>
        <p:spPr>
          <a:xfrm>
            <a:off x="3973375" y="1650350"/>
            <a:ext cx="2339100" cy="51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custom.tst: ASCII text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5" name="Google Shape;655;p36"/>
          <p:cNvCxnSpPr>
            <a:stCxn id="653" idx="3"/>
            <a:endCxn id="654" idx="1"/>
          </p:cNvCxnSpPr>
          <p:nvPr/>
        </p:nvCxnSpPr>
        <p:spPr>
          <a:xfrm>
            <a:off x="3367075" y="1889150"/>
            <a:ext cx="606300" cy="1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Design Document</a:t>
            </a:r>
            <a:endParaRPr b="1"/>
          </a:p>
        </p:txBody>
      </p:sp>
      <p:sp>
        <p:nvSpPr>
          <p:cNvPr id="661" name="Google Shape;66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submit you must include a README.txt describing your implementation of P1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Explain the custom built-ins created and approach taken to develop them.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TAs will assign credit only for the functionality for which test cases and documentation exist</a:t>
            </a:r>
            <a:endParaRPr/>
          </a:p>
        </p:txBody>
      </p:sp>
      <p:pic>
        <p:nvPicPr>
          <p:cNvPr id="662" name="Google Shape;662;p37"/>
          <p:cNvPicPr preferRelativeResize="0"/>
          <p:nvPr/>
        </p:nvPicPr>
        <p:blipFill rotWithShape="1">
          <a:blip r:embed="rId3">
            <a:alphaModFix/>
          </a:blip>
          <a:srcRect l="27162" t="10286" r="28496" b="11189"/>
          <a:stretch/>
        </p:blipFill>
        <p:spPr>
          <a:xfrm>
            <a:off x="4885700" y="787925"/>
            <a:ext cx="3778027" cy="3624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14350" dist="95250" dir="7680000" algn="bl" rotWithShape="0">
              <a:srgbClr val="000000">
                <a:alpha val="48627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38"/>
          <p:cNvSpPr txBox="1"/>
          <p:nvPr/>
        </p:nvSpPr>
        <p:spPr>
          <a:xfrm>
            <a:off x="1896900" y="1702375"/>
            <a:ext cx="53502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Version Control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Version Control</a:t>
            </a:r>
            <a:endParaRPr b="1"/>
          </a:p>
        </p:txBody>
      </p:sp>
      <p:sp>
        <p:nvSpPr>
          <p:cNvPr id="674" name="Google Shape;674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9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be using Git and Gitlab for managing your source code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Why?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Organizes your code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Keeps track of features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collaborators to work freely without messing up other existing code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Back-ups whenever something goes wrong</a:t>
            </a:r>
            <a:endParaRPr/>
          </a:p>
          <a:p>
            <a:pPr marL="9144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675" name="Google Shape;67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275" y="3378487"/>
            <a:ext cx="3546300" cy="15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2250" y="3180464"/>
            <a:ext cx="3729126" cy="1910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Basic Git Commands</a:t>
            </a:r>
            <a:endParaRPr b="1"/>
          </a:p>
        </p:txBody>
      </p:sp>
      <p:sp>
        <p:nvSpPr>
          <p:cNvPr id="682" name="Google Shape;682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Stage file for commit: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Commit files: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Push changes to remote (note: always pull before push!)</a:t>
            </a:r>
            <a:endParaRPr/>
          </a:p>
        </p:txBody>
      </p:sp>
      <p:sp>
        <p:nvSpPr>
          <p:cNvPr id="683" name="Google Shape;683;p40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add &lt;file_name&gt;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40"/>
          <p:cNvSpPr txBox="1"/>
          <p:nvPr/>
        </p:nvSpPr>
        <p:spPr>
          <a:xfrm>
            <a:off x="311700" y="26248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commit -m ‘Add a description here’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40"/>
          <p:cNvSpPr txBox="1"/>
          <p:nvPr/>
        </p:nvSpPr>
        <p:spPr>
          <a:xfrm>
            <a:off x="311700" y="38165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push [origin &lt;branch_name&gt;]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Terminal vs Shell</a:t>
            </a:r>
            <a:endParaRPr b="1"/>
          </a:p>
        </p:txBody>
      </p:sp>
      <p:sp>
        <p:nvSpPr>
          <p:cNvPr id="155" name="Google Shape;155;p5"/>
          <p:cNvSpPr txBox="1"/>
          <p:nvPr/>
        </p:nvSpPr>
        <p:spPr>
          <a:xfrm>
            <a:off x="311700" y="1313325"/>
            <a:ext cx="42603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Terminal (the front-end GUI of our shell)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400" y="1658025"/>
            <a:ext cx="2911954" cy="19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/>
        </p:nvSpPr>
        <p:spPr>
          <a:xfrm>
            <a:off x="5353349" y="1322662"/>
            <a:ext cx="42603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 (an executable with no GUI)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5466012" y="3612188"/>
            <a:ext cx="3156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terminal is running bash, a shell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5"/>
          <p:cNvCxnSpPr/>
          <p:nvPr/>
        </p:nvCxnSpPr>
        <p:spPr>
          <a:xfrm rot="10800000">
            <a:off x="1250059" y="3730151"/>
            <a:ext cx="15900" cy="513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0" name="Google Shape;160;p5"/>
          <p:cNvSpPr txBox="1"/>
          <p:nvPr/>
        </p:nvSpPr>
        <p:spPr>
          <a:xfrm>
            <a:off x="340401" y="4136801"/>
            <a:ext cx="2343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gnome-terminal, terminator, Terminal.app (macOS) etc.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6012" y="1618174"/>
            <a:ext cx="3156001" cy="188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Basic Git Commands</a:t>
            </a:r>
            <a:endParaRPr b="1"/>
          </a:p>
        </p:txBody>
      </p:sp>
      <p:sp>
        <p:nvSpPr>
          <p:cNvPr id="691" name="Google Shape;691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Fetch changes from remote: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Check status: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Revert to the previous commit:</a:t>
            </a:r>
            <a:endParaRPr/>
          </a:p>
        </p:txBody>
      </p:sp>
      <p:sp>
        <p:nvSpPr>
          <p:cNvPr id="692" name="Google Shape;692;p62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pull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62"/>
          <p:cNvSpPr txBox="1"/>
          <p:nvPr/>
        </p:nvSpPr>
        <p:spPr>
          <a:xfrm>
            <a:off x="311700" y="26248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status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62"/>
          <p:cNvSpPr txBox="1"/>
          <p:nvPr/>
        </p:nvSpPr>
        <p:spPr>
          <a:xfrm>
            <a:off x="311700" y="38165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reset [--hard]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Basic Git Commands</a:t>
            </a:r>
            <a:endParaRPr b="1"/>
          </a:p>
        </p:txBody>
      </p:sp>
      <p:sp>
        <p:nvSpPr>
          <p:cNvPr id="700" name="Google Shape;700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a new branch from the current branch: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Switch to another branch: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Merge a branch into the current branch</a:t>
            </a:r>
            <a:endParaRPr/>
          </a:p>
        </p:txBody>
      </p:sp>
      <p:sp>
        <p:nvSpPr>
          <p:cNvPr id="701" name="Google Shape;701;p63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checkout –b &lt;new_branch_name&gt;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63"/>
          <p:cNvSpPr txBox="1"/>
          <p:nvPr/>
        </p:nvSpPr>
        <p:spPr>
          <a:xfrm>
            <a:off x="311700" y="26248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checkout &lt;branch_name&gt;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63"/>
          <p:cNvSpPr txBox="1"/>
          <p:nvPr/>
        </p:nvSpPr>
        <p:spPr>
          <a:xfrm>
            <a:off x="311700" y="38165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merge &lt;branch_name&gt;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Setup Git Access</a:t>
            </a:r>
            <a:endParaRPr b="1"/>
          </a:p>
        </p:txBody>
      </p:sp>
      <p:sp>
        <p:nvSpPr>
          <p:cNvPr id="709" name="Google Shape;709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You’ll need an SSH Key to get access to projects at git.cs.vt.edu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don’t already have a key…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a new key: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 Key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https://git.cs.vt.edu/profile/keys</a:t>
            </a:r>
            <a:endParaRPr/>
          </a:p>
          <a:p>
            <a:pPr marL="137160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You will paste public key here -----------&gt;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710" name="Google Shape;710;p42"/>
          <p:cNvSpPr txBox="1"/>
          <p:nvPr/>
        </p:nvSpPr>
        <p:spPr>
          <a:xfrm>
            <a:off x="1044900" y="2189100"/>
            <a:ext cx="3527100" cy="765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ssh-keygen -t rsa -b 4096 -C "email@vt.edu" \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-f ~/.ssh/id_rsa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1" name="Google Shape;711;p42"/>
          <p:cNvPicPr preferRelativeResize="0"/>
          <p:nvPr/>
        </p:nvPicPr>
        <p:blipFill rotWithShape="1">
          <a:blip r:embed="rId4">
            <a:alphaModFix/>
          </a:blip>
          <a:srcRect l="46338" t="15546" r="18303" b="34719"/>
          <a:stretch/>
        </p:blipFill>
        <p:spPr>
          <a:xfrm>
            <a:off x="4955725" y="1962575"/>
            <a:ext cx="3817248" cy="290852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3"/>
          <p:cNvSpPr txBox="1"/>
          <p:nvPr/>
        </p:nvSpPr>
        <p:spPr>
          <a:xfrm>
            <a:off x="434175" y="1203175"/>
            <a:ext cx="81867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Verify you have access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The first time you connect you will be asked to verify the host, just answer ‘Yes’ to continue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You can get in-depth explanations here: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lang="en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Generate a key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lang="en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Use an existing key 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Verify Git Access</a:t>
            </a:r>
            <a:endParaRPr b="1"/>
          </a:p>
        </p:txBody>
      </p:sp>
      <p:sp>
        <p:nvSpPr>
          <p:cNvPr id="718" name="Google Shape;718;p43"/>
          <p:cNvSpPr txBox="1"/>
          <p:nvPr/>
        </p:nvSpPr>
        <p:spPr>
          <a:xfrm>
            <a:off x="623975" y="2764775"/>
            <a:ext cx="6564000" cy="81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PTY allocation request failed on channel 0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 to GitLab, @spencetk!      </a:t>
            </a:r>
            <a:r>
              <a:rPr lang="en" sz="12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← Your pid should be displayed here</a:t>
            </a:r>
            <a:endParaRPr sz="12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Connection to git.cs.vt.edu closed.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3"/>
          <p:cNvSpPr txBox="1"/>
          <p:nvPr/>
        </p:nvSpPr>
        <p:spPr>
          <a:xfrm>
            <a:off x="623975" y="2232025"/>
            <a:ext cx="3839100" cy="422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 spencetk@linden  ~ &gt;ssh git@git.cs.vt.edu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3"/>
          <p:cNvSpPr txBox="1"/>
          <p:nvPr/>
        </p:nvSpPr>
        <p:spPr>
          <a:xfrm>
            <a:off x="3985625" y="4417975"/>
            <a:ext cx="3527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4"/>
          <p:cNvSpPr txBox="1"/>
          <p:nvPr/>
        </p:nvSpPr>
        <p:spPr>
          <a:xfrm>
            <a:off x="434175" y="1203300"/>
            <a:ext cx="5455800" cy="3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One member will fork the base repository: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lang="en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https://git.cs.vt.edu/cs3214-staff/cs3214-cush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Invite partner to collaborate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lang="en" sz="1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Go to Settings &gt; Members to add them</a:t>
            </a:r>
            <a:endParaRPr sz="1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○"/>
            </a:pPr>
            <a:r>
              <a:rPr lang="en" sz="1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Check partner role permissions too</a:t>
            </a:r>
            <a:endParaRPr sz="1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Both members will clone the forked repository on their machines: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1" u="sng" strike="noStrike" cap="non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IMPORTANT:</a:t>
            </a:r>
            <a:r>
              <a:rPr lang="en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Set forked repository to </a:t>
            </a:r>
            <a:r>
              <a:rPr lang="en" sz="18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private</a:t>
            </a:r>
            <a:endParaRPr sz="18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Go to Settings &gt; General &gt; Visibility, project features, permissions</a:t>
            </a:r>
            <a:endParaRPr sz="1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GitLab Project Setup</a:t>
            </a:r>
            <a:endParaRPr b="1"/>
          </a:p>
        </p:txBody>
      </p:sp>
      <p:sp>
        <p:nvSpPr>
          <p:cNvPr id="727" name="Google Shape;727;p44"/>
          <p:cNvSpPr txBox="1"/>
          <p:nvPr/>
        </p:nvSpPr>
        <p:spPr>
          <a:xfrm>
            <a:off x="549500" y="3639800"/>
            <a:ext cx="2436900" cy="46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git clone &lt;your git repo url&gt;.git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8" name="Google Shape;728;p44"/>
          <p:cNvPicPr preferRelativeResize="0"/>
          <p:nvPr/>
        </p:nvPicPr>
        <p:blipFill rotWithShape="1">
          <a:blip r:embed="rId4">
            <a:alphaModFix/>
          </a:blip>
          <a:srcRect t="55317" r="88519" b="18226"/>
          <a:stretch/>
        </p:blipFill>
        <p:spPr>
          <a:xfrm>
            <a:off x="6097525" y="1203300"/>
            <a:ext cx="2039650" cy="25457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9" name="Google Shape;729;p44"/>
          <p:cNvSpPr txBox="1"/>
          <p:nvPr/>
        </p:nvSpPr>
        <p:spPr>
          <a:xfrm>
            <a:off x="6783925" y="3639800"/>
            <a:ext cx="2088000" cy="716700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*Your forked repository will have a navigation menu on the left side. Click under Settings to add members and set repo to private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0" name="Google Shape;730;p44"/>
          <p:cNvCxnSpPr>
            <a:stCxn id="727" idx="3"/>
          </p:cNvCxnSpPr>
          <p:nvPr/>
        </p:nvCxnSpPr>
        <p:spPr>
          <a:xfrm>
            <a:off x="2986400" y="3869900"/>
            <a:ext cx="6492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31" name="Google Shape;731;p44"/>
          <p:cNvSpPr txBox="1"/>
          <p:nvPr/>
        </p:nvSpPr>
        <p:spPr>
          <a:xfrm>
            <a:off x="3635600" y="3639800"/>
            <a:ext cx="1138800" cy="460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cs3214-cush</a:t>
            </a:r>
            <a:endParaRPr sz="1200" b="0" i="0" u="none" strike="noStrike" cap="non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45"/>
          <p:cNvSpPr txBox="1"/>
          <p:nvPr/>
        </p:nvSpPr>
        <p:spPr>
          <a:xfrm>
            <a:off x="1756775" y="1696250"/>
            <a:ext cx="57924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GNU Project Debugger (GDB)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8" name="Google Shape;738;p45" descr="gdb our savior - Happy Squirrel | Make a Me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8047" y="3095625"/>
            <a:ext cx="1595952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Starting GDB</a:t>
            </a:r>
            <a:endParaRPr b="1"/>
          </a:p>
        </p:txBody>
      </p:sp>
      <p:sp>
        <p:nvSpPr>
          <p:cNvPr id="744" name="Google Shape;744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1. Invoke GDB with a program: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2. Run with command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be compiled with debug symbols, -g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745" name="Google Shape;745;p46"/>
          <p:cNvSpPr txBox="1"/>
          <p:nvPr/>
        </p:nvSpPr>
        <p:spPr>
          <a:xfrm>
            <a:off x="311700" y="168090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 gdb program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6"/>
          <p:cNvSpPr txBox="1"/>
          <p:nvPr/>
        </p:nvSpPr>
        <p:spPr>
          <a:xfrm>
            <a:off x="311700" y="315592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run arg1 arg2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Breakpoints</a:t>
            </a:r>
            <a:endParaRPr b="1"/>
          </a:p>
        </p:txBody>
      </p:sp>
      <p:sp>
        <p:nvSpPr>
          <p:cNvPr id="752" name="Google Shape;752;p47"/>
          <p:cNvSpPr txBox="1">
            <a:spLocks noGrp="1"/>
          </p:cNvSpPr>
          <p:nvPr>
            <p:ph type="body" idx="1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a breakpoint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a conditional breakpoint: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Ignore breakpoint #1 100 times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# of times breakpoint was hit</a:t>
            </a:r>
            <a:endParaRPr/>
          </a:p>
        </p:txBody>
      </p:sp>
      <p:sp>
        <p:nvSpPr>
          <p:cNvPr id="753" name="Google Shape;753;p47"/>
          <p:cNvSpPr txBox="1"/>
          <p:nvPr/>
        </p:nvSpPr>
        <p:spPr>
          <a:xfrm>
            <a:off x="311700" y="1350225"/>
            <a:ext cx="8520600" cy="624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 &lt;func_name&gt;     OR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 &lt;line_number&gt;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47"/>
          <p:cNvSpPr txBox="1"/>
          <p:nvPr/>
        </p:nvSpPr>
        <p:spPr>
          <a:xfrm>
            <a:off x="311700" y="23966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 &lt;func_name&gt; if &lt;condition&gt;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47"/>
          <p:cNvSpPr txBox="1"/>
          <p:nvPr/>
        </p:nvSpPr>
        <p:spPr>
          <a:xfrm>
            <a:off x="268825" y="34872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ignore 1 100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47"/>
          <p:cNvSpPr txBox="1"/>
          <p:nvPr/>
        </p:nvSpPr>
        <p:spPr>
          <a:xfrm>
            <a:off x="268825" y="45778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info b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Backtrace and Frames</a:t>
            </a:r>
            <a:endParaRPr b="1"/>
          </a:p>
        </p:txBody>
      </p:sp>
      <p:sp>
        <p:nvSpPr>
          <p:cNvPr id="762" name="Google Shape;762;p48"/>
          <p:cNvSpPr txBox="1">
            <a:spLocks noGrp="1"/>
          </p:cNvSpPr>
          <p:nvPr>
            <p:ph type="body" idx="1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backtrace: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 frame: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selecting frame, you can print all variables declared in that function call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763" name="Google Shape;763;p48"/>
          <p:cNvSpPr txBox="1"/>
          <p:nvPr/>
        </p:nvSpPr>
        <p:spPr>
          <a:xfrm>
            <a:off x="311700" y="14604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backtrace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48"/>
          <p:cNvSpPr txBox="1"/>
          <p:nvPr/>
        </p:nvSpPr>
        <p:spPr>
          <a:xfrm>
            <a:off x="311700" y="28143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frame &lt;num&gt;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Follow-Fork-Mode</a:t>
            </a:r>
            <a:endParaRPr b="1"/>
          </a:p>
        </p:txBody>
      </p:sp>
      <p:sp>
        <p:nvSpPr>
          <p:cNvPr id="770" name="Google Shape;770;p49"/>
          <p:cNvSpPr txBox="1">
            <a:spLocks noGrp="1"/>
          </p:cNvSpPr>
          <p:nvPr>
            <p:ph type="body" idx="1"/>
          </p:nvPr>
        </p:nvSpPr>
        <p:spPr>
          <a:xfrm>
            <a:off x="311700" y="950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Which process to follow after a fork (parent / child):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300"/>
          </a:p>
          <a:p>
            <a:pPr marL="914400" lvl="1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‘parent’ = ignore child process and continue debugging the parent</a:t>
            </a:r>
            <a:endParaRPr sz="1300"/>
          </a:p>
          <a:p>
            <a:pPr marL="914400" lvl="1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‘child’ = begin debugging the child process when fork() is called</a:t>
            </a:r>
            <a:endParaRPr sz="1300"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Retaining debugger control after fork: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a fork, specify whether to freeze the child or allow it to run (this may make it difficult to find race conditions)</a:t>
            </a:r>
            <a:endParaRPr/>
          </a:p>
        </p:txBody>
      </p:sp>
      <p:sp>
        <p:nvSpPr>
          <p:cNvPr id="771" name="Google Shape;771;p49"/>
          <p:cNvSpPr txBox="1"/>
          <p:nvPr/>
        </p:nvSpPr>
        <p:spPr>
          <a:xfrm>
            <a:off x="311700" y="1386450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set follow-fork-mode &lt;mode&gt;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9"/>
          <p:cNvSpPr txBox="1"/>
          <p:nvPr/>
        </p:nvSpPr>
        <p:spPr>
          <a:xfrm>
            <a:off x="311700" y="3636175"/>
            <a:ext cx="8520600" cy="47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(gdb) set detach-on-fork &lt;mode&gt;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9"/>
          <p:cNvSpPr txBox="1"/>
          <p:nvPr/>
        </p:nvSpPr>
        <p:spPr>
          <a:xfrm>
            <a:off x="5147700" y="4835700"/>
            <a:ext cx="399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reading: </a:t>
            </a:r>
            <a:r>
              <a:rPr lang="en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https://visualgdb.com/gdbreference/commands/set_follow-fork-mode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Behind the Scenes</a:t>
            </a:r>
            <a:endParaRPr b="1"/>
          </a:p>
        </p:txBody>
      </p:sp>
      <p:sp>
        <p:nvSpPr>
          <p:cNvPr id="167" name="Google Shape;167;p6"/>
          <p:cNvSpPr txBox="1"/>
          <p:nvPr/>
        </p:nvSpPr>
        <p:spPr>
          <a:xfrm>
            <a:off x="311700" y="1528050"/>
            <a:ext cx="25962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$ echo </a:t>
            </a:r>
            <a:r>
              <a:rPr lang="en" sz="1100" b="0" i="0" u="none" strike="noStrike" cap="none">
                <a:solidFill>
                  <a:srgbClr val="9CCC65"/>
                </a:solidFill>
                <a:latin typeface="Roboto Mono"/>
                <a:ea typeface="Roboto Mono"/>
                <a:cs typeface="Roboto Mono"/>
                <a:sym typeface="Roboto Mono"/>
              </a:rPr>
              <a:t>'Welcome to Systems!'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9433" y="2415857"/>
            <a:ext cx="1005900" cy="1005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6"/>
          <p:cNvCxnSpPr/>
          <p:nvPr/>
        </p:nvCxnSpPr>
        <p:spPr>
          <a:xfrm>
            <a:off x="1246950" y="1903950"/>
            <a:ext cx="5400" cy="9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>
            <a:endCxn id="168" idx="1"/>
          </p:cNvCxnSpPr>
          <p:nvPr/>
        </p:nvCxnSpPr>
        <p:spPr>
          <a:xfrm rot="10800000" flipH="1">
            <a:off x="1290633" y="2918796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1" name="Google Shape;171;p6"/>
          <p:cNvCxnSpPr>
            <a:stCxn id="168" idx="3"/>
          </p:cNvCxnSpPr>
          <p:nvPr/>
        </p:nvCxnSpPr>
        <p:spPr>
          <a:xfrm rot="10800000" flipH="1">
            <a:off x="2805333" y="2910696"/>
            <a:ext cx="9186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2" name="Google Shape;172;p6"/>
          <p:cNvCxnSpPr/>
          <p:nvPr/>
        </p:nvCxnSpPr>
        <p:spPr>
          <a:xfrm>
            <a:off x="3349716" y="3044435"/>
            <a:ext cx="5400" cy="9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3" name="Google Shape;173;p6"/>
          <p:cNvCxnSpPr/>
          <p:nvPr/>
        </p:nvCxnSpPr>
        <p:spPr>
          <a:xfrm rot="10800000" flipH="1">
            <a:off x="3334975" y="3988435"/>
            <a:ext cx="5088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74" name="Google Shape;17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0583" y="2383950"/>
            <a:ext cx="1005900" cy="10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6366" y="3452388"/>
            <a:ext cx="1005900" cy="10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/>
        </p:nvSpPr>
        <p:spPr>
          <a:xfrm>
            <a:off x="5797927" y="2766288"/>
            <a:ext cx="1790700" cy="37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Welcome to Systems!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6"/>
          <p:cNvCxnSpPr/>
          <p:nvPr/>
        </p:nvCxnSpPr>
        <p:spPr>
          <a:xfrm>
            <a:off x="4666875" y="2949438"/>
            <a:ext cx="989700" cy="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8" name="Google Shape;178;p6"/>
          <p:cNvSpPr txBox="1"/>
          <p:nvPr/>
        </p:nvSpPr>
        <p:spPr>
          <a:xfrm>
            <a:off x="3451341" y="2965543"/>
            <a:ext cx="208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5682382" y="75266"/>
            <a:ext cx="3164700" cy="2655723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STEPS for </a:t>
            </a:r>
            <a:r>
              <a:rPr lang="en" sz="1400" b="1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non-built-in</a:t>
            </a:r>
            <a:endParaRPr lang="en" b="1" i="1" u="sng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Shell waits for user input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Shell interprets command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Forks a process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If the command is a foreground process, the parent waits for the child to finish before taking in new command. If it's a background process, the parent waits for a signal from the child but at the meantime accepts additional command.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4572000" y="3742825"/>
            <a:ext cx="261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Child executes the command and writes to stdout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1"/>
          <p:cNvSpPr txBox="1"/>
          <p:nvPr/>
        </p:nvSpPr>
        <p:spPr>
          <a:xfrm>
            <a:off x="1756775" y="1696250"/>
            <a:ext cx="57924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Valgrind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8"/>
          <p:cNvSpPr txBox="1"/>
          <p:nvPr/>
        </p:nvSpPr>
        <p:spPr>
          <a:xfrm>
            <a:off x="245025" y="961034"/>
            <a:ext cx="8520600" cy="412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$valgrind --log-file="output.log" --leak-check=full ./cush</a:t>
            </a:r>
            <a:endParaRPr/>
          </a:p>
        </p:txBody>
      </p:sp>
      <p:sp>
        <p:nvSpPr>
          <p:cNvPr id="785" name="Google Shape;785;p88"/>
          <p:cNvSpPr txBox="1"/>
          <p:nvPr/>
        </p:nvSpPr>
        <p:spPr>
          <a:xfrm>
            <a:off x="245025" y="532672"/>
            <a:ext cx="22479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Start valgrind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88"/>
          <p:cNvSpPr txBox="1"/>
          <p:nvPr/>
        </p:nvSpPr>
        <p:spPr>
          <a:xfrm>
            <a:off x="245025" y="1922068"/>
            <a:ext cx="8520600" cy="64968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cush@cedar in src&gt; jobs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cush@cedar in src&gt; ls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88"/>
          <p:cNvSpPr txBox="1"/>
          <p:nvPr/>
        </p:nvSpPr>
        <p:spPr>
          <a:xfrm>
            <a:off x="245024" y="1493707"/>
            <a:ext cx="312682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Run commands in your shell</a:t>
            </a:r>
            <a:endParaRPr/>
          </a:p>
        </p:txBody>
      </p:sp>
      <p:sp>
        <p:nvSpPr>
          <p:cNvPr id="788" name="Google Shape;788;p88"/>
          <p:cNvSpPr txBox="1"/>
          <p:nvPr/>
        </p:nvSpPr>
        <p:spPr>
          <a:xfrm>
            <a:off x="245023" y="2692334"/>
            <a:ext cx="25839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Check the log file</a:t>
            </a:r>
            <a:endParaRPr/>
          </a:p>
        </p:txBody>
      </p:sp>
      <p:pic>
        <p:nvPicPr>
          <p:cNvPr id="789" name="Google Shape;789;p88" descr="c - I think my valgrind installation is somehow broken - Stack Overflow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50" r="950"/>
          <a:stretch/>
        </p:blipFill>
        <p:spPr>
          <a:xfrm>
            <a:off x="225972" y="2970985"/>
            <a:ext cx="3660228" cy="205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1"/>
          <p:cNvSpPr txBox="1"/>
          <p:nvPr/>
        </p:nvSpPr>
        <p:spPr>
          <a:xfrm>
            <a:off x="3340950" y="1696250"/>
            <a:ext cx="24621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Advice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/>
              <a:t>Advice</a:t>
            </a:r>
            <a:endParaRPr b="1"/>
          </a:p>
        </p:txBody>
      </p:sp>
      <p:sp>
        <p:nvSpPr>
          <p:cNvPr id="801" name="Google Shape;801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u="sng"/>
              <a:t>START EARLY</a:t>
            </a:r>
            <a:endParaRPr sz="1600" b="1" u="sng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READ! Then create a roadmap before coding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Utilize TAs</a:t>
            </a:r>
            <a:endParaRPr sz="16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Come with questions prepared, try to figure out what the problem is first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Be organized and have clean code </a:t>
            </a:r>
            <a:r>
              <a:rPr lang="en" sz="1200"/>
              <a:t>- the cleaner it is, the faster we can help!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b="1"/>
              <a:t>Run valgrind and try debugging with GDB before consulting us</a:t>
            </a: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TA’s all have unique ways of implementing/coding. You will hear different answers that both work.</a:t>
            </a:r>
            <a:endParaRPr sz="120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Discord, Zoom, Class Forum</a:t>
            </a:r>
            <a:endParaRPr sz="12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Understand the Exercises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valgrind! This can isolate many bugs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Become an expert at the debugger</a:t>
            </a:r>
            <a:endParaRPr sz="16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what works best for communicating with your partner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In-Person Meetings, Discord, Zoom, etc.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807" name="Google Shape;807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Referred to previous help session slides created by previous UTA’s Kent McDonough, Connor Shugg, Joe D’Anna, Chris Cerne, Justin Vita, Sam Lightfoot, and Alex Kyer, Timothy Wu, Tanvi </a:t>
            </a:r>
            <a:r>
              <a:rPr lang="en" dirty="0" err="1"/>
              <a:t>Allada</a:t>
            </a:r>
            <a:r>
              <a:rPr lang="en" dirty="0"/>
              <a:t>, Vineet Marri, and </a:t>
            </a:r>
            <a:r>
              <a:rPr lang="en" dirty="0" err="1"/>
              <a:t>Zhuowei</a:t>
            </a:r>
            <a:r>
              <a:rPr lang="en" dirty="0"/>
              <a:t> Wen since the Fall 2023 Semester</a:t>
            </a:r>
            <a:endParaRPr lang="en-US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Spencer Keefer created the revised slides</a:t>
            </a:r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oogle Shape;81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9825" y="0"/>
            <a:ext cx="1914174" cy="1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56"/>
          <p:cNvSpPr txBox="1"/>
          <p:nvPr/>
        </p:nvSpPr>
        <p:spPr>
          <a:xfrm>
            <a:off x="1005150" y="1659500"/>
            <a:ext cx="71337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5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for attending!</a:t>
            </a:r>
            <a:endParaRPr sz="53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n" sz="4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cartoon rabbit with a black background&#10;&#10;Description automatically generated">
            <a:extLst>
              <a:ext uri="{FF2B5EF4-FFF2-40B4-BE49-F238E27FC236}">
                <a16:creationId xmlns:a16="http://schemas.microsoft.com/office/drawing/2014/main" id="{5E2BA951-2CB0-E2F3-1B9F-C948DF9F2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597" y="3199802"/>
            <a:ext cx="3313933" cy="19427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Additional Features for the Shell (where you come in)</a:t>
            </a:r>
            <a:endParaRPr sz="2500" b="1"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Foreground / Background Processes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Process Groups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Built-in Commands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I/O Piping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I/O Redirection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Signal Handling 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Terminal State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Foreground / Background Processes</a:t>
            </a:r>
            <a:endParaRPr sz="2500" b="1"/>
          </a:p>
        </p:txBody>
      </p:sp>
      <p:sp>
        <p:nvSpPr>
          <p:cNvPr id="192" name="Google Shape;192;p8"/>
          <p:cNvSpPr txBox="1">
            <a:spLocks noGrp="1"/>
          </p:cNvSpPr>
          <p:nvPr>
            <p:ph type="body" idx="1"/>
          </p:nvPr>
        </p:nvSpPr>
        <p:spPr>
          <a:xfrm>
            <a:off x="384775" y="1158914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shell can fork processes into the foreground or background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graphicFrame>
        <p:nvGraphicFramePr>
          <p:cNvPr id="193" name="Google Shape;193;p8"/>
          <p:cNvGraphicFramePr/>
          <p:nvPr>
            <p:extLst>
              <p:ext uri="{D42A27DB-BD31-4B8C-83A1-F6EECF244321}">
                <p14:modId xmlns:p14="http://schemas.microsoft.com/office/powerpoint/2010/main" val="47861411"/>
              </p:ext>
            </p:extLst>
          </p:nvPr>
        </p:nvGraphicFramePr>
        <p:xfrm>
          <a:off x="795925" y="1694950"/>
          <a:ext cx="7239000" cy="3215152"/>
        </p:xfrm>
        <a:graphic>
          <a:graphicData uri="http://schemas.openxmlformats.org/drawingml/2006/table">
            <a:tbl>
              <a:tblPr>
                <a:noFill/>
                <a:tableStyleId>{D1D6FE4D-F3D3-4F5F-912B-2DA831CD55A0}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7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Foreground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Background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4A8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375"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/>
                        <a:t>Only one foreground process group at a time</a:t>
                      </a:r>
                      <a:endParaRPr sz="1400" u="none" strike="noStrike" cap="none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/>
                        <a:t>Process has access to the terminal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/>
                        <a:t>Process doesn’t have terminal access</a:t>
                      </a:r>
                      <a:endParaRPr sz="1400" u="none" strike="noStrike" cap="none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en" sz="1400" u="none" strike="noStrike" cap="none"/>
                        <a:t>Using ‘&amp;’ sends command to background to run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3413" y="2974198"/>
            <a:ext cx="2626374" cy="1880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8" descr="Process Management in Linux - GeeksforGeek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695" y="3136810"/>
            <a:ext cx="3471580" cy="143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/>
              <a:t>Process Groups</a:t>
            </a:r>
            <a:endParaRPr sz="2500" b="1"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384775" y="1152475"/>
            <a:ext cx="79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Job is essentially a pipelined-command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Job has its own process group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Each command within a Job should have the same PGID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Two methodologies of creating new processes: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fork() and execvp()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posix_spawn</a:t>
            </a:r>
            <a:endParaRPr lang="en-US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Jobs are deleted when they are completed</a:t>
            </a: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Be careful not to delete a job prematurely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"/>
              <a:t>See the comment above wait_for_job()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me Colors 2">
      <a:dk1>
        <a:srgbClr val="861F41"/>
      </a:dk1>
      <a:lt1>
        <a:srgbClr val="FFFFFF"/>
      </a:lt1>
      <a:dk2>
        <a:srgbClr val="75787B"/>
      </a:dk2>
      <a:lt2>
        <a:srgbClr val="DBDBDB"/>
      </a:lt2>
      <a:accent1>
        <a:srgbClr val="861F41"/>
      </a:accent1>
      <a:accent2>
        <a:srgbClr val="E87731"/>
      </a:accent2>
      <a:accent3>
        <a:srgbClr val="A5A5A5"/>
      </a:accent3>
      <a:accent4>
        <a:srgbClr val="417C79"/>
      </a:accent4>
      <a:accent5>
        <a:srgbClr val="E5E1E6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342E8F14D5A34385994C525E0204D2" ma:contentTypeVersion="4" ma:contentTypeDescription="Create a new document." ma:contentTypeScope="" ma:versionID="dcd1584edaef874cd48604a877e01032">
  <xsd:schema xmlns:xsd="http://www.w3.org/2001/XMLSchema" xmlns:xs="http://www.w3.org/2001/XMLSchema" xmlns:p="http://schemas.microsoft.com/office/2006/metadata/properties" xmlns:ns2="ab53070a-b3b9-4019-9bd5-899028ea12ad" targetNamespace="http://schemas.microsoft.com/office/2006/metadata/properties" ma:root="true" ma:fieldsID="26945b6b1df99961e950a8362d942a97" ns2:_="">
    <xsd:import namespace="ab53070a-b3b9-4019-9bd5-899028ea12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3070a-b3b9-4019-9bd5-899028ea12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156F78-CCC6-4076-8C80-CD026D6FB367}">
  <ds:schemaRefs>
    <ds:schemaRef ds:uri="ab53070a-b3b9-4019-9bd5-899028ea12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767F9A2-2D67-420A-AB4E-9D7222C36D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E49EB4-1B43-489D-9D0D-FB6155820E3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4266</Words>
  <Application>Microsoft Macintosh PowerPoint</Application>
  <PresentationFormat>On-screen Show (16:9)</PresentationFormat>
  <Paragraphs>640</Paragraphs>
  <Slides>65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Roboto Mono</vt:lpstr>
      <vt:lpstr>Menlo</vt:lpstr>
      <vt:lpstr>Calibri</vt:lpstr>
      <vt:lpstr>Courier New</vt:lpstr>
      <vt:lpstr>Office Theme</vt:lpstr>
      <vt:lpstr>Simple Light</vt:lpstr>
      <vt:lpstr>PowerPoint Presentation</vt:lpstr>
      <vt:lpstr>Topics</vt:lpstr>
      <vt:lpstr>PowerPoint Presentation</vt:lpstr>
      <vt:lpstr>What is a shell?</vt:lpstr>
      <vt:lpstr>Terminal vs Shell</vt:lpstr>
      <vt:lpstr>Behind the Scenes</vt:lpstr>
      <vt:lpstr>Additional Features for the Shell (where you come in)</vt:lpstr>
      <vt:lpstr>Foreground / Background Processes</vt:lpstr>
      <vt:lpstr>Process Groups</vt:lpstr>
      <vt:lpstr>PowerPoint Presentation</vt:lpstr>
      <vt:lpstr>POSIX Spawn</vt:lpstr>
      <vt:lpstr>fork() + exec()</vt:lpstr>
      <vt:lpstr>POSIX Spawn Attributes</vt:lpstr>
      <vt:lpstr>Built-in Commands</vt:lpstr>
      <vt:lpstr>Built-ins Behind the Scenes</vt:lpstr>
      <vt:lpstr>I/O Piping</vt:lpstr>
      <vt:lpstr>I/O Piping</vt:lpstr>
      <vt:lpstr>I/O Redirection</vt:lpstr>
      <vt:lpstr>I/O Redirection (Output)</vt:lpstr>
      <vt:lpstr>I/O Redirection (Input)</vt:lpstr>
      <vt:lpstr>I/O Redirection (Stderr)</vt:lpstr>
      <vt:lpstr>Signal Handling</vt:lpstr>
      <vt:lpstr>Handling SIGINT (Ctrl + C)</vt:lpstr>
      <vt:lpstr>Handling SIGTSTP (Ctrl + Z)</vt:lpstr>
      <vt:lpstr>Handling SIGCHLD </vt:lpstr>
      <vt:lpstr>Handling SIGCHLD: WIF* Macros</vt:lpstr>
      <vt:lpstr>PowerPoint Presentation</vt:lpstr>
      <vt:lpstr>Terminal State</vt:lpstr>
      <vt:lpstr>PowerPoint Presentation</vt:lpstr>
      <vt:lpstr>Requirements and Grading</vt:lpstr>
      <vt:lpstr>Before You Start Coding ….</vt:lpstr>
      <vt:lpstr>Base Code</vt:lpstr>
      <vt:lpstr>Structs</vt:lpstr>
      <vt:lpstr>PowerPoint Presentation</vt:lpstr>
      <vt:lpstr>List Data Structure</vt:lpstr>
      <vt:lpstr>“Data contains node” vs “Node points to data”</vt:lpstr>
      <vt:lpstr>“Data contains node” vs “Node points to data”</vt:lpstr>
      <vt:lpstr>So how do I get my data?</vt:lpstr>
      <vt:lpstr>List Pitfalls</vt:lpstr>
      <vt:lpstr>Utility Functions (Strongly Recommended) </vt:lpstr>
      <vt:lpstr>Additional Built-ins and extensions</vt:lpstr>
      <vt:lpstr>Testing / Submission</vt:lpstr>
      <vt:lpstr>Test Driver</vt:lpstr>
      <vt:lpstr>Additional Tests</vt:lpstr>
      <vt:lpstr>Additional Tests (Part 2)</vt:lpstr>
      <vt:lpstr>Design Document</vt:lpstr>
      <vt:lpstr>PowerPoint Presentation</vt:lpstr>
      <vt:lpstr>Version Control</vt:lpstr>
      <vt:lpstr>Basic Git Commands</vt:lpstr>
      <vt:lpstr>Basic Git Commands</vt:lpstr>
      <vt:lpstr>Basic Git Commands</vt:lpstr>
      <vt:lpstr>Setup Git Access</vt:lpstr>
      <vt:lpstr>Verify Git Access</vt:lpstr>
      <vt:lpstr>GitLab Project Setup</vt:lpstr>
      <vt:lpstr>PowerPoint Presentation</vt:lpstr>
      <vt:lpstr>Starting GDB</vt:lpstr>
      <vt:lpstr>Breakpoints</vt:lpstr>
      <vt:lpstr>Backtrace and Frames</vt:lpstr>
      <vt:lpstr>Follow-Fork-Mode</vt:lpstr>
      <vt:lpstr>PowerPoint Presentation</vt:lpstr>
      <vt:lpstr>PowerPoint Presentation</vt:lpstr>
      <vt:lpstr>PowerPoint Presentation</vt:lpstr>
      <vt:lpstr>Advice</vt:lpstr>
      <vt:lpstr>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nguyen</dc:creator>
  <cp:lastModifiedBy>thomasltran42@gmail.com</cp:lastModifiedBy>
  <cp:revision>42</cp:revision>
  <dcterms:modified xsi:type="dcterms:W3CDTF">2024-09-18T00:59:09Z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0x0101000E342E8F14D5A34385994C525E0204D2</vt:lpwstr>
  </property>
</Properties>
</file>