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Roboto"/>
      <p:regular r:id="rId71"/>
      <p:bold r:id="rId72"/>
      <p:italic r:id="rId73"/>
      <p:boldItalic r:id="rId74"/>
    </p:embeddedFont>
    <p:embeddedFont>
      <p:font typeface="Roboto Mono"/>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9" roundtripDataSignature="AMtx7mhG2rZUL0g8hIKT77oklz+QahF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D6FE4D-F3D3-4F5F-912B-2DA831CD55A0}">
  <a:tblStyle styleId="{D1D6FE4D-F3D3-4F5F-912B-2DA831CD55A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italic.fntdata"/><Relationship Id="rId72" Type="http://schemas.openxmlformats.org/officeDocument/2006/relationships/font" Target="fonts/Roboto-bold.fntdata"/><Relationship Id="rId31" Type="http://schemas.openxmlformats.org/officeDocument/2006/relationships/slide" Target="slides/slide24.xml"/><Relationship Id="rId75" Type="http://schemas.openxmlformats.org/officeDocument/2006/relationships/font" Target="fonts/RobotoMono-regular.fntdata"/><Relationship Id="rId30" Type="http://schemas.openxmlformats.org/officeDocument/2006/relationships/slide" Target="slides/slide23.xml"/><Relationship Id="rId74" Type="http://schemas.openxmlformats.org/officeDocument/2006/relationships/font" Target="fonts/Roboto-boldItalic.fntdata"/><Relationship Id="rId33" Type="http://schemas.openxmlformats.org/officeDocument/2006/relationships/slide" Target="slides/slide26.xml"/><Relationship Id="rId77" Type="http://schemas.openxmlformats.org/officeDocument/2006/relationships/font" Target="fonts/RobotoMono-italic.fntdata"/><Relationship Id="rId32" Type="http://schemas.openxmlformats.org/officeDocument/2006/relationships/slide" Target="slides/slide25.xml"/><Relationship Id="rId76" Type="http://schemas.openxmlformats.org/officeDocument/2006/relationships/font" Target="fonts/RobotoMono-bold.fntdata"/><Relationship Id="rId35" Type="http://schemas.openxmlformats.org/officeDocument/2006/relationships/slide" Target="slides/slide28.xml"/><Relationship Id="rId79" Type="http://customschemas.google.com/relationships/presentationmetadata" Target="metadata"/><Relationship Id="rId34" Type="http://schemas.openxmlformats.org/officeDocument/2006/relationships/slide" Target="slides/slide27.xml"/><Relationship Id="rId78" Type="http://schemas.openxmlformats.org/officeDocument/2006/relationships/font" Target="fonts/RobotoMono-boldItalic.fntdata"/><Relationship Id="rId71" Type="http://schemas.openxmlformats.org/officeDocument/2006/relationships/font" Target="fonts/Roboto-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
        <p:nvSpPr>
          <p:cNvPr id="124" name="Google Shape;1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	</a:t>
            </a:r>
            <a:endParaRPr/>
          </a:p>
        </p:txBody>
      </p:sp>
      <p:sp>
        <p:nvSpPr>
          <p:cNvPr id="204" name="Google Shape;20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br>
              <a:rPr lang="en"/>
            </a:br>
            <a:br>
              <a:rPr lang="en"/>
            </a:br>
            <a:r>
              <a:rPr b="0" i="0" lang="en">
                <a:solidFill>
                  <a:srgbClr val="374151"/>
                </a:solidFill>
                <a:latin typeface="Arial"/>
                <a:ea typeface="Arial"/>
                <a:cs typeface="Arial"/>
                <a:sym typeface="Arial"/>
              </a:rPr>
              <a:t>While both </a:t>
            </a:r>
            <a:r>
              <a:rPr lang="en"/>
              <a:t>posix_spawnattr_t</a:t>
            </a:r>
            <a:r>
              <a:rPr b="0" i="0" lang="en">
                <a:solidFill>
                  <a:srgbClr val="374151"/>
                </a:solidFill>
                <a:latin typeface="Arial"/>
                <a:ea typeface="Arial"/>
                <a:cs typeface="Arial"/>
                <a:sym typeface="Arial"/>
              </a:rPr>
              <a:t> and </a:t>
            </a:r>
            <a:r>
              <a:rPr lang="en"/>
              <a:t>posix_spawn_file_actions_t</a:t>
            </a:r>
            <a:r>
              <a:rPr b="0" i="0" lang="en">
                <a:solidFill>
                  <a:srgbClr val="374151"/>
                </a:solidFill>
                <a:latin typeface="Arial"/>
                <a:ea typeface="Arial"/>
                <a:cs typeface="Arial"/>
                <a:sym typeface="Arial"/>
              </a:rPr>
              <a:t> structures store important configuration information, they are passive on their own. That means simply defining or populating these structures doesn't enact any changes.  The function </a:t>
            </a:r>
            <a:r>
              <a:rPr lang="en"/>
              <a:t>posix_spawnp()</a:t>
            </a:r>
            <a:r>
              <a:rPr b="0" i="0" lang="en">
                <a:solidFill>
                  <a:srgbClr val="374151"/>
                </a:solidFill>
                <a:latin typeface="Arial"/>
                <a:ea typeface="Arial"/>
                <a:cs typeface="Arial"/>
                <a:sym typeface="Arial"/>
              </a:rPr>
              <a:t> is what activates or uses these configurations. When called, </a:t>
            </a:r>
            <a:r>
              <a:rPr lang="en"/>
              <a:t>posix_spawnp()</a:t>
            </a:r>
            <a:r>
              <a:rPr b="0" i="0" lang="en">
                <a:solidFill>
                  <a:srgbClr val="374151"/>
                </a:solidFill>
                <a:latin typeface="Arial"/>
                <a:ea typeface="Arial"/>
                <a:cs typeface="Arial"/>
                <a:sym typeface="Arial"/>
              </a:rPr>
              <a:t> takes the data stored in these structures to create a new process with the specified attributes and file actions.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
        <p:nvSpPr>
          <p:cNvPr id="229" name="Google Shape;229;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Draw Example on the Board if possible - Vineet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 (greater sign) (double greater sign) (less than sign)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a:p>
            <a:pPr indent="0" lvl="0" marL="0" rtl="0" algn="l">
              <a:lnSpc>
                <a:spcPct val="100000"/>
              </a:lnSpc>
              <a:spcBef>
                <a:spcPts val="0"/>
              </a:spcBef>
              <a:spcAft>
                <a:spcPts val="0"/>
              </a:spcAft>
              <a:buSzPts val="1100"/>
              <a:buNone/>
            </a:pPr>
            <a:r>
              <a:t/>
            </a:r>
            <a:endParaRPr/>
          </a:p>
          <a:p>
            <a:pPr indent="-228600" lvl="0" marL="228600" rtl="0" algn="l">
              <a:lnSpc>
                <a:spcPct val="100000"/>
              </a:lnSpc>
              <a:spcBef>
                <a:spcPts val="0"/>
              </a:spcBef>
              <a:spcAft>
                <a:spcPts val="0"/>
              </a:spcAft>
              <a:buSzPts val="1100"/>
              <a:buAutoNum type="arabicPeriod"/>
            </a:pPr>
            <a:r>
              <a:rPr lang="en"/>
              <a:t>When you use | it only pipes the stdout to the wc, as you can see the “write to stderr” line is from stderr</a:t>
            </a:r>
            <a:endParaRPr/>
          </a:p>
          <a:p>
            <a:pPr indent="-228600" lvl="0" marL="228600" rtl="0" algn="l">
              <a:lnSpc>
                <a:spcPct val="100000"/>
              </a:lnSpc>
              <a:spcBef>
                <a:spcPts val="0"/>
              </a:spcBef>
              <a:spcAft>
                <a:spcPts val="0"/>
              </a:spcAft>
              <a:buSzPts val="1100"/>
              <a:buAutoNum type="arabicPeriod"/>
            </a:pPr>
            <a:r>
              <a:rPr lang="en"/>
              <a:t> When you use the |&amp;, it pipes both stdout and stderr to wc</a:t>
            </a:r>
            <a:endParaRPr/>
          </a:p>
          <a:p>
            <a:pPr indent="-228600" lvl="0" marL="228600" rtl="0" algn="l">
              <a:lnSpc>
                <a:spcPct val="100000"/>
              </a:lnSpc>
              <a:spcBef>
                <a:spcPts val="0"/>
              </a:spcBef>
              <a:spcAft>
                <a:spcPts val="0"/>
              </a:spcAft>
              <a:buSzPts val="1100"/>
              <a:buAutoNum type="arabicPeriod"/>
            </a:pPr>
            <a:r>
              <a:rPr lang="en"/>
              <a:t>When you use &gt;, it only redirects stdout to file.txt</a:t>
            </a:r>
            <a:endParaRPr/>
          </a:p>
          <a:p>
            <a:pPr indent="-228600" lvl="0" marL="228600" rtl="0" algn="l">
              <a:lnSpc>
                <a:spcPct val="100000"/>
              </a:lnSpc>
              <a:spcBef>
                <a:spcPts val="0"/>
              </a:spcBef>
              <a:spcAft>
                <a:spcPts val="0"/>
              </a:spcAft>
              <a:buSzPts val="1100"/>
              <a:buAutoNum type="arabicPeriod"/>
            </a:pPr>
            <a:r>
              <a:rPr lang="en"/>
              <a:t>When you use &gt;&amp;, it redirects both stdout and stderr to file.txt</a:t>
            </a:r>
            <a:endParaRPr/>
          </a:p>
        </p:txBody>
      </p:sp>
      <p:sp>
        <p:nvSpPr>
          <p:cNvPr id="358" name="Google Shape;358;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33333"/>
                </a:solidFill>
                <a:highlight>
                  <a:srgbClr val="FFFFFF"/>
                </a:highlight>
              </a:rPr>
              <a:t>Vineet: The only signal that you absolutely must catch is SIGCHLD (according to FAQ)</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33333"/>
                </a:solidFill>
                <a:highlight>
                  <a:srgbClr val="FFFFFF"/>
                </a:highlight>
              </a:rPr>
              <a:t>Vineet The only signal that you absolutely must catch is SIGCHLD (according to FAQ)</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 wait and waitpid will have a wstatus argument as an int * which will store the wait status for use with this macro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
        <p:nvSpPr>
          <p:cNvPr id="465" name="Google Shape;465;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
        <p:nvSpPr>
          <p:cNvPr id="470" name="Google Shape;47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
        <p:nvSpPr>
          <p:cNvPr id="139" name="Google Shape;1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7e6fea5f92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27e6fea5f92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
        <p:nvSpPr>
          <p:cNvPr id="665" name="Google Shape;66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Shell is a program which processes commands and returns output. Terminal is a program that runs a shell, in the old days, was literally hardware but now the concept is translated in software (like Gnome-Terminal)</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 will not be making a terminal - Timothy</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4" name="Google Shape;71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3" name="Google Shape;72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4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
        <p:nvSpPr>
          <p:cNvPr id="734" name="Google Shape;73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9" name="Google Shape;75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Timothy</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7" name="Google Shape;76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4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
        <p:nvSpPr>
          <p:cNvPr id="776" name="Google Shape;77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2" name="Google Shape;782;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Address the errors such as definitely lost and invalid read in your code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Zhuowei</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5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
        <p:nvSpPr>
          <p:cNvPr id="792" name="Google Shape;79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Vineet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4" name="Google Shape;80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5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0" name="Google Shape;810;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Vineet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ackground">
  <p:cSld name="empty background">
    <p:bg>
      <p:bgPr>
        <a:solidFill>
          <a:srgbClr val="FFFFFF"/>
        </a:solidFill>
      </p:bgPr>
    </p:bg>
    <p:spTree>
      <p:nvGrpSpPr>
        <p:cNvPr id="6" name="Shape 6"/>
        <p:cNvGrpSpPr/>
        <p:nvPr/>
      </p:nvGrpSpPr>
      <p:grpSpPr>
        <a:xfrm>
          <a:off x="0" y="0"/>
          <a:ext cx="0" cy="0"/>
          <a:chOff x="0" y="0"/>
          <a:chExt cx="0" cy="0"/>
        </a:xfrm>
      </p:grpSpPr>
      <p:sp>
        <p:nvSpPr>
          <p:cNvPr id="7" name="Google Shape;7;p58"/>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tem circle pictures">
  <p:cSld name="three item circle pictures">
    <p:bg>
      <p:bgPr>
        <a:solidFill>
          <a:srgbClr val="FFFFFF"/>
        </a:solidFill>
      </p:bgPr>
    </p:bg>
    <p:spTree>
      <p:nvGrpSpPr>
        <p:cNvPr id="66" name="Shape 66"/>
        <p:cNvGrpSpPr/>
        <p:nvPr/>
      </p:nvGrpSpPr>
      <p:grpSpPr>
        <a:xfrm>
          <a:off x="0" y="0"/>
          <a:ext cx="0" cy="0"/>
          <a:chOff x="0" y="0"/>
          <a:chExt cx="0" cy="0"/>
        </a:xfrm>
      </p:grpSpPr>
      <p:cxnSp>
        <p:nvCxnSpPr>
          <p:cNvPr id="67" name="Google Shape;67;p79"/>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sp>
        <p:nvSpPr>
          <p:cNvPr id="68" name="Google Shape;68;p79"/>
          <p:cNvSpPr/>
          <p:nvPr>
            <p:ph idx="2" type="pic"/>
          </p:nvPr>
        </p:nvSpPr>
        <p:spPr>
          <a:xfrm>
            <a:off x="608609" y="1167254"/>
            <a:ext cx="1719072" cy="1289304"/>
          </a:xfrm>
          <a:prstGeom prst="ellipse">
            <a:avLst/>
          </a:prstGeom>
          <a:noFill/>
          <a:ln>
            <a:noFill/>
          </a:ln>
        </p:spPr>
      </p:sp>
      <p:sp>
        <p:nvSpPr>
          <p:cNvPr id="69" name="Google Shape;69;p79"/>
          <p:cNvSpPr/>
          <p:nvPr>
            <p:ph idx="3" type="pic"/>
          </p:nvPr>
        </p:nvSpPr>
        <p:spPr>
          <a:xfrm>
            <a:off x="3299790" y="2415330"/>
            <a:ext cx="1719072" cy="1289304"/>
          </a:xfrm>
          <a:prstGeom prst="ellipse">
            <a:avLst/>
          </a:prstGeom>
          <a:noFill/>
          <a:ln>
            <a:noFill/>
          </a:ln>
        </p:spPr>
      </p:sp>
      <p:sp>
        <p:nvSpPr>
          <p:cNvPr id="70" name="Google Shape;70;p79"/>
          <p:cNvSpPr/>
          <p:nvPr>
            <p:ph idx="4" type="pic"/>
          </p:nvPr>
        </p:nvSpPr>
        <p:spPr>
          <a:xfrm>
            <a:off x="6313714" y="1559920"/>
            <a:ext cx="1719072" cy="1289304"/>
          </a:xfrm>
          <a:prstGeom prst="ellipse">
            <a:avLst/>
          </a:prstGeom>
          <a:noFill/>
          <a:ln>
            <a:noFill/>
          </a:ln>
        </p:spPr>
      </p:sp>
      <p:sp>
        <p:nvSpPr>
          <p:cNvPr id="71" name="Google Shape;71;p79"/>
          <p:cNvSpPr/>
          <p:nvPr/>
        </p:nvSpPr>
        <p:spPr>
          <a:xfrm>
            <a:off x="542029" y="1117319"/>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cxnSp>
        <p:nvCxnSpPr>
          <p:cNvPr id="72" name="Google Shape;72;p79"/>
          <p:cNvCxnSpPr/>
          <p:nvPr/>
        </p:nvCxnSpPr>
        <p:spPr>
          <a:xfrm>
            <a:off x="2260026" y="2204572"/>
            <a:ext cx="1069507" cy="564071"/>
          </a:xfrm>
          <a:prstGeom prst="straightConnector1">
            <a:avLst/>
          </a:prstGeom>
          <a:noFill/>
          <a:ln cap="flat" cmpd="sng" w="9525">
            <a:solidFill>
              <a:schemeClr val="accent2"/>
            </a:solidFill>
            <a:prstDash val="dash"/>
            <a:round/>
            <a:headEnd len="sm" w="sm" type="none"/>
            <a:tailEnd len="sm" w="sm" type="none"/>
          </a:ln>
        </p:spPr>
      </p:cxnSp>
      <p:sp>
        <p:nvSpPr>
          <p:cNvPr id="73" name="Google Shape;73;p79"/>
          <p:cNvSpPr/>
          <p:nvPr/>
        </p:nvSpPr>
        <p:spPr>
          <a:xfrm>
            <a:off x="3228079" y="2365395"/>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cxnSp>
        <p:nvCxnSpPr>
          <p:cNvPr id="74" name="Google Shape;74;p79"/>
          <p:cNvCxnSpPr/>
          <p:nvPr/>
        </p:nvCxnSpPr>
        <p:spPr>
          <a:xfrm flipH="1" rot="10800000">
            <a:off x="5018862" y="2434508"/>
            <a:ext cx="1280567" cy="340043"/>
          </a:xfrm>
          <a:prstGeom prst="straightConnector1">
            <a:avLst/>
          </a:prstGeom>
          <a:noFill/>
          <a:ln cap="flat" cmpd="sng" w="9525">
            <a:solidFill>
              <a:schemeClr val="accent2"/>
            </a:solidFill>
            <a:prstDash val="dash"/>
            <a:round/>
            <a:headEnd len="sm" w="sm" type="none"/>
            <a:tailEnd len="sm" w="sm" type="none"/>
          </a:ln>
        </p:spPr>
      </p:cxnSp>
      <p:sp>
        <p:nvSpPr>
          <p:cNvPr id="75" name="Google Shape;75;p79"/>
          <p:cNvSpPr/>
          <p:nvPr/>
        </p:nvSpPr>
        <p:spPr>
          <a:xfrm>
            <a:off x="6237979" y="1510779"/>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ackground alt footer">
  <p:cSld name="empty background alt footer">
    <p:bg>
      <p:bgPr>
        <a:solidFill>
          <a:srgbClr val="FFFFFF"/>
        </a:solidFill>
      </p:bgPr>
    </p:bg>
    <p:spTree>
      <p:nvGrpSpPr>
        <p:cNvPr id="76" name="Shape 76"/>
        <p:cNvGrpSpPr/>
        <p:nvPr/>
      </p:nvGrpSpPr>
      <p:grpSpPr>
        <a:xfrm>
          <a:off x="0" y="0"/>
          <a:ext cx="0" cy="0"/>
          <a:chOff x="0" y="0"/>
          <a:chExt cx="0" cy="0"/>
        </a:xfrm>
      </p:grpSpPr>
      <p:sp>
        <p:nvSpPr>
          <p:cNvPr id="77" name="Google Shape;77;p80"/>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pic>
        <p:nvPicPr>
          <p:cNvPr descr="VT-grid-02.png" id="78" name="Google Shape;78;p80"/>
          <p:cNvPicPr preferRelativeResize="0"/>
          <p:nvPr/>
        </p:nvPicPr>
        <p:blipFill rotWithShape="1">
          <a:blip r:embed="rId2">
            <a:alphaModFix/>
          </a:blip>
          <a:srcRect b="0" l="0" r="0" t="0"/>
          <a:stretch/>
        </p:blipFill>
        <p:spPr>
          <a:xfrm>
            <a:off x="3208705" y="4630516"/>
            <a:ext cx="7950605" cy="51435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ide photo">
  <p:cSld name="right side photo">
    <p:bg>
      <p:bgPr>
        <a:solidFill>
          <a:srgbClr val="FFFFFF"/>
        </a:solidFill>
      </p:bgPr>
    </p:bg>
    <p:spTree>
      <p:nvGrpSpPr>
        <p:cNvPr id="79" name="Shape 79"/>
        <p:cNvGrpSpPr/>
        <p:nvPr/>
      </p:nvGrpSpPr>
      <p:grpSpPr>
        <a:xfrm>
          <a:off x="0" y="0"/>
          <a:ext cx="0" cy="0"/>
          <a:chOff x="0" y="0"/>
          <a:chExt cx="0" cy="0"/>
        </a:xfrm>
      </p:grpSpPr>
      <p:sp>
        <p:nvSpPr>
          <p:cNvPr id="80" name="Google Shape;80;p81"/>
          <p:cNvSpPr/>
          <p:nvPr>
            <p:ph idx="2" type="pic"/>
          </p:nvPr>
        </p:nvSpPr>
        <p:spPr>
          <a:xfrm>
            <a:off x="4572000" y="0"/>
            <a:ext cx="45720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 page">
  <p:cSld name="bio page">
    <p:bg>
      <p:bgPr>
        <a:solidFill>
          <a:srgbClr val="FFFFFF"/>
        </a:solidFill>
      </p:bgPr>
    </p:bg>
    <p:spTree>
      <p:nvGrpSpPr>
        <p:cNvPr id="81" name="Shape 81"/>
        <p:cNvGrpSpPr/>
        <p:nvPr/>
      </p:nvGrpSpPr>
      <p:grpSpPr>
        <a:xfrm>
          <a:off x="0" y="0"/>
          <a:ext cx="0" cy="0"/>
          <a:chOff x="0" y="0"/>
          <a:chExt cx="0" cy="0"/>
        </a:xfrm>
      </p:grpSpPr>
      <p:sp>
        <p:nvSpPr>
          <p:cNvPr id="82" name="Google Shape;82;p82"/>
          <p:cNvSpPr/>
          <p:nvPr/>
        </p:nvSpPr>
        <p:spPr>
          <a:xfrm>
            <a:off x="7470650" y="4767860"/>
            <a:ext cx="187037" cy="311413"/>
          </a:xfrm>
          <a:prstGeom prst="rect">
            <a:avLst/>
          </a:prstGeom>
          <a:noFill/>
          <a:ln>
            <a:noFill/>
          </a:ln>
        </p:spPr>
        <p:txBody>
          <a:bodyPr anchorCtr="0" anchor="b" bIns="45700" lIns="34275" spcFirstLastPara="1" rIns="34275" wrap="square" tIns="45700">
            <a:noAutofit/>
          </a:bodyPr>
          <a:lstStyle/>
          <a:p>
            <a:pPr indent="0" lvl="0" marL="0" marR="0" rtl="0" algn="r">
              <a:lnSpc>
                <a:spcPct val="90000"/>
              </a:lnSpc>
              <a:spcBef>
                <a:spcPts val="0"/>
              </a:spcBef>
              <a:spcAft>
                <a:spcPts val="0"/>
              </a:spcAft>
              <a:buClr>
                <a:schemeClr val="accent3"/>
              </a:buClr>
              <a:buSzPts val="900"/>
              <a:buFont typeface="Arial"/>
              <a:buNone/>
            </a:pPr>
            <a:r>
              <a:t/>
            </a:r>
            <a:endParaRPr b="0" i="0" sz="900" u="none" cap="none" strike="noStrike">
              <a:solidFill>
                <a:schemeClr val="accent1"/>
              </a:solidFill>
              <a:latin typeface="Calibri"/>
              <a:ea typeface="Calibri"/>
              <a:cs typeface="Calibri"/>
              <a:sym typeface="Calibri"/>
            </a:endParaRPr>
          </a:p>
        </p:txBody>
      </p:sp>
      <p:sp>
        <p:nvSpPr>
          <p:cNvPr id="83" name="Google Shape;83;p82"/>
          <p:cNvSpPr/>
          <p:nvPr/>
        </p:nvSpPr>
        <p:spPr>
          <a:xfrm>
            <a:off x="6450425" y="2706185"/>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84" name="Google Shape;84;p82"/>
          <p:cNvSpPr/>
          <p:nvPr/>
        </p:nvSpPr>
        <p:spPr>
          <a:xfrm>
            <a:off x="531726" y="1106992"/>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85" name="Google Shape;85;p82"/>
          <p:cNvSpPr/>
          <p:nvPr>
            <p:ph idx="2" type="pic"/>
          </p:nvPr>
        </p:nvSpPr>
        <p:spPr>
          <a:xfrm>
            <a:off x="598306" y="1156927"/>
            <a:ext cx="1719072" cy="1289304"/>
          </a:xfrm>
          <a:prstGeom prst="ellipse">
            <a:avLst/>
          </a:prstGeom>
          <a:noFill/>
          <a:ln>
            <a:noFill/>
          </a:ln>
        </p:spPr>
      </p:sp>
      <p:sp>
        <p:nvSpPr>
          <p:cNvPr id="86" name="Google Shape;86;p82"/>
          <p:cNvSpPr/>
          <p:nvPr>
            <p:ph idx="3" type="pic"/>
          </p:nvPr>
        </p:nvSpPr>
        <p:spPr>
          <a:xfrm>
            <a:off x="6517005" y="2756120"/>
            <a:ext cx="1719072" cy="1289304"/>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graphic empty background">
  <p:cSld name="gray graphic empty background">
    <p:bg>
      <p:bgPr>
        <a:solidFill>
          <a:srgbClr val="FFFFFF"/>
        </a:solidFill>
      </p:bgPr>
    </p:bg>
    <p:spTree>
      <p:nvGrpSpPr>
        <p:cNvPr id="87" name="Shape 87"/>
        <p:cNvGrpSpPr/>
        <p:nvPr/>
      </p:nvGrpSpPr>
      <p:grpSpPr>
        <a:xfrm>
          <a:off x="0" y="0"/>
          <a:ext cx="0" cy="0"/>
          <a:chOff x="0" y="0"/>
          <a:chExt cx="0" cy="0"/>
        </a:xfrm>
      </p:grpSpPr>
      <p:sp>
        <p:nvSpPr>
          <p:cNvPr id="88" name="Google Shape;88;p83"/>
          <p:cNvSpPr/>
          <p:nvPr/>
        </p:nvSpPr>
        <p:spPr>
          <a:xfrm>
            <a:off x="0" y="0"/>
            <a:ext cx="3771900" cy="5143500"/>
          </a:xfrm>
          <a:prstGeom prst="rect">
            <a:avLst/>
          </a:prstGeom>
          <a:solidFill>
            <a:srgbClr val="EDEDED"/>
          </a:solidFill>
          <a:ln>
            <a:noFill/>
          </a:ln>
        </p:spPr>
        <p:txBody>
          <a:bodyPr anchorCtr="0" anchor="ctr" bIns="45700" lIns="34275" spcFirstLastPara="1" rIns="34275" wrap="square" tIns="45700">
            <a:noAutofit/>
          </a:bodyPr>
          <a:lstStyle/>
          <a:p>
            <a:pPr indent="0" lvl="0" marL="0" marR="0" rtl="0" algn="l">
              <a:lnSpc>
                <a:spcPct val="100000"/>
              </a:lnSpc>
              <a:spcBef>
                <a:spcPts val="0"/>
              </a:spcBef>
              <a:spcAft>
                <a:spcPts val="0"/>
              </a:spcAft>
              <a:buClr>
                <a:schemeClr val="accent2"/>
              </a:buClr>
              <a:buSzPts val="1350"/>
              <a:buFont typeface="Calibri"/>
              <a:buNone/>
            </a:pPr>
            <a:r>
              <a:t/>
            </a:r>
            <a:endParaRPr b="0" i="0" sz="1350" u="none" cap="none" strike="noStrike">
              <a:solidFill>
                <a:srgbClr val="EDEDED"/>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5" name="Google Shape;95;p6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6" name="Google Shape;96;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0" name="Shape 100"/>
        <p:cNvGrpSpPr/>
        <p:nvPr/>
      </p:nvGrpSpPr>
      <p:grpSpPr>
        <a:xfrm>
          <a:off x="0" y="0"/>
          <a:ext cx="0" cy="0"/>
          <a:chOff x="0" y="0"/>
          <a:chExt cx="0" cy="0"/>
        </a:xfrm>
      </p:grpSpPr>
      <p:sp>
        <p:nvSpPr>
          <p:cNvPr id="101" name="Google Shape;101;p6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2" name="Google Shape;102;p6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3" name="Google Shape;103;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4" name="Shape 104"/>
        <p:cNvGrpSpPr/>
        <p:nvPr/>
      </p:nvGrpSpPr>
      <p:grpSpPr>
        <a:xfrm>
          <a:off x="0" y="0"/>
          <a:ext cx="0" cy="0"/>
          <a:chOff x="0" y="0"/>
          <a:chExt cx="0" cy="0"/>
        </a:xfrm>
      </p:grpSpPr>
      <p:sp>
        <p:nvSpPr>
          <p:cNvPr id="105" name="Google Shape;105;p6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6" name="Google Shape;106;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7" name="Shape 107"/>
        <p:cNvGrpSpPr/>
        <p:nvPr/>
      </p:nvGrpSpPr>
      <p:grpSpPr>
        <a:xfrm>
          <a:off x="0" y="0"/>
          <a:ext cx="0" cy="0"/>
          <a:chOff x="0" y="0"/>
          <a:chExt cx="0" cy="0"/>
        </a:xfrm>
      </p:grpSpPr>
      <p:sp>
        <p:nvSpPr>
          <p:cNvPr id="108" name="Google Shape;108;p6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0" name="Google Shape;110;p6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1" name="Google Shape;111;p6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2" name="Google Shape;112;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background">
  <p:cSld name="full photo background">
    <p:bg>
      <p:bgPr>
        <a:solidFill>
          <a:srgbClr val="FFFFFF"/>
        </a:solidFill>
      </p:bgPr>
    </p:bg>
    <p:spTree>
      <p:nvGrpSpPr>
        <p:cNvPr id="8" name="Shape 8"/>
        <p:cNvGrpSpPr/>
        <p:nvPr/>
      </p:nvGrpSpPr>
      <p:grpSpPr>
        <a:xfrm>
          <a:off x="0" y="0"/>
          <a:ext cx="0" cy="0"/>
          <a:chOff x="0" y="0"/>
          <a:chExt cx="0" cy="0"/>
        </a:xfrm>
      </p:grpSpPr>
      <p:sp>
        <p:nvSpPr>
          <p:cNvPr id="9" name="Google Shape;9;p71"/>
          <p:cNvSpPr/>
          <p:nvPr>
            <p:ph idx="2" type="pic"/>
          </p:nvPr>
        </p:nvSpPr>
        <p:spPr>
          <a:xfrm>
            <a:off x="0" y="0"/>
            <a:ext cx="9144000" cy="51435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3" name="Shape 113"/>
        <p:cNvGrpSpPr/>
        <p:nvPr/>
      </p:nvGrpSpPr>
      <p:grpSpPr>
        <a:xfrm>
          <a:off x="0" y="0"/>
          <a:ext cx="0" cy="0"/>
          <a:chOff x="0" y="0"/>
          <a:chExt cx="0" cy="0"/>
        </a:xfrm>
      </p:grpSpPr>
      <p:sp>
        <p:nvSpPr>
          <p:cNvPr id="114" name="Google Shape;114;p6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15" name="Google Shape;115;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6" name="Shape 116"/>
        <p:cNvGrpSpPr/>
        <p:nvPr/>
      </p:nvGrpSpPr>
      <p:grpSpPr>
        <a:xfrm>
          <a:off x="0" y="0"/>
          <a:ext cx="0" cy="0"/>
          <a:chOff x="0" y="0"/>
          <a:chExt cx="0" cy="0"/>
        </a:xfrm>
      </p:grpSpPr>
      <p:sp>
        <p:nvSpPr>
          <p:cNvPr id="117" name="Google Shape;117;p6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8" name="Google Shape;118;p6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19" name="Google Shape;119;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w/ 4 photos">
  <p:cSld name="right text w/ 4 photos">
    <p:bg>
      <p:bgPr>
        <a:solidFill>
          <a:srgbClr val="FFFFFF"/>
        </a:solidFill>
      </p:bgPr>
    </p:bg>
    <p:spTree>
      <p:nvGrpSpPr>
        <p:cNvPr id="10" name="Shape 10"/>
        <p:cNvGrpSpPr/>
        <p:nvPr/>
      </p:nvGrpSpPr>
      <p:grpSpPr>
        <a:xfrm>
          <a:off x="0" y="0"/>
          <a:ext cx="0" cy="0"/>
          <a:chOff x="0" y="0"/>
          <a:chExt cx="0" cy="0"/>
        </a:xfrm>
      </p:grpSpPr>
      <p:sp>
        <p:nvSpPr>
          <p:cNvPr id="11" name="Google Shape;11;p72"/>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12" name="Google Shape;12;p72"/>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13" name="Google Shape;13;p72"/>
          <p:cNvSpPr txBox="1"/>
          <p:nvPr/>
        </p:nvSpPr>
        <p:spPr>
          <a:xfrm>
            <a:off x="-742950" y="1289050"/>
            <a:ext cx="69312" cy="207748"/>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14" name="Google Shape;14;p72"/>
          <p:cNvSpPr/>
          <p:nvPr>
            <p:ph idx="2" type="pic"/>
          </p:nvPr>
        </p:nvSpPr>
        <p:spPr>
          <a:xfrm>
            <a:off x="707246" y="1164461"/>
            <a:ext cx="2501459" cy="1668096"/>
          </a:xfrm>
          <a:prstGeom prst="rect">
            <a:avLst/>
          </a:prstGeom>
          <a:noFill/>
          <a:ln>
            <a:noFill/>
          </a:ln>
        </p:spPr>
      </p:sp>
      <p:sp>
        <p:nvSpPr>
          <p:cNvPr id="15" name="Google Shape;15;p72"/>
          <p:cNvSpPr/>
          <p:nvPr>
            <p:ph idx="3" type="pic"/>
          </p:nvPr>
        </p:nvSpPr>
        <p:spPr>
          <a:xfrm>
            <a:off x="3321954" y="1318200"/>
            <a:ext cx="1688377" cy="1120200"/>
          </a:xfrm>
          <a:prstGeom prst="rect">
            <a:avLst/>
          </a:prstGeom>
          <a:noFill/>
          <a:ln>
            <a:noFill/>
          </a:ln>
        </p:spPr>
      </p:sp>
      <p:sp>
        <p:nvSpPr>
          <p:cNvPr id="16" name="Google Shape;16;p72"/>
          <p:cNvSpPr/>
          <p:nvPr>
            <p:ph idx="4" type="pic"/>
          </p:nvPr>
        </p:nvSpPr>
        <p:spPr>
          <a:xfrm>
            <a:off x="435024" y="2949088"/>
            <a:ext cx="2773681" cy="1100287"/>
          </a:xfrm>
          <a:prstGeom prst="rect">
            <a:avLst/>
          </a:prstGeom>
          <a:noFill/>
          <a:ln>
            <a:noFill/>
          </a:ln>
        </p:spPr>
      </p:sp>
      <p:sp>
        <p:nvSpPr>
          <p:cNvPr id="17" name="Google Shape;17;p72"/>
          <p:cNvSpPr/>
          <p:nvPr>
            <p:ph idx="5" type="pic"/>
          </p:nvPr>
        </p:nvSpPr>
        <p:spPr>
          <a:xfrm>
            <a:off x="3321954" y="2560113"/>
            <a:ext cx="1961899" cy="1300129"/>
          </a:xfrm>
          <a:prstGeom prst="rect">
            <a:avLst/>
          </a:prstGeom>
          <a:noFill/>
          <a:ln>
            <a:noFill/>
          </a:ln>
        </p:spPr>
      </p:sp>
      <p:pic>
        <p:nvPicPr>
          <p:cNvPr descr="pasted-image.pdf" id="18" name="Google Shape;18;p72"/>
          <p:cNvPicPr preferRelativeResize="0"/>
          <p:nvPr/>
        </p:nvPicPr>
        <p:blipFill rotWithShape="1">
          <a:blip r:embed="rId2">
            <a:alphaModFix/>
          </a:blip>
          <a:srcRect b="0" l="0" r="0" t="0"/>
          <a:stretch/>
        </p:blipFill>
        <p:spPr>
          <a:xfrm>
            <a:off x="481299" y="995001"/>
            <a:ext cx="169460" cy="169460"/>
          </a:xfrm>
          <a:prstGeom prst="rect">
            <a:avLst/>
          </a:prstGeom>
          <a:noFill/>
          <a:ln>
            <a:noFill/>
          </a:ln>
        </p:spPr>
      </p:pic>
      <p:pic>
        <p:nvPicPr>
          <p:cNvPr descr="pasted-image.pdf" id="19" name="Google Shape;19;p72"/>
          <p:cNvPicPr preferRelativeResize="0"/>
          <p:nvPr/>
        </p:nvPicPr>
        <p:blipFill rotWithShape="1">
          <a:blip r:embed="rId2">
            <a:alphaModFix/>
          </a:blip>
          <a:srcRect b="0" l="0" r="0" t="0"/>
          <a:stretch/>
        </p:blipFill>
        <p:spPr>
          <a:xfrm rot="10800000">
            <a:off x="5340615" y="3860242"/>
            <a:ext cx="169460" cy="1694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w/ 4 photos alt footer">
  <p:cSld name="right text w/ 4 photos alt footer">
    <p:bg>
      <p:bgPr>
        <a:solidFill>
          <a:srgbClr val="FFFFFF"/>
        </a:solidFill>
      </p:bgPr>
    </p:bg>
    <p:spTree>
      <p:nvGrpSpPr>
        <p:cNvPr id="20" name="Shape 20"/>
        <p:cNvGrpSpPr/>
        <p:nvPr/>
      </p:nvGrpSpPr>
      <p:grpSpPr>
        <a:xfrm>
          <a:off x="0" y="0"/>
          <a:ext cx="0" cy="0"/>
          <a:chOff x="0" y="0"/>
          <a:chExt cx="0" cy="0"/>
        </a:xfrm>
      </p:grpSpPr>
      <p:sp>
        <p:nvSpPr>
          <p:cNvPr id="21" name="Google Shape;21;p73"/>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22" name="Google Shape;22;p73"/>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23" name="Google Shape;23;p73"/>
          <p:cNvSpPr txBox="1"/>
          <p:nvPr/>
        </p:nvSpPr>
        <p:spPr>
          <a:xfrm>
            <a:off x="-742950" y="1289050"/>
            <a:ext cx="69312" cy="207748"/>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24" name="Google Shape;24;p73"/>
          <p:cNvSpPr/>
          <p:nvPr>
            <p:ph idx="2" type="pic"/>
          </p:nvPr>
        </p:nvSpPr>
        <p:spPr>
          <a:xfrm>
            <a:off x="707246" y="1164461"/>
            <a:ext cx="2501459" cy="1668096"/>
          </a:xfrm>
          <a:prstGeom prst="rect">
            <a:avLst/>
          </a:prstGeom>
          <a:noFill/>
          <a:ln>
            <a:noFill/>
          </a:ln>
        </p:spPr>
      </p:sp>
      <p:sp>
        <p:nvSpPr>
          <p:cNvPr id="25" name="Google Shape;25;p73"/>
          <p:cNvSpPr/>
          <p:nvPr>
            <p:ph idx="3" type="pic"/>
          </p:nvPr>
        </p:nvSpPr>
        <p:spPr>
          <a:xfrm>
            <a:off x="3321954" y="1318200"/>
            <a:ext cx="1688377" cy="1120200"/>
          </a:xfrm>
          <a:prstGeom prst="rect">
            <a:avLst/>
          </a:prstGeom>
          <a:noFill/>
          <a:ln>
            <a:noFill/>
          </a:ln>
        </p:spPr>
      </p:sp>
      <p:sp>
        <p:nvSpPr>
          <p:cNvPr id="26" name="Google Shape;26;p73"/>
          <p:cNvSpPr/>
          <p:nvPr>
            <p:ph idx="4" type="pic"/>
          </p:nvPr>
        </p:nvSpPr>
        <p:spPr>
          <a:xfrm>
            <a:off x="435024" y="2949088"/>
            <a:ext cx="2773681" cy="1100287"/>
          </a:xfrm>
          <a:prstGeom prst="rect">
            <a:avLst/>
          </a:prstGeom>
          <a:noFill/>
          <a:ln>
            <a:noFill/>
          </a:ln>
        </p:spPr>
      </p:sp>
      <p:sp>
        <p:nvSpPr>
          <p:cNvPr id="27" name="Google Shape;27;p73"/>
          <p:cNvSpPr/>
          <p:nvPr>
            <p:ph idx="5" type="pic"/>
          </p:nvPr>
        </p:nvSpPr>
        <p:spPr>
          <a:xfrm>
            <a:off x="3321954" y="2560113"/>
            <a:ext cx="1961899" cy="1300129"/>
          </a:xfrm>
          <a:prstGeom prst="rect">
            <a:avLst/>
          </a:prstGeom>
          <a:noFill/>
          <a:ln>
            <a:noFill/>
          </a:ln>
        </p:spPr>
      </p:sp>
      <p:cxnSp>
        <p:nvCxnSpPr>
          <p:cNvPr id="28" name="Google Shape;28;p73"/>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pic>
        <p:nvPicPr>
          <p:cNvPr descr="VT-grid-02.png" id="29" name="Google Shape;29;p73"/>
          <p:cNvPicPr preferRelativeResize="0"/>
          <p:nvPr/>
        </p:nvPicPr>
        <p:blipFill rotWithShape="1">
          <a:blip r:embed="rId2">
            <a:alphaModFix/>
          </a:blip>
          <a:srcRect b="0" l="0" r="0" t="0"/>
          <a:stretch/>
        </p:blipFill>
        <p:spPr>
          <a:xfrm>
            <a:off x="3208705" y="4630516"/>
            <a:ext cx="7950605" cy="5143501"/>
          </a:xfrm>
          <a:prstGeom prst="rect">
            <a:avLst/>
          </a:prstGeom>
          <a:noFill/>
          <a:ln>
            <a:noFill/>
          </a:ln>
        </p:spPr>
      </p:pic>
      <p:pic>
        <p:nvPicPr>
          <p:cNvPr descr="pasted-image.pdf" id="30" name="Google Shape;30;p73"/>
          <p:cNvPicPr preferRelativeResize="0"/>
          <p:nvPr/>
        </p:nvPicPr>
        <p:blipFill rotWithShape="1">
          <a:blip r:embed="rId3">
            <a:alphaModFix/>
          </a:blip>
          <a:srcRect b="0" l="0" r="0" t="0"/>
          <a:stretch/>
        </p:blipFill>
        <p:spPr>
          <a:xfrm>
            <a:off x="481299" y="995001"/>
            <a:ext cx="169460" cy="169460"/>
          </a:xfrm>
          <a:prstGeom prst="rect">
            <a:avLst/>
          </a:prstGeom>
          <a:noFill/>
          <a:ln>
            <a:noFill/>
          </a:ln>
        </p:spPr>
      </p:pic>
      <p:pic>
        <p:nvPicPr>
          <p:cNvPr descr="pasted-image.pdf" id="31" name="Google Shape;31;p73"/>
          <p:cNvPicPr preferRelativeResize="0"/>
          <p:nvPr/>
        </p:nvPicPr>
        <p:blipFill rotWithShape="1">
          <a:blip r:embed="rId3">
            <a:alphaModFix/>
          </a:blip>
          <a:srcRect b="0" l="0" r="0" t="0"/>
          <a:stretch/>
        </p:blipFill>
        <p:spPr>
          <a:xfrm rot="10800000">
            <a:off x="5340615" y="3860242"/>
            <a:ext cx="169460" cy="1694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ide text + 1 picture">
  <p:cSld name="right side text + 1 picture">
    <p:bg>
      <p:bgPr>
        <a:solidFill>
          <a:srgbClr val="FFFFFF"/>
        </a:solidFill>
      </p:bgPr>
    </p:bg>
    <p:spTree>
      <p:nvGrpSpPr>
        <p:cNvPr id="32" name="Shape 32"/>
        <p:cNvGrpSpPr/>
        <p:nvPr/>
      </p:nvGrpSpPr>
      <p:grpSpPr>
        <a:xfrm>
          <a:off x="0" y="0"/>
          <a:ext cx="0" cy="0"/>
          <a:chOff x="0" y="0"/>
          <a:chExt cx="0" cy="0"/>
        </a:xfrm>
      </p:grpSpPr>
      <p:sp>
        <p:nvSpPr>
          <p:cNvPr id="33" name="Google Shape;33;p74"/>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34" name="Google Shape;34;p74"/>
          <p:cNvSpPr/>
          <p:nvPr>
            <p:ph idx="2" type="pic"/>
          </p:nvPr>
        </p:nvSpPr>
        <p:spPr>
          <a:xfrm>
            <a:off x="713720" y="1029950"/>
            <a:ext cx="4414539" cy="2947690"/>
          </a:xfrm>
          <a:prstGeom prst="rect">
            <a:avLst/>
          </a:prstGeom>
          <a:noFill/>
          <a:ln>
            <a:noFill/>
          </a:ln>
        </p:spPr>
      </p:sp>
      <p:pic>
        <p:nvPicPr>
          <p:cNvPr descr="pasted-image.pdf" id="35" name="Google Shape;35;p74"/>
          <p:cNvPicPr preferRelativeResize="0"/>
          <p:nvPr/>
        </p:nvPicPr>
        <p:blipFill rotWithShape="1">
          <a:blip r:embed="rId2">
            <a:alphaModFix/>
          </a:blip>
          <a:srcRect b="0" l="0" r="0" t="0"/>
          <a:stretch/>
        </p:blipFill>
        <p:spPr>
          <a:xfrm>
            <a:off x="487773" y="860490"/>
            <a:ext cx="169460" cy="169460"/>
          </a:xfrm>
          <a:prstGeom prst="rect">
            <a:avLst/>
          </a:prstGeom>
          <a:noFill/>
          <a:ln>
            <a:noFill/>
          </a:ln>
        </p:spPr>
      </p:pic>
      <p:pic>
        <p:nvPicPr>
          <p:cNvPr descr="pasted-image.pdf" id="36" name="Google Shape;36;p74"/>
          <p:cNvPicPr preferRelativeResize="0"/>
          <p:nvPr/>
        </p:nvPicPr>
        <p:blipFill rotWithShape="1">
          <a:blip r:embed="rId2">
            <a:alphaModFix/>
          </a:blip>
          <a:srcRect b="0" l="0" r="0" t="0"/>
          <a:stretch/>
        </p:blipFill>
        <p:spPr>
          <a:xfrm rot="10800000">
            <a:off x="5184746" y="3977640"/>
            <a:ext cx="169460" cy="1694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ight side text + 1 picture alt footer">
  <p:cSld name="1_right side text + 1 picture alt footer">
    <p:bg>
      <p:bgPr>
        <a:solidFill>
          <a:srgbClr val="FFFFFF"/>
        </a:solidFill>
      </p:bgPr>
    </p:bg>
    <p:spTree>
      <p:nvGrpSpPr>
        <p:cNvPr id="37" name="Shape 37"/>
        <p:cNvGrpSpPr/>
        <p:nvPr/>
      </p:nvGrpSpPr>
      <p:grpSpPr>
        <a:xfrm>
          <a:off x="0" y="0"/>
          <a:ext cx="0" cy="0"/>
          <a:chOff x="0" y="0"/>
          <a:chExt cx="0" cy="0"/>
        </a:xfrm>
      </p:grpSpPr>
      <p:sp>
        <p:nvSpPr>
          <p:cNvPr id="38" name="Google Shape;38;p75"/>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39" name="Google Shape;39;p75"/>
          <p:cNvSpPr/>
          <p:nvPr>
            <p:ph idx="2" type="pic"/>
          </p:nvPr>
        </p:nvSpPr>
        <p:spPr>
          <a:xfrm>
            <a:off x="713720" y="1029950"/>
            <a:ext cx="4414539" cy="2947690"/>
          </a:xfrm>
          <a:prstGeom prst="rect">
            <a:avLst/>
          </a:prstGeom>
          <a:noFill/>
          <a:ln>
            <a:noFill/>
          </a:ln>
        </p:spPr>
      </p:sp>
      <p:pic>
        <p:nvPicPr>
          <p:cNvPr descr="VT-grid-02.png" id="40" name="Google Shape;40;p75"/>
          <p:cNvPicPr preferRelativeResize="0"/>
          <p:nvPr/>
        </p:nvPicPr>
        <p:blipFill rotWithShape="1">
          <a:blip r:embed="rId2">
            <a:alphaModFix/>
          </a:blip>
          <a:srcRect b="0" l="0" r="0" t="0"/>
          <a:stretch/>
        </p:blipFill>
        <p:spPr>
          <a:xfrm>
            <a:off x="3208705" y="4630516"/>
            <a:ext cx="7950605" cy="5143501"/>
          </a:xfrm>
          <a:prstGeom prst="rect">
            <a:avLst/>
          </a:prstGeom>
          <a:noFill/>
          <a:ln>
            <a:noFill/>
          </a:ln>
        </p:spPr>
      </p:pic>
      <p:cxnSp>
        <p:nvCxnSpPr>
          <p:cNvPr id="41" name="Google Shape;41;p75"/>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pic>
        <p:nvPicPr>
          <p:cNvPr descr="pasted-image.pdf" id="42" name="Google Shape;42;p75"/>
          <p:cNvPicPr preferRelativeResize="0"/>
          <p:nvPr/>
        </p:nvPicPr>
        <p:blipFill rotWithShape="1">
          <a:blip r:embed="rId3">
            <a:alphaModFix/>
          </a:blip>
          <a:srcRect b="0" l="0" r="0" t="0"/>
          <a:stretch/>
        </p:blipFill>
        <p:spPr>
          <a:xfrm>
            <a:off x="487773" y="860490"/>
            <a:ext cx="169460" cy="169460"/>
          </a:xfrm>
          <a:prstGeom prst="rect">
            <a:avLst/>
          </a:prstGeom>
          <a:noFill/>
          <a:ln>
            <a:noFill/>
          </a:ln>
        </p:spPr>
      </p:pic>
      <p:pic>
        <p:nvPicPr>
          <p:cNvPr descr="pasted-image.pdf" id="43" name="Google Shape;43;p75"/>
          <p:cNvPicPr preferRelativeResize="0"/>
          <p:nvPr/>
        </p:nvPicPr>
        <p:blipFill rotWithShape="1">
          <a:blip r:embed="rId3">
            <a:alphaModFix/>
          </a:blip>
          <a:srcRect b="0" l="0" r="0" t="0"/>
          <a:stretch/>
        </p:blipFill>
        <p:spPr>
          <a:xfrm rot="10800000">
            <a:off x="5184746" y="3977640"/>
            <a:ext cx="169460" cy="1694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side photo">
  <p:cSld name="left side photo">
    <p:bg>
      <p:bgPr>
        <a:solidFill>
          <a:srgbClr val="FFFFFF"/>
        </a:solidFill>
      </p:bgPr>
    </p:bg>
    <p:spTree>
      <p:nvGrpSpPr>
        <p:cNvPr id="44" name="Shape 44"/>
        <p:cNvGrpSpPr/>
        <p:nvPr/>
      </p:nvGrpSpPr>
      <p:grpSpPr>
        <a:xfrm>
          <a:off x="0" y="0"/>
          <a:ext cx="0" cy="0"/>
          <a:chOff x="0" y="0"/>
          <a:chExt cx="0" cy="0"/>
        </a:xfrm>
      </p:grpSpPr>
      <p:sp>
        <p:nvSpPr>
          <p:cNvPr id="45" name="Google Shape;45;p76"/>
          <p:cNvSpPr/>
          <p:nvPr>
            <p:ph idx="2" type="pic"/>
          </p:nvPr>
        </p:nvSpPr>
        <p:spPr>
          <a:xfrm>
            <a:off x="0" y="0"/>
            <a:ext cx="4572000" cy="51435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big picture">
    <p:bg>
      <p:bgPr>
        <a:solidFill>
          <a:srgbClr val="FFFFFF"/>
        </a:solidFill>
      </p:bgPr>
    </p:bg>
    <p:spTree>
      <p:nvGrpSpPr>
        <p:cNvPr id="46" name="Shape 46"/>
        <p:cNvGrpSpPr/>
        <p:nvPr/>
      </p:nvGrpSpPr>
      <p:grpSpPr>
        <a:xfrm>
          <a:off x="0" y="0"/>
          <a:ext cx="0" cy="0"/>
          <a:chOff x="0" y="0"/>
          <a:chExt cx="0" cy="0"/>
        </a:xfrm>
      </p:grpSpPr>
      <p:sp>
        <p:nvSpPr>
          <p:cNvPr id="47" name="Google Shape;47;p77"/>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48" name="Google Shape;48;p77"/>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49" name="Google Shape;49;p77"/>
          <p:cNvSpPr txBox="1"/>
          <p:nvPr/>
        </p:nvSpPr>
        <p:spPr>
          <a:xfrm>
            <a:off x="-742950" y="1289050"/>
            <a:ext cx="69312" cy="207748"/>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50" name="Google Shape;50;p77"/>
          <p:cNvSpPr/>
          <p:nvPr>
            <p:ph idx="2" type="pic"/>
          </p:nvPr>
        </p:nvSpPr>
        <p:spPr>
          <a:xfrm>
            <a:off x="516760" y="516761"/>
            <a:ext cx="8126784" cy="4114579"/>
          </a:xfrm>
          <a:prstGeom prst="rect">
            <a:avLst/>
          </a:prstGeom>
          <a:noFill/>
          <a:ln>
            <a:noFill/>
          </a:ln>
        </p:spPr>
      </p:sp>
      <p:cxnSp>
        <p:nvCxnSpPr>
          <p:cNvPr id="51" name="Google Shape;51;p77"/>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pic>
        <p:nvPicPr>
          <p:cNvPr descr="pasted-image.pdf" id="52" name="Google Shape;52;p77"/>
          <p:cNvPicPr preferRelativeResize="0"/>
          <p:nvPr/>
        </p:nvPicPr>
        <p:blipFill rotWithShape="1">
          <a:blip r:embed="rId2">
            <a:alphaModFix/>
          </a:blip>
          <a:srcRect b="0" l="0" r="0" t="0"/>
          <a:stretch/>
        </p:blipFill>
        <p:spPr>
          <a:xfrm>
            <a:off x="290813" y="347301"/>
            <a:ext cx="169460" cy="169460"/>
          </a:xfrm>
          <a:prstGeom prst="rect">
            <a:avLst/>
          </a:prstGeom>
          <a:noFill/>
          <a:ln>
            <a:noFill/>
          </a:ln>
        </p:spPr>
      </p:pic>
      <p:pic>
        <p:nvPicPr>
          <p:cNvPr descr="pasted-image.pdf" id="53" name="Google Shape;53;p77"/>
          <p:cNvPicPr preferRelativeResize="0"/>
          <p:nvPr/>
        </p:nvPicPr>
        <p:blipFill rotWithShape="1">
          <a:blip r:embed="rId2">
            <a:alphaModFix/>
          </a:blip>
          <a:srcRect b="0" l="0" r="0" t="0"/>
          <a:stretch/>
        </p:blipFill>
        <p:spPr>
          <a:xfrm rot="10800000">
            <a:off x="8700030" y="4631340"/>
            <a:ext cx="169460" cy="1694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collage">
  <p:cSld name="picture collage">
    <p:bg>
      <p:bgPr>
        <a:solidFill>
          <a:srgbClr val="FFFFFF"/>
        </a:solidFill>
      </p:bgPr>
    </p:bg>
    <p:spTree>
      <p:nvGrpSpPr>
        <p:cNvPr id="54" name="Shape 54"/>
        <p:cNvGrpSpPr/>
        <p:nvPr/>
      </p:nvGrpSpPr>
      <p:grpSpPr>
        <a:xfrm>
          <a:off x="0" y="0"/>
          <a:ext cx="0" cy="0"/>
          <a:chOff x="0" y="0"/>
          <a:chExt cx="0" cy="0"/>
        </a:xfrm>
      </p:grpSpPr>
      <p:sp>
        <p:nvSpPr>
          <p:cNvPr id="55" name="Google Shape;55;p78"/>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56" name="Google Shape;56;p78"/>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57" name="Google Shape;57;p78"/>
          <p:cNvSpPr txBox="1"/>
          <p:nvPr/>
        </p:nvSpPr>
        <p:spPr>
          <a:xfrm>
            <a:off x="-742950" y="1289050"/>
            <a:ext cx="69312" cy="207748"/>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58" name="Google Shape;58;p78"/>
          <p:cNvSpPr/>
          <p:nvPr>
            <p:ph idx="2" type="pic"/>
          </p:nvPr>
        </p:nvSpPr>
        <p:spPr>
          <a:xfrm>
            <a:off x="516760" y="516761"/>
            <a:ext cx="2418061" cy="4114579"/>
          </a:xfrm>
          <a:prstGeom prst="rect">
            <a:avLst/>
          </a:prstGeom>
          <a:noFill/>
          <a:ln>
            <a:noFill/>
          </a:ln>
        </p:spPr>
      </p:sp>
      <p:cxnSp>
        <p:nvCxnSpPr>
          <p:cNvPr id="59" name="Google Shape;59;p78"/>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sp>
        <p:nvSpPr>
          <p:cNvPr id="60" name="Google Shape;60;p78"/>
          <p:cNvSpPr/>
          <p:nvPr>
            <p:ph idx="3" type="pic"/>
          </p:nvPr>
        </p:nvSpPr>
        <p:spPr>
          <a:xfrm>
            <a:off x="6225483" y="2112461"/>
            <a:ext cx="2418061" cy="2516579"/>
          </a:xfrm>
          <a:prstGeom prst="rect">
            <a:avLst/>
          </a:prstGeom>
          <a:noFill/>
          <a:ln>
            <a:noFill/>
          </a:ln>
        </p:spPr>
      </p:sp>
      <p:sp>
        <p:nvSpPr>
          <p:cNvPr id="61" name="Google Shape;61;p78"/>
          <p:cNvSpPr/>
          <p:nvPr>
            <p:ph idx="4" type="pic"/>
          </p:nvPr>
        </p:nvSpPr>
        <p:spPr>
          <a:xfrm>
            <a:off x="6225483" y="517093"/>
            <a:ext cx="2418061" cy="1419284"/>
          </a:xfrm>
          <a:prstGeom prst="rect">
            <a:avLst/>
          </a:prstGeom>
          <a:noFill/>
          <a:ln>
            <a:noFill/>
          </a:ln>
        </p:spPr>
      </p:sp>
      <p:sp>
        <p:nvSpPr>
          <p:cNvPr id="62" name="Google Shape;62;p78"/>
          <p:cNvSpPr/>
          <p:nvPr>
            <p:ph idx="5" type="pic"/>
          </p:nvPr>
        </p:nvSpPr>
        <p:spPr>
          <a:xfrm>
            <a:off x="3108680" y="519503"/>
            <a:ext cx="2942496" cy="2506086"/>
          </a:xfrm>
          <a:prstGeom prst="rect">
            <a:avLst/>
          </a:prstGeom>
          <a:noFill/>
          <a:ln>
            <a:noFill/>
          </a:ln>
        </p:spPr>
      </p:sp>
      <p:sp>
        <p:nvSpPr>
          <p:cNvPr id="63" name="Google Shape;63;p78"/>
          <p:cNvSpPr/>
          <p:nvPr>
            <p:ph idx="6" type="pic"/>
          </p:nvPr>
        </p:nvSpPr>
        <p:spPr>
          <a:xfrm>
            <a:off x="3108680" y="3241385"/>
            <a:ext cx="2942496" cy="1387655"/>
          </a:xfrm>
          <a:prstGeom prst="rect">
            <a:avLst/>
          </a:prstGeom>
          <a:noFill/>
          <a:ln>
            <a:noFill/>
          </a:ln>
        </p:spPr>
      </p:sp>
      <p:pic>
        <p:nvPicPr>
          <p:cNvPr descr="pasted-image.pdf" id="64" name="Google Shape;64;p78"/>
          <p:cNvPicPr preferRelativeResize="0"/>
          <p:nvPr/>
        </p:nvPicPr>
        <p:blipFill rotWithShape="1">
          <a:blip r:embed="rId2">
            <a:alphaModFix/>
          </a:blip>
          <a:srcRect b="0" l="0" r="0" t="0"/>
          <a:stretch/>
        </p:blipFill>
        <p:spPr>
          <a:xfrm>
            <a:off x="290813" y="347301"/>
            <a:ext cx="169460" cy="169460"/>
          </a:xfrm>
          <a:prstGeom prst="rect">
            <a:avLst/>
          </a:prstGeom>
          <a:noFill/>
          <a:ln>
            <a:noFill/>
          </a:ln>
        </p:spPr>
      </p:pic>
      <p:pic>
        <p:nvPicPr>
          <p:cNvPr descr="pasted-image.pdf" id="65" name="Google Shape;65;p78"/>
          <p:cNvPicPr preferRelativeResize="0"/>
          <p:nvPr/>
        </p:nvPicPr>
        <p:blipFill rotWithShape="1">
          <a:blip r:embed="rId2">
            <a:alphaModFix/>
          </a:blip>
          <a:srcRect b="0" l="0" r="0" t="0"/>
          <a:stretch/>
        </p:blipFill>
        <p:spPr>
          <a:xfrm rot="10800000">
            <a:off x="8700030" y="4631340"/>
            <a:ext cx="169460" cy="1694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theme" Target="../theme/theme2.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9" name="Shape 89"/>
        <p:cNvGrpSpPr/>
        <p:nvPr/>
      </p:nvGrpSpPr>
      <p:grpSpPr>
        <a:xfrm>
          <a:off x="0" y="0"/>
          <a:ext cx="0" cy="0"/>
          <a:chOff x="0" y="0"/>
          <a:chExt cx="0" cy="0"/>
        </a:xfrm>
      </p:grpSpPr>
      <p:sp>
        <p:nvSpPr>
          <p:cNvPr id="90" name="Google Shape;90;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1" name="Google Shape;91;p5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2" name="Google Shape;92;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s://man7.org/linux/man-pages/man3/posix_spawn.3.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4.png"/><Relationship Id="rId7" Type="http://schemas.openxmlformats.org/officeDocument/2006/relationships/image" Target="../media/image33.png"/><Relationship Id="rId8" Type="http://schemas.openxmlformats.org/officeDocument/2006/relationships/hyperlink" Target="https://en.wikipedia.org/wiki/Process_group#Applicati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hyperlink" Target="https://en.wikipedia.org/wiki/Process_group#Applications" TargetMode="External"/><Relationship Id="rId8"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hyperlink" Target="https://en.wikipedia.org/wiki/Process_group#Applications" TargetMode="External"/><Relationship Id="rId6"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42.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hyperlink" Target="https://git.cs.vt.edu/profile/keys" TargetMode="Externa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hyperlink" Target="https://git.cs.vt.edu/help/ssh/README#generating-a-new-ssh-key-pair" TargetMode="External"/><Relationship Id="rId4" Type="http://schemas.openxmlformats.org/officeDocument/2006/relationships/hyperlink" Target="https://git.cs.vt.edu/help/ssh/README#locating-an-existing-ssh-key-pair"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hyperlink" Target="https://git.cs.vt.edu/cs3214-staff/cs3214-cush" TargetMode="Externa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png"/><Relationship Id="rId4" Type="http://schemas.openxmlformats.org/officeDocument/2006/relationships/image" Target="../media/image4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hyperlink" Target="https://visualgdb.com/gdbreference/commands/set_follow-fork-mod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2.gi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pic>
        <p:nvPicPr>
          <p:cNvPr id="126" name="Google Shape;126;p1"/>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127" name="Google Shape;127;p1"/>
          <p:cNvSpPr txBox="1"/>
          <p:nvPr/>
        </p:nvSpPr>
        <p:spPr>
          <a:xfrm>
            <a:off x="3388050" y="1224575"/>
            <a:ext cx="2367900" cy="59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a:ea typeface="Arial"/>
                <a:cs typeface="Arial"/>
                <a:sym typeface="Arial"/>
              </a:rPr>
              <a:t>CS 3214: Project 1</a:t>
            </a:r>
            <a:endParaRPr b="1" i="0" sz="1900" u="none" cap="none" strike="noStrike">
              <a:solidFill>
                <a:srgbClr val="FFFFFF"/>
              </a:solidFill>
              <a:latin typeface="Arial"/>
              <a:ea typeface="Arial"/>
              <a:cs typeface="Arial"/>
              <a:sym typeface="Arial"/>
            </a:endParaRPr>
          </a:p>
        </p:txBody>
      </p:sp>
      <p:sp>
        <p:nvSpPr>
          <p:cNvPr id="128" name="Google Shape;128;p1"/>
          <p:cNvSpPr txBox="1"/>
          <p:nvPr/>
        </p:nvSpPr>
        <p:spPr>
          <a:xfrm>
            <a:off x="631500" y="1726875"/>
            <a:ext cx="7881000" cy="10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 sz="5300" u="none" cap="none" strike="noStrike">
                <a:solidFill>
                  <a:srgbClr val="FFFFFF"/>
                </a:solidFill>
                <a:latin typeface="Arial"/>
                <a:ea typeface="Arial"/>
                <a:cs typeface="Arial"/>
                <a:sym typeface="Arial"/>
              </a:rPr>
              <a:t>The Customizable Shell</a:t>
            </a:r>
            <a:endParaRPr b="1" i="0" sz="5300" u="none" cap="none" strike="noStrike">
              <a:solidFill>
                <a:srgbClr val="FFFFFF"/>
              </a:solidFill>
              <a:latin typeface="Arial"/>
              <a:ea typeface="Arial"/>
              <a:cs typeface="Arial"/>
              <a:sym typeface="Arial"/>
            </a:endParaRPr>
          </a:p>
        </p:txBody>
      </p:sp>
      <p:sp>
        <p:nvSpPr>
          <p:cNvPr id="129" name="Google Shape;129;p1"/>
          <p:cNvSpPr txBox="1"/>
          <p:nvPr/>
        </p:nvSpPr>
        <p:spPr>
          <a:xfrm>
            <a:off x="1156350" y="3160950"/>
            <a:ext cx="4317900" cy="100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a:ea typeface="Arial"/>
                <a:cs typeface="Arial"/>
                <a:sym typeface="Arial"/>
              </a:rPr>
              <a:t>Help Session:</a:t>
            </a:r>
            <a:endParaRPr b="1" i="0" sz="19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FFFFFF"/>
                </a:solidFill>
                <a:latin typeface="Arial"/>
                <a:ea typeface="Arial"/>
                <a:cs typeface="Arial"/>
                <a:sym typeface="Arial"/>
              </a:rPr>
              <a:t>Wednesday Sep 13, 2023 7:30 PM</a:t>
            </a:r>
            <a:endParaRPr b="0" i="0" sz="1400" u="none" cap="none" strike="noStrike">
              <a:solidFill>
                <a:srgbClr val="000000"/>
              </a:solidFill>
              <a:latin typeface="Arial"/>
              <a:ea typeface="Arial"/>
              <a:cs typeface="Arial"/>
              <a:sym typeface="Arial"/>
            </a:endParaRPr>
          </a:p>
        </p:txBody>
      </p:sp>
      <p:sp>
        <p:nvSpPr>
          <p:cNvPr id="130" name="Google Shape;130;p1"/>
          <p:cNvSpPr txBox="1"/>
          <p:nvPr/>
        </p:nvSpPr>
        <p:spPr>
          <a:xfrm>
            <a:off x="1156350" y="4053150"/>
            <a:ext cx="4284300" cy="59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Arial"/>
                <a:ea typeface="Arial"/>
                <a:cs typeface="Arial"/>
                <a:sym typeface="Arial"/>
              </a:rPr>
              <a:t>Vineet Marri &lt;vmarri25@vt.edu&gt;</a:t>
            </a:r>
            <a:endParaRPr b="1" i="0" sz="1300" u="none" cap="none" strike="noStrike">
              <a:solidFill>
                <a:srgbClr val="5E5E5E"/>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Arial"/>
                <a:ea typeface="Arial"/>
                <a:cs typeface="Arial"/>
                <a:sym typeface="Arial"/>
              </a:rPr>
              <a:t>Zhuowei Wen &lt;wzhuo17@vt.edu&gt;</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5"/>
          <p:cNvSpPr txBox="1"/>
          <p:nvPr/>
        </p:nvSpPr>
        <p:spPr>
          <a:xfrm>
            <a:off x="3864864" y="1780032"/>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7" name="Google Shape;207;p55"/>
          <p:cNvPicPr preferRelativeResize="0"/>
          <p:nvPr/>
        </p:nvPicPr>
        <p:blipFill rotWithShape="1">
          <a:blip r:embed="rId3">
            <a:alphaModFix/>
          </a:blip>
          <a:srcRect b="0" l="0" r="0" t="0"/>
          <a:stretch/>
        </p:blipFill>
        <p:spPr>
          <a:xfrm>
            <a:off x="355457" y="1228308"/>
            <a:ext cx="8433083" cy="307776"/>
          </a:xfrm>
          <a:prstGeom prst="rect">
            <a:avLst/>
          </a:prstGeom>
          <a:noFill/>
          <a:ln>
            <a:noFill/>
          </a:ln>
        </p:spPr>
      </p:pic>
      <p:pic>
        <p:nvPicPr>
          <p:cNvPr id="208" name="Google Shape;208;p55"/>
          <p:cNvPicPr preferRelativeResize="0"/>
          <p:nvPr/>
        </p:nvPicPr>
        <p:blipFill rotWithShape="1">
          <a:blip r:embed="rId4">
            <a:alphaModFix/>
          </a:blip>
          <a:srcRect b="0" l="0" r="0" t="0"/>
          <a:stretch/>
        </p:blipFill>
        <p:spPr>
          <a:xfrm>
            <a:off x="284534" y="1729632"/>
            <a:ext cx="8574928" cy="1025652"/>
          </a:xfrm>
          <a:prstGeom prst="rect">
            <a:avLst/>
          </a:prstGeom>
          <a:noFill/>
          <a:ln>
            <a:noFill/>
          </a:ln>
        </p:spPr>
      </p:pic>
      <p:sp>
        <p:nvSpPr>
          <p:cNvPr id="209" name="Google Shape;209;p55"/>
          <p:cNvSpPr txBox="1"/>
          <p:nvPr/>
        </p:nvSpPr>
        <p:spPr>
          <a:xfrm>
            <a:off x="524256" y="3255264"/>
            <a:ext cx="568147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Notice the PID and PGID!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POSIX Spawn</a:t>
            </a:r>
            <a:endParaRPr b="1" sz="2500"/>
          </a:p>
        </p:txBody>
      </p:sp>
      <p:sp>
        <p:nvSpPr>
          <p:cNvPr id="215" name="Google Shape;215;p84"/>
          <p:cNvSpPr txBox="1"/>
          <p:nvPr>
            <p:ph idx="1" type="body"/>
          </p:nvPr>
        </p:nvSpPr>
        <p:spPr>
          <a:xfrm>
            <a:off x="384775" y="920826"/>
            <a:ext cx="7947000" cy="4199814"/>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sz="1600" u="none" cap="none" strike="noStrike">
                <a:solidFill>
                  <a:schemeClr val="dk1"/>
                </a:solidFill>
                <a:latin typeface="Arial"/>
                <a:ea typeface="Arial"/>
                <a:cs typeface="Arial"/>
                <a:sym typeface="Arial"/>
              </a:rPr>
              <a:t>Replaces fork() + exec() entirely</a:t>
            </a:r>
            <a:endParaRPr/>
          </a:p>
          <a:p>
            <a:pPr indent="-342900" lvl="0" marL="457200" rtl="0" algn="l">
              <a:lnSpc>
                <a:spcPct val="100000"/>
              </a:lnSpc>
              <a:spcBef>
                <a:spcPts val="600"/>
              </a:spcBef>
              <a:spcAft>
                <a:spcPts val="0"/>
              </a:spcAft>
              <a:buSzPts val="1800"/>
              <a:buChar char="●"/>
            </a:pPr>
            <a:r>
              <a:rPr lang="en" sz="1600" u="none" cap="none" strike="noStrike">
                <a:solidFill>
                  <a:schemeClr val="dk1"/>
                </a:solidFill>
                <a:latin typeface="Arial"/>
                <a:ea typeface="Arial"/>
                <a:cs typeface="Arial"/>
                <a:sym typeface="Arial"/>
              </a:rPr>
              <a:t>Code is “linear” rather than handling multiple processes in if-else statements</a:t>
            </a:r>
            <a:endParaRPr sz="1600">
              <a:solidFill>
                <a:schemeClr val="dk1"/>
              </a:solidFill>
            </a:endParaRPr>
          </a:p>
          <a:p>
            <a:pPr indent="-342900" lvl="0" marL="457200" rtl="0" algn="l">
              <a:lnSpc>
                <a:spcPct val="100000"/>
              </a:lnSpc>
              <a:spcBef>
                <a:spcPts val="600"/>
              </a:spcBef>
              <a:spcAft>
                <a:spcPts val="0"/>
              </a:spcAft>
              <a:buSzPts val="1800"/>
              <a:buChar char="●"/>
            </a:pPr>
            <a:r>
              <a:rPr lang="en" sz="1600">
                <a:solidFill>
                  <a:schemeClr val="dk1"/>
                </a:solidFill>
              </a:rPr>
              <a:t>posix_spawnattr_t and posix_spawn_file_actions_t are structs that store information about process groups and I/O redirection/piping respectively. These structs don’t do anything until posix_spawnp is used.</a:t>
            </a:r>
            <a:endParaRPr sz="1600">
              <a:solidFill>
                <a:schemeClr val="dk1"/>
              </a:solidFill>
            </a:endParaRPr>
          </a:p>
          <a:p>
            <a:pPr indent="-228600" lvl="0" marL="457200" rtl="0" algn="l">
              <a:lnSpc>
                <a:spcPct val="100000"/>
              </a:lnSpc>
              <a:spcBef>
                <a:spcPts val="600"/>
              </a:spcBef>
              <a:spcAft>
                <a:spcPts val="0"/>
              </a:spcAft>
              <a:buSzPts val="1800"/>
              <a:buNone/>
            </a:pPr>
            <a:r>
              <a:t/>
            </a:r>
            <a:endParaRPr sz="1600" u="none" cap="none" strike="noStrike">
              <a:solidFill>
                <a:schemeClr val="dk1"/>
              </a:solidFill>
              <a:latin typeface="Arial"/>
              <a:ea typeface="Arial"/>
              <a:cs typeface="Arial"/>
              <a:sym typeface="Arial"/>
            </a:endParaRPr>
          </a:p>
          <a:p>
            <a:pPr indent="-342900" lvl="0" marL="457200" rtl="0" algn="l">
              <a:lnSpc>
                <a:spcPct val="100000"/>
              </a:lnSpc>
              <a:spcBef>
                <a:spcPts val="600"/>
              </a:spcBef>
              <a:spcAft>
                <a:spcPts val="0"/>
              </a:spcAft>
              <a:buSzPts val="1800"/>
              <a:buChar char="●"/>
            </a:pPr>
            <a:r>
              <a:rPr lang="en" sz="1600" u="none" cap="none" strike="noStrike">
                <a:solidFill>
                  <a:schemeClr val="dk1"/>
                </a:solidFill>
                <a:latin typeface="Arial"/>
                <a:ea typeface="Arial"/>
                <a:cs typeface="Arial"/>
                <a:sym typeface="Arial"/>
              </a:rPr>
              <a:t>Example: </a:t>
            </a:r>
            <a:r>
              <a:rPr lang="en" sz="1600" u="sng">
                <a:solidFill>
                  <a:schemeClr val="hlink"/>
                </a:solidFill>
                <a:hlinkClick r:id="rId3"/>
              </a:rPr>
              <a:t>posix_spawn(3) - Linux manual page (man7.org)</a:t>
            </a:r>
            <a:r>
              <a:rPr b="1" lang="en" sz="1600" u="none" cap="none" strike="noStrike">
                <a:solidFill>
                  <a:schemeClr val="dk1"/>
                </a:solidFill>
                <a:latin typeface="Arial"/>
                <a:ea typeface="Arial"/>
                <a:cs typeface="Arial"/>
                <a:sym typeface="Arial"/>
              </a:rPr>
              <a:t> </a:t>
            </a:r>
            <a:endParaRPr/>
          </a:p>
          <a:p>
            <a:pPr indent="0" lvl="0" marL="114300" rtl="0" algn="l">
              <a:lnSpc>
                <a:spcPct val="100000"/>
              </a:lnSpc>
              <a:spcBef>
                <a:spcPts val="600"/>
              </a:spcBef>
              <a:spcAft>
                <a:spcPts val="0"/>
              </a:spcAft>
              <a:buSzPts val="1800"/>
              <a:buNone/>
            </a:pPr>
            <a:r>
              <a:t/>
            </a:r>
            <a:endParaRPr b="1" sz="1600" u="none" cap="none" strike="noStrike">
              <a:solidFill>
                <a:schemeClr val="dk1"/>
              </a:solidFill>
              <a:latin typeface="Arial"/>
              <a:ea typeface="Arial"/>
              <a:cs typeface="Arial"/>
              <a:sym typeface="Arial"/>
            </a:endParaRPr>
          </a:p>
          <a:p>
            <a:pPr indent="0" lvl="0" marL="0" rtl="0" algn="l">
              <a:lnSpc>
                <a:spcPct val="100000"/>
              </a:lnSpc>
              <a:spcBef>
                <a:spcPts val="600"/>
              </a:spcBef>
              <a:spcAft>
                <a:spcPts val="0"/>
              </a:spcAft>
              <a:buSzPts val="1800"/>
              <a:buNone/>
            </a:pPr>
            <a:r>
              <a:t/>
            </a:r>
            <a:endParaRPr b="1" sz="1600">
              <a:solidFill>
                <a:schemeClr val="dk1"/>
              </a:solidFill>
            </a:endParaRPr>
          </a:p>
          <a:p>
            <a:pPr indent="0" lvl="0" marL="0" rtl="0" algn="l">
              <a:lnSpc>
                <a:spcPct val="100000"/>
              </a:lnSpc>
              <a:spcBef>
                <a:spcPts val="600"/>
              </a:spcBef>
              <a:spcAft>
                <a:spcPts val="0"/>
              </a:spcAft>
              <a:buSzPts val="1800"/>
              <a:buNone/>
            </a:pPr>
            <a:r>
              <a:t/>
            </a:r>
            <a:endParaRPr b="1" sz="1600">
              <a:solidFill>
                <a:schemeClr val="dk1"/>
              </a:solidFill>
              <a:latin typeface="Arial"/>
              <a:ea typeface="Arial"/>
              <a:cs typeface="Arial"/>
              <a:sym typeface="Arial"/>
            </a:endParaRPr>
          </a:p>
          <a:p>
            <a:pPr indent="0" lvl="0" marL="114300" rtl="0" algn="l">
              <a:lnSpc>
                <a:spcPct val="100000"/>
              </a:lnSpc>
              <a:spcBef>
                <a:spcPts val="600"/>
              </a:spcBef>
              <a:spcAft>
                <a:spcPts val="0"/>
              </a:spcAft>
              <a:buSzPts val="1800"/>
              <a:buNone/>
            </a:pPr>
            <a:r>
              <a:rPr b="1" lang="en" sz="1600">
                <a:solidFill>
                  <a:schemeClr val="dk1"/>
                </a:solidFill>
                <a:latin typeface="Arial"/>
                <a:ea typeface="Arial"/>
                <a:cs typeface="Arial"/>
                <a:sym typeface="Arial"/>
              </a:rPr>
              <a:t>Note: You need to include “spawn.h” in your cush.c to use these functions. The file is located in the posix_spawn directory. Also be sure to use the </a:t>
            </a:r>
            <a:r>
              <a:rPr b="1" lang="en" sz="1600">
                <a:solidFill>
                  <a:schemeClr val="dk1"/>
                </a:solidFill>
              </a:rPr>
              <a:t>“make” command to </a:t>
            </a:r>
            <a:r>
              <a:rPr b="1" lang="en" sz="1600">
                <a:solidFill>
                  <a:schemeClr val="dk1"/>
                </a:solidFill>
                <a:latin typeface="Arial"/>
                <a:ea typeface="Arial"/>
                <a:cs typeface="Arial"/>
                <a:sym typeface="Arial"/>
              </a:rPr>
              <a:t>compile posix_spawn.</a:t>
            </a:r>
            <a:endParaRPr>
              <a:solidFill>
                <a:schemeClr val="dk1"/>
              </a:solidFill>
              <a:latin typeface="Arial"/>
              <a:ea typeface="Arial"/>
              <a:cs typeface="Arial"/>
              <a:sym typeface="Arial"/>
            </a:endParaRPr>
          </a:p>
          <a:p>
            <a:pPr indent="0" lvl="0" marL="0" rtl="0" algn="l">
              <a:lnSpc>
                <a:spcPct val="100000"/>
              </a:lnSpc>
              <a:spcBef>
                <a:spcPts val="600"/>
              </a:spcBef>
              <a:spcAft>
                <a:spcPts val="1600"/>
              </a:spcAft>
              <a:buSzPts val="1800"/>
              <a:buNone/>
            </a:pPr>
            <a:r>
              <a:t/>
            </a:r>
            <a:endParaRPr sz="16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85"/>
          <p:cNvSpPr txBox="1"/>
          <p:nvPr>
            <p:ph type="title"/>
          </p:nvPr>
        </p:nvSpPr>
        <p:spPr>
          <a:xfrm>
            <a:off x="573024" y="145000"/>
            <a:ext cx="3256419"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fork() + exec()</a:t>
            </a:r>
            <a:endParaRPr/>
          </a:p>
        </p:txBody>
      </p:sp>
      <p:cxnSp>
        <p:nvCxnSpPr>
          <p:cNvPr id="221" name="Google Shape;221;p85"/>
          <p:cNvCxnSpPr/>
          <p:nvPr/>
        </p:nvCxnSpPr>
        <p:spPr>
          <a:xfrm rot="10800000">
            <a:off x="4530450" y="44922"/>
            <a:ext cx="0" cy="3439800"/>
          </a:xfrm>
          <a:prstGeom prst="straightConnector1">
            <a:avLst/>
          </a:prstGeom>
          <a:noFill/>
          <a:ln cap="flat" cmpd="sng" w="28575">
            <a:solidFill>
              <a:srgbClr val="000000"/>
            </a:solidFill>
            <a:prstDash val="solid"/>
            <a:round/>
            <a:headEnd len="sm" w="sm" type="none"/>
            <a:tailEnd len="sm" w="sm" type="none"/>
          </a:ln>
        </p:spPr>
      </p:cxnSp>
      <p:sp>
        <p:nvSpPr>
          <p:cNvPr id="222" name="Google Shape;222;p85"/>
          <p:cNvSpPr txBox="1"/>
          <p:nvPr/>
        </p:nvSpPr>
        <p:spPr>
          <a:xfrm>
            <a:off x="5618202" y="160051"/>
            <a:ext cx="2491362"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posix_spawn()</a:t>
            </a:r>
            <a:endParaRPr b="0" i="0" sz="1400" u="none" cap="none" strike="noStrike">
              <a:solidFill>
                <a:srgbClr val="000000"/>
              </a:solidFill>
              <a:latin typeface="Arial"/>
              <a:ea typeface="Arial"/>
              <a:cs typeface="Arial"/>
              <a:sym typeface="Arial"/>
            </a:endParaRPr>
          </a:p>
        </p:txBody>
      </p:sp>
      <p:sp>
        <p:nvSpPr>
          <p:cNvPr id="223" name="Google Shape;223;p85"/>
          <p:cNvSpPr txBox="1"/>
          <p:nvPr/>
        </p:nvSpPr>
        <p:spPr>
          <a:xfrm>
            <a:off x="231070" y="3604749"/>
            <a:ext cx="88149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sz="2000">
                <a:solidFill>
                  <a:schemeClr val="dk1"/>
                </a:solidFill>
              </a:rPr>
              <a:t>You can use fork() + exec() for this project, b</a:t>
            </a:r>
            <a:r>
              <a:rPr b="0" i="0" lang="en" sz="2000" u="none" cap="none" strike="noStrike">
                <a:solidFill>
                  <a:schemeClr val="dk1"/>
                </a:solidFill>
                <a:latin typeface="Arial"/>
                <a:ea typeface="Arial"/>
                <a:cs typeface="Arial"/>
                <a:sym typeface="Arial"/>
              </a:rPr>
              <a:t>ut our recommendation is: </a:t>
            </a:r>
            <a:endParaRPr b="0" i="0" sz="1400" u="none" cap="none" strike="noStrike">
              <a:solidFill>
                <a:srgbClr val="000000"/>
              </a:solidFill>
              <a:latin typeface="Arial"/>
              <a:ea typeface="Arial"/>
              <a:cs typeface="Arial"/>
              <a:sym typeface="Arial"/>
            </a:endParaRPr>
          </a:p>
        </p:txBody>
      </p:sp>
      <p:pic>
        <p:nvPicPr>
          <p:cNvPr id="224" name="Google Shape;224;p85"/>
          <p:cNvPicPr preferRelativeResize="0"/>
          <p:nvPr/>
        </p:nvPicPr>
        <p:blipFill rotWithShape="1">
          <a:blip r:embed="rId3">
            <a:alphaModFix/>
          </a:blip>
          <a:srcRect b="0" l="0" r="0" t="0"/>
          <a:stretch/>
        </p:blipFill>
        <p:spPr>
          <a:xfrm>
            <a:off x="617848" y="944797"/>
            <a:ext cx="3527024" cy="2099419"/>
          </a:xfrm>
          <a:prstGeom prst="rect">
            <a:avLst/>
          </a:prstGeom>
          <a:noFill/>
          <a:ln>
            <a:noFill/>
          </a:ln>
        </p:spPr>
      </p:pic>
      <p:pic>
        <p:nvPicPr>
          <p:cNvPr id="225" name="Google Shape;225;p85"/>
          <p:cNvPicPr preferRelativeResize="0"/>
          <p:nvPr/>
        </p:nvPicPr>
        <p:blipFill rotWithShape="1">
          <a:blip r:embed="rId4">
            <a:alphaModFix/>
          </a:blip>
          <a:srcRect b="0" l="0" r="0" t="0"/>
          <a:stretch/>
        </p:blipFill>
        <p:spPr>
          <a:xfrm>
            <a:off x="4916020" y="944806"/>
            <a:ext cx="3895725" cy="1866900"/>
          </a:xfrm>
          <a:prstGeom prst="rect">
            <a:avLst/>
          </a:prstGeom>
          <a:noFill/>
          <a:ln>
            <a:noFill/>
          </a:ln>
        </p:spPr>
      </p:pic>
      <p:pic>
        <p:nvPicPr>
          <p:cNvPr id="226" name="Google Shape;226;p85"/>
          <p:cNvPicPr preferRelativeResize="0"/>
          <p:nvPr/>
        </p:nvPicPr>
        <p:blipFill>
          <a:blip r:embed="rId5">
            <a:alphaModFix/>
          </a:blip>
          <a:stretch>
            <a:fillRect/>
          </a:stretch>
        </p:blipFill>
        <p:spPr>
          <a:xfrm>
            <a:off x="2748163" y="4177455"/>
            <a:ext cx="3996776" cy="614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8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POSIX Spawn Attributes</a:t>
            </a:r>
            <a:endParaRPr/>
          </a:p>
        </p:txBody>
      </p:sp>
      <p:sp>
        <p:nvSpPr>
          <p:cNvPr id="232" name="Google Shape;232;p86"/>
          <p:cNvSpPr txBox="1"/>
          <p:nvPr/>
        </p:nvSpPr>
        <p:spPr>
          <a:xfrm>
            <a:off x="384775" y="1152475"/>
            <a:ext cx="79470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 sz="1400" u="none" cap="none" strike="noStrike">
                <a:solidFill>
                  <a:srgbClr val="000000"/>
                </a:solidFill>
                <a:latin typeface="Arial"/>
                <a:ea typeface="Arial"/>
                <a:cs typeface="Arial"/>
                <a:sym typeface="Arial"/>
              </a:rPr>
              <a:t>Process Groups - posix_spawnattr_setpgroup()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400" u="none" cap="none" strike="noStrike">
                <a:solidFill>
                  <a:srgbClr val="000000"/>
                </a:solidFill>
                <a:latin typeface="Arial"/>
                <a:ea typeface="Arial"/>
                <a:cs typeface="Arial"/>
                <a:sym typeface="Arial"/>
              </a:rPr>
              <a:t>Terminal Control - posix_spawnattr_tcsetpgrp_np()</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400" u="none" cap="none" strike="noStrike">
                <a:solidFill>
                  <a:srgbClr val="000000"/>
                </a:solidFill>
                <a:latin typeface="Arial"/>
                <a:ea typeface="Arial"/>
                <a:cs typeface="Arial"/>
                <a:sym typeface="Arial"/>
              </a:rPr>
              <a:t>Piping -  posix_spawn_file_actions_adddup2()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400" u="none" cap="none" strike="noStrike">
                <a:solidFill>
                  <a:schemeClr val="dk1"/>
                </a:solidFill>
                <a:latin typeface="Arial"/>
                <a:ea typeface="Arial"/>
                <a:cs typeface="Arial"/>
                <a:sym typeface="Arial"/>
              </a:rPr>
              <a:t>I/O Redirection - posix_spawn_file_actions_addopen()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More listed on both the spec and &lt;spawn.h&gt;.</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114300" lvl="1" marL="0" marR="0" rtl="0" algn="l">
              <a:lnSpc>
                <a:spcPct val="100000"/>
              </a:lnSpc>
              <a:spcBef>
                <a:spcPts val="0"/>
              </a:spcBef>
              <a:spcAft>
                <a:spcPts val="0"/>
              </a:spcAft>
              <a:buClr>
                <a:srgbClr val="000000"/>
              </a:buClr>
              <a:buSzPts val="1800"/>
              <a:buFont typeface="Courier New"/>
              <a:buNone/>
            </a:pPr>
            <a:r>
              <a:t/>
            </a:r>
            <a:endParaRPr b="0" i="0" sz="1400" u="none" cap="none" strike="noStrike">
              <a:solidFill>
                <a:srgbClr val="000000"/>
              </a:solidFill>
              <a:latin typeface="Arial"/>
              <a:ea typeface="Arial"/>
              <a:cs typeface="Arial"/>
              <a:sym typeface="Arial"/>
            </a:endParaRPr>
          </a:p>
          <a:p>
            <a:pPr indent="114300" lvl="2" marL="0" marR="0" rtl="0" algn="l">
              <a:lnSpc>
                <a:spcPct val="100000"/>
              </a:lnSpc>
              <a:spcBef>
                <a:spcPts val="0"/>
              </a:spcBef>
              <a:spcAft>
                <a:spcPts val="0"/>
              </a:spcAft>
              <a:buClr>
                <a:srgbClr val="000000"/>
              </a:buClr>
              <a:buSzPts val="1800"/>
              <a:buFont typeface="Courier New"/>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Built-in Commands</a:t>
            </a:r>
            <a:endParaRPr b="1" sz="2500"/>
          </a:p>
        </p:txBody>
      </p:sp>
      <p:sp>
        <p:nvSpPr>
          <p:cNvPr id="238" name="Google Shape;238;p9"/>
          <p:cNvSpPr txBox="1"/>
          <p:nvPr>
            <p:ph idx="1" type="body"/>
          </p:nvPr>
        </p:nvSpPr>
        <p:spPr>
          <a:xfrm>
            <a:off x="384775"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Commands that are defined within the program by you</a:t>
            </a:r>
            <a:endParaRPr/>
          </a:p>
          <a:p>
            <a:pPr indent="-317500" lvl="1" marL="914400" rtl="0" algn="l">
              <a:lnSpc>
                <a:spcPct val="100000"/>
              </a:lnSpc>
              <a:spcBef>
                <a:spcPts val="0"/>
              </a:spcBef>
              <a:spcAft>
                <a:spcPts val="0"/>
              </a:spcAft>
              <a:buSzPts val="1400"/>
              <a:buChar char="○"/>
            </a:pPr>
            <a:r>
              <a:rPr lang="en"/>
              <a:t>No need to fork off and execute an external program</a:t>
            </a:r>
            <a:endParaRPr/>
          </a:p>
          <a:p>
            <a:pPr indent="-342900" lvl="0" marL="457200" rtl="0" algn="l">
              <a:lnSpc>
                <a:spcPct val="100000"/>
              </a:lnSpc>
              <a:spcBef>
                <a:spcPts val="0"/>
              </a:spcBef>
              <a:spcAft>
                <a:spcPts val="0"/>
              </a:spcAft>
              <a:buSzPts val="1800"/>
              <a:buChar char="●"/>
            </a:pPr>
            <a:r>
              <a:rPr lang="en"/>
              <a:t>Required Built-In Commands for your shell:</a:t>
            </a:r>
            <a:endParaRPr/>
          </a:p>
          <a:p>
            <a:pPr indent="-317500" lvl="1" marL="914400" rtl="0" algn="l">
              <a:lnSpc>
                <a:spcPct val="100000"/>
              </a:lnSpc>
              <a:spcBef>
                <a:spcPts val="0"/>
              </a:spcBef>
              <a:spcAft>
                <a:spcPts val="0"/>
              </a:spcAft>
              <a:buSzPts val="1400"/>
              <a:buChar char="○"/>
            </a:pPr>
            <a:r>
              <a:rPr lang="en"/>
              <a:t>kill - kills a process</a:t>
            </a:r>
            <a:endParaRPr/>
          </a:p>
          <a:p>
            <a:pPr indent="-317500" lvl="1" marL="914400" rtl="0" algn="l">
              <a:lnSpc>
                <a:spcPct val="100000"/>
              </a:lnSpc>
              <a:spcBef>
                <a:spcPts val="0"/>
              </a:spcBef>
              <a:spcAft>
                <a:spcPts val="0"/>
              </a:spcAft>
              <a:buSzPts val="1400"/>
              <a:buChar char="○"/>
            </a:pPr>
            <a:r>
              <a:rPr lang="en"/>
              <a:t>jobs - displays a list of jobs</a:t>
            </a:r>
            <a:endParaRPr/>
          </a:p>
          <a:p>
            <a:pPr indent="-317500" lvl="1" marL="914400" rtl="0" algn="l">
              <a:lnSpc>
                <a:spcPct val="100000"/>
              </a:lnSpc>
              <a:spcBef>
                <a:spcPts val="0"/>
              </a:spcBef>
              <a:spcAft>
                <a:spcPts val="0"/>
              </a:spcAft>
              <a:buSzPts val="1400"/>
              <a:buChar char="○"/>
            </a:pPr>
            <a:r>
              <a:rPr lang="en"/>
              <a:t>stop - stops a process</a:t>
            </a:r>
            <a:endParaRPr/>
          </a:p>
          <a:p>
            <a:pPr indent="-317500" lvl="1" marL="914400" rtl="0" algn="l">
              <a:lnSpc>
                <a:spcPct val="100000"/>
              </a:lnSpc>
              <a:spcBef>
                <a:spcPts val="0"/>
              </a:spcBef>
              <a:spcAft>
                <a:spcPts val="0"/>
              </a:spcAft>
              <a:buSzPts val="1400"/>
              <a:buChar char="○"/>
            </a:pPr>
            <a:r>
              <a:rPr lang="en"/>
              <a:t>fg - sends a process to foreground</a:t>
            </a:r>
            <a:endParaRPr/>
          </a:p>
          <a:p>
            <a:pPr indent="-317500" lvl="1" marL="914400" rtl="0" algn="l">
              <a:lnSpc>
                <a:spcPct val="100000"/>
              </a:lnSpc>
              <a:spcBef>
                <a:spcPts val="0"/>
              </a:spcBef>
              <a:spcAft>
                <a:spcPts val="0"/>
              </a:spcAft>
              <a:buSzPts val="1400"/>
              <a:buChar char="○"/>
            </a:pPr>
            <a:r>
              <a:rPr lang="en"/>
              <a:t>bg - sends a process to background</a:t>
            </a:r>
            <a:endParaRPr/>
          </a:p>
          <a:p>
            <a:pPr indent="-317500" lvl="1" marL="914400" rtl="0" algn="l">
              <a:lnSpc>
                <a:spcPct val="100000"/>
              </a:lnSpc>
              <a:spcBef>
                <a:spcPts val="0"/>
              </a:spcBef>
              <a:spcAft>
                <a:spcPts val="0"/>
              </a:spcAft>
              <a:buSzPts val="1400"/>
              <a:buChar char="○"/>
            </a:pPr>
            <a:r>
              <a:rPr lang="en"/>
              <a:t>exit - exits the shell</a:t>
            </a:r>
            <a:endParaRPr/>
          </a:p>
          <a:p>
            <a:pPr indent="-342900" lvl="0" marL="457200" rtl="0" algn="l">
              <a:lnSpc>
                <a:spcPct val="100000"/>
              </a:lnSpc>
              <a:spcBef>
                <a:spcPts val="0"/>
              </a:spcBef>
              <a:spcAft>
                <a:spcPts val="0"/>
              </a:spcAft>
              <a:buSzPts val="1800"/>
              <a:buChar char="●"/>
            </a:pPr>
            <a:r>
              <a:rPr lang="en"/>
              <a:t>Built-in Commands are not considered Jobs</a:t>
            </a:r>
            <a:endParaRPr/>
          </a:p>
          <a:p>
            <a:pPr indent="-342900" lvl="0" marL="457200" rtl="0" algn="l">
              <a:lnSpc>
                <a:spcPct val="100000"/>
              </a:lnSpc>
              <a:spcBef>
                <a:spcPts val="0"/>
              </a:spcBef>
              <a:spcAft>
                <a:spcPts val="0"/>
              </a:spcAft>
              <a:buSzPts val="1800"/>
              <a:buChar char="●"/>
            </a:pPr>
            <a:r>
              <a:rPr lang="en"/>
              <a:t>Two additional built-ins / functionality extenders also required (examples in later slide)</a:t>
            </a:r>
            <a:endParaRPr/>
          </a:p>
          <a:p>
            <a:pPr indent="-317500" lvl="1" marL="914400" rtl="0" algn="l">
              <a:lnSpc>
                <a:spcPct val="100000"/>
              </a:lnSpc>
              <a:spcBef>
                <a:spcPts val="0"/>
              </a:spcBef>
              <a:spcAft>
                <a:spcPts val="0"/>
              </a:spcAft>
              <a:buSzPts val="1400"/>
              <a:buChar char="○"/>
            </a:pPr>
            <a:r>
              <a:rPr lang="en"/>
              <a:t>One low-effort</a:t>
            </a:r>
            <a:endParaRPr/>
          </a:p>
          <a:p>
            <a:pPr indent="-317500" lvl="1" marL="914400" rtl="0" algn="l">
              <a:lnSpc>
                <a:spcPct val="100000"/>
              </a:lnSpc>
              <a:spcBef>
                <a:spcPts val="0"/>
              </a:spcBef>
              <a:spcAft>
                <a:spcPts val="0"/>
              </a:spcAft>
              <a:buSzPts val="1400"/>
              <a:buChar char="○"/>
            </a:pPr>
            <a:r>
              <a:rPr lang="en"/>
              <a:t>One high-effort</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Built-ins Behind the Scenes</a:t>
            </a:r>
            <a:endParaRPr b="1" sz="2500"/>
          </a:p>
        </p:txBody>
      </p:sp>
      <p:sp>
        <p:nvSpPr>
          <p:cNvPr id="244" name="Google Shape;244;p10"/>
          <p:cNvSpPr txBox="1"/>
          <p:nvPr/>
        </p:nvSpPr>
        <p:spPr>
          <a:xfrm>
            <a:off x="781950" y="1846450"/>
            <a:ext cx="9354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Arial"/>
                <a:ea typeface="Arial"/>
                <a:cs typeface="Arial"/>
                <a:sym typeface="Arial"/>
              </a:rPr>
              <a:t>$ jobs</a:t>
            </a:r>
            <a:endParaRPr b="0" i="0" sz="1300" u="none" cap="none" strike="noStrike">
              <a:solidFill>
                <a:srgbClr val="FFFFFF"/>
              </a:solidFill>
              <a:latin typeface="Arial"/>
              <a:ea typeface="Arial"/>
              <a:cs typeface="Arial"/>
              <a:sym typeface="Arial"/>
            </a:endParaRPr>
          </a:p>
        </p:txBody>
      </p:sp>
      <p:pic>
        <p:nvPicPr>
          <p:cNvPr id="245" name="Google Shape;245;p10"/>
          <p:cNvPicPr preferRelativeResize="0"/>
          <p:nvPr/>
        </p:nvPicPr>
        <p:blipFill rotWithShape="1">
          <a:blip r:embed="rId3">
            <a:alphaModFix/>
          </a:blip>
          <a:srcRect b="0" l="0" r="0" t="0"/>
          <a:stretch/>
        </p:blipFill>
        <p:spPr>
          <a:xfrm>
            <a:off x="1790713" y="2666888"/>
            <a:ext cx="1005900" cy="1005878"/>
          </a:xfrm>
          <a:prstGeom prst="rect">
            <a:avLst/>
          </a:prstGeom>
          <a:noFill/>
          <a:ln>
            <a:noFill/>
          </a:ln>
        </p:spPr>
      </p:pic>
      <p:cxnSp>
        <p:nvCxnSpPr>
          <p:cNvPr id="246" name="Google Shape;246;p10"/>
          <p:cNvCxnSpPr/>
          <p:nvPr/>
        </p:nvCxnSpPr>
        <p:spPr>
          <a:xfrm>
            <a:off x="1246950" y="2222350"/>
            <a:ext cx="0" cy="945000"/>
          </a:xfrm>
          <a:prstGeom prst="straightConnector1">
            <a:avLst/>
          </a:prstGeom>
          <a:noFill/>
          <a:ln cap="flat" cmpd="sng" w="9525">
            <a:solidFill>
              <a:schemeClr val="dk2"/>
            </a:solidFill>
            <a:prstDash val="solid"/>
            <a:round/>
            <a:headEnd len="sm" w="sm" type="none"/>
            <a:tailEnd len="sm" w="sm" type="none"/>
          </a:ln>
        </p:spPr>
      </p:cxnSp>
      <p:cxnSp>
        <p:nvCxnSpPr>
          <p:cNvPr id="247" name="Google Shape;247;p10"/>
          <p:cNvCxnSpPr>
            <a:stCxn id="245" idx="3"/>
            <a:endCxn id="248" idx="1"/>
          </p:cNvCxnSpPr>
          <p:nvPr/>
        </p:nvCxnSpPr>
        <p:spPr>
          <a:xfrm>
            <a:off x="2796613" y="3169827"/>
            <a:ext cx="1199100" cy="0"/>
          </a:xfrm>
          <a:prstGeom prst="straightConnector1">
            <a:avLst/>
          </a:prstGeom>
          <a:noFill/>
          <a:ln cap="flat" cmpd="sng" w="9525">
            <a:solidFill>
              <a:schemeClr val="dk2"/>
            </a:solidFill>
            <a:prstDash val="solid"/>
            <a:round/>
            <a:headEnd len="sm" w="sm" type="none"/>
            <a:tailEnd len="med" w="med" type="triangle"/>
          </a:ln>
        </p:spPr>
      </p:cxnSp>
      <p:pic>
        <p:nvPicPr>
          <p:cNvPr id="248" name="Google Shape;248;p10"/>
          <p:cNvPicPr preferRelativeResize="0"/>
          <p:nvPr/>
        </p:nvPicPr>
        <p:blipFill rotWithShape="1">
          <a:blip r:embed="rId3">
            <a:alphaModFix/>
          </a:blip>
          <a:srcRect b="0" l="0" r="0" t="0"/>
          <a:stretch/>
        </p:blipFill>
        <p:spPr>
          <a:xfrm>
            <a:off x="3995648" y="2666875"/>
            <a:ext cx="1005900" cy="1005900"/>
          </a:xfrm>
          <a:prstGeom prst="rect">
            <a:avLst/>
          </a:prstGeom>
          <a:noFill/>
          <a:ln>
            <a:noFill/>
          </a:ln>
        </p:spPr>
      </p:pic>
      <p:sp>
        <p:nvSpPr>
          <p:cNvPr id="249" name="Google Shape;249;p10"/>
          <p:cNvSpPr txBox="1"/>
          <p:nvPr/>
        </p:nvSpPr>
        <p:spPr>
          <a:xfrm>
            <a:off x="6147187" y="2854300"/>
            <a:ext cx="2943417" cy="6261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[1]+	Stopped	vim</a:t>
            </a:r>
            <a:endParaRPr b="0" i="0" sz="1100" u="none" cap="none" strike="noStrike">
              <a:solidFill>
                <a:srgbClr val="ECEFF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[2]-	Running	sleep 20 &amp;	</a:t>
            </a:r>
            <a:endParaRPr b="0" i="0" sz="1100" u="none" cap="none" strike="noStrike">
              <a:solidFill>
                <a:srgbClr val="ECEFF1"/>
              </a:solidFill>
              <a:latin typeface="Roboto Mono"/>
              <a:ea typeface="Roboto Mono"/>
              <a:cs typeface="Roboto Mono"/>
              <a:sym typeface="Roboto Mono"/>
            </a:endParaRPr>
          </a:p>
        </p:txBody>
      </p:sp>
      <p:cxnSp>
        <p:nvCxnSpPr>
          <p:cNvPr id="250" name="Google Shape;250;p10"/>
          <p:cNvCxnSpPr>
            <a:stCxn id="248" idx="3"/>
          </p:cNvCxnSpPr>
          <p:nvPr/>
        </p:nvCxnSpPr>
        <p:spPr>
          <a:xfrm>
            <a:off x="5001548" y="3169825"/>
            <a:ext cx="1085700" cy="0"/>
          </a:xfrm>
          <a:prstGeom prst="straightConnector1">
            <a:avLst/>
          </a:prstGeom>
          <a:noFill/>
          <a:ln cap="flat" cmpd="sng" w="9525">
            <a:solidFill>
              <a:schemeClr val="dk2"/>
            </a:solidFill>
            <a:prstDash val="solid"/>
            <a:round/>
            <a:headEnd len="sm" w="sm" type="none"/>
            <a:tailEnd len="med" w="med" type="triangle"/>
          </a:ln>
        </p:spPr>
      </p:cxnSp>
      <p:cxnSp>
        <p:nvCxnSpPr>
          <p:cNvPr id="251" name="Google Shape;251;p10"/>
          <p:cNvCxnSpPr>
            <a:endCxn id="245" idx="1"/>
          </p:cNvCxnSpPr>
          <p:nvPr/>
        </p:nvCxnSpPr>
        <p:spPr>
          <a:xfrm>
            <a:off x="1250713" y="3169827"/>
            <a:ext cx="540000" cy="0"/>
          </a:xfrm>
          <a:prstGeom prst="straightConnector1">
            <a:avLst/>
          </a:prstGeom>
          <a:noFill/>
          <a:ln cap="flat" cmpd="sng" w="9525">
            <a:solidFill>
              <a:schemeClr val="dk2"/>
            </a:solidFill>
            <a:prstDash val="solid"/>
            <a:round/>
            <a:headEnd len="sm" w="sm" type="none"/>
            <a:tailEnd len="med" w="med" type="triangle"/>
          </a:ln>
        </p:spPr>
      </p:cxnSp>
      <p:sp>
        <p:nvSpPr>
          <p:cNvPr id="252" name="Google Shape;252;p10"/>
          <p:cNvSpPr txBox="1"/>
          <p:nvPr/>
        </p:nvSpPr>
        <p:spPr>
          <a:xfrm>
            <a:off x="5108950" y="738925"/>
            <a:ext cx="3624900" cy="16890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FOUR STEPS for </a:t>
            </a:r>
            <a:r>
              <a:rPr b="1" i="1" lang="en" sz="1400" u="sng" cap="none" strike="noStrike">
                <a:solidFill>
                  <a:srgbClr val="000000"/>
                </a:solidFill>
                <a:latin typeface="Arial"/>
                <a:ea typeface="Arial"/>
                <a:cs typeface="Arial"/>
                <a:sym typeface="Arial"/>
              </a:rPr>
              <a:t>built-in</a:t>
            </a:r>
            <a:endParaRPr b="1" i="1"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 Shell waits for user input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 Shell realizes this is a built in command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 Shell executes built-in (no forking)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 After execution, shell repeats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I/O Piping</a:t>
            </a:r>
            <a:endParaRPr b="1" sz="2500"/>
          </a:p>
        </p:txBody>
      </p:sp>
      <p:sp>
        <p:nvSpPr>
          <p:cNvPr id="258" name="Google Shape;258;p11"/>
          <p:cNvSpPr txBox="1"/>
          <p:nvPr>
            <p:ph idx="1" type="body"/>
          </p:nvPr>
        </p:nvSpPr>
        <p:spPr>
          <a:xfrm>
            <a:off x="198325" y="2819625"/>
            <a:ext cx="2545500" cy="2180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lang="en" sz="1300"/>
              <a:t>The Shell will fork off a child process to execute each command in a pipeline</a:t>
            </a:r>
            <a:endParaRPr sz="1300"/>
          </a:p>
          <a:p>
            <a:pPr indent="-311150" lvl="0" marL="457200" rtl="0" algn="l">
              <a:lnSpc>
                <a:spcPct val="100000"/>
              </a:lnSpc>
              <a:spcBef>
                <a:spcPts val="0"/>
              </a:spcBef>
              <a:spcAft>
                <a:spcPts val="0"/>
              </a:spcAft>
              <a:buSzPts val="1300"/>
              <a:buChar char="●"/>
            </a:pPr>
            <a:r>
              <a:rPr lang="en" sz="1300"/>
              <a:t>But since this is a pipeline of commands, we’ll also need to wire STDIN and STDOUT for each process….</a:t>
            </a:r>
            <a:endParaRPr sz="1300"/>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
        <p:nvSpPr>
          <p:cNvPr id="259" name="Google Shape;259;p11"/>
          <p:cNvSpPr txBox="1"/>
          <p:nvPr/>
        </p:nvSpPr>
        <p:spPr>
          <a:xfrm>
            <a:off x="322125" y="1017713"/>
            <a:ext cx="24216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ls -l | grep *.txt | wc</a:t>
            </a:r>
            <a:endParaRPr b="0" i="0" sz="1300" u="none" cap="none" strike="noStrike">
              <a:solidFill>
                <a:srgbClr val="000000"/>
              </a:solidFill>
              <a:latin typeface="Arial"/>
              <a:ea typeface="Arial"/>
              <a:cs typeface="Arial"/>
              <a:sym typeface="Arial"/>
            </a:endParaRPr>
          </a:p>
        </p:txBody>
      </p:sp>
      <p:pic>
        <p:nvPicPr>
          <p:cNvPr id="260" name="Google Shape;260;p11"/>
          <p:cNvPicPr preferRelativeResize="0"/>
          <p:nvPr/>
        </p:nvPicPr>
        <p:blipFill rotWithShape="1">
          <a:blip r:embed="rId3">
            <a:alphaModFix/>
          </a:blip>
          <a:srcRect b="0" l="0" r="0" t="0"/>
          <a:stretch/>
        </p:blipFill>
        <p:spPr>
          <a:xfrm>
            <a:off x="1814213" y="1370688"/>
            <a:ext cx="1005900" cy="1005878"/>
          </a:xfrm>
          <a:prstGeom prst="rect">
            <a:avLst/>
          </a:prstGeom>
          <a:noFill/>
          <a:ln>
            <a:noFill/>
          </a:ln>
        </p:spPr>
      </p:pic>
      <p:cxnSp>
        <p:nvCxnSpPr>
          <p:cNvPr id="261" name="Google Shape;261;p11"/>
          <p:cNvCxnSpPr/>
          <p:nvPr/>
        </p:nvCxnSpPr>
        <p:spPr>
          <a:xfrm>
            <a:off x="1257375" y="1393613"/>
            <a:ext cx="0" cy="478800"/>
          </a:xfrm>
          <a:prstGeom prst="straightConnector1">
            <a:avLst/>
          </a:prstGeom>
          <a:noFill/>
          <a:ln cap="flat" cmpd="sng" w="9525">
            <a:solidFill>
              <a:schemeClr val="dk2"/>
            </a:solidFill>
            <a:prstDash val="solid"/>
            <a:round/>
            <a:headEnd len="sm" w="sm" type="none"/>
            <a:tailEnd len="sm" w="sm" type="none"/>
          </a:ln>
        </p:spPr>
      </p:cxnSp>
      <p:cxnSp>
        <p:nvCxnSpPr>
          <p:cNvPr id="262" name="Google Shape;262;p11"/>
          <p:cNvCxnSpPr>
            <a:endCxn id="260" idx="1"/>
          </p:cNvCxnSpPr>
          <p:nvPr/>
        </p:nvCxnSpPr>
        <p:spPr>
          <a:xfrm>
            <a:off x="1265513" y="1873627"/>
            <a:ext cx="548700" cy="0"/>
          </a:xfrm>
          <a:prstGeom prst="straightConnector1">
            <a:avLst/>
          </a:prstGeom>
          <a:noFill/>
          <a:ln cap="flat" cmpd="sng" w="9525">
            <a:solidFill>
              <a:schemeClr val="dk2"/>
            </a:solidFill>
            <a:prstDash val="solid"/>
            <a:round/>
            <a:headEnd len="sm" w="sm" type="none"/>
            <a:tailEnd len="med" w="med" type="triangle"/>
          </a:ln>
        </p:spPr>
      </p:cxnSp>
      <p:cxnSp>
        <p:nvCxnSpPr>
          <p:cNvPr id="263" name="Google Shape;263;p11"/>
          <p:cNvCxnSpPr>
            <a:stCxn id="260" idx="3"/>
          </p:cNvCxnSpPr>
          <p:nvPr/>
        </p:nvCxnSpPr>
        <p:spPr>
          <a:xfrm flipH="1" rot="10800000">
            <a:off x="2820113" y="1862227"/>
            <a:ext cx="1031700" cy="11400"/>
          </a:xfrm>
          <a:prstGeom prst="straightConnector1">
            <a:avLst/>
          </a:prstGeom>
          <a:noFill/>
          <a:ln cap="flat" cmpd="sng" w="9525">
            <a:solidFill>
              <a:schemeClr val="dk2"/>
            </a:solidFill>
            <a:prstDash val="solid"/>
            <a:round/>
            <a:headEnd len="sm" w="sm" type="none"/>
            <a:tailEnd len="med" w="med" type="triangle"/>
          </a:ln>
        </p:spPr>
      </p:cxnSp>
      <p:cxnSp>
        <p:nvCxnSpPr>
          <p:cNvPr id="264" name="Google Shape;264;p11"/>
          <p:cNvCxnSpPr/>
          <p:nvPr/>
        </p:nvCxnSpPr>
        <p:spPr>
          <a:xfrm>
            <a:off x="3371575" y="1883225"/>
            <a:ext cx="21000" cy="2693100"/>
          </a:xfrm>
          <a:prstGeom prst="straightConnector1">
            <a:avLst/>
          </a:prstGeom>
          <a:noFill/>
          <a:ln cap="flat" cmpd="sng" w="9525">
            <a:solidFill>
              <a:schemeClr val="dk2"/>
            </a:solidFill>
            <a:prstDash val="solid"/>
            <a:round/>
            <a:headEnd len="sm" w="sm" type="none"/>
            <a:tailEnd len="sm" w="sm" type="none"/>
          </a:ln>
        </p:spPr>
      </p:cxnSp>
      <p:cxnSp>
        <p:nvCxnSpPr>
          <p:cNvPr id="265" name="Google Shape;265;p11"/>
          <p:cNvCxnSpPr/>
          <p:nvPr/>
        </p:nvCxnSpPr>
        <p:spPr>
          <a:xfrm flipH="1" rot="10800000">
            <a:off x="3371575" y="2756215"/>
            <a:ext cx="508800" cy="3000"/>
          </a:xfrm>
          <a:prstGeom prst="straightConnector1">
            <a:avLst/>
          </a:prstGeom>
          <a:noFill/>
          <a:ln cap="flat" cmpd="sng" w="9525">
            <a:solidFill>
              <a:schemeClr val="dk2"/>
            </a:solidFill>
            <a:prstDash val="solid"/>
            <a:round/>
            <a:headEnd len="sm" w="sm" type="none"/>
            <a:tailEnd len="med" w="med" type="triangle"/>
          </a:ln>
        </p:spPr>
      </p:cxnSp>
      <p:pic>
        <p:nvPicPr>
          <p:cNvPr id="266" name="Google Shape;266;p11"/>
          <p:cNvPicPr preferRelativeResize="0"/>
          <p:nvPr/>
        </p:nvPicPr>
        <p:blipFill rotWithShape="1">
          <a:blip r:embed="rId3">
            <a:alphaModFix/>
          </a:blip>
          <a:srcRect b="0" l="0" r="0" t="0"/>
          <a:stretch/>
        </p:blipFill>
        <p:spPr>
          <a:xfrm>
            <a:off x="4006073" y="1366613"/>
            <a:ext cx="1005900" cy="1005900"/>
          </a:xfrm>
          <a:prstGeom prst="rect">
            <a:avLst/>
          </a:prstGeom>
          <a:noFill/>
          <a:ln>
            <a:noFill/>
          </a:ln>
        </p:spPr>
      </p:pic>
      <p:pic>
        <p:nvPicPr>
          <p:cNvPr id="267" name="Google Shape;267;p11"/>
          <p:cNvPicPr preferRelativeResize="0"/>
          <p:nvPr/>
        </p:nvPicPr>
        <p:blipFill rotWithShape="1">
          <a:blip r:embed="rId4">
            <a:alphaModFix/>
          </a:blip>
          <a:srcRect b="0" l="0" r="0" t="0"/>
          <a:stretch/>
        </p:blipFill>
        <p:spPr>
          <a:xfrm>
            <a:off x="4079473" y="2254763"/>
            <a:ext cx="1005900" cy="1005900"/>
          </a:xfrm>
          <a:prstGeom prst="rect">
            <a:avLst/>
          </a:prstGeom>
          <a:noFill/>
          <a:ln>
            <a:noFill/>
          </a:ln>
        </p:spPr>
      </p:pic>
      <p:cxnSp>
        <p:nvCxnSpPr>
          <p:cNvPr id="268" name="Google Shape;268;p11"/>
          <p:cNvCxnSpPr>
            <a:stCxn id="267" idx="3"/>
          </p:cNvCxnSpPr>
          <p:nvPr/>
        </p:nvCxnSpPr>
        <p:spPr>
          <a:xfrm>
            <a:off x="5085373" y="2757713"/>
            <a:ext cx="989700" cy="4800"/>
          </a:xfrm>
          <a:prstGeom prst="straightConnector1">
            <a:avLst/>
          </a:prstGeom>
          <a:noFill/>
          <a:ln cap="flat" cmpd="sng" w="9525">
            <a:solidFill>
              <a:schemeClr val="dk2"/>
            </a:solidFill>
            <a:prstDash val="solid"/>
            <a:round/>
            <a:headEnd len="sm" w="sm" type="none"/>
            <a:tailEnd len="med" w="med" type="triangle"/>
          </a:ln>
        </p:spPr>
      </p:cxnSp>
      <p:cxnSp>
        <p:nvCxnSpPr>
          <p:cNvPr id="269" name="Google Shape;269;p11"/>
          <p:cNvCxnSpPr>
            <a:stCxn id="266" idx="3"/>
          </p:cNvCxnSpPr>
          <p:nvPr/>
        </p:nvCxnSpPr>
        <p:spPr>
          <a:xfrm flipH="1" rot="10800000">
            <a:off x="5011973" y="1857263"/>
            <a:ext cx="3474300" cy="12300"/>
          </a:xfrm>
          <a:prstGeom prst="straightConnector1">
            <a:avLst/>
          </a:prstGeom>
          <a:noFill/>
          <a:ln cap="flat" cmpd="sng" w="9525">
            <a:solidFill>
              <a:schemeClr val="dk2"/>
            </a:solidFill>
            <a:prstDash val="solid"/>
            <a:round/>
            <a:headEnd len="sm" w="sm" type="none"/>
            <a:tailEnd len="med" w="med" type="triangle"/>
          </a:ln>
        </p:spPr>
      </p:cxnSp>
      <p:cxnSp>
        <p:nvCxnSpPr>
          <p:cNvPr id="270" name="Google Shape;270;p11"/>
          <p:cNvCxnSpPr/>
          <p:nvPr/>
        </p:nvCxnSpPr>
        <p:spPr>
          <a:xfrm flipH="1" rot="10800000">
            <a:off x="3371575" y="3699490"/>
            <a:ext cx="508800" cy="3000"/>
          </a:xfrm>
          <a:prstGeom prst="straightConnector1">
            <a:avLst/>
          </a:prstGeom>
          <a:noFill/>
          <a:ln cap="flat" cmpd="sng" w="9525">
            <a:solidFill>
              <a:schemeClr val="dk2"/>
            </a:solidFill>
            <a:prstDash val="solid"/>
            <a:round/>
            <a:headEnd len="sm" w="sm" type="none"/>
            <a:tailEnd len="med" w="med" type="triangle"/>
          </a:ln>
        </p:spPr>
      </p:cxnSp>
      <p:pic>
        <p:nvPicPr>
          <p:cNvPr id="271" name="Google Shape;271;p11"/>
          <p:cNvPicPr preferRelativeResize="0"/>
          <p:nvPr/>
        </p:nvPicPr>
        <p:blipFill rotWithShape="1">
          <a:blip r:embed="rId5">
            <a:alphaModFix/>
          </a:blip>
          <a:srcRect b="0" l="0" r="0" t="0"/>
          <a:stretch/>
        </p:blipFill>
        <p:spPr>
          <a:xfrm>
            <a:off x="4079473" y="3198038"/>
            <a:ext cx="1005900" cy="1005900"/>
          </a:xfrm>
          <a:prstGeom prst="rect">
            <a:avLst/>
          </a:prstGeom>
          <a:noFill/>
          <a:ln>
            <a:noFill/>
          </a:ln>
        </p:spPr>
      </p:pic>
      <p:cxnSp>
        <p:nvCxnSpPr>
          <p:cNvPr id="272" name="Google Shape;272;p11"/>
          <p:cNvCxnSpPr>
            <a:stCxn id="271" idx="3"/>
          </p:cNvCxnSpPr>
          <p:nvPr/>
        </p:nvCxnSpPr>
        <p:spPr>
          <a:xfrm>
            <a:off x="5085373" y="3700988"/>
            <a:ext cx="989700" cy="4800"/>
          </a:xfrm>
          <a:prstGeom prst="straightConnector1">
            <a:avLst/>
          </a:prstGeom>
          <a:noFill/>
          <a:ln cap="flat" cmpd="sng" w="9525">
            <a:solidFill>
              <a:schemeClr val="dk2"/>
            </a:solidFill>
            <a:prstDash val="solid"/>
            <a:round/>
            <a:headEnd len="sm" w="sm" type="none"/>
            <a:tailEnd len="med" w="med" type="triangle"/>
          </a:ln>
        </p:spPr>
      </p:cxnSp>
      <p:cxnSp>
        <p:nvCxnSpPr>
          <p:cNvPr id="273" name="Google Shape;273;p11"/>
          <p:cNvCxnSpPr/>
          <p:nvPr/>
        </p:nvCxnSpPr>
        <p:spPr>
          <a:xfrm flipH="1" rot="10800000">
            <a:off x="3371575" y="4562465"/>
            <a:ext cx="508800" cy="3000"/>
          </a:xfrm>
          <a:prstGeom prst="straightConnector1">
            <a:avLst/>
          </a:prstGeom>
          <a:noFill/>
          <a:ln cap="flat" cmpd="sng" w="9525">
            <a:solidFill>
              <a:schemeClr val="dk2"/>
            </a:solidFill>
            <a:prstDash val="solid"/>
            <a:round/>
            <a:headEnd len="sm" w="sm" type="none"/>
            <a:tailEnd len="med" w="med" type="triangle"/>
          </a:ln>
        </p:spPr>
      </p:cxnSp>
      <p:pic>
        <p:nvPicPr>
          <p:cNvPr id="274" name="Google Shape;274;p11"/>
          <p:cNvPicPr preferRelativeResize="0"/>
          <p:nvPr/>
        </p:nvPicPr>
        <p:blipFill rotWithShape="1">
          <a:blip r:embed="rId6">
            <a:alphaModFix/>
          </a:blip>
          <a:srcRect b="0" l="0" r="0" t="0"/>
          <a:stretch/>
        </p:blipFill>
        <p:spPr>
          <a:xfrm>
            <a:off x="4116373" y="4061013"/>
            <a:ext cx="1005900" cy="1005900"/>
          </a:xfrm>
          <a:prstGeom prst="rect">
            <a:avLst/>
          </a:prstGeom>
          <a:noFill/>
          <a:ln>
            <a:noFill/>
          </a:ln>
        </p:spPr>
      </p:pic>
      <p:cxnSp>
        <p:nvCxnSpPr>
          <p:cNvPr id="275" name="Google Shape;275;p11"/>
          <p:cNvCxnSpPr>
            <a:stCxn id="274" idx="3"/>
          </p:cNvCxnSpPr>
          <p:nvPr/>
        </p:nvCxnSpPr>
        <p:spPr>
          <a:xfrm>
            <a:off x="5122273" y="4563963"/>
            <a:ext cx="989700" cy="4800"/>
          </a:xfrm>
          <a:prstGeom prst="straightConnector1">
            <a:avLst/>
          </a:prstGeom>
          <a:noFill/>
          <a:ln cap="flat" cmpd="sng" w="9525">
            <a:solidFill>
              <a:schemeClr val="dk2"/>
            </a:solidFill>
            <a:prstDash val="solid"/>
            <a:round/>
            <a:headEnd len="sm" w="sm" type="none"/>
            <a:tailEnd len="med" w="med" type="triangle"/>
          </a:ln>
        </p:spPr>
      </p:cxnSp>
      <p:sp>
        <p:nvSpPr>
          <p:cNvPr id="276" name="Google Shape;276;p11"/>
          <p:cNvSpPr txBox="1"/>
          <p:nvPr/>
        </p:nvSpPr>
        <p:spPr>
          <a:xfrm>
            <a:off x="6194750" y="2569775"/>
            <a:ext cx="6633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ls -l</a:t>
            </a:r>
            <a:endParaRPr b="0" i="0" sz="1300" u="none" cap="none" strike="noStrike">
              <a:solidFill>
                <a:srgbClr val="000000"/>
              </a:solidFill>
              <a:latin typeface="Arial"/>
              <a:ea typeface="Arial"/>
              <a:cs typeface="Arial"/>
              <a:sym typeface="Arial"/>
            </a:endParaRPr>
          </a:p>
        </p:txBody>
      </p:sp>
      <p:sp>
        <p:nvSpPr>
          <p:cNvPr id="277" name="Google Shape;277;p11"/>
          <p:cNvSpPr txBox="1"/>
          <p:nvPr/>
        </p:nvSpPr>
        <p:spPr>
          <a:xfrm>
            <a:off x="6194750" y="3513050"/>
            <a:ext cx="10317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grep *.txt</a:t>
            </a:r>
            <a:endParaRPr b="0" i="0" sz="1300" u="none" cap="none" strike="noStrike">
              <a:solidFill>
                <a:srgbClr val="000000"/>
              </a:solidFill>
              <a:latin typeface="Arial"/>
              <a:ea typeface="Arial"/>
              <a:cs typeface="Arial"/>
              <a:sym typeface="Arial"/>
            </a:endParaRPr>
          </a:p>
        </p:txBody>
      </p:sp>
      <p:sp>
        <p:nvSpPr>
          <p:cNvPr id="278" name="Google Shape;278;p11"/>
          <p:cNvSpPr txBox="1"/>
          <p:nvPr/>
        </p:nvSpPr>
        <p:spPr>
          <a:xfrm>
            <a:off x="6288421" y="4456325"/>
            <a:ext cx="4128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wc</a:t>
            </a:r>
            <a:endParaRPr b="0" i="0" sz="1300" u="none" cap="none" strike="noStrike">
              <a:solidFill>
                <a:srgbClr val="000000"/>
              </a:solidFill>
              <a:latin typeface="Arial"/>
              <a:ea typeface="Arial"/>
              <a:cs typeface="Arial"/>
              <a:sym typeface="Arial"/>
            </a:endParaRPr>
          </a:p>
        </p:txBody>
      </p:sp>
      <p:cxnSp>
        <p:nvCxnSpPr>
          <p:cNvPr id="279" name="Google Shape;279;p11"/>
          <p:cNvCxnSpPr/>
          <p:nvPr/>
        </p:nvCxnSpPr>
        <p:spPr>
          <a:xfrm>
            <a:off x="6526400" y="2963106"/>
            <a:ext cx="0" cy="533337"/>
          </a:xfrm>
          <a:prstGeom prst="straightConnector1">
            <a:avLst/>
          </a:prstGeom>
          <a:noFill/>
          <a:ln cap="flat" cmpd="sng" w="9525">
            <a:solidFill>
              <a:srgbClr val="FDA739"/>
            </a:solidFill>
            <a:prstDash val="solid"/>
            <a:round/>
            <a:headEnd len="sm" w="sm" type="none"/>
            <a:tailEnd len="med" w="med" type="triangle"/>
          </a:ln>
        </p:spPr>
      </p:cxnSp>
      <p:sp>
        <p:nvSpPr>
          <p:cNvPr id="280" name="Google Shape;280;p11"/>
          <p:cNvSpPr txBox="1"/>
          <p:nvPr/>
        </p:nvSpPr>
        <p:spPr>
          <a:xfrm>
            <a:off x="6572724" y="3087979"/>
            <a:ext cx="25712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Redirect the output to grep</a:t>
            </a:r>
            <a:endParaRPr/>
          </a:p>
        </p:txBody>
      </p:sp>
      <p:cxnSp>
        <p:nvCxnSpPr>
          <p:cNvPr id="281" name="Google Shape;281;p11"/>
          <p:cNvCxnSpPr/>
          <p:nvPr/>
        </p:nvCxnSpPr>
        <p:spPr>
          <a:xfrm>
            <a:off x="6526400" y="3888950"/>
            <a:ext cx="0" cy="533337"/>
          </a:xfrm>
          <a:prstGeom prst="straightConnector1">
            <a:avLst/>
          </a:prstGeom>
          <a:noFill/>
          <a:ln cap="flat" cmpd="sng" w="9525">
            <a:solidFill>
              <a:srgbClr val="FDA739"/>
            </a:solidFill>
            <a:prstDash val="solid"/>
            <a:round/>
            <a:headEnd len="sm" w="sm" type="none"/>
            <a:tailEnd len="med" w="med" type="triangle"/>
          </a:ln>
        </p:spPr>
      </p:cxnSp>
      <p:sp>
        <p:nvSpPr>
          <p:cNvPr id="282" name="Google Shape;282;p11"/>
          <p:cNvSpPr txBox="1"/>
          <p:nvPr/>
        </p:nvSpPr>
        <p:spPr>
          <a:xfrm>
            <a:off x="6572724" y="4005143"/>
            <a:ext cx="25712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Redirect the output to wc</a:t>
            </a:r>
            <a:endParaRPr b="0" i="0" sz="1400" u="none" cap="none" strike="noStrike">
              <a:solidFill>
                <a:srgbClr val="000000"/>
              </a:solidFill>
              <a:latin typeface="Arial"/>
              <a:ea typeface="Arial"/>
              <a:cs typeface="Arial"/>
              <a:sym typeface="Arial"/>
            </a:endParaRPr>
          </a:p>
        </p:txBody>
      </p:sp>
      <p:cxnSp>
        <p:nvCxnSpPr>
          <p:cNvPr id="283" name="Google Shape;283;p11"/>
          <p:cNvCxnSpPr/>
          <p:nvPr/>
        </p:nvCxnSpPr>
        <p:spPr>
          <a:xfrm>
            <a:off x="6710600" y="4641088"/>
            <a:ext cx="728425" cy="3187"/>
          </a:xfrm>
          <a:prstGeom prst="straightConnector1">
            <a:avLst/>
          </a:prstGeom>
          <a:noFill/>
          <a:ln cap="flat" cmpd="sng" w="9525">
            <a:solidFill>
              <a:srgbClr val="FDA739"/>
            </a:solidFill>
            <a:prstDash val="solid"/>
            <a:round/>
            <a:headEnd len="sm" w="sm" type="none"/>
            <a:tailEnd len="med" w="med" type="triangle"/>
          </a:ln>
        </p:spPr>
      </p:cxnSp>
      <p:sp>
        <p:nvSpPr>
          <p:cNvPr id="284" name="Google Shape;284;p11"/>
          <p:cNvSpPr txBox="1"/>
          <p:nvPr/>
        </p:nvSpPr>
        <p:spPr>
          <a:xfrm>
            <a:off x="7448403" y="4487199"/>
            <a:ext cx="149727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Output to stdout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I/O Piping</a:t>
            </a:r>
            <a:endParaRPr b="1" sz="2500"/>
          </a:p>
        </p:txBody>
      </p:sp>
      <p:sp>
        <p:nvSpPr>
          <p:cNvPr id="290" name="Google Shape;290;p12"/>
          <p:cNvSpPr txBox="1"/>
          <p:nvPr/>
        </p:nvSpPr>
        <p:spPr>
          <a:xfrm>
            <a:off x="322125" y="4378888"/>
            <a:ext cx="24216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ls -l | grep *.txt | wc</a:t>
            </a:r>
            <a:endParaRPr b="0" i="0" sz="1300" u="none" cap="none" strike="noStrike">
              <a:solidFill>
                <a:srgbClr val="000000"/>
              </a:solidFill>
              <a:latin typeface="Arial"/>
              <a:ea typeface="Arial"/>
              <a:cs typeface="Arial"/>
              <a:sym typeface="Arial"/>
            </a:endParaRPr>
          </a:p>
        </p:txBody>
      </p:sp>
      <p:pic>
        <p:nvPicPr>
          <p:cNvPr id="291" name="Google Shape;291;p12"/>
          <p:cNvPicPr preferRelativeResize="0"/>
          <p:nvPr/>
        </p:nvPicPr>
        <p:blipFill rotWithShape="1">
          <a:blip r:embed="rId3">
            <a:alphaModFix/>
          </a:blip>
          <a:srcRect b="0" l="0" r="0" t="0"/>
          <a:stretch/>
        </p:blipFill>
        <p:spPr>
          <a:xfrm>
            <a:off x="958450" y="2353526"/>
            <a:ext cx="1331225" cy="1331225"/>
          </a:xfrm>
          <a:prstGeom prst="rect">
            <a:avLst/>
          </a:prstGeom>
          <a:noFill/>
          <a:ln>
            <a:noFill/>
          </a:ln>
        </p:spPr>
      </p:pic>
      <p:sp>
        <p:nvSpPr>
          <p:cNvPr id="292" name="Google Shape;292;p12"/>
          <p:cNvSpPr txBox="1"/>
          <p:nvPr/>
        </p:nvSpPr>
        <p:spPr>
          <a:xfrm>
            <a:off x="1201275" y="1977625"/>
            <a:ext cx="6633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ls -l</a:t>
            </a:r>
            <a:endParaRPr b="0" i="0" sz="1300" u="none" cap="none" strike="noStrike">
              <a:solidFill>
                <a:srgbClr val="000000"/>
              </a:solidFill>
              <a:latin typeface="Arial"/>
              <a:ea typeface="Arial"/>
              <a:cs typeface="Arial"/>
              <a:sym typeface="Arial"/>
            </a:endParaRPr>
          </a:p>
        </p:txBody>
      </p:sp>
      <p:sp>
        <p:nvSpPr>
          <p:cNvPr id="293" name="Google Shape;293;p12"/>
          <p:cNvSpPr txBox="1"/>
          <p:nvPr/>
        </p:nvSpPr>
        <p:spPr>
          <a:xfrm>
            <a:off x="3776263" y="1977625"/>
            <a:ext cx="10317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grep *.txt</a:t>
            </a:r>
            <a:endParaRPr b="0" i="0" sz="1300" u="none" cap="none" strike="noStrike">
              <a:solidFill>
                <a:srgbClr val="000000"/>
              </a:solidFill>
              <a:latin typeface="Arial"/>
              <a:ea typeface="Arial"/>
              <a:cs typeface="Arial"/>
              <a:sym typeface="Arial"/>
            </a:endParaRPr>
          </a:p>
        </p:txBody>
      </p:sp>
      <p:sp>
        <p:nvSpPr>
          <p:cNvPr id="294" name="Google Shape;294;p12"/>
          <p:cNvSpPr txBox="1"/>
          <p:nvPr/>
        </p:nvSpPr>
        <p:spPr>
          <a:xfrm>
            <a:off x="6719675" y="1977625"/>
            <a:ext cx="4128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wc</a:t>
            </a:r>
            <a:endParaRPr b="0" i="0" sz="1300" u="none" cap="none" strike="noStrike">
              <a:solidFill>
                <a:srgbClr val="000000"/>
              </a:solidFill>
              <a:latin typeface="Arial"/>
              <a:ea typeface="Arial"/>
              <a:cs typeface="Arial"/>
              <a:sym typeface="Arial"/>
            </a:endParaRPr>
          </a:p>
        </p:txBody>
      </p:sp>
      <p:pic>
        <p:nvPicPr>
          <p:cNvPr id="295" name="Google Shape;295;p12"/>
          <p:cNvPicPr preferRelativeResize="0"/>
          <p:nvPr/>
        </p:nvPicPr>
        <p:blipFill rotWithShape="1">
          <a:blip r:embed="rId4">
            <a:alphaModFix/>
          </a:blip>
          <a:srcRect b="0" l="0" r="0" t="0"/>
          <a:stretch/>
        </p:blipFill>
        <p:spPr>
          <a:xfrm>
            <a:off x="3626500" y="2453726"/>
            <a:ext cx="1331225" cy="1331225"/>
          </a:xfrm>
          <a:prstGeom prst="rect">
            <a:avLst/>
          </a:prstGeom>
          <a:noFill/>
          <a:ln>
            <a:noFill/>
          </a:ln>
        </p:spPr>
      </p:pic>
      <p:pic>
        <p:nvPicPr>
          <p:cNvPr id="296" name="Google Shape;296;p12"/>
          <p:cNvPicPr preferRelativeResize="0"/>
          <p:nvPr/>
        </p:nvPicPr>
        <p:blipFill rotWithShape="1">
          <a:blip r:embed="rId5">
            <a:alphaModFix/>
          </a:blip>
          <a:srcRect b="0" l="0" r="0" t="0"/>
          <a:stretch/>
        </p:blipFill>
        <p:spPr>
          <a:xfrm>
            <a:off x="6294550" y="2453726"/>
            <a:ext cx="1331225" cy="1331225"/>
          </a:xfrm>
          <a:prstGeom prst="rect">
            <a:avLst/>
          </a:prstGeom>
          <a:noFill/>
          <a:ln>
            <a:noFill/>
          </a:ln>
        </p:spPr>
      </p:pic>
      <p:sp>
        <p:nvSpPr>
          <p:cNvPr id="297" name="Google Shape;297;p12"/>
          <p:cNvSpPr/>
          <p:nvPr/>
        </p:nvSpPr>
        <p:spPr>
          <a:xfrm>
            <a:off x="2338200" y="2661775"/>
            <a:ext cx="1209600" cy="7830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2"/>
          <p:cNvSpPr/>
          <p:nvPr/>
        </p:nvSpPr>
        <p:spPr>
          <a:xfrm>
            <a:off x="5021338" y="2661775"/>
            <a:ext cx="1209600" cy="7830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2"/>
          <p:cNvSpPr txBox="1"/>
          <p:nvPr>
            <p:ph idx="1" type="body"/>
          </p:nvPr>
        </p:nvSpPr>
        <p:spPr>
          <a:xfrm>
            <a:off x="364600" y="1085025"/>
            <a:ext cx="8195700" cy="825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Processes will wait on previous process, final process outputs to terminal</a:t>
            </a:r>
            <a:endParaRPr/>
          </a:p>
          <a:p>
            <a:pPr indent="-342900" lvl="0" marL="457200" rtl="0" algn="l">
              <a:lnSpc>
                <a:spcPct val="100000"/>
              </a:lnSpc>
              <a:spcBef>
                <a:spcPts val="0"/>
              </a:spcBef>
              <a:spcAft>
                <a:spcPts val="0"/>
              </a:spcAft>
              <a:buSzPts val="1800"/>
              <a:buChar char="●"/>
            </a:pPr>
            <a:r>
              <a:rPr lang="en"/>
              <a:t>STDIN and STDOUT for processes are joined to create the pipeline</a:t>
            </a:r>
            <a:endParaRPr/>
          </a:p>
        </p:txBody>
      </p:sp>
      <p:cxnSp>
        <p:nvCxnSpPr>
          <p:cNvPr id="300" name="Google Shape;300;p12"/>
          <p:cNvCxnSpPr/>
          <p:nvPr/>
        </p:nvCxnSpPr>
        <p:spPr>
          <a:xfrm>
            <a:off x="260950" y="4039650"/>
            <a:ext cx="8403000" cy="41700"/>
          </a:xfrm>
          <a:prstGeom prst="straightConnector1">
            <a:avLst/>
          </a:prstGeom>
          <a:noFill/>
          <a:ln cap="flat" cmpd="sng" w="28575">
            <a:solidFill>
              <a:schemeClr val="dk2"/>
            </a:solidFill>
            <a:prstDash val="solid"/>
            <a:round/>
            <a:headEnd len="sm" w="sm" type="none"/>
            <a:tailEnd len="sm" w="sm" type="none"/>
          </a:ln>
        </p:spPr>
      </p:cxnSp>
      <p:sp>
        <p:nvSpPr>
          <p:cNvPr id="301" name="Google Shape;301;p12"/>
          <p:cNvSpPr/>
          <p:nvPr/>
        </p:nvSpPr>
        <p:spPr>
          <a:xfrm>
            <a:off x="3131500" y="4498925"/>
            <a:ext cx="2808000" cy="1983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2"/>
          <p:cNvSpPr/>
          <p:nvPr/>
        </p:nvSpPr>
        <p:spPr>
          <a:xfrm rot="-5400000">
            <a:off x="1376113" y="3823775"/>
            <a:ext cx="495900" cy="41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2"/>
          <p:cNvSpPr/>
          <p:nvPr/>
        </p:nvSpPr>
        <p:spPr>
          <a:xfrm rot="5400000">
            <a:off x="6820763" y="3823775"/>
            <a:ext cx="495900" cy="41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2"/>
          <p:cNvSpPr txBox="1"/>
          <p:nvPr/>
        </p:nvSpPr>
        <p:spPr>
          <a:xfrm>
            <a:off x="260950" y="4060500"/>
            <a:ext cx="918600" cy="19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Stdin:</a:t>
            </a:r>
            <a:endParaRPr b="0" i="0" sz="1400" u="none" cap="none" strike="noStrike">
              <a:solidFill>
                <a:srgbClr val="000000"/>
              </a:solidFill>
              <a:latin typeface="Arial"/>
              <a:ea typeface="Arial"/>
              <a:cs typeface="Arial"/>
              <a:sym typeface="Arial"/>
            </a:endParaRPr>
          </a:p>
        </p:txBody>
      </p:sp>
      <p:sp>
        <p:nvSpPr>
          <p:cNvPr id="305" name="Google Shape;305;p12"/>
          <p:cNvSpPr txBox="1"/>
          <p:nvPr/>
        </p:nvSpPr>
        <p:spPr>
          <a:xfrm>
            <a:off x="6008300" y="4180600"/>
            <a:ext cx="918600" cy="19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Stdout:</a:t>
            </a:r>
            <a:endParaRPr b="0" i="0" sz="1400" u="none" cap="none" strike="noStrike">
              <a:solidFill>
                <a:srgbClr val="000000"/>
              </a:solidFill>
              <a:latin typeface="Arial"/>
              <a:ea typeface="Arial"/>
              <a:cs typeface="Arial"/>
              <a:sym typeface="Arial"/>
            </a:endParaRPr>
          </a:p>
        </p:txBody>
      </p:sp>
      <p:sp>
        <p:nvSpPr>
          <p:cNvPr id="306" name="Google Shape;306;p12"/>
          <p:cNvSpPr txBox="1"/>
          <p:nvPr/>
        </p:nvSpPr>
        <p:spPr>
          <a:xfrm>
            <a:off x="6826450" y="4384025"/>
            <a:ext cx="1837500" cy="4281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1       9      58</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I/O Redirection</a:t>
            </a:r>
            <a:endParaRPr b="1" sz="2500"/>
          </a:p>
        </p:txBody>
      </p:sp>
      <p:sp>
        <p:nvSpPr>
          <p:cNvPr id="312" name="Google Shape;312;p13"/>
          <p:cNvSpPr txBox="1"/>
          <p:nvPr>
            <p:ph idx="1" type="body"/>
          </p:nvPr>
        </p:nvSpPr>
        <p:spPr>
          <a:xfrm>
            <a:off x="384775" y="1152475"/>
            <a:ext cx="7947000" cy="324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a:p>
          <a:p>
            <a:pPr indent="-342900" lvl="0" marL="457200" rtl="0" algn="l">
              <a:lnSpc>
                <a:spcPct val="100000"/>
              </a:lnSpc>
              <a:spcBef>
                <a:spcPts val="1600"/>
              </a:spcBef>
              <a:spcAft>
                <a:spcPts val="0"/>
              </a:spcAft>
              <a:buSzPts val="1800"/>
              <a:buChar char="●"/>
            </a:pPr>
            <a:r>
              <a:rPr lang="en"/>
              <a:t>&gt; 	  	 overwrites original file contents before writing the new output</a:t>
            </a:r>
            <a:endParaRPr/>
          </a:p>
          <a:p>
            <a:pPr indent="-342900" lvl="0" marL="457200" rtl="0" algn="l">
              <a:lnSpc>
                <a:spcPct val="100000"/>
              </a:lnSpc>
              <a:spcBef>
                <a:spcPts val="0"/>
              </a:spcBef>
              <a:spcAft>
                <a:spcPts val="0"/>
              </a:spcAft>
              <a:buSzPts val="1800"/>
              <a:buChar char="●"/>
            </a:pPr>
            <a:r>
              <a:rPr lang="en"/>
              <a:t>&gt;&gt;     	 appends new content to the end of the original file</a:t>
            </a:r>
            <a:endParaRPr/>
          </a:p>
          <a:p>
            <a:pPr indent="-342900" lvl="0" marL="457200" rtl="0" algn="l">
              <a:lnSpc>
                <a:spcPct val="100000"/>
              </a:lnSpc>
              <a:spcBef>
                <a:spcPts val="0"/>
              </a:spcBef>
              <a:spcAft>
                <a:spcPts val="0"/>
              </a:spcAft>
              <a:buSzPts val="1800"/>
              <a:buChar char="●"/>
            </a:pPr>
            <a:r>
              <a:rPr lang="en"/>
              <a:t>&lt;	  	 read input from a file rather than STDIN</a:t>
            </a:r>
            <a:endParaRPr/>
          </a:p>
          <a:p>
            <a:pPr indent="0" lvl="0" marL="0" rtl="0" algn="l">
              <a:lnSpc>
                <a:spcPct val="100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I/O Redirection (Output)</a:t>
            </a:r>
            <a:endParaRPr b="1" sz="2500"/>
          </a:p>
        </p:txBody>
      </p:sp>
      <p:sp>
        <p:nvSpPr>
          <p:cNvPr id="318" name="Google Shape;318;p14"/>
          <p:cNvSpPr txBox="1"/>
          <p:nvPr/>
        </p:nvSpPr>
        <p:spPr>
          <a:xfrm>
            <a:off x="311700" y="1528050"/>
            <a:ext cx="36840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echo </a:t>
            </a:r>
            <a:r>
              <a:rPr b="0" i="0" lang="en" sz="1100" u="none" cap="none" strike="noStrike">
                <a:solidFill>
                  <a:srgbClr val="9CCC65"/>
                </a:solidFill>
                <a:latin typeface="Roboto Mono"/>
                <a:ea typeface="Roboto Mono"/>
                <a:cs typeface="Roboto Mono"/>
                <a:sym typeface="Roboto Mono"/>
              </a:rPr>
              <a:t>'Welcome to Systems!' </a:t>
            </a:r>
            <a:r>
              <a:rPr b="0" i="0" lang="en" sz="1100" u="none" cap="none" strike="noStrike">
                <a:solidFill>
                  <a:srgbClr val="FFFFFF"/>
                </a:solidFill>
                <a:latin typeface="Roboto Mono"/>
                <a:ea typeface="Roboto Mono"/>
                <a:cs typeface="Roboto Mono"/>
                <a:sym typeface="Roboto Mono"/>
              </a:rPr>
              <a:t>&gt; output.txt</a:t>
            </a:r>
            <a:endParaRPr b="0" i="0" sz="1300" u="none" cap="none" strike="noStrike">
              <a:solidFill>
                <a:srgbClr val="FFFFFF"/>
              </a:solidFill>
              <a:latin typeface="Arial"/>
              <a:ea typeface="Arial"/>
              <a:cs typeface="Arial"/>
              <a:sym typeface="Arial"/>
            </a:endParaRPr>
          </a:p>
        </p:txBody>
      </p:sp>
      <p:pic>
        <p:nvPicPr>
          <p:cNvPr id="319" name="Google Shape;319;p14"/>
          <p:cNvPicPr preferRelativeResize="0"/>
          <p:nvPr/>
        </p:nvPicPr>
        <p:blipFill rotWithShape="1">
          <a:blip r:embed="rId3">
            <a:alphaModFix/>
          </a:blip>
          <a:srcRect b="0" l="0" r="0" t="0"/>
          <a:stretch/>
        </p:blipFill>
        <p:spPr>
          <a:xfrm>
            <a:off x="1790713" y="2348488"/>
            <a:ext cx="1005900" cy="1005878"/>
          </a:xfrm>
          <a:prstGeom prst="rect">
            <a:avLst/>
          </a:prstGeom>
          <a:noFill/>
          <a:ln>
            <a:noFill/>
          </a:ln>
        </p:spPr>
      </p:pic>
      <p:cxnSp>
        <p:nvCxnSpPr>
          <p:cNvPr id="320" name="Google Shape;320;p14"/>
          <p:cNvCxnSpPr/>
          <p:nvPr/>
        </p:nvCxnSpPr>
        <p:spPr>
          <a:xfrm>
            <a:off x="1246950" y="1903950"/>
            <a:ext cx="5400" cy="960000"/>
          </a:xfrm>
          <a:prstGeom prst="straightConnector1">
            <a:avLst/>
          </a:prstGeom>
          <a:noFill/>
          <a:ln cap="flat" cmpd="sng" w="9525">
            <a:solidFill>
              <a:schemeClr val="dk2"/>
            </a:solidFill>
            <a:prstDash val="solid"/>
            <a:round/>
            <a:headEnd len="sm" w="sm" type="none"/>
            <a:tailEnd len="sm" w="sm" type="none"/>
          </a:ln>
        </p:spPr>
      </p:cxnSp>
      <p:cxnSp>
        <p:nvCxnSpPr>
          <p:cNvPr id="321" name="Google Shape;321;p14"/>
          <p:cNvCxnSpPr>
            <a:endCxn id="319" idx="1"/>
          </p:cNvCxnSpPr>
          <p:nvPr/>
        </p:nvCxnSpPr>
        <p:spPr>
          <a:xfrm flipH="1" rot="10800000">
            <a:off x="1281913" y="2851427"/>
            <a:ext cx="508800" cy="3000"/>
          </a:xfrm>
          <a:prstGeom prst="straightConnector1">
            <a:avLst/>
          </a:prstGeom>
          <a:noFill/>
          <a:ln cap="flat" cmpd="sng" w="9525">
            <a:solidFill>
              <a:schemeClr val="dk2"/>
            </a:solidFill>
            <a:prstDash val="solid"/>
            <a:round/>
            <a:headEnd len="sm" w="sm" type="none"/>
            <a:tailEnd len="med" w="med" type="triangle"/>
          </a:ln>
        </p:spPr>
      </p:cxnSp>
      <p:cxnSp>
        <p:nvCxnSpPr>
          <p:cNvPr id="322" name="Google Shape;322;p14"/>
          <p:cNvCxnSpPr>
            <a:stCxn id="319" idx="3"/>
          </p:cNvCxnSpPr>
          <p:nvPr/>
        </p:nvCxnSpPr>
        <p:spPr>
          <a:xfrm flipH="1" rot="10800000">
            <a:off x="2796613" y="2843327"/>
            <a:ext cx="918600" cy="8100"/>
          </a:xfrm>
          <a:prstGeom prst="straightConnector1">
            <a:avLst/>
          </a:prstGeom>
          <a:noFill/>
          <a:ln cap="flat" cmpd="sng" w="9525">
            <a:solidFill>
              <a:schemeClr val="dk2"/>
            </a:solidFill>
            <a:prstDash val="solid"/>
            <a:round/>
            <a:headEnd len="sm" w="sm" type="none"/>
            <a:tailEnd len="med" w="med" type="triangle"/>
          </a:ln>
        </p:spPr>
      </p:cxnSp>
      <p:cxnSp>
        <p:nvCxnSpPr>
          <p:cNvPr id="323" name="Google Shape;323;p14"/>
          <p:cNvCxnSpPr/>
          <p:nvPr/>
        </p:nvCxnSpPr>
        <p:spPr>
          <a:xfrm>
            <a:off x="3334975" y="2847375"/>
            <a:ext cx="5400" cy="960000"/>
          </a:xfrm>
          <a:prstGeom prst="straightConnector1">
            <a:avLst/>
          </a:prstGeom>
          <a:noFill/>
          <a:ln cap="flat" cmpd="sng" w="9525">
            <a:solidFill>
              <a:schemeClr val="dk2"/>
            </a:solidFill>
            <a:prstDash val="solid"/>
            <a:round/>
            <a:headEnd len="sm" w="sm" type="none"/>
            <a:tailEnd len="sm" w="sm" type="none"/>
          </a:ln>
        </p:spPr>
      </p:cxnSp>
      <p:cxnSp>
        <p:nvCxnSpPr>
          <p:cNvPr id="324" name="Google Shape;324;p14"/>
          <p:cNvCxnSpPr/>
          <p:nvPr/>
        </p:nvCxnSpPr>
        <p:spPr>
          <a:xfrm flipH="1" rot="10800000">
            <a:off x="3348950" y="3798903"/>
            <a:ext cx="508800" cy="3000"/>
          </a:xfrm>
          <a:prstGeom prst="straightConnector1">
            <a:avLst/>
          </a:prstGeom>
          <a:noFill/>
          <a:ln cap="flat" cmpd="sng" w="9525">
            <a:solidFill>
              <a:schemeClr val="dk2"/>
            </a:solidFill>
            <a:prstDash val="solid"/>
            <a:round/>
            <a:headEnd len="sm" w="sm" type="none"/>
            <a:tailEnd len="med" w="med" type="triangle"/>
          </a:ln>
        </p:spPr>
      </p:cxnSp>
      <p:pic>
        <p:nvPicPr>
          <p:cNvPr id="325" name="Google Shape;325;p14"/>
          <p:cNvPicPr preferRelativeResize="0"/>
          <p:nvPr/>
        </p:nvPicPr>
        <p:blipFill rotWithShape="1">
          <a:blip r:embed="rId3">
            <a:alphaModFix/>
          </a:blip>
          <a:srcRect b="0" l="0" r="0" t="0"/>
          <a:stretch/>
        </p:blipFill>
        <p:spPr>
          <a:xfrm>
            <a:off x="3995648" y="2348475"/>
            <a:ext cx="1005900" cy="1005900"/>
          </a:xfrm>
          <a:prstGeom prst="rect">
            <a:avLst/>
          </a:prstGeom>
          <a:noFill/>
          <a:ln>
            <a:noFill/>
          </a:ln>
        </p:spPr>
      </p:pic>
      <p:pic>
        <p:nvPicPr>
          <p:cNvPr id="326" name="Google Shape;326;p14"/>
          <p:cNvPicPr preferRelativeResize="0"/>
          <p:nvPr/>
        </p:nvPicPr>
        <p:blipFill rotWithShape="1">
          <a:blip r:embed="rId4">
            <a:alphaModFix/>
          </a:blip>
          <a:srcRect b="0" l="0" r="0" t="0"/>
          <a:stretch/>
        </p:blipFill>
        <p:spPr>
          <a:xfrm>
            <a:off x="4069048" y="3354375"/>
            <a:ext cx="1005900" cy="1005900"/>
          </a:xfrm>
          <a:prstGeom prst="rect">
            <a:avLst/>
          </a:prstGeom>
          <a:noFill/>
          <a:ln>
            <a:noFill/>
          </a:ln>
        </p:spPr>
      </p:pic>
      <p:sp>
        <p:nvSpPr>
          <p:cNvPr id="327" name="Google Shape;327;p14"/>
          <p:cNvSpPr txBox="1"/>
          <p:nvPr/>
        </p:nvSpPr>
        <p:spPr>
          <a:xfrm>
            <a:off x="5600200" y="3669375"/>
            <a:ext cx="17907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Welcome to Systems!</a:t>
            </a:r>
            <a:endParaRPr b="0" i="0" sz="1300" u="none" cap="none" strike="noStrike">
              <a:solidFill>
                <a:srgbClr val="000000"/>
              </a:solidFill>
              <a:latin typeface="Arial"/>
              <a:ea typeface="Arial"/>
              <a:cs typeface="Arial"/>
              <a:sym typeface="Arial"/>
            </a:endParaRPr>
          </a:p>
        </p:txBody>
      </p:sp>
      <p:cxnSp>
        <p:nvCxnSpPr>
          <p:cNvPr id="328" name="Google Shape;328;p14"/>
          <p:cNvCxnSpPr>
            <a:stCxn id="326" idx="3"/>
          </p:cNvCxnSpPr>
          <p:nvPr/>
        </p:nvCxnSpPr>
        <p:spPr>
          <a:xfrm flipH="1" rot="10800000">
            <a:off x="5074948" y="3851625"/>
            <a:ext cx="509700" cy="5700"/>
          </a:xfrm>
          <a:prstGeom prst="straightConnector1">
            <a:avLst/>
          </a:prstGeom>
          <a:noFill/>
          <a:ln cap="flat" cmpd="sng" w="9525">
            <a:solidFill>
              <a:schemeClr val="dk2"/>
            </a:solidFill>
            <a:prstDash val="solid"/>
            <a:round/>
            <a:headEnd len="sm" w="sm" type="none"/>
            <a:tailEnd len="med" w="med" type="triangle"/>
          </a:ln>
        </p:spPr>
      </p:cxnSp>
      <p:cxnSp>
        <p:nvCxnSpPr>
          <p:cNvPr id="329" name="Google Shape;329;p14"/>
          <p:cNvCxnSpPr>
            <a:stCxn id="325" idx="3"/>
          </p:cNvCxnSpPr>
          <p:nvPr/>
        </p:nvCxnSpPr>
        <p:spPr>
          <a:xfrm flipH="1" rot="10800000">
            <a:off x="5001548" y="2839125"/>
            <a:ext cx="3474300" cy="12300"/>
          </a:xfrm>
          <a:prstGeom prst="straightConnector1">
            <a:avLst/>
          </a:prstGeom>
          <a:noFill/>
          <a:ln cap="flat" cmpd="sng" w="9525">
            <a:solidFill>
              <a:schemeClr val="dk2"/>
            </a:solidFill>
            <a:prstDash val="solid"/>
            <a:round/>
            <a:headEnd len="sm" w="sm" type="none"/>
            <a:tailEnd len="med" w="med" type="triangle"/>
          </a:ln>
        </p:spPr>
      </p:cxnSp>
      <p:sp>
        <p:nvSpPr>
          <p:cNvPr id="330" name="Google Shape;330;p14"/>
          <p:cNvSpPr txBox="1"/>
          <p:nvPr/>
        </p:nvSpPr>
        <p:spPr>
          <a:xfrm>
            <a:off x="3335000" y="2839125"/>
            <a:ext cx="208800" cy="96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fork</a:t>
            </a:r>
            <a:endParaRPr b="0" i="0" sz="1400" u="none" cap="none" strike="noStrike">
              <a:solidFill>
                <a:srgbClr val="000000"/>
              </a:solidFill>
              <a:latin typeface="Arial"/>
              <a:ea typeface="Arial"/>
              <a:cs typeface="Arial"/>
              <a:sym typeface="Arial"/>
            </a:endParaRPr>
          </a:p>
        </p:txBody>
      </p:sp>
      <p:pic>
        <p:nvPicPr>
          <p:cNvPr id="331" name="Google Shape;331;p14"/>
          <p:cNvPicPr preferRelativeResize="0"/>
          <p:nvPr/>
        </p:nvPicPr>
        <p:blipFill rotWithShape="1">
          <a:blip r:embed="rId5">
            <a:alphaModFix/>
          </a:blip>
          <a:srcRect b="0" l="0" r="0" t="0"/>
          <a:stretch/>
        </p:blipFill>
        <p:spPr>
          <a:xfrm>
            <a:off x="7826400" y="3354372"/>
            <a:ext cx="1005900" cy="1005900"/>
          </a:xfrm>
          <a:prstGeom prst="rect">
            <a:avLst/>
          </a:prstGeom>
          <a:noFill/>
          <a:ln>
            <a:noFill/>
          </a:ln>
        </p:spPr>
      </p:pic>
      <p:cxnSp>
        <p:nvCxnSpPr>
          <p:cNvPr id="332" name="Google Shape;332;p14"/>
          <p:cNvCxnSpPr/>
          <p:nvPr/>
        </p:nvCxnSpPr>
        <p:spPr>
          <a:xfrm flipH="1" rot="10800000">
            <a:off x="7450723" y="3851625"/>
            <a:ext cx="509700" cy="5700"/>
          </a:xfrm>
          <a:prstGeom prst="straightConnector1">
            <a:avLst/>
          </a:prstGeom>
          <a:noFill/>
          <a:ln cap="flat" cmpd="sng" w="9525">
            <a:solidFill>
              <a:schemeClr val="dk2"/>
            </a:solidFill>
            <a:prstDash val="solid"/>
            <a:round/>
            <a:headEnd len="sm" w="sm" type="none"/>
            <a:tailEnd len="med" w="med" type="triangle"/>
          </a:ln>
        </p:spPr>
      </p:cxnSp>
      <p:sp>
        <p:nvSpPr>
          <p:cNvPr id="333" name="Google Shape;333;p14"/>
          <p:cNvSpPr txBox="1"/>
          <p:nvPr/>
        </p:nvSpPr>
        <p:spPr>
          <a:xfrm>
            <a:off x="7797000" y="3189375"/>
            <a:ext cx="1064700" cy="32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output.txt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Topics</a:t>
            </a:r>
            <a:endParaRPr b="1"/>
          </a:p>
        </p:txBody>
      </p:sp>
      <p:sp>
        <p:nvSpPr>
          <p:cNvPr id="136" name="Google Shape;136;p2"/>
          <p:cNvSpPr txBox="1"/>
          <p:nvPr>
            <p:ph idx="1" type="body"/>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Shell Concepts</a:t>
            </a:r>
            <a:endParaRPr/>
          </a:p>
          <a:p>
            <a:pPr indent="-342900" lvl="0" marL="457200" rtl="0" algn="l">
              <a:lnSpc>
                <a:spcPct val="115000"/>
              </a:lnSpc>
              <a:spcBef>
                <a:spcPts val="0"/>
              </a:spcBef>
              <a:spcAft>
                <a:spcPts val="0"/>
              </a:spcAft>
              <a:buSzPts val="1800"/>
              <a:buChar char="●"/>
            </a:pPr>
            <a:r>
              <a:rPr lang="en"/>
              <a:t>Project Overview / Logistics</a:t>
            </a:r>
            <a:endParaRPr/>
          </a:p>
          <a:p>
            <a:pPr indent="-342900" lvl="0" marL="457200" rtl="0" algn="l">
              <a:lnSpc>
                <a:spcPct val="115000"/>
              </a:lnSpc>
              <a:spcBef>
                <a:spcPts val="0"/>
              </a:spcBef>
              <a:spcAft>
                <a:spcPts val="0"/>
              </a:spcAft>
              <a:buSzPts val="1800"/>
              <a:buChar char="●"/>
            </a:pPr>
            <a:r>
              <a:rPr lang="en"/>
              <a:t>Version Control (Git &amp; Gitlab)</a:t>
            </a:r>
            <a:endParaRPr/>
          </a:p>
          <a:p>
            <a:pPr indent="-342900" lvl="0" marL="457200" rtl="0" algn="l">
              <a:lnSpc>
                <a:spcPct val="115000"/>
              </a:lnSpc>
              <a:spcBef>
                <a:spcPts val="0"/>
              </a:spcBef>
              <a:spcAft>
                <a:spcPts val="0"/>
              </a:spcAft>
              <a:buSzPts val="1800"/>
              <a:buChar char="●"/>
            </a:pPr>
            <a:r>
              <a:rPr lang="en"/>
              <a:t>Debugging (GDB &amp; Valgrind)</a:t>
            </a:r>
            <a:endParaRPr/>
          </a:p>
          <a:p>
            <a:pPr indent="-342900" lvl="0" marL="457200" rtl="0" algn="l">
              <a:lnSpc>
                <a:spcPct val="115000"/>
              </a:lnSpc>
              <a:spcBef>
                <a:spcPts val="0"/>
              </a:spcBef>
              <a:spcAft>
                <a:spcPts val="0"/>
              </a:spcAft>
              <a:buSzPts val="1800"/>
              <a:buChar char="●"/>
            </a:pPr>
            <a:r>
              <a:rPr lang="en"/>
              <a:t>Advice</a:t>
            </a:r>
            <a:endParaRPr/>
          </a:p>
          <a:p>
            <a:pPr indent="-342900" lvl="0" marL="457200" rtl="0" algn="l">
              <a:lnSpc>
                <a:spcPct val="115000"/>
              </a:lnSpc>
              <a:spcBef>
                <a:spcPts val="0"/>
              </a:spcBef>
              <a:spcAft>
                <a:spcPts val="0"/>
              </a:spcAft>
              <a:buSzPts val="1800"/>
              <a:buChar char="●"/>
            </a:pPr>
            <a:r>
              <a:rPr lang="en"/>
              <a:t>Q &amp; A</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I/O Redirection (Input)</a:t>
            </a:r>
            <a:endParaRPr b="1" sz="2500"/>
          </a:p>
        </p:txBody>
      </p:sp>
      <p:sp>
        <p:nvSpPr>
          <p:cNvPr id="339" name="Google Shape;339;p15"/>
          <p:cNvSpPr txBox="1"/>
          <p:nvPr/>
        </p:nvSpPr>
        <p:spPr>
          <a:xfrm>
            <a:off x="311700" y="1528050"/>
            <a:ext cx="14316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wc</a:t>
            </a:r>
            <a:r>
              <a:rPr b="0" i="0" lang="en" sz="1100" u="none" cap="none" strike="noStrike">
                <a:solidFill>
                  <a:srgbClr val="9CCC65"/>
                </a:solidFill>
                <a:latin typeface="Roboto Mono"/>
                <a:ea typeface="Roboto Mono"/>
                <a:cs typeface="Roboto Mono"/>
                <a:sym typeface="Roboto Mono"/>
              </a:rPr>
              <a:t> </a:t>
            </a:r>
            <a:r>
              <a:rPr b="0" i="0" lang="en" sz="1100" u="none" cap="none" strike="noStrike">
                <a:solidFill>
                  <a:srgbClr val="FFFFFF"/>
                </a:solidFill>
                <a:latin typeface="Roboto Mono"/>
                <a:ea typeface="Roboto Mono"/>
                <a:cs typeface="Roboto Mono"/>
                <a:sym typeface="Roboto Mono"/>
              </a:rPr>
              <a:t>&lt; hello.txt</a:t>
            </a:r>
            <a:endParaRPr b="0" i="0" sz="1300" u="none" cap="none" strike="noStrike">
              <a:solidFill>
                <a:srgbClr val="FFFFFF"/>
              </a:solidFill>
              <a:latin typeface="Arial"/>
              <a:ea typeface="Arial"/>
              <a:cs typeface="Arial"/>
              <a:sym typeface="Arial"/>
            </a:endParaRPr>
          </a:p>
        </p:txBody>
      </p:sp>
      <p:pic>
        <p:nvPicPr>
          <p:cNvPr id="340" name="Google Shape;340;p15"/>
          <p:cNvPicPr preferRelativeResize="0"/>
          <p:nvPr/>
        </p:nvPicPr>
        <p:blipFill rotWithShape="1">
          <a:blip r:embed="rId3">
            <a:alphaModFix/>
          </a:blip>
          <a:srcRect b="0" l="0" r="0" t="0"/>
          <a:stretch/>
        </p:blipFill>
        <p:spPr>
          <a:xfrm>
            <a:off x="1790713" y="2348488"/>
            <a:ext cx="1005900" cy="1005878"/>
          </a:xfrm>
          <a:prstGeom prst="rect">
            <a:avLst/>
          </a:prstGeom>
          <a:noFill/>
          <a:ln>
            <a:noFill/>
          </a:ln>
        </p:spPr>
      </p:pic>
      <p:cxnSp>
        <p:nvCxnSpPr>
          <p:cNvPr id="341" name="Google Shape;341;p15"/>
          <p:cNvCxnSpPr/>
          <p:nvPr/>
        </p:nvCxnSpPr>
        <p:spPr>
          <a:xfrm>
            <a:off x="1246950" y="1903950"/>
            <a:ext cx="5400" cy="960000"/>
          </a:xfrm>
          <a:prstGeom prst="straightConnector1">
            <a:avLst/>
          </a:prstGeom>
          <a:noFill/>
          <a:ln cap="flat" cmpd="sng" w="9525">
            <a:solidFill>
              <a:schemeClr val="dk2"/>
            </a:solidFill>
            <a:prstDash val="solid"/>
            <a:round/>
            <a:headEnd len="sm" w="sm" type="none"/>
            <a:tailEnd len="sm" w="sm" type="none"/>
          </a:ln>
        </p:spPr>
      </p:cxnSp>
      <p:cxnSp>
        <p:nvCxnSpPr>
          <p:cNvPr id="342" name="Google Shape;342;p15"/>
          <p:cNvCxnSpPr>
            <a:endCxn id="340" idx="1"/>
          </p:cNvCxnSpPr>
          <p:nvPr/>
        </p:nvCxnSpPr>
        <p:spPr>
          <a:xfrm flipH="1" rot="10800000">
            <a:off x="1281913" y="2851427"/>
            <a:ext cx="508800" cy="3000"/>
          </a:xfrm>
          <a:prstGeom prst="straightConnector1">
            <a:avLst/>
          </a:prstGeom>
          <a:noFill/>
          <a:ln cap="flat" cmpd="sng" w="9525">
            <a:solidFill>
              <a:schemeClr val="dk2"/>
            </a:solidFill>
            <a:prstDash val="solid"/>
            <a:round/>
            <a:headEnd len="sm" w="sm" type="none"/>
            <a:tailEnd len="med" w="med" type="triangle"/>
          </a:ln>
        </p:spPr>
      </p:cxnSp>
      <p:cxnSp>
        <p:nvCxnSpPr>
          <p:cNvPr id="343" name="Google Shape;343;p15"/>
          <p:cNvCxnSpPr>
            <a:stCxn id="340" idx="3"/>
          </p:cNvCxnSpPr>
          <p:nvPr/>
        </p:nvCxnSpPr>
        <p:spPr>
          <a:xfrm flipH="1" rot="10800000">
            <a:off x="2796613" y="2843327"/>
            <a:ext cx="918600" cy="8100"/>
          </a:xfrm>
          <a:prstGeom prst="straightConnector1">
            <a:avLst/>
          </a:prstGeom>
          <a:noFill/>
          <a:ln cap="flat" cmpd="sng" w="9525">
            <a:solidFill>
              <a:schemeClr val="dk2"/>
            </a:solidFill>
            <a:prstDash val="solid"/>
            <a:round/>
            <a:headEnd len="sm" w="sm" type="none"/>
            <a:tailEnd len="med" w="med" type="triangle"/>
          </a:ln>
        </p:spPr>
      </p:cxnSp>
      <p:cxnSp>
        <p:nvCxnSpPr>
          <p:cNvPr id="344" name="Google Shape;344;p15"/>
          <p:cNvCxnSpPr/>
          <p:nvPr/>
        </p:nvCxnSpPr>
        <p:spPr>
          <a:xfrm>
            <a:off x="3334975" y="2847375"/>
            <a:ext cx="5400" cy="960000"/>
          </a:xfrm>
          <a:prstGeom prst="straightConnector1">
            <a:avLst/>
          </a:prstGeom>
          <a:noFill/>
          <a:ln cap="flat" cmpd="sng" w="9525">
            <a:solidFill>
              <a:schemeClr val="dk2"/>
            </a:solidFill>
            <a:prstDash val="solid"/>
            <a:round/>
            <a:headEnd len="sm" w="sm" type="none"/>
            <a:tailEnd len="sm" w="sm" type="none"/>
          </a:ln>
        </p:spPr>
      </p:cxnSp>
      <p:cxnSp>
        <p:nvCxnSpPr>
          <p:cNvPr id="345" name="Google Shape;345;p15"/>
          <p:cNvCxnSpPr/>
          <p:nvPr/>
        </p:nvCxnSpPr>
        <p:spPr>
          <a:xfrm flipH="1" rot="10800000">
            <a:off x="3348950" y="3798903"/>
            <a:ext cx="508800" cy="3000"/>
          </a:xfrm>
          <a:prstGeom prst="straightConnector1">
            <a:avLst/>
          </a:prstGeom>
          <a:noFill/>
          <a:ln cap="flat" cmpd="sng" w="9525">
            <a:solidFill>
              <a:schemeClr val="dk2"/>
            </a:solidFill>
            <a:prstDash val="solid"/>
            <a:round/>
            <a:headEnd len="sm" w="sm" type="none"/>
            <a:tailEnd len="med" w="med" type="triangle"/>
          </a:ln>
        </p:spPr>
      </p:cxnSp>
      <p:pic>
        <p:nvPicPr>
          <p:cNvPr id="346" name="Google Shape;346;p15"/>
          <p:cNvPicPr preferRelativeResize="0"/>
          <p:nvPr/>
        </p:nvPicPr>
        <p:blipFill rotWithShape="1">
          <a:blip r:embed="rId3">
            <a:alphaModFix/>
          </a:blip>
          <a:srcRect b="0" l="0" r="0" t="0"/>
          <a:stretch/>
        </p:blipFill>
        <p:spPr>
          <a:xfrm>
            <a:off x="3995648" y="2348475"/>
            <a:ext cx="1005900" cy="1005900"/>
          </a:xfrm>
          <a:prstGeom prst="rect">
            <a:avLst/>
          </a:prstGeom>
          <a:noFill/>
          <a:ln>
            <a:noFill/>
          </a:ln>
        </p:spPr>
      </p:pic>
      <p:pic>
        <p:nvPicPr>
          <p:cNvPr id="347" name="Google Shape;347;p15"/>
          <p:cNvPicPr preferRelativeResize="0"/>
          <p:nvPr/>
        </p:nvPicPr>
        <p:blipFill rotWithShape="1">
          <a:blip r:embed="rId4">
            <a:alphaModFix/>
          </a:blip>
          <a:srcRect b="0" l="0" r="0" t="0"/>
          <a:stretch/>
        </p:blipFill>
        <p:spPr>
          <a:xfrm>
            <a:off x="4069048" y="3354375"/>
            <a:ext cx="1005900" cy="1005900"/>
          </a:xfrm>
          <a:prstGeom prst="rect">
            <a:avLst/>
          </a:prstGeom>
          <a:noFill/>
          <a:ln>
            <a:noFill/>
          </a:ln>
        </p:spPr>
      </p:pic>
      <p:sp>
        <p:nvSpPr>
          <p:cNvPr id="348" name="Google Shape;348;p15"/>
          <p:cNvSpPr txBox="1"/>
          <p:nvPr/>
        </p:nvSpPr>
        <p:spPr>
          <a:xfrm>
            <a:off x="5600199" y="3669375"/>
            <a:ext cx="2315701"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1	2	12</a:t>
            </a:r>
            <a:endParaRPr b="0" i="0" sz="1300" u="none" cap="none" strike="noStrike">
              <a:solidFill>
                <a:srgbClr val="000000"/>
              </a:solidFill>
              <a:latin typeface="Arial"/>
              <a:ea typeface="Arial"/>
              <a:cs typeface="Arial"/>
              <a:sym typeface="Arial"/>
            </a:endParaRPr>
          </a:p>
        </p:txBody>
      </p:sp>
      <p:cxnSp>
        <p:nvCxnSpPr>
          <p:cNvPr id="349" name="Google Shape;349;p15"/>
          <p:cNvCxnSpPr>
            <a:stCxn id="347" idx="3"/>
          </p:cNvCxnSpPr>
          <p:nvPr/>
        </p:nvCxnSpPr>
        <p:spPr>
          <a:xfrm flipH="1" rot="10800000">
            <a:off x="5074948" y="3851625"/>
            <a:ext cx="509700" cy="5700"/>
          </a:xfrm>
          <a:prstGeom prst="straightConnector1">
            <a:avLst/>
          </a:prstGeom>
          <a:noFill/>
          <a:ln cap="flat" cmpd="sng" w="9525">
            <a:solidFill>
              <a:schemeClr val="dk2"/>
            </a:solidFill>
            <a:prstDash val="solid"/>
            <a:round/>
            <a:headEnd len="sm" w="sm" type="none"/>
            <a:tailEnd len="med" w="med" type="triangle"/>
          </a:ln>
        </p:spPr>
      </p:cxnSp>
      <p:cxnSp>
        <p:nvCxnSpPr>
          <p:cNvPr id="350" name="Google Shape;350;p15"/>
          <p:cNvCxnSpPr>
            <a:stCxn id="346" idx="3"/>
          </p:cNvCxnSpPr>
          <p:nvPr/>
        </p:nvCxnSpPr>
        <p:spPr>
          <a:xfrm flipH="1" rot="10800000">
            <a:off x="5001548" y="2839125"/>
            <a:ext cx="3474300" cy="12300"/>
          </a:xfrm>
          <a:prstGeom prst="straightConnector1">
            <a:avLst/>
          </a:prstGeom>
          <a:noFill/>
          <a:ln cap="flat" cmpd="sng" w="9525">
            <a:solidFill>
              <a:schemeClr val="dk2"/>
            </a:solidFill>
            <a:prstDash val="solid"/>
            <a:round/>
            <a:headEnd len="sm" w="sm" type="none"/>
            <a:tailEnd len="med" w="med" type="triangle"/>
          </a:ln>
        </p:spPr>
      </p:cxnSp>
      <p:sp>
        <p:nvSpPr>
          <p:cNvPr id="351" name="Google Shape;351;p15"/>
          <p:cNvSpPr txBox="1"/>
          <p:nvPr/>
        </p:nvSpPr>
        <p:spPr>
          <a:xfrm>
            <a:off x="3335000" y="2839125"/>
            <a:ext cx="208800" cy="96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fork</a:t>
            </a:r>
            <a:endParaRPr b="0" i="0" sz="1400" u="none" cap="none" strike="noStrike">
              <a:solidFill>
                <a:srgbClr val="000000"/>
              </a:solidFill>
              <a:latin typeface="Arial"/>
              <a:ea typeface="Arial"/>
              <a:cs typeface="Arial"/>
              <a:sym typeface="Arial"/>
            </a:endParaRPr>
          </a:p>
        </p:txBody>
      </p:sp>
      <p:pic>
        <p:nvPicPr>
          <p:cNvPr id="352" name="Google Shape;352;p15"/>
          <p:cNvPicPr preferRelativeResize="0"/>
          <p:nvPr/>
        </p:nvPicPr>
        <p:blipFill rotWithShape="1">
          <a:blip r:embed="rId5">
            <a:alphaModFix/>
          </a:blip>
          <a:srcRect b="0" l="0" r="0" t="0"/>
          <a:stretch/>
        </p:blipFill>
        <p:spPr>
          <a:xfrm>
            <a:off x="2012225" y="3991122"/>
            <a:ext cx="1005900" cy="1005900"/>
          </a:xfrm>
          <a:prstGeom prst="rect">
            <a:avLst/>
          </a:prstGeom>
          <a:noFill/>
          <a:ln>
            <a:noFill/>
          </a:ln>
        </p:spPr>
      </p:pic>
      <p:cxnSp>
        <p:nvCxnSpPr>
          <p:cNvPr id="353" name="Google Shape;353;p15"/>
          <p:cNvCxnSpPr/>
          <p:nvPr/>
        </p:nvCxnSpPr>
        <p:spPr>
          <a:xfrm>
            <a:off x="2985375" y="4718125"/>
            <a:ext cx="1596900" cy="0"/>
          </a:xfrm>
          <a:prstGeom prst="straightConnector1">
            <a:avLst/>
          </a:prstGeom>
          <a:noFill/>
          <a:ln cap="flat" cmpd="sng" w="9525">
            <a:solidFill>
              <a:schemeClr val="dk2"/>
            </a:solidFill>
            <a:prstDash val="solid"/>
            <a:round/>
            <a:headEnd len="sm" w="sm" type="none"/>
            <a:tailEnd len="sm" w="sm" type="none"/>
          </a:ln>
        </p:spPr>
      </p:cxnSp>
      <p:cxnSp>
        <p:nvCxnSpPr>
          <p:cNvPr id="354" name="Google Shape;354;p15"/>
          <p:cNvCxnSpPr>
            <a:endCxn id="347" idx="2"/>
          </p:cNvCxnSpPr>
          <p:nvPr/>
        </p:nvCxnSpPr>
        <p:spPr>
          <a:xfrm flipH="1" rot="10800000">
            <a:off x="4561498" y="4360275"/>
            <a:ext cx="10500" cy="368400"/>
          </a:xfrm>
          <a:prstGeom prst="straightConnector1">
            <a:avLst/>
          </a:prstGeom>
          <a:noFill/>
          <a:ln cap="flat" cmpd="sng" w="9525">
            <a:solidFill>
              <a:schemeClr val="dk2"/>
            </a:solidFill>
            <a:prstDash val="solid"/>
            <a:round/>
            <a:headEnd len="sm" w="sm" type="none"/>
            <a:tailEnd len="med" w="med" type="triangle"/>
          </a:ln>
        </p:spPr>
      </p:cxnSp>
      <p:sp>
        <p:nvSpPr>
          <p:cNvPr id="355" name="Google Shape;355;p15"/>
          <p:cNvSpPr txBox="1"/>
          <p:nvPr/>
        </p:nvSpPr>
        <p:spPr>
          <a:xfrm>
            <a:off x="2108550" y="3883075"/>
            <a:ext cx="918600" cy="27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hello.txt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I/O Redirection (Stderr)</a:t>
            </a:r>
            <a:endParaRPr/>
          </a:p>
        </p:txBody>
      </p:sp>
      <p:sp>
        <p:nvSpPr>
          <p:cNvPr id="361" name="Google Shape;361;p6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Contents written to STDERR can also be piped into other processes using |&amp; and outputted to files using &gt;&amp;.</a:t>
            </a:r>
            <a:endParaRPr/>
          </a:p>
        </p:txBody>
      </p:sp>
      <p:pic>
        <p:nvPicPr>
          <p:cNvPr id="362" name="Google Shape;362;p61"/>
          <p:cNvPicPr preferRelativeResize="0"/>
          <p:nvPr/>
        </p:nvPicPr>
        <p:blipFill rotWithShape="1">
          <a:blip r:embed="rId3">
            <a:alphaModFix/>
          </a:blip>
          <a:srcRect b="0" l="0" r="0" t="0"/>
          <a:stretch/>
        </p:blipFill>
        <p:spPr>
          <a:xfrm>
            <a:off x="505103" y="2131948"/>
            <a:ext cx="3529013" cy="879604"/>
          </a:xfrm>
          <a:prstGeom prst="rect">
            <a:avLst/>
          </a:prstGeom>
          <a:noFill/>
          <a:ln>
            <a:noFill/>
          </a:ln>
        </p:spPr>
      </p:pic>
      <p:sp>
        <p:nvSpPr>
          <p:cNvPr id="363" name="Google Shape;363;p61"/>
          <p:cNvSpPr txBox="1"/>
          <p:nvPr/>
        </p:nvSpPr>
        <p:spPr>
          <a:xfrm>
            <a:off x="860610" y="3699480"/>
            <a:ext cx="635373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Notice how the message “Write to stderr.” was not outputted.</a:t>
            </a:r>
            <a:endParaRPr b="0" i="0" sz="1400" u="none" cap="none" strike="noStrike">
              <a:solidFill>
                <a:srgbClr val="000000"/>
              </a:solidFill>
              <a:latin typeface="Arial"/>
              <a:ea typeface="Arial"/>
              <a:cs typeface="Arial"/>
              <a:sym typeface="Arial"/>
            </a:endParaRPr>
          </a:p>
        </p:txBody>
      </p:sp>
      <p:pic>
        <p:nvPicPr>
          <p:cNvPr id="364" name="Google Shape;364;p61"/>
          <p:cNvPicPr preferRelativeResize="0"/>
          <p:nvPr/>
        </p:nvPicPr>
        <p:blipFill rotWithShape="1">
          <a:blip r:embed="rId4">
            <a:alphaModFix/>
          </a:blip>
          <a:srcRect b="0" l="0" r="0" t="0"/>
          <a:stretch/>
        </p:blipFill>
        <p:spPr>
          <a:xfrm>
            <a:off x="4342841" y="2131948"/>
            <a:ext cx="3981450" cy="1495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Signal Handling</a:t>
            </a:r>
            <a:endParaRPr b="1" sz="2500"/>
          </a:p>
        </p:txBody>
      </p:sp>
      <p:sp>
        <p:nvSpPr>
          <p:cNvPr id="370" name="Google Shape;370;p16"/>
          <p:cNvSpPr txBox="1"/>
          <p:nvPr>
            <p:ph idx="1" type="body"/>
          </p:nvPr>
        </p:nvSpPr>
        <p:spPr>
          <a:xfrm>
            <a:off x="384775" y="1152475"/>
            <a:ext cx="88437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Shells can handle signals sent to them</a:t>
            </a:r>
            <a:endParaRPr/>
          </a:p>
          <a:p>
            <a:pPr indent="-317500" lvl="1" marL="914400" rtl="0" algn="l">
              <a:lnSpc>
                <a:spcPct val="115000"/>
              </a:lnSpc>
              <a:spcBef>
                <a:spcPts val="0"/>
              </a:spcBef>
              <a:spcAft>
                <a:spcPts val="0"/>
              </a:spcAft>
              <a:buSzPts val="1400"/>
              <a:buChar char="○"/>
            </a:pPr>
            <a:r>
              <a:rPr lang="en"/>
              <a:t>SIGINT (Ctrl + C) </a:t>
            </a:r>
            <a:endParaRPr/>
          </a:p>
          <a:p>
            <a:pPr indent="-317500" lvl="1" marL="914400" rtl="0" algn="l">
              <a:lnSpc>
                <a:spcPct val="115000"/>
              </a:lnSpc>
              <a:spcBef>
                <a:spcPts val="0"/>
              </a:spcBef>
              <a:spcAft>
                <a:spcPts val="0"/>
              </a:spcAft>
              <a:buSzPts val="1400"/>
              <a:buChar char="○"/>
            </a:pPr>
            <a:r>
              <a:rPr lang="en"/>
              <a:t>SIGTSTP (Ctrl + Z)</a:t>
            </a:r>
            <a:endParaRPr/>
          </a:p>
          <a:p>
            <a:pPr indent="-317500" lvl="1" marL="914400" rtl="0" algn="l">
              <a:lnSpc>
                <a:spcPct val="115000"/>
              </a:lnSpc>
              <a:spcBef>
                <a:spcPts val="0"/>
              </a:spcBef>
              <a:spcAft>
                <a:spcPts val="0"/>
              </a:spcAft>
              <a:buSzPts val="1400"/>
              <a:buChar char="○"/>
            </a:pPr>
            <a:r>
              <a:rPr lang="en"/>
              <a:t>SIGCHLD (when a child process terminates)</a:t>
            </a:r>
            <a:endParaRPr/>
          </a:p>
          <a:p>
            <a:pPr indent="0" lvl="0" marL="0" rtl="0" algn="l">
              <a:lnSpc>
                <a:spcPct val="115000"/>
              </a:lnSpc>
              <a:spcBef>
                <a:spcPts val="160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
              <a:t>Most of the functionality of this will be done in </a:t>
            </a:r>
            <a:endParaRPr/>
          </a:p>
          <a:p>
            <a:pPr indent="0" lvl="0" marL="457200" rtl="0" algn="l">
              <a:lnSpc>
                <a:spcPct val="100000"/>
              </a:lnSpc>
              <a:spcBef>
                <a:spcPts val="0"/>
              </a:spcBef>
              <a:spcAft>
                <a:spcPts val="0"/>
              </a:spcAft>
              <a:buSzPts val="1800"/>
              <a:buNone/>
            </a:pPr>
            <a:r>
              <a:rPr lang="en"/>
              <a:t>handle_child_status(pid_t pid, int status)</a:t>
            </a:r>
            <a:endParaRPr/>
          </a:p>
          <a:p>
            <a:pPr indent="0" lvl="0" marL="0" rtl="0" algn="l">
              <a:lnSpc>
                <a:spcPct val="115000"/>
              </a:lnSpc>
              <a:spcBef>
                <a:spcPts val="1600"/>
              </a:spcBef>
              <a:spcAft>
                <a:spcPts val="0"/>
              </a:spcAft>
              <a:buClr>
                <a:schemeClr val="dk1"/>
              </a:buClr>
              <a:buSzPts val="1800"/>
              <a:buFont typeface="Arial"/>
              <a:buNone/>
            </a:pPr>
            <a:r>
              <a:t/>
            </a:r>
            <a:endParaRPr/>
          </a:p>
          <a:p>
            <a:pPr indent="0" lvl="0" marL="0" rtl="0" algn="l">
              <a:lnSpc>
                <a:spcPct val="115000"/>
              </a:lnSpc>
              <a:spcBef>
                <a:spcPts val="1600"/>
              </a:spcBef>
              <a:spcAft>
                <a:spcPts val="0"/>
              </a:spcAft>
              <a:buClr>
                <a:schemeClr val="dk1"/>
              </a:buClr>
              <a:buSzPts val="1800"/>
              <a:buFont typeface="Arial"/>
              <a:buNone/>
            </a:pPr>
            <a:r>
              <a:t/>
            </a:r>
            <a:endParaRPr/>
          </a:p>
          <a:p>
            <a:pPr indent="0" lvl="0" marL="0" rtl="0" algn="l">
              <a:lnSpc>
                <a:spcPct val="115000"/>
              </a:lnSpc>
              <a:spcBef>
                <a:spcPts val="1600"/>
              </a:spcBef>
              <a:spcAft>
                <a:spcPts val="0"/>
              </a:spcAft>
              <a:buClr>
                <a:schemeClr val="dk1"/>
              </a:buClr>
              <a:buSzPts val="1800"/>
              <a:buFont typeface="Arial"/>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Handling SIGINT (Ctrl + C)</a:t>
            </a:r>
            <a:endParaRPr b="1"/>
          </a:p>
        </p:txBody>
      </p:sp>
      <p:pic>
        <p:nvPicPr>
          <p:cNvPr id="376" name="Google Shape;376;p17"/>
          <p:cNvPicPr preferRelativeResize="0"/>
          <p:nvPr/>
        </p:nvPicPr>
        <p:blipFill rotWithShape="1">
          <a:blip r:embed="rId3">
            <a:alphaModFix/>
          </a:blip>
          <a:srcRect b="0" l="0" r="0" t="0"/>
          <a:stretch/>
        </p:blipFill>
        <p:spPr>
          <a:xfrm>
            <a:off x="678013" y="1385875"/>
            <a:ext cx="907375" cy="907350"/>
          </a:xfrm>
          <a:prstGeom prst="rect">
            <a:avLst/>
          </a:prstGeom>
          <a:noFill/>
          <a:ln>
            <a:noFill/>
          </a:ln>
        </p:spPr>
      </p:pic>
      <p:pic>
        <p:nvPicPr>
          <p:cNvPr id="377" name="Google Shape;377;p17"/>
          <p:cNvPicPr preferRelativeResize="0"/>
          <p:nvPr/>
        </p:nvPicPr>
        <p:blipFill rotWithShape="1">
          <a:blip r:embed="rId4">
            <a:alphaModFix/>
          </a:blip>
          <a:srcRect b="0" l="0" r="0" t="0"/>
          <a:stretch/>
        </p:blipFill>
        <p:spPr>
          <a:xfrm>
            <a:off x="718476" y="2471551"/>
            <a:ext cx="943550" cy="943525"/>
          </a:xfrm>
          <a:prstGeom prst="rect">
            <a:avLst/>
          </a:prstGeom>
          <a:noFill/>
          <a:ln>
            <a:noFill/>
          </a:ln>
        </p:spPr>
      </p:pic>
      <p:pic>
        <p:nvPicPr>
          <p:cNvPr id="378" name="Google Shape;378;p17"/>
          <p:cNvPicPr preferRelativeResize="0"/>
          <p:nvPr/>
        </p:nvPicPr>
        <p:blipFill rotWithShape="1">
          <a:blip r:embed="rId3">
            <a:alphaModFix/>
          </a:blip>
          <a:srcRect b="0" l="0" r="0" t="0"/>
          <a:stretch/>
        </p:blipFill>
        <p:spPr>
          <a:xfrm>
            <a:off x="2667363" y="1385875"/>
            <a:ext cx="907375" cy="907350"/>
          </a:xfrm>
          <a:prstGeom prst="rect">
            <a:avLst/>
          </a:prstGeom>
          <a:noFill/>
          <a:ln>
            <a:noFill/>
          </a:ln>
        </p:spPr>
      </p:pic>
      <p:pic>
        <p:nvPicPr>
          <p:cNvPr id="379" name="Google Shape;379;p17"/>
          <p:cNvPicPr preferRelativeResize="0"/>
          <p:nvPr/>
        </p:nvPicPr>
        <p:blipFill rotWithShape="1">
          <a:blip r:embed="rId3">
            <a:alphaModFix/>
          </a:blip>
          <a:srcRect b="0" l="0" r="0" t="0"/>
          <a:stretch/>
        </p:blipFill>
        <p:spPr>
          <a:xfrm>
            <a:off x="5109863" y="1385875"/>
            <a:ext cx="907375" cy="907350"/>
          </a:xfrm>
          <a:prstGeom prst="rect">
            <a:avLst/>
          </a:prstGeom>
          <a:noFill/>
          <a:ln>
            <a:noFill/>
          </a:ln>
        </p:spPr>
      </p:pic>
      <p:pic>
        <p:nvPicPr>
          <p:cNvPr id="380" name="Google Shape;380;p17"/>
          <p:cNvPicPr preferRelativeResize="0"/>
          <p:nvPr/>
        </p:nvPicPr>
        <p:blipFill rotWithShape="1">
          <a:blip r:embed="rId3">
            <a:alphaModFix/>
          </a:blip>
          <a:srcRect b="0" l="0" r="0" t="0"/>
          <a:stretch/>
        </p:blipFill>
        <p:spPr>
          <a:xfrm>
            <a:off x="7601338" y="1385875"/>
            <a:ext cx="907375" cy="907350"/>
          </a:xfrm>
          <a:prstGeom prst="rect">
            <a:avLst/>
          </a:prstGeom>
          <a:noFill/>
          <a:ln>
            <a:noFill/>
          </a:ln>
        </p:spPr>
      </p:pic>
      <p:cxnSp>
        <p:nvCxnSpPr>
          <p:cNvPr id="381" name="Google Shape;381;p17"/>
          <p:cNvCxnSpPr>
            <a:endCxn id="378" idx="1"/>
          </p:cNvCxnSpPr>
          <p:nvPr/>
        </p:nvCxnSpPr>
        <p:spPr>
          <a:xfrm>
            <a:off x="1585263" y="1839550"/>
            <a:ext cx="1082100" cy="0"/>
          </a:xfrm>
          <a:prstGeom prst="straightConnector1">
            <a:avLst/>
          </a:prstGeom>
          <a:noFill/>
          <a:ln cap="flat" cmpd="sng" w="9525">
            <a:solidFill>
              <a:schemeClr val="dk2"/>
            </a:solidFill>
            <a:prstDash val="solid"/>
            <a:round/>
            <a:headEnd len="sm" w="sm" type="none"/>
            <a:tailEnd len="med" w="med" type="triangle"/>
          </a:ln>
        </p:spPr>
      </p:cxnSp>
      <p:cxnSp>
        <p:nvCxnSpPr>
          <p:cNvPr id="382" name="Google Shape;382;p17"/>
          <p:cNvCxnSpPr>
            <a:endCxn id="379" idx="1"/>
          </p:cNvCxnSpPr>
          <p:nvPr/>
        </p:nvCxnSpPr>
        <p:spPr>
          <a:xfrm>
            <a:off x="3574763" y="1839550"/>
            <a:ext cx="1535100" cy="0"/>
          </a:xfrm>
          <a:prstGeom prst="straightConnector1">
            <a:avLst/>
          </a:prstGeom>
          <a:noFill/>
          <a:ln cap="flat" cmpd="sng" w="9525">
            <a:solidFill>
              <a:schemeClr val="dk2"/>
            </a:solidFill>
            <a:prstDash val="solid"/>
            <a:round/>
            <a:headEnd len="sm" w="sm" type="none"/>
            <a:tailEnd len="med" w="med" type="triangle"/>
          </a:ln>
        </p:spPr>
      </p:cxnSp>
      <p:cxnSp>
        <p:nvCxnSpPr>
          <p:cNvPr id="383" name="Google Shape;383;p17"/>
          <p:cNvCxnSpPr>
            <a:stCxn id="379" idx="3"/>
            <a:endCxn id="380" idx="1"/>
          </p:cNvCxnSpPr>
          <p:nvPr/>
        </p:nvCxnSpPr>
        <p:spPr>
          <a:xfrm>
            <a:off x="6017238" y="1839550"/>
            <a:ext cx="1584000" cy="0"/>
          </a:xfrm>
          <a:prstGeom prst="straightConnector1">
            <a:avLst/>
          </a:prstGeom>
          <a:noFill/>
          <a:ln cap="flat" cmpd="sng" w="9525">
            <a:solidFill>
              <a:schemeClr val="dk2"/>
            </a:solidFill>
            <a:prstDash val="solid"/>
            <a:round/>
            <a:headEnd len="sm" w="sm" type="none"/>
            <a:tailEnd len="med" w="med" type="triangle"/>
          </a:ln>
        </p:spPr>
      </p:cxnSp>
      <p:cxnSp>
        <p:nvCxnSpPr>
          <p:cNvPr id="384" name="Google Shape;384;p17"/>
          <p:cNvCxnSpPr>
            <a:stCxn id="380" idx="3"/>
          </p:cNvCxnSpPr>
          <p:nvPr/>
        </p:nvCxnSpPr>
        <p:spPr>
          <a:xfrm>
            <a:off x="8508713" y="1839550"/>
            <a:ext cx="357000" cy="600"/>
          </a:xfrm>
          <a:prstGeom prst="straightConnector1">
            <a:avLst/>
          </a:prstGeom>
          <a:noFill/>
          <a:ln cap="flat" cmpd="sng" w="9525">
            <a:solidFill>
              <a:schemeClr val="dk2"/>
            </a:solidFill>
            <a:prstDash val="solid"/>
            <a:round/>
            <a:headEnd len="sm" w="sm" type="none"/>
            <a:tailEnd len="med" w="med" type="triangle"/>
          </a:ln>
        </p:spPr>
      </p:cxnSp>
      <p:pic>
        <p:nvPicPr>
          <p:cNvPr id="385" name="Google Shape;385;p17"/>
          <p:cNvPicPr preferRelativeResize="0"/>
          <p:nvPr/>
        </p:nvPicPr>
        <p:blipFill rotWithShape="1">
          <a:blip r:embed="rId4">
            <a:alphaModFix/>
          </a:blip>
          <a:srcRect b="0" l="0" r="0" t="0"/>
          <a:stretch/>
        </p:blipFill>
        <p:spPr>
          <a:xfrm>
            <a:off x="2649276" y="2471551"/>
            <a:ext cx="943550" cy="943525"/>
          </a:xfrm>
          <a:prstGeom prst="rect">
            <a:avLst/>
          </a:prstGeom>
          <a:noFill/>
          <a:ln>
            <a:noFill/>
          </a:ln>
        </p:spPr>
      </p:pic>
      <p:pic>
        <p:nvPicPr>
          <p:cNvPr id="386" name="Google Shape;386;p17"/>
          <p:cNvPicPr preferRelativeResize="0"/>
          <p:nvPr/>
        </p:nvPicPr>
        <p:blipFill rotWithShape="1">
          <a:blip r:embed="rId4">
            <a:alphaModFix/>
          </a:blip>
          <a:srcRect b="0" l="0" r="0" t="0"/>
          <a:stretch/>
        </p:blipFill>
        <p:spPr>
          <a:xfrm>
            <a:off x="5091788" y="2471551"/>
            <a:ext cx="943550" cy="943525"/>
          </a:xfrm>
          <a:prstGeom prst="rect">
            <a:avLst/>
          </a:prstGeom>
          <a:noFill/>
          <a:ln>
            <a:noFill/>
          </a:ln>
        </p:spPr>
      </p:pic>
      <p:pic>
        <p:nvPicPr>
          <p:cNvPr id="387" name="Google Shape;387;p17"/>
          <p:cNvPicPr preferRelativeResize="0"/>
          <p:nvPr/>
        </p:nvPicPr>
        <p:blipFill rotWithShape="1">
          <a:blip r:embed="rId5">
            <a:alphaModFix/>
          </a:blip>
          <a:srcRect b="0" l="0" r="0" t="0"/>
          <a:stretch/>
        </p:blipFill>
        <p:spPr>
          <a:xfrm>
            <a:off x="7601243" y="2458588"/>
            <a:ext cx="969450" cy="969450"/>
          </a:xfrm>
          <a:prstGeom prst="rect">
            <a:avLst/>
          </a:prstGeom>
          <a:noFill/>
          <a:ln>
            <a:noFill/>
          </a:ln>
        </p:spPr>
      </p:pic>
      <p:cxnSp>
        <p:nvCxnSpPr>
          <p:cNvPr id="388" name="Google Shape;388;p17"/>
          <p:cNvCxnSpPr>
            <a:stCxn id="377" idx="3"/>
            <a:endCxn id="385" idx="1"/>
          </p:cNvCxnSpPr>
          <p:nvPr/>
        </p:nvCxnSpPr>
        <p:spPr>
          <a:xfrm>
            <a:off x="1662026" y="2943314"/>
            <a:ext cx="987300" cy="0"/>
          </a:xfrm>
          <a:prstGeom prst="straightConnector1">
            <a:avLst/>
          </a:prstGeom>
          <a:noFill/>
          <a:ln cap="flat" cmpd="sng" w="9525">
            <a:solidFill>
              <a:schemeClr val="dk2"/>
            </a:solidFill>
            <a:prstDash val="solid"/>
            <a:round/>
            <a:headEnd len="sm" w="sm" type="none"/>
            <a:tailEnd len="med" w="med" type="triangle"/>
          </a:ln>
        </p:spPr>
      </p:cxnSp>
      <p:cxnSp>
        <p:nvCxnSpPr>
          <p:cNvPr id="389" name="Google Shape;389;p17"/>
          <p:cNvCxnSpPr>
            <a:stCxn id="385" idx="3"/>
            <a:endCxn id="386" idx="1"/>
          </p:cNvCxnSpPr>
          <p:nvPr/>
        </p:nvCxnSpPr>
        <p:spPr>
          <a:xfrm>
            <a:off x="3592826" y="2943314"/>
            <a:ext cx="1499100" cy="0"/>
          </a:xfrm>
          <a:prstGeom prst="straightConnector1">
            <a:avLst/>
          </a:prstGeom>
          <a:noFill/>
          <a:ln cap="flat" cmpd="sng" w="9525">
            <a:solidFill>
              <a:schemeClr val="dk2"/>
            </a:solidFill>
            <a:prstDash val="solid"/>
            <a:round/>
            <a:headEnd len="sm" w="sm" type="none"/>
            <a:tailEnd len="med" w="med" type="triangle"/>
          </a:ln>
        </p:spPr>
      </p:cxnSp>
      <p:cxnSp>
        <p:nvCxnSpPr>
          <p:cNvPr id="390" name="Google Shape;390;p17"/>
          <p:cNvCxnSpPr>
            <a:stCxn id="386" idx="3"/>
            <a:endCxn id="387" idx="1"/>
          </p:cNvCxnSpPr>
          <p:nvPr/>
        </p:nvCxnSpPr>
        <p:spPr>
          <a:xfrm>
            <a:off x="6035338" y="2943314"/>
            <a:ext cx="1566000" cy="0"/>
          </a:xfrm>
          <a:prstGeom prst="straightConnector1">
            <a:avLst/>
          </a:prstGeom>
          <a:noFill/>
          <a:ln cap="flat" cmpd="sng" w="9525">
            <a:solidFill>
              <a:schemeClr val="dk2"/>
            </a:solidFill>
            <a:prstDash val="solid"/>
            <a:round/>
            <a:headEnd len="sm" w="sm" type="none"/>
            <a:tailEnd len="med" w="med" type="triangle"/>
          </a:ln>
        </p:spPr>
      </p:cxnSp>
      <p:pic>
        <p:nvPicPr>
          <p:cNvPr id="391" name="Google Shape;391;p17"/>
          <p:cNvPicPr preferRelativeResize="0"/>
          <p:nvPr/>
        </p:nvPicPr>
        <p:blipFill rotWithShape="1">
          <a:blip r:embed="rId6">
            <a:alphaModFix/>
          </a:blip>
          <a:srcRect b="0" l="0" r="0" t="0"/>
          <a:stretch/>
        </p:blipFill>
        <p:spPr>
          <a:xfrm>
            <a:off x="622900" y="2430000"/>
            <a:ext cx="357000" cy="357000"/>
          </a:xfrm>
          <a:prstGeom prst="rect">
            <a:avLst/>
          </a:prstGeom>
          <a:noFill/>
          <a:ln>
            <a:noFill/>
          </a:ln>
        </p:spPr>
      </p:pic>
      <p:pic>
        <p:nvPicPr>
          <p:cNvPr id="392" name="Google Shape;392;p17"/>
          <p:cNvPicPr preferRelativeResize="0"/>
          <p:nvPr/>
        </p:nvPicPr>
        <p:blipFill rotWithShape="1">
          <a:blip r:embed="rId6">
            <a:alphaModFix/>
          </a:blip>
          <a:srcRect b="0" l="0" r="0" t="0"/>
          <a:stretch/>
        </p:blipFill>
        <p:spPr>
          <a:xfrm>
            <a:off x="2600025" y="2393250"/>
            <a:ext cx="357000" cy="357000"/>
          </a:xfrm>
          <a:prstGeom prst="rect">
            <a:avLst/>
          </a:prstGeom>
          <a:noFill/>
          <a:ln>
            <a:noFill/>
          </a:ln>
        </p:spPr>
      </p:pic>
      <p:pic>
        <p:nvPicPr>
          <p:cNvPr id="393" name="Google Shape;393;p17"/>
          <p:cNvPicPr preferRelativeResize="0"/>
          <p:nvPr/>
        </p:nvPicPr>
        <p:blipFill rotWithShape="1">
          <a:blip r:embed="rId6">
            <a:alphaModFix/>
          </a:blip>
          <a:srcRect b="0" l="0" r="0" t="0"/>
          <a:stretch/>
        </p:blipFill>
        <p:spPr>
          <a:xfrm>
            <a:off x="5024125" y="2393250"/>
            <a:ext cx="357000" cy="357000"/>
          </a:xfrm>
          <a:prstGeom prst="rect">
            <a:avLst/>
          </a:prstGeom>
          <a:noFill/>
          <a:ln>
            <a:noFill/>
          </a:ln>
        </p:spPr>
      </p:pic>
      <p:pic>
        <p:nvPicPr>
          <p:cNvPr id="394" name="Google Shape;394;p17"/>
          <p:cNvPicPr preferRelativeResize="0"/>
          <p:nvPr/>
        </p:nvPicPr>
        <p:blipFill rotWithShape="1">
          <a:blip r:embed="rId6">
            <a:alphaModFix/>
          </a:blip>
          <a:srcRect b="0" l="0" r="0" t="0"/>
          <a:stretch/>
        </p:blipFill>
        <p:spPr>
          <a:xfrm>
            <a:off x="7497225" y="1289050"/>
            <a:ext cx="357000" cy="357000"/>
          </a:xfrm>
          <a:prstGeom prst="rect">
            <a:avLst/>
          </a:prstGeom>
          <a:noFill/>
          <a:ln>
            <a:noFill/>
          </a:ln>
        </p:spPr>
      </p:pic>
      <p:sp>
        <p:nvSpPr>
          <p:cNvPr id="395" name="Google Shape;395;p17"/>
          <p:cNvSpPr txBox="1"/>
          <p:nvPr/>
        </p:nvSpPr>
        <p:spPr>
          <a:xfrm>
            <a:off x="409050" y="3628100"/>
            <a:ext cx="1867500" cy="8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1. Shell and single child process (in the foreground) are running</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96" name="Google Shape;396;p17"/>
          <p:cNvSpPr txBox="1"/>
          <p:nvPr/>
        </p:nvSpPr>
        <p:spPr>
          <a:xfrm>
            <a:off x="2337775" y="3628100"/>
            <a:ext cx="20397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2. User sends SIGINT (Ctrl +C)</a:t>
            </a:r>
            <a:endParaRPr b="0" i="0" sz="1000" u="none" cap="none" strike="noStrike">
              <a:solidFill>
                <a:srgbClr val="000000"/>
              </a:solidFill>
              <a:latin typeface="Arial"/>
              <a:ea typeface="Arial"/>
              <a:cs typeface="Arial"/>
              <a:sym typeface="Arial"/>
            </a:endParaRPr>
          </a:p>
        </p:txBody>
      </p:sp>
      <p:pic>
        <p:nvPicPr>
          <p:cNvPr id="397" name="Google Shape;397;p17"/>
          <p:cNvPicPr preferRelativeResize="0"/>
          <p:nvPr/>
        </p:nvPicPr>
        <p:blipFill rotWithShape="1">
          <a:blip r:embed="rId7">
            <a:alphaModFix/>
          </a:blip>
          <a:srcRect b="0" l="0" r="0" t="0"/>
          <a:stretch/>
        </p:blipFill>
        <p:spPr>
          <a:xfrm>
            <a:off x="2337775" y="4077692"/>
            <a:ext cx="1984524" cy="625125"/>
          </a:xfrm>
          <a:prstGeom prst="rect">
            <a:avLst/>
          </a:prstGeom>
          <a:noFill/>
          <a:ln>
            <a:noFill/>
          </a:ln>
        </p:spPr>
      </p:pic>
      <p:cxnSp>
        <p:nvCxnSpPr>
          <p:cNvPr id="398" name="Google Shape;398;p17"/>
          <p:cNvCxnSpPr>
            <a:endCxn id="386" idx="2"/>
          </p:cNvCxnSpPr>
          <p:nvPr/>
        </p:nvCxnSpPr>
        <p:spPr>
          <a:xfrm flipH="1" rot="10800000">
            <a:off x="4377363" y="3415076"/>
            <a:ext cx="1186200" cy="629400"/>
          </a:xfrm>
          <a:prstGeom prst="straightConnector1">
            <a:avLst/>
          </a:prstGeom>
          <a:noFill/>
          <a:ln cap="flat" cmpd="sng" w="9525">
            <a:solidFill>
              <a:srgbClr val="FF0000"/>
            </a:solidFill>
            <a:prstDash val="solid"/>
            <a:round/>
            <a:headEnd len="sm" w="sm" type="none"/>
            <a:tailEnd len="med" w="med" type="triangle"/>
          </a:ln>
        </p:spPr>
      </p:cxnSp>
      <p:sp>
        <p:nvSpPr>
          <p:cNvPr id="399" name="Google Shape;399;p17"/>
          <p:cNvSpPr txBox="1"/>
          <p:nvPr/>
        </p:nvSpPr>
        <p:spPr>
          <a:xfrm>
            <a:off x="5060875" y="3628100"/>
            <a:ext cx="1784400" cy="48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3. Signal sent to foreground process group</a:t>
            </a:r>
            <a:endParaRPr b="0" i="0" sz="1000" u="none" cap="none" strike="noStrike">
              <a:solidFill>
                <a:srgbClr val="000000"/>
              </a:solidFill>
              <a:latin typeface="Arial"/>
              <a:ea typeface="Arial"/>
              <a:cs typeface="Arial"/>
              <a:sym typeface="Arial"/>
            </a:endParaRPr>
          </a:p>
        </p:txBody>
      </p:sp>
      <p:sp>
        <p:nvSpPr>
          <p:cNvPr id="400" name="Google Shape;400;p17"/>
          <p:cNvSpPr txBox="1"/>
          <p:nvPr/>
        </p:nvSpPr>
        <p:spPr>
          <a:xfrm>
            <a:off x="7066125" y="3628100"/>
            <a:ext cx="20397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4. Group is forced to terminate, shell reacquires terminal control</a:t>
            </a:r>
            <a:endParaRPr b="0" i="0" sz="1000" u="none" cap="none" strike="noStrike">
              <a:solidFill>
                <a:srgbClr val="000000"/>
              </a:solidFill>
              <a:latin typeface="Arial"/>
              <a:ea typeface="Arial"/>
              <a:cs typeface="Arial"/>
              <a:sym typeface="Arial"/>
            </a:endParaRPr>
          </a:p>
        </p:txBody>
      </p:sp>
      <p:sp>
        <p:nvSpPr>
          <p:cNvPr id="401" name="Google Shape;401;p17"/>
          <p:cNvSpPr txBox="1"/>
          <p:nvPr/>
        </p:nvSpPr>
        <p:spPr>
          <a:xfrm>
            <a:off x="6484500" y="4898475"/>
            <a:ext cx="2659500" cy="27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Explanation : </a:t>
            </a:r>
            <a:r>
              <a:rPr b="0" i="0" lang="en" sz="600" u="sng" cap="none" strike="noStrike">
                <a:solidFill>
                  <a:schemeClr val="hlink"/>
                </a:solidFill>
                <a:latin typeface="Arial"/>
                <a:ea typeface="Arial"/>
                <a:cs typeface="Arial"/>
                <a:sym typeface="Arial"/>
                <a:hlinkClick r:id="rId8"/>
              </a:rPr>
              <a:t>https://en.wikipedia.org/wiki/Process_group#Applications</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Handling SIGTSTP (Ctrl + Z)</a:t>
            </a:r>
            <a:endParaRPr b="1"/>
          </a:p>
        </p:txBody>
      </p:sp>
      <p:pic>
        <p:nvPicPr>
          <p:cNvPr id="407" name="Google Shape;407;p18"/>
          <p:cNvPicPr preferRelativeResize="0"/>
          <p:nvPr/>
        </p:nvPicPr>
        <p:blipFill rotWithShape="1">
          <a:blip r:embed="rId3">
            <a:alphaModFix/>
          </a:blip>
          <a:srcRect b="0" l="0" r="0" t="0"/>
          <a:stretch/>
        </p:blipFill>
        <p:spPr>
          <a:xfrm>
            <a:off x="678013" y="1385875"/>
            <a:ext cx="907375" cy="907350"/>
          </a:xfrm>
          <a:prstGeom prst="rect">
            <a:avLst/>
          </a:prstGeom>
          <a:noFill/>
          <a:ln>
            <a:noFill/>
          </a:ln>
        </p:spPr>
      </p:pic>
      <p:pic>
        <p:nvPicPr>
          <p:cNvPr id="408" name="Google Shape;408;p18"/>
          <p:cNvPicPr preferRelativeResize="0"/>
          <p:nvPr/>
        </p:nvPicPr>
        <p:blipFill rotWithShape="1">
          <a:blip r:embed="rId4">
            <a:alphaModFix/>
          </a:blip>
          <a:srcRect b="0" l="0" r="0" t="0"/>
          <a:stretch/>
        </p:blipFill>
        <p:spPr>
          <a:xfrm>
            <a:off x="718476" y="2471551"/>
            <a:ext cx="943550" cy="943525"/>
          </a:xfrm>
          <a:prstGeom prst="rect">
            <a:avLst/>
          </a:prstGeom>
          <a:noFill/>
          <a:ln>
            <a:noFill/>
          </a:ln>
        </p:spPr>
      </p:pic>
      <p:pic>
        <p:nvPicPr>
          <p:cNvPr id="409" name="Google Shape;409;p18"/>
          <p:cNvPicPr preferRelativeResize="0"/>
          <p:nvPr/>
        </p:nvPicPr>
        <p:blipFill rotWithShape="1">
          <a:blip r:embed="rId3">
            <a:alphaModFix/>
          </a:blip>
          <a:srcRect b="0" l="0" r="0" t="0"/>
          <a:stretch/>
        </p:blipFill>
        <p:spPr>
          <a:xfrm>
            <a:off x="2667363" y="1385875"/>
            <a:ext cx="907375" cy="907350"/>
          </a:xfrm>
          <a:prstGeom prst="rect">
            <a:avLst/>
          </a:prstGeom>
          <a:noFill/>
          <a:ln>
            <a:noFill/>
          </a:ln>
        </p:spPr>
      </p:pic>
      <p:pic>
        <p:nvPicPr>
          <p:cNvPr id="410" name="Google Shape;410;p18"/>
          <p:cNvPicPr preferRelativeResize="0"/>
          <p:nvPr/>
        </p:nvPicPr>
        <p:blipFill rotWithShape="1">
          <a:blip r:embed="rId3">
            <a:alphaModFix/>
          </a:blip>
          <a:srcRect b="0" l="0" r="0" t="0"/>
          <a:stretch/>
        </p:blipFill>
        <p:spPr>
          <a:xfrm>
            <a:off x="5109863" y="1385875"/>
            <a:ext cx="907375" cy="907350"/>
          </a:xfrm>
          <a:prstGeom prst="rect">
            <a:avLst/>
          </a:prstGeom>
          <a:noFill/>
          <a:ln>
            <a:noFill/>
          </a:ln>
        </p:spPr>
      </p:pic>
      <p:pic>
        <p:nvPicPr>
          <p:cNvPr id="411" name="Google Shape;411;p18"/>
          <p:cNvPicPr preferRelativeResize="0"/>
          <p:nvPr/>
        </p:nvPicPr>
        <p:blipFill rotWithShape="1">
          <a:blip r:embed="rId3">
            <a:alphaModFix/>
          </a:blip>
          <a:srcRect b="0" l="0" r="0" t="0"/>
          <a:stretch/>
        </p:blipFill>
        <p:spPr>
          <a:xfrm>
            <a:off x="7601338" y="1385875"/>
            <a:ext cx="907375" cy="907350"/>
          </a:xfrm>
          <a:prstGeom prst="rect">
            <a:avLst/>
          </a:prstGeom>
          <a:noFill/>
          <a:ln>
            <a:noFill/>
          </a:ln>
        </p:spPr>
      </p:pic>
      <p:cxnSp>
        <p:nvCxnSpPr>
          <p:cNvPr id="412" name="Google Shape;412;p18"/>
          <p:cNvCxnSpPr>
            <a:endCxn id="409" idx="1"/>
          </p:cNvCxnSpPr>
          <p:nvPr/>
        </p:nvCxnSpPr>
        <p:spPr>
          <a:xfrm>
            <a:off x="1585263" y="1839550"/>
            <a:ext cx="1082100" cy="0"/>
          </a:xfrm>
          <a:prstGeom prst="straightConnector1">
            <a:avLst/>
          </a:prstGeom>
          <a:noFill/>
          <a:ln cap="flat" cmpd="sng" w="9525">
            <a:solidFill>
              <a:schemeClr val="dk2"/>
            </a:solidFill>
            <a:prstDash val="solid"/>
            <a:round/>
            <a:headEnd len="sm" w="sm" type="none"/>
            <a:tailEnd len="med" w="med" type="triangle"/>
          </a:ln>
        </p:spPr>
      </p:cxnSp>
      <p:cxnSp>
        <p:nvCxnSpPr>
          <p:cNvPr id="413" name="Google Shape;413;p18"/>
          <p:cNvCxnSpPr>
            <a:endCxn id="410" idx="1"/>
          </p:cNvCxnSpPr>
          <p:nvPr/>
        </p:nvCxnSpPr>
        <p:spPr>
          <a:xfrm>
            <a:off x="3574763" y="1839550"/>
            <a:ext cx="1535100" cy="0"/>
          </a:xfrm>
          <a:prstGeom prst="straightConnector1">
            <a:avLst/>
          </a:prstGeom>
          <a:noFill/>
          <a:ln cap="flat" cmpd="sng" w="9525">
            <a:solidFill>
              <a:schemeClr val="dk2"/>
            </a:solidFill>
            <a:prstDash val="solid"/>
            <a:round/>
            <a:headEnd len="sm" w="sm" type="none"/>
            <a:tailEnd len="med" w="med" type="triangle"/>
          </a:ln>
        </p:spPr>
      </p:cxnSp>
      <p:cxnSp>
        <p:nvCxnSpPr>
          <p:cNvPr id="414" name="Google Shape;414;p18"/>
          <p:cNvCxnSpPr>
            <a:stCxn id="410" idx="3"/>
            <a:endCxn id="411" idx="1"/>
          </p:cNvCxnSpPr>
          <p:nvPr/>
        </p:nvCxnSpPr>
        <p:spPr>
          <a:xfrm>
            <a:off x="6017238" y="1839550"/>
            <a:ext cx="1584000" cy="0"/>
          </a:xfrm>
          <a:prstGeom prst="straightConnector1">
            <a:avLst/>
          </a:prstGeom>
          <a:noFill/>
          <a:ln cap="flat" cmpd="sng" w="9525">
            <a:solidFill>
              <a:schemeClr val="dk2"/>
            </a:solidFill>
            <a:prstDash val="solid"/>
            <a:round/>
            <a:headEnd len="sm" w="sm" type="none"/>
            <a:tailEnd len="med" w="med" type="triangle"/>
          </a:ln>
        </p:spPr>
      </p:cxnSp>
      <p:cxnSp>
        <p:nvCxnSpPr>
          <p:cNvPr id="415" name="Google Shape;415;p18"/>
          <p:cNvCxnSpPr>
            <a:stCxn id="411" idx="3"/>
          </p:cNvCxnSpPr>
          <p:nvPr/>
        </p:nvCxnSpPr>
        <p:spPr>
          <a:xfrm>
            <a:off x="8508713" y="1839550"/>
            <a:ext cx="357000" cy="600"/>
          </a:xfrm>
          <a:prstGeom prst="straightConnector1">
            <a:avLst/>
          </a:prstGeom>
          <a:noFill/>
          <a:ln cap="flat" cmpd="sng" w="9525">
            <a:solidFill>
              <a:schemeClr val="dk2"/>
            </a:solidFill>
            <a:prstDash val="solid"/>
            <a:round/>
            <a:headEnd len="sm" w="sm" type="none"/>
            <a:tailEnd len="med" w="med" type="triangle"/>
          </a:ln>
        </p:spPr>
      </p:cxnSp>
      <p:pic>
        <p:nvPicPr>
          <p:cNvPr id="416" name="Google Shape;416;p18"/>
          <p:cNvPicPr preferRelativeResize="0"/>
          <p:nvPr/>
        </p:nvPicPr>
        <p:blipFill rotWithShape="1">
          <a:blip r:embed="rId4">
            <a:alphaModFix/>
          </a:blip>
          <a:srcRect b="0" l="0" r="0" t="0"/>
          <a:stretch/>
        </p:blipFill>
        <p:spPr>
          <a:xfrm>
            <a:off x="2649276" y="2471551"/>
            <a:ext cx="943550" cy="943525"/>
          </a:xfrm>
          <a:prstGeom prst="rect">
            <a:avLst/>
          </a:prstGeom>
          <a:noFill/>
          <a:ln>
            <a:noFill/>
          </a:ln>
        </p:spPr>
      </p:pic>
      <p:pic>
        <p:nvPicPr>
          <p:cNvPr id="417" name="Google Shape;417;p18"/>
          <p:cNvPicPr preferRelativeResize="0"/>
          <p:nvPr/>
        </p:nvPicPr>
        <p:blipFill rotWithShape="1">
          <a:blip r:embed="rId4">
            <a:alphaModFix/>
          </a:blip>
          <a:srcRect b="0" l="0" r="0" t="0"/>
          <a:stretch/>
        </p:blipFill>
        <p:spPr>
          <a:xfrm>
            <a:off x="5091788" y="2471551"/>
            <a:ext cx="943550" cy="943525"/>
          </a:xfrm>
          <a:prstGeom prst="rect">
            <a:avLst/>
          </a:prstGeom>
          <a:noFill/>
          <a:ln>
            <a:noFill/>
          </a:ln>
        </p:spPr>
      </p:pic>
      <p:cxnSp>
        <p:nvCxnSpPr>
          <p:cNvPr id="418" name="Google Shape;418;p18"/>
          <p:cNvCxnSpPr>
            <a:stCxn id="408" idx="3"/>
            <a:endCxn id="416" idx="1"/>
          </p:cNvCxnSpPr>
          <p:nvPr/>
        </p:nvCxnSpPr>
        <p:spPr>
          <a:xfrm>
            <a:off x="1662026" y="2943314"/>
            <a:ext cx="987300" cy="0"/>
          </a:xfrm>
          <a:prstGeom prst="straightConnector1">
            <a:avLst/>
          </a:prstGeom>
          <a:noFill/>
          <a:ln cap="flat" cmpd="sng" w="9525">
            <a:solidFill>
              <a:schemeClr val="dk2"/>
            </a:solidFill>
            <a:prstDash val="solid"/>
            <a:round/>
            <a:headEnd len="sm" w="sm" type="none"/>
            <a:tailEnd len="med" w="med" type="triangle"/>
          </a:ln>
        </p:spPr>
      </p:cxnSp>
      <p:cxnSp>
        <p:nvCxnSpPr>
          <p:cNvPr id="419" name="Google Shape;419;p18"/>
          <p:cNvCxnSpPr>
            <a:stCxn id="416" idx="3"/>
            <a:endCxn id="417" idx="1"/>
          </p:cNvCxnSpPr>
          <p:nvPr/>
        </p:nvCxnSpPr>
        <p:spPr>
          <a:xfrm>
            <a:off x="3592826" y="2943314"/>
            <a:ext cx="1499100" cy="0"/>
          </a:xfrm>
          <a:prstGeom prst="straightConnector1">
            <a:avLst/>
          </a:prstGeom>
          <a:noFill/>
          <a:ln cap="flat" cmpd="sng" w="9525">
            <a:solidFill>
              <a:schemeClr val="dk2"/>
            </a:solidFill>
            <a:prstDash val="solid"/>
            <a:round/>
            <a:headEnd len="sm" w="sm" type="none"/>
            <a:tailEnd len="med" w="med" type="triangle"/>
          </a:ln>
        </p:spPr>
      </p:cxnSp>
      <p:cxnSp>
        <p:nvCxnSpPr>
          <p:cNvPr id="420" name="Google Shape;420;p18"/>
          <p:cNvCxnSpPr>
            <a:stCxn id="417" idx="3"/>
          </p:cNvCxnSpPr>
          <p:nvPr/>
        </p:nvCxnSpPr>
        <p:spPr>
          <a:xfrm>
            <a:off x="6035338" y="2943314"/>
            <a:ext cx="1566000" cy="0"/>
          </a:xfrm>
          <a:prstGeom prst="straightConnector1">
            <a:avLst/>
          </a:prstGeom>
          <a:noFill/>
          <a:ln cap="flat" cmpd="sng" w="9525">
            <a:solidFill>
              <a:schemeClr val="dk2"/>
            </a:solidFill>
            <a:prstDash val="solid"/>
            <a:round/>
            <a:headEnd len="sm" w="sm" type="none"/>
            <a:tailEnd len="med" w="med" type="triangle"/>
          </a:ln>
        </p:spPr>
      </p:cxnSp>
      <p:pic>
        <p:nvPicPr>
          <p:cNvPr id="421" name="Google Shape;421;p18"/>
          <p:cNvPicPr preferRelativeResize="0"/>
          <p:nvPr/>
        </p:nvPicPr>
        <p:blipFill rotWithShape="1">
          <a:blip r:embed="rId5">
            <a:alphaModFix/>
          </a:blip>
          <a:srcRect b="0" l="0" r="0" t="0"/>
          <a:stretch/>
        </p:blipFill>
        <p:spPr>
          <a:xfrm>
            <a:off x="622900" y="2430000"/>
            <a:ext cx="357000" cy="357000"/>
          </a:xfrm>
          <a:prstGeom prst="rect">
            <a:avLst/>
          </a:prstGeom>
          <a:noFill/>
          <a:ln>
            <a:noFill/>
          </a:ln>
        </p:spPr>
      </p:pic>
      <p:pic>
        <p:nvPicPr>
          <p:cNvPr id="422" name="Google Shape;422;p18"/>
          <p:cNvPicPr preferRelativeResize="0"/>
          <p:nvPr/>
        </p:nvPicPr>
        <p:blipFill rotWithShape="1">
          <a:blip r:embed="rId5">
            <a:alphaModFix/>
          </a:blip>
          <a:srcRect b="0" l="0" r="0" t="0"/>
          <a:stretch/>
        </p:blipFill>
        <p:spPr>
          <a:xfrm>
            <a:off x="2600025" y="2393250"/>
            <a:ext cx="357000" cy="357000"/>
          </a:xfrm>
          <a:prstGeom prst="rect">
            <a:avLst/>
          </a:prstGeom>
          <a:noFill/>
          <a:ln>
            <a:noFill/>
          </a:ln>
        </p:spPr>
      </p:pic>
      <p:pic>
        <p:nvPicPr>
          <p:cNvPr id="423" name="Google Shape;423;p18"/>
          <p:cNvPicPr preferRelativeResize="0"/>
          <p:nvPr/>
        </p:nvPicPr>
        <p:blipFill rotWithShape="1">
          <a:blip r:embed="rId5">
            <a:alphaModFix/>
          </a:blip>
          <a:srcRect b="0" l="0" r="0" t="0"/>
          <a:stretch/>
        </p:blipFill>
        <p:spPr>
          <a:xfrm>
            <a:off x="5024125" y="2393250"/>
            <a:ext cx="357000" cy="357000"/>
          </a:xfrm>
          <a:prstGeom prst="rect">
            <a:avLst/>
          </a:prstGeom>
          <a:noFill/>
          <a:ln>
            <a:noFill/>
          </a:ln>
        </p:spPr>
      </p:pic>
      <p:pic>
        <p:nvPicPr>
          <p:cNvPr id="424" name="Google Shape;424;p18"/>
          <p:cNvPicPr preferRelativeResize="0"/>
          <p:nvPr/>
        </p:nvPicPr>
        <p:blipFill rotWithShape="1">
          <a:blip r:embed="rId5">
            <a:alphaModFix/>
          </a:blip>
          <a:srcRect b="0" l="0" r="0" t="0"/>
          <a:stretch/>
        </p:blipFill>
        <p:spPr>
          <a:xfrm>
            <a:off x="7497225" y="1289050"/>
            <a:ext cx="357000" cy="357000"/>
          </a:xfrm>
          <a:prstGeom prst="rect">
            <a:avLst/>
          </a:prstGeom>
          <a:noFill/>
          <a:ln>
            <a:noFill/>
          </a:ln>
        </p:spPr>
      </p:pic>
      <p:sp>
        <p:nvSpPr>
          <p:cNvPr id="425" name="Google Shape;425;p18"/>
          <p:cNvSpPr txBox="1"/>
          <p:nvPr/>
        </p:nvSpPr>
        <p:spPr>
          <a:xfrm>
            <a:off x="409050" y="3628100"/>
            <a:ext cx="1867500" cy="8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1. Shell and single child process (in the foreground) are running</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26" name="Google Shape;426;p18"/>
          <p:cNvSpPr txBox="1"/>
          <p:nvPr/>
        </p:nvSpPr>
        <p:spPr>
          <a:xfrm>
            <a:off x="2337775" y="3628100"/>
            <a:ext cx="21684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2. User sends SIGTSTP (Ctrl + Z)</a:t>
            </a:r>
            <a:endParaRPr b="0" i="0" sz="1000" u="none" cap="none" strike="noStrike">
              <a:solidFill>
                <a:srgbClr val="000000"/>
              </a:solidFill>
              <a:latin typeface="Arial"/>
              <a:ea typeface="Arial"/>
              <a:cs typeface="Arial"/>
              <a:sym typeface="Arial"/>
            </a:endParaRPr>
          </a:p>
        </p:txBody>
      </p:sp>
      <p:pic>
        <p:nvPicPr>
          <p:cNvPr id="427" name="Google Shape;427;p18"/>
          <p:cNvPicPr preferRelativeResize="0"/>
          <p:nvPr/>
        </p:nvPicPr>
        <p:blipFill rotWithShape="1">
          <a:blip r:embed="rId6">
            <a:alphaModFix/>
          </a:blip>
          <a:srcRect b="0" l="0" r="0" t="0"/>
          <a:stretch/>
        </p:blipFill>
        <p:spPr>
          <a:xfrm>
            <a:off x="2337775" y="4047067"/>
            <a:ext cx="1984524" cy="625125"/>
          </a:xfrm>
          <a:prstGeom prst="rect">
            <a:avLst/>
          </a:prstGeom>
          <a:noFill/>
          <a:ln>
            <a:noFill/>
          </a:ln>
        </p:spPr>
      </p:pic>
      <p:cxnSp>
        <p:nvCxnSpPr>
          <p:cNvPr id="428" name="Google Shape;428;p18"/>
          <p:cNvCxnSpPr>
            <a:endCxn id="417" idx="2"/>
          </p:cNvCxnSpPr>
          <p:nvPr/>
        </p:nvCxnSpPr>
        <p:spPr>
          <a:xfrm flipH="1" rot="10800000">
            <a:off x="4377363" y="3415076"/>
            <a:ext cx="1186200" cy="629400"/>
          </a:xfrm>
          <a:prstGeom prst="straightConnector1">
            <a:avLst/>
          </a:prstGeom>
          <a:noFill/>
          <a:ln cap="flat" cmpd="sng" w="9525">
            <a:solidFill>
              <a:srgbClr val="FF0000"/>
            </a:solidFill>
            <a:prstDash val="solid"/>
            <a:round/>
            <a:headEnd len="sm" w="sm" type="none"/>
            <a:tailEnd len="med" w="med" type="triangle"/>
          </a:ln>
        </p:spPr>
      </p:cxnSp>
      <p:sp>
        <p:nvSpPr>
          <p:cNvPr id="429" name="Google Shape;429;p18"/>
          <p:cNvSpPr txBox="1"/>
          <p:nvPr/>
        </p:nvSpPr>
        <p:spPr>
          <a:xfrm>
            <a:off x="5060875" y="3628100"/>
            <a:ext cx="1784400" cy="48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3. Signal sent to foreground process group</a:t>
            </a:r>
            <a:endParaRPr b="0" i="0" sz="1000" u="none" cap="none" strike="noStrike">
              <a:solidFill>
                <a:srgbClr val="000000"/>
              </a:solidFill>
              <a:latin typeface="Arial"/>
              <a:ea typeface="Arial"/>
              <a:cs typeface="Arial"/>
              <a:sym typeface="Arial"/>
            </a:endParaRPr>
          </a:p>
        </p:txBody>
      </p:sp>
      <p:sp>
        <p:nvSpPr>
          <p:cNvPr id="430" name="Google Shape;430;p18"/>
          <p:cNvSpPr txBox="1"/>
          <p:nvPr/>
        </p:nvSpPr>
        <p:spPr>
          <a:xfrm>
            <a:off x="7066125" y="3628100"/>
            <a:ext cx="20397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4. Group is forced to stop, shell reacquires terminal control</a:t>
            </a:r>
            <a:endParaRPr b="0" i="0" sz="1000" u="none" cap="none" strike="noStrike">
              <a:solidFill>
                <a:srgbClr val="000000"/>
              </a:solidFill>
              <a:latin typeface="Arial"/>
              <a:ea typeface="Arial"/>
              <a:cs typeface="Arial"/>
              <a:sym typeface="Arial"/>
            </a:endParaRPr>
          </a:p>
        </p:txBody>
      </p:sp>
      <p:sp>
        <p:nvSpPr>
          <p:cNvPr id="431" name="Google Shape;431;p18"/>
          <p:cNvSpPr txBox="1"/>
          <p:nvPr/>
        </p:nvSpPr>
        <p:spPr>
          <a:xfrm>
            <a:off x="6484500" y="4898475"/>
            <a:ext cx="2659500" cy="27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Explanation : </a:t>
            </a:r>
            <a:r>
              <a:rPr b="0" i="0" lang="en" sz="600" u="sng" cap="none" strike="noStrike">
                <a:solidFill>
                  <a:schemeClr val="hlink"/>
                </a:solidFill>
                <a:latin typeface="Arial"/>
                <a:ea typeface="Arial"/>
                <a:cs typeface="Arial"/>
                <a:sym typeface="Arial"/>
                <a:hlinkClick r:id="rId7"/>
              </a:rPr>
              <a:t>https://en.wikipedia.org/wiki/Process_group#Applications</a:t>
            </a:r>
            <a:endParaRPr b="0" i="0" sz="600" u="none" cap="none" strike="noStrike">
              <a:solidFill>
                <a:srgbClr val="000000"/>
              </a:solidFill>
              <a:latin typeface="Arial"/>
              <a:ea typeface="Arial"/>
              <a:cs typeface="Arial"/>
              <a:sym typeface="Arial"/>
            </a:endParaRPr>
          </a:p>
        </p:txBody>
      </p:sp>
      <p:sp>
        <p:nvSpPr>
          <p:cNvPr id="432" name="Google Shape;432;p18"/>
          <p:cNvSpPr txBox="1"/>
          <p:nvPr/>
        </p:nvSpPr>
        <p:spPr>
          <a:xfrm>
            <a:off x="3808050" y="4181138"/>
            <a:ext cx="357000" cy="357000"/>
          </a:xfrm>
          <a:prstGeom prst="rect">
            <a:avLst/>
          </a:prstGeom>
          <a:solidFill>
            <a:srgbClr val="D9D9D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Z</a:t>
            </a:r>
            <a:endParaRPr b="0" i="0" sz="1400" u="none" cap="none" strike="noStrike">
              <a:solidFill>
                <a:srgbClr val="000000"/>
              </a:solidFill>
              <a:latin typeface="Arial"/>
              <a:ea typeface="Arial"/>
              <a:cs typeface="Arial"/>
              <a:sym typeface="Arial"/>
            </a:endParaRPr>
          </a:p>
        </p:txBody>
      </p:sp>
      <p:pic>
        <p:nvPicPr>
          <p:cNvPr id="433" name="Google Shape;433;p18"/>
          <p:cNvPicPr preferRelativeResize="0"/>
          <p:nvPr/>
        </p:nvPicPr>
        <p:blipFill rotWithShape="1">
          <a:blip r:embed="rId8">
            <a:alphaModFix/>
          </a:blip>
          <a:srcRect b="0" l="0" r="0" t="0"/>
          <a:stretch/>
        </p:blipFill>
        <p:spPr>
          <a:xfrm>
            <a:off x="7658100" y="2515323"/>
            <a:ext cx="943551" cy="9435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Handling SIGCHLD </a:t>
            </a:r>
            <a:endParaRPr b="1"/>
          </a:p>
        </p:txBody>
      </p:sp>
      <p:pic>
        <p:nvPicPr>
          <p:cNvPr id="439" name="Google Shape;439;p19"/>
          <p:cNvPicPr preferRelativeResize="0"/>
          <p:nvPr/>
        </p:nvPicPr>
        <p:blipFill rotWithShape="1">
          <a:blip r:embed="rId3">
            <a:alphaModFix/>
          </a:blip>
          <a:srcRect b="0" l="0" r="0" t="0"/>
          <a:stretch/>
        </p:blipFill>
        <p:spPr>
          <a:xfrm>
            <a:off x="678013" y="1385875"/>
            <a:ext cx="907375" cy="907350"/>
          </a:xfrm>
          <a:prstGeom prst="rect">
            <a:avLst/>
          </a:prstGeom>
          <a:noFill/>
          <a:ln>
            <a:noFill/>
          </a:ln>
        </p:spPr>
      </p:pic>
      <p:pic>
        <p:nvPicPr>
          <p:cNvPr id="440" name="Google Shape;440;p19"/>
          <p:cNvPicPr preferRelativeResize="0"/>
          <p:nvPr/>
        </p:nvPicPr>
        <p:blipFill rotWithShape="1">
          <a:blip r:embed="rId4">
            <a:alphaModFix/>
          </a:blip>
          <a:srcRect b="0" l="0" r="0" t="0"/>
          <a:stretch/>
        </p:blipFill>
        <p:spPr>
          <a:xfrm>
            <a:off x="718476" y="2471551"/>
            <a:ext cx="943550" cy="943525"/>
          </a:xfrm>
          <a:prstGeom prst="rect">
            <a:avLst/>
          </a:prstGeom>
          <a:noFill/>
          <a:ln>
            <a:noFill/>
          </a:ln>
        </p:spPr>
      </p:pic>
      <p:pic>
        <p:nvPicPr>
          <p:cNvPr id="441" name="Google Shape;441;p19"/>
          <p:cNvPicPr preferRelativeResize="0"/>
          <p:nvPr/>
        </p:nvPicPr>
        <p:blipFill rotWithShape="1">
          <a:blip r:embed="rId3">
            <a:alphaModFix/>
          </a:blip>
          <a:srcRect b="0" l="0" r="0" t="0"/>
          <a:stretch/>
        </p:blipFill>
        <p:spPr>
          <a:xfrm>
            <a:off x="2667363" y="1385875"/>
            <a:ext cx="907375" cy="907350"/>
          </a:xfrm>
          <a:prstGeom prst="rect">
            <a:avLst/>
          </a:prstGeom>
          <a:noFill/>
          <a:ln>
            <a:noFill/>
          </a:ln>
        </p:spPr>
      </p:pic>
      <p:pic>
        <p:nvPicPr>
          <p:cNvPr id="442" name="Google Shape;442;p19"/>
          <p:cNvPicPr preferRelativeResize="0"/>
          <p:nvPr/>
        </p:nvPicPr>
        <p:blipFill rotWithShape="1">
          <a:blip r:embed="rId3">
            <a:alphaModFix/>
          </a:blip>
          <a:srcRect b="0" l="0" r="0" t="0"/>
          <a:stretch/>
        </p:blipFill>
        <p:spPr>
          <a:xfrm>
            <a:off x="5109863" y="1385875"/>
            <a:ext cx="907375" cy="907350"/>
          </a:xfrm>
          <a:prstGeom prst="rect">
            <a:avLst/>
          </a:prstGeom>
          <a:noFill/>
          <a:ln>
            <a:noFill/>
          </a:ln>
        </p:spPr>
      </p:pic>
      <p:cxnSp>
        <p:nvCxnSpPr>
          <p:cNvPr id="443" name="Google Shape;443;p19"/>
          <p:cNvCxnSpPr>
            <a:endCxn id="441" idx="1"/>
          </p:cNvCxnSpPr>
          <p:nvPr/>
        </p:nvCxnSpPr>
        <p:spPr>
          <a:xfrm>
            <a:off x="1585263" y="1839550"/>
            <a:ext cx="1082100" cy="0"/>
          </a:xfrm>
          <a:prstGeom prst="straightConnector1">
            <a:avLst/>
          </a:prstGeom>
          <a:noFill/>
          <a:ln cap="flat" cmpd="sng" w="9525">
            <a:solidFill>
              <a:schemeClr val="dk2"/>
            </a:solidFill>
            <a:prstDash val="solid"/>
            <a:round/>
            <a:headEnd len="sm" w="sm" type="none"/>
            <a:tailEnd len="med" w="med" type="triangle"/>
          </a:ln>
        </p:spPr>
      </p:cxnSp>
      <p:cxnSp>
        <p:nvCxnSpPr>
          <p:cNvPr id="444" name="Google Shape;444;p19"/>
          <p:cNvCxnSpPr>
            <a:endCxn id="442" idx="1"/>
          </p:cNvCxnSpPr>
          <p:nvPr/>
        </p:nvCxnSpPr>
        <p:spPr>
          <a:xfrm>
            <a:off x="3574763" y="1839550"/>
            <a:ext cx="1535100" cy="0"/>
          </a:xfrm>
          <a:prstGeom prst="straightConnector1">
            <a:avLst/>
          </a:prstGeom>
          <a:noFill/>
          <a:ln cap="flat" cmpd="sng" w="9525">
            <a:solidFill>
              <a:schemeClr val="dk2"/>
            </a:solidFill>
            <a:prstDash val="solid"/>
            <a:round/>
            <a:headEnd len="sm" w="sm" type="none"/>
            <a:tailEnd len="med" w="med" type="triangle"/>
          </a:ln>
        </p:spPr>
      </p:cxnSp>
      <p:cxnSp>
        <p:nvCxnSpPr>
          <p:cNvPr id="445" name="Google Shape;445;p19"/>
          <p:cNvCxnSpPr>
            <a:stCxn id="442" idx="3"/>
          </p:cNvCxnSpPr>
          <p:nvPr/>
        </p:nvCxnSpPr>
        <p:spPr>
          <a:xfrm flipH="1" rot="10800000">
            <a:off x="6017238" y="1833850"/>
            <a:ext cx="2854800" cy="5700"/>
          </a:xfrm>
          <a:prstGeom prst="straightConnector1">
            <a:avLst/>
          </a:prstGeom>
          <a:noFill/>
          <a:ln cap="flat" cmpd="sng" w="9525">
            <a:solidFill>
              <a:schemeClr val="dk2"/>
            </a:solidFill>
            <a:prstDash val="solid"/>
            <a:round/>
            <a:headEnd len="sm" w="sm" type="none"/>
            <a:tailEnd len="med" w="med" type="triangle"/>
          </a:ln>
        </p:spPr>
      </p:cxnSp>
      <p:pic>
        <p:nvPicPr>
          <p:cNvPr id="446" name="Google Shape;446;p19"/>
          <p:cNvPicPr preferRelativeResize="0"/>
          <p:nvPr/>
        </p:nvPicPr>
        <p:blipFill rotWithShape="1">
          <a:blip r:embed="rId4">
            <a:alphaModFix/>
          </a:blip>
          <a:srcRect b="0" l="0" r="0" t="0"/>
          <a:stretch/>
        </p:blipFill>
        <p:spPr>
          <a:xfrm>
            <a:off x="2649276" y="2471551"/>
            <a:ext cx="943550" cy="943525"/>
          </a:xfrm>
          <a:prstGeom prst="rect">
            <a:avLst/>
          </a:prstGeom>
          <a:noFill/>
          <a:ln>
            <a:noFill/>
          </a:ln>
        </p:spPr>
      </p:pic>
      <p:cxnSp>
        <p:nvCxnSpPr>
          <p:cNvPr id="447" name="Google Shape;447;p19"/>
          <p:cNvCxnSpPr>
            <a:stCxn id="440" idx="3"/>
            <a:endCxn id="446" idx="1"/>
          </p:cNvCxnSpPr>
          <p:nvPr/>
        </p:nvCxnSpPr>
        <p:spPr>
          <a:xfrm>
            <a:off x="1662026" y="2943314"/>
            <a:ext cx="987300" cy="0"/>
          </a:xfrm>
          <a:prstGeom prst="straightConnector1">
            <a:avLst/>
          </a:prstGeom>
          <a:noFill/>
          <a:ln cap="flat" cmpd="sng" w="9525">
            <a:solidFill>
              <a:schemeClr val="dk2"/>
            </a:solidFill>
            <a:prstDash val="solid"/>
            <a:round/>
            <a:headEnd len="sm" w="sm" type="none"/>
            <a:tailEnd len="med" w="med" type="triangle"/>
          </a:ln>
        </p:spPr>
      </p:cxnSp>
      <p:sp>
        <p:nvSpPr>
          <p:cNvPr id="448" name="Google Shape;448;p19"/>
          <p:cNvSpPr txBox="1"/>
          <p:nvPr/>
        </p:nvSpPr>
        <p:spPr>
          <a:xfrm>
            <a:off x="409050" y="3628100"/>
            <a:ext cx="1867500" cy="8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1. Shell and single child process (</a:t>
            </a:r>
            <a:r>
              <a:rPr b="1" i="0" lang="en" sz="1000" u="sng" cap="none" strike="noStrike">
                <a:solidFill>
                  <a:srgbClr val="000000"/>
                </a:solidFill>
                <a:latin typeface="Arial"/>
                <a:ea typeface="Arial"/>
                <a:cs typeface="Arial"/>
                <a:sym typeface="Arial"/>
              </a:rPr>
              <a:t>foreground or background</a:t>
            </a:r>
            <a:r>
              <a:rPr b="0" i="0" lang="en" sz="1000" u="none" cap="none" strike="noStrike">
                <a:solidFill>
                  <a:srgbClr val="000000"/>
                </a:solidFill>
                <a:latin typeface="Arial"/>
                <a:ea typeface="Arial"/>
                <a:cs typeface="Arial"/>
                <a:sym typeface="Arial"/>
              </a:rPr>
              <a:t>) are running</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49" name="Google Shape;449;p19"/>
          <p:cNvSpPr txBox="1"/>
          <p:nvPr/>
        </p:nvSpPr>
        <p:spPr>
          <a:xfrm>
            <a:off x="2337775" y="3628100"/>
            <a:ext cx="2039700" cy="7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2. Child process is finished and terminates - notifies parent by sending SIGCHLD</a:t>
            </a:r>
            <a:endParaRPr b="0" i="0" sz="1000" u="none" cap="none" strike="noStrike">
              <a:solidFill>
                <a:srgbClr val="000000"/>
              </a:solidFill>
              <a:latin typeface="Arial"/>
              <a:ea typeface="Arial"/>
              <a:cs typeface="Arial"/>
              <a:sym typeface="Arial"/>
            </a:endParaRPr>
          </a:p>
        </p:txBody>
      </p:sp>
      <p:cxnSp>
        <p:nvCxnSpPr>
          <p:cNvPr id="450" name="Google Shape;450;p19"/>
          <p:cNvCxnSpPr/>
          <p:nvPr/>
        </p:nvCxnSpPr>
        <p:spPr>
          <a:xfrm flipH="1" rot="10800000">
            <a:off x="3691563" y="2043476"/>
            <a:ext cx="1186200" cy="629400"/>
          </a:xfrm>
          <a:prstGeom prst="straightConnector1">
            <a:avLst/>
          </a:prstGeom>
          <a:noFill/>
          <a:ln cap="flat" cmpd="sng" w="9525">
            <a:solidFill>
              <a:srgbClr val="FF0000"/>
            </a:solidFill>
            <a:prstDash val="solid"/>
            <a:round/>
            <a:headEnd len="sm" w="sm" type="none"/>
            <a:tailEnd len="med" w="med" type="triangle"/>
          </a:ln>
        </p:spPr>
      </p:cxnSp>
      <p:sp>
        <p:nvSpPr>
          <p:cNvPr id="451" name="Google Shape;451;p19"/>
          <p:cNvSpPr txBox="1"/>
          <p:nvPr/>
        </p:nvSpPr>
        <p:spPr>
          <a:xfrm>
            <a:off x="4754725" y="3597475"/>
            <a:ext cx="1784400" cy="8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3. The shell’s SIGCHLD handler code to capture child status and perform any necessary bookkeeping (in next slide)</a:t>
            </a:r>
            <a:endParaRPr b="0" i="0" sz="1000" u="none" cap="none" strike="noStrike">
              <a:solidFill>
                <a:srgbClr val="000000"/>
              </a:solidFill>
              <a:latin typeface="Arial"/>
              <a:ea typeface="Arial"/>
              <a:cs typeface="Arial"/>
              <a:sym typeface="Arial"/>
            </a:endParaRPr>
          </a:p>
        </p:txBody>
      </p:sp>
      <p:sp>
        <p:nvSpPr>
          <p:cNvPr id="452" name="Google Shape;452;p19"/>
          <p:cNvSpPr txBox="1"/>
          <p:nvPr/>
        </p:nvSpPr>
        <p:spPr>
          <a:xfrm>
            <a:off x="6916375" y="3597475"/>
            <a:ext cx="2039700" cy="90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4. Shell continues running</a:t>
            </a:r>
            <a:endParaRPr b="0" i="0" sz="1000" u="none" cap="none" strike="noStrike">
              <a:solidFill>
                <a:srgbClr val="000000"/>
              </a:solidFill>
              <a:latin typeface="Arial"/>
              <a:ea typeface="Arial"/>
              <a:cs typeface="Arial"/>
              <a:sym typeface="Arial"/>
            </a:endParaRPr>
          </a:p>
        </p:txBody>
      </p:sp>
      <p:sp>
        <p:nvSpPr>
          <p:cNvPr id="453" name="Google Shape;453;p19"/>
          <p:cNvSpPr txBox="1"/>
          <p:nvPr/>
        </p:nvSpPr>
        <p:spPr>
          <a:xfrm>
            <a:off x="6484500" y="4669875"/>
            <a:ext cx="2659500" cy="27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Explanation : </a:t>
            </a:r>
            <a:r>
              <a:rPr b="0" i="0" lang="en" sz="600" u="sng" cap="none" strike="noStrike">
                <a:solidFill>
                  <a:schemeClr val="hlink"/>
                </a:solidFill>
                <a:latin typeface="Arial"/>
                <a:ea typeface="Arial"/>
                <a:cs typeface="Arial"/>
                <a:sym typeface="Arial"/>
                <a:hlinkClick r:id="rId5"/>
              </a:rPr>
              <a:t>https://en.wikipedia.org/wiki/Process_group#Applications</a:t>
            </a:r>
            <a:endParaRPr b="0" i="0" sz="600" u="none" cap="none" strike="noStrike">
              <a:solidFill>
                <a:srgbClr val="000000"/>
              </a:solidFill>
              <a:latin typeface="Arial"/>
              <a:ea typeface="Arial"/>
              <a:cs typeface="Arial"/>
              <a:sym typeface="Arial"/>
            </a:endParaRPr>
          </a:p>
        </p:txBody>
      </p:sp>
      <p:pic>
        <p:nvPicPr>
          <p:cNvPr id="454" name="Google Shape;454;p19"/>
          <p:cNvPicPr preferRelativeResize="0"/>
          <p:nvPr/>
        </p:nvPicPr>
        <p:blipFill rotWithShape="1">
          <a:blip r:embed="rId6">
            <a:alphaModFix/>
          </a:blip>
          <a:srcRect b="0" l="0" r="0" t="0"/>
          <a:stretch/>
        </p:blipFill>
        <p:spPr>
          <a:xfrm>
            <a:off x="4671621" y="2621522"/>
            <a:ext cx="1867500" cy="890652"/>
          </a:xfrm>
          <a:prstGeom prst="rect">
            <a:avLst/>
          </a:prstGeom>
          <a:noFill/>
          <a:ln>
            <a:noFill/>
          </a:ln>
        </p:spPr>
      </p:pic>
      <p:sp>
        <p:nvSpPr>
          <p:cNvPr id="455" name="Google Shape;455;p19"/>
          <p:cNvSpPr txBox="1"/>
          <p:nvPr/>
        </p:nvSpPr>
        <p:spPr>
          <a:xfrm rot="-932856">
            <a:off x="4811332" y="2641312"/>
            <a:ext cx="587601" cy="50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Process 3657 just exited</a:t>
            </a:r>
            <a:endParaRPr b="0" i="0" sz="700" u="none" cap="none" strike="noStrike">
              <a:solidFill>
                <a:srgbClr val="000000"/>
              </a:solidFill>
              <a:latin typeface="Arial"/>
              <a:ea typeface="Arial"/>
              <a:cs typeface="Arial"/>
              <a:sym typeface="Arial"/>
            </a:endParaRPr>
          </a:p>
        </p:txBody>
      </p:sp>
      <p:cxnSp>
        <p:nvCxnSpPr>
          <p:cNvPr id="456" name="Google Shape;456;p19"/>
          <p:cNvCxnSpPr>
            <a:stCxn id="442" idx="2"/>
            <a:endCxn id="454" idx="0"/>
          </p:cNvCxnSpPr>
          <p:nvPr/>
        </p:nvCxnSpPr>
        <p:spPr>
          <a:xfrm>
            <a:off x="5563551" y="2293225"/>
            <a:ext cx="41700" cy="3282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Handling SIGCHLD: WIF* Macros</a:t>
            </a:r>
            <a:endParaRPr b="1"/>
          </a:p>
        </p:txBody>
      </p:sp>
      <p:sp>
        <p:nvSpPr>
          <p:cNvPr id="462" name="Google Shape;462;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When wait* is called it will return a pid and a status for a child process that changes state. Using macros, we can decode this status to discover what state a process changed to and how it happened:</a:t>
            </a:r>
            <a:endParaRPr/>
          </a:p>
          <a:p>
            <a:pPr indent="-317500" lvl="1" marL="914400" rtl="0" algn="l">
              <a:lnSpc>
                <a:spcPct val="150000"/>
              </a:lnSpc>
              <a:spcBef>
                <a:spcPts val="0"/>
              </a:spcBef>
              <a:spcAft>
                <a:spcPts val="0"/>
              </a:spcAft>
              <a:buSzPts val="1400"/>
              <a:buChar char="○"/>
            </a:pPr>
            <a:r>
              <a:rPr lang="en"/>
              <a:t>WIFEXITED(status) - did child process exit normally?</a:t>
            </a:r>
            <a:endParaRPr/>
          </a:p>
          <a:p>
            <a:pPr indent="-317500" lvl="1" marL="914400" rtl="0" algn="l">
              <a:lnSpc>
                <a:spcPct val="150000"/>
              </a:lnSpc>
              <a:spcBef>
                <a:spcPts val="0"/>
              </a:spcBef>
              <a:spcAft>
                <a:spcPts val="0"/>
              </a:spcAft>
              <a:buSzPts val="1400"/>
              <a:buChar char="○"/>
            </a:pPr>
            <a:r>
              <a:rPr lang="en"/>
              <a:t>WIFSIGNALED(status) - was child process signaled to terminate?</a:t>
            </a:r>
            <a:endParaRPr/>
          </a:p>
          <a:p>
            <a:pPr indent="-317500" lvl="1" marL="914400" rtl="0" algn="l">
              <a:lnSpc>
                <a:spcPct val="150000"/>
              </a:lnSpc>
              <a:spcBef>
                <a:spcPts val="0"/>
              </a:spcBef>
              <a:spcAft>
                <a:spcPts val="0"/>
              </a:spcAft>
              <a:buSzPts val="1400"/>
              <a:buChar char="○"/>
            </a:pPr>
            <a:r>
              <a:rPr lang="en"/>
              <a:t>WIFSTOPPED(status) - was child process signaled to stop?</a:t>
            </a:r>
            <a:endParaRPr/>
          </a:p>
          <a:p>
            <a:pPr indent="0" lvl="0" marL="0" rtl="0" algn="l">
              <a:lnSpc>
                <a:spcPct val="150000"/>
              </a:lnSpc>
              <a:spcBef>
                <a:spcPts val="1600"/>
              </a:spcBef>
              <a:spcAft>
                <a:spcPts val="160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87"/>
          <p:cNvPicPr preferRelativeResize="0"/>
          <p:nvPr/>
        </p:nvPicPr>
        <p:blipFill rotWithShape="1">
          <a:blip r:embed="rId3">
            <a:alphaModFix/>
          </a:blip>
          <a:srcRect b="0" l="0" r="0" t="0"/>
          <a:stretch/>
        </p:blipFill>
        <p:spPr>
          <a:xfrm>
            <a:off x="1362075" y="304800"/>
            <a:ext cx="6419850" cy="4533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1" name="Shape 471"/>
        <p:cNvGrpSpPr/>
        <p:nvPr/>
      </p:nvGrpSpPr>
      <p:grpSpPr>
        <a:xfrm>
          <a:off x="0" y="0"/>
          <a:ext cx="0" cy="0"/>
          <a:chOff x="0" y="0"/>
          <a:chExt cx="0" cy="0"/>
        </a:xfrm>
      </p:grpSpPr>
      <p:pic>
        <p:nvPicPr>
          <p:cNvPr id="472" name="Google Shape;472;p22"/>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473" name="Google Shape;473;p22"/>
          <p:cNvSpPr txBox="1"/>
          <p:nvPr/>
        </p:nvSpPr>
        <p:spPr>
          <a:xfrm>
            <a:off x="1896900" y="1702375"/>
            <a:ext cx="5775000" cy="10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 sz="5300" u="none" cap="none" strike="noStrike">
                <a:solidFill>
                  <a:srgbClr val="FFFFFF"/>
                </a:solidFill>
                <a:latin typeface="Arial"/>
                <a:ea typeface="Arial"/>
                <a:cs typeface="Arial"/>
                <a:sym typeface="Arial"/>
              </a:rPr>
              <a:t>Project Overview</a:t>
            </a:r>
            <a:endParaRPr b="1" i="0" sz="5300" u="none" cap="none" strike="noStrik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Requirements and Grading</a:t>
            </a:r>
            <a:endParaRPr b="1"/>
          </a:p>
        </p:txBody>
      </p:sp>
      <p:sp>
        <p:nvSpPr>
          <p:cNvPr id="479" name="Google Shape;479;p23"/>
          <p:cNvSpPr txBox="1"/>
          <p:nvPr>
            <p:ph idx="1" type="body"/>
          </p:nvPr>
        </p:nvSpPr>
        <p:spPr>
          <a:xfrm>
            <a:off x="311700" y="904125"/>
            <a:ext cx="8520600" cy="2861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AutoNum type="arabicPeriod"/>
            </a:pPr>
            <a:r>
              <a:rPr lang="en" sz="1600"/>
              <a:t>Basic Functionality - 50 pts</a:t>
            </a:r>
            <a:endParaRPr sz="1600"/>
          </a:p>
          <a:p>
            <a:pPr indent="-304800" lvl="1" marL="914400" rtl="0" algn="l">
              <a:lnSpc>
                <a:spcPct val="115000"/>
              </a:lnSpc>
              <a:spcBef>
                <a:spcPts val="0"/>
              </a:spcBef>
              <a:spcAft>
                <a:spcPts val="0"/>
              </a:spcAft>
              <a:buSzPts val="1200"/>
              <a:buAutoNum type="alphaLcPeriod"/>
            </a:pPr>
            <a:r>
              <a:rPr lang="en" sz="1200"/>
              <a:t>Start foreground and background jobs</a:t>
            </a:r>
            <a:endParaRPr sz="1200"/>
          </a:p>
          <a:p>
            <a:pPr indent="-304800" lvl="1" marL="914400" rtl="0" algn="l">
              <a:lnSpc>
                <a:spcPct val="115000"/>
              </a:lnSpc>
              <a:spcBef>
                <a:spcPts val="0"/>
              </a:spcBef>
              <a:spcAft>
                <a:spcPts val="0"/>
              </a:spcAft>
              <a:buSzPts val="1200"/>
              <a:buAutoNum type="alphaLcPeriod"/>
            </a:pPr>
            <a:r>
              <a:rPr lang="en" sz="1200"/>
              <a:t>Built-in commands : ‘jobs’, ‘fg’, ‘bg’, ‘kill’, ‘stop’</a:t>
            </a:r>
            <a:endParaRPr sz="1200"/>
          </a:p>
          <a:p>
            <a:pPr indent="-304800" lvl="1" marL="914400" rtl="0" algn="l">
              <a:lnSpc>
                <a:spcPct val="115000"/>
              </a:lnSpc>
              <a:spcBef>
                <a:spcPts val="0"/>
              </a:spcBef>
              <a:spcAft>
                <a:spcPts val="0"/>
              </a:spcAft>
              <a:buSzPts val="1200"/>
              <a:buAutoNum type="alphaLcPeriod"/>
            </a:pPr>
            <a:r>
              <a:rPr lang="en" sz="1200"/>
              <a:t>Signal Handling (SIGINT, SIGTSTP, SIGCHLD)</a:t>
            </a:r>
            <a:endParaRPr sz="1200"/>
          </a:p>
          <a:p>
            <a:pPr indent="-330200" lvl="0" marL="457200" rtl="0" algn="l">
              <a:lnSpc>
                <a:spcPct val="115000"/>
              </a:lnSpc>
              <a:spcBef>
                <a:spcPts val="0"/>
              </a:spcBef>
              <a:spcAft>
                <a:spcPts val="0"/>
              </a:spcAft>
              <a:buSzPts val="1600"/>
              <a:buAutoNum type="arabicPeriod"/>
            </a:pPr>
            <a:r>
              <a:rPr lang="en" sz="1600"/>
              <a:t>Advanced Functionality - 50 pts</a:t>
            </a:r>
            <a:endParaRPr sz="1600"/>
          </a:p>
          <a:p>
            <a:pPr indent="-304800" lvl="1" marL="914400" rtl="0" algn="l">
              <a:lnSpc>
                <a:spcPct val="115000"/>
              </a:lnSpc>
              <a:spcBef>
                <a:spcPts val="0"/>
              </a:spcBef>
              <a:spcAft>
                <a:spcPts val="0"/>
              </a:spcAft>
              <a:buSzPts val="1200"/>
              <a:buAutoNum type="alphaLcPeriod"/>
            </a:pPr>
            <a:r>
              <a:rPr lang="en" sz="1200"/>
              <a:t>I/O Piping</a:t>
            </a:r>
            <a:endParaRPr sz="1200"/>
          </a:p>
          <a:p>
            <a:pPr indent="-304800" lvl="1" marL="914400" rtl="0" algn="l">
              <a:lnSpc>
                <a:spcPct val="115000"/>
              </a:lnSpc>
              <a:spcBef>
                <a:spcPts val="0"/>
              </a:spcBef>
              <a:spcAft>
                <a:spcPts val="0"/>
              </a:spcAft>
              <a:buSzPts val="1200"/>
              <a:buAutoNum type="alphaLcPeriod"/>
            </a:pPr>
            <a:r>
              <a:rPr lang="en" sz="1200"/>
              <a:t>I/O Redirection</a:t>
            </a:r>
            <a:endParaRPr sz="1200"/>
          </a:p>
          <a:p>
            <a:pPr indent="-304800" lvl="1" marL="914400" rtl="0" algn="l">
              <a:lnSpc>
                <a:spcPct val="115000"/>
              </a:lnSpc>
              <a:spcBef>
                <a:spcPts val="0"/>
              </a:spcBef>
              <a:spcAft>
                <a:spcPts val="0"/>
              </a:spcAft>
              <a:buSzPts val="1200"/>
              <a:buAutoNum type="alphaLcPeriod"/>
            </a:pPr>
            <a:r>
              <a:rPr lang="en" sz="1200"/>
              <a:t>Running programs requiring exclusive terminal access (ex: vim)</a:t>
            </a:r>
            <a:endParaRPr sz="1200"/>
          </a:p>
          <a:p>
            <a:pPr indent="-330200" lvl="0" marL="457200" rtl="0" algn="l">
              <a:lnSpc>
                <a:spcPct val="115000"/>
              </a:lnSpc>
              <a:spcBef>
                <a:spcPts val="0"/>
              </a:spcBef>
              <a:spcAft>
                <a:spcPts val="0"/>
              </a:spcAft>
              <a:buSzPts val="1600"/>
              <a:buAutoNum type="arabicPeriod"/>
            </a:pPr>
            <a:r>
              <a:rPr lang="en" sz="1600"/>
              <a:t>Two Extra Built-ins - 20 pts</a:t>
            </a:r>
            <a:endParaRPr sz="1600"/>
          </a:p>
          <a:p>
            <a:pPr indent="-304800" lvl="1" marL="914400" rtl="0" algn="l">
              <a:lnSpc>
                <a:spcPct val="115000"/>
              </a:lnSpc>
              <a:spcBef>
                <a:spcPts val="0"/>
              </a:spcBef>
              <a:spcAft>
                <a:spcPts val="0"/>
              </a:spcAft>
              <a:buSzPts val="1200"/>
              <a:buAutoNum type="alphaLcPeriod"/>
            </a:pPr>
            <a:r>
              <a:rPr lang="en" sz="1200"/>
              <a:t>One low effort</a:t>
            </a:r>
            <a:endParaRPr sz="1200"/>
          </a:p>
          <a:p>
            <a:pPr indent="-304800" lvl="1" marL="914400" rtl="0" algn="l">
              <a:lnSpc>
                <a:spcPct val="115000"/>
              </a:lnSpc>
              <a:spcBef>
                <a:spcPts val="0"/>
              </a:spcBef>
              <a:spcAft>
                <a:spcPts val="0"/>
              </a:spcAft>
              <a:buSzPts val="1200"/>
              <a:buAutoNum type="alphaLcPeriod"/>
            </a:pPr>
            <a:r>
              <a:rPr lang="en" sz="1200"/>
              <a:t>One high effort</a:t>
            </a:r>
            <a:endParaRPr sz="1200"/>
          </a:p>
          <a:p>
            <a:pPr indent="-330200" lvl="0" marL="457200" rtl="0" algn="l">
              <a:lnSpc>
                <a:spcPct val="115000"/>
              </a:lnSpc>
              <a:spcBef>
                <a:spcPts val="0"/>
              </a:spcBef>
              <a:spcAft>
                <a:spcPts val="0"/>
              </a:spcAft>
              <a:buSzPts val="1600"/>
              <a:buAutoNum type="arabicPeriod"/>
            </a:pPr>
            <a:r>
              <a:rPr lang="en" sz="1600"/>
              <a:t>Version Control (git) - 10 pts</a:t>
            </a:r>
            <a:endParaRPr/>
          </a:p>
          <a:p>
            <a:pPr indent="-304800" lvl="1" marL="914400" rtl="0" algn="l">
              <a:lnSpc>
                <a:spcPct val="115000"/>
              </a:lnSpc>
              <a:spcBef>
                <a:spcPts val="0"/>
              </a:spcBef>
              <a:spcAft>
                <a:spcPts val="0"/>
              </a:spcAft>
              <a:buSzPts val="1200"/>
              <a:buAutoNum type="alphaLcPeriod"/>
            </a:pPr>
            <a:r>
              <a:rPr lang="en" sz="1200"/>
              <a:t>At least 3 commits per partner</a:t>
            </a:r>
            <a:endParaRPr/>
          </a:p>
          <a:p>
            <a:pPr indent="-330200" lvl="0" marL="457200" rtl="0" algn="l">
              <a:lnSpc>
                <a:spcPct val="115000"/>
              </a:lnSpc>
              <a:spcBef>
                <a:spcPts val="0"/>
              </a:spcBef>
              <a:spcAft>
                <a:spcPts val="0"/>
              </a:spcAft>
              <a:buSzPts val="1600"/>
              <a:buAutoNum type="arabicPeriod"/>
            </a:pPr>
            <a:r>
              <a:rPr lang="en" sz="1600"/>
              <a:t>Documentation - 10 pts</a:t>
            </a:r>
            <a:endParaRPr sz="1600"/>
          </a:p>
        </p:txBody>
      </p:sp>
      <p:cxnSp>
        <p:nvCxnSpPr>
          <p:cNvPr id="480" name="Google Shape;480;p23"/>
          <p:cNvCxnSpPr/>
          <p:nvPr/>
        </p:nvCxnSpPr>
        <p:spPr>
          <a:xfrm>
            <a:off x="360675" y="4294350"/>
            <a:ext cx="6006900" cy="0"/>
          </a:xfrm>
          <a:prstGeom prst="straightConnector1">
            <a:avLst/>
          </a:prstGeom>
          <a:noFill/>
          <a:ln cap="flat" cmpd="sng" w="9525">
            <a:solidFill>
              <a:schemeClr val="dk2"/>
            </a:solidFill>
            <a:prstDash val="solid"/>
            <a:round/>
            <a:headEnd len="sm" w="sm" type="none"/>
            <a:tailEnd len="sm" w="sm" type="none"/>
          </a:ln>
        </p:spPr>
      </p:cxnSp>
      <p:sp>
        <p:nvSpPr>
          <p:cNvPr id="481" name="Google Shape;481;p23"/>
          <p:cNvSpPr txBox="1"/>
          <p:nvPr/>
        </p:nvSpPr>
        <p:spPr>
          <a:xfrm>
            <a:off x="360675" y="4246181"/>
            <a:ext cx="2786100" cy="42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Total : 140 points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0" name="Shape 140"/>
        <p:cNvGrpSpPr/>
        <p:nvPr/>
      </p:nvGrpSpPr>
      <p:grpSpPr>
        <a:xfrm>
          <a:off x="0" y="0"/>
          <a:ext cx="0" cy="0"/>
          <a:chOff x="0" y="0"/>
          <a:chExt cx="0" cy="0"/>
        </a:xfrm>
      </p:grpSpPr>
      <p:pic>
        <p:nvPicPr>
          <p:cNvPr id="141" name="Google Shape;141;p3"/>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142" name="Google Shape;142;p3"/>
          <p:cNvSpPr txBox="1"/>
          <p:nvPr/>
        </p:nvSpPr>
        <p:spPr>
          <a:xfrm>
            <a:off x="2201875" y="1714625"/>
            <a:ext cx="5089200" cy="10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 sz="5300" u="none" cap="none" strike="noStrike">
                <a:solidFill>
                  <a:srgbClr val="FFFFFF"/>
                </a:solidFill>
                <a:latin typeface="Arial"/>
                <a:ea typeface="Arial"/>
                <a:cs typeface="Arial"/>
                <a:sym typeface="Arial"/>
              </a:rPr>
              <a:t>Shell Concepts</a:t>
            </a:r>
            <a:endParaRPr b="1" i="0" sz="5300" u="none" cap="none" strike="noStrik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Before You Start Coding ….</a:t>
            </a:r>
            <a:endParaRPr b="1"/>
          </a:p>
        </p:txBody>
      </p:sp>
      <p:sp>
        <p:nvSpPr>
          <p:cNvPr id="487" name="Google Shape;48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Take time to read over, understand the spec and the starter code</a:t>
            </a:r>
            <a:endParaRPr/>
          </a:p>
          <a:p>
            <a:pPr indent="-342900" lvl="0" marL="457200" rtl="0" algn="l">
              <a:lnSpc>
                <a:spcPct val="115000"/>
              </a:lnSpc>
              <a:spcBef>
                <a:spcPts val="0"/>
              </a:spcBef>
              <a:spcAft>
                <a:spcPts val="0"/>
              </a:spcAft>
              <a:buSzPts val="1800"/>
              <a:buChar char="●"/>
            </a:pPr>
            <a:r>
              <a:rPr lang="en"/>
              <a:t>Read the provided lecture material</a:t>
            </a:r>
            <a:endParaRPr/>
          </a:p>
          <a:p>
            <a:pPr indent="-342900" lvl="0" marL="457200" rtl="0" algn="l">
              <a:lnSpc>
                <a:spcPct val="115000"/>
              </a:lnSpc>
              <a:spcBef>
                <a:spcPts val="0"/>
              </a:spcBef>
              <a:spcAft>
                <a:spcPts val="0"/>
              </a:spcAft>
              <a:buSzPts val="1800"/>
              <a:buChar char="●"/>
            </a:pPr>
            <a:r>
              <a:rPr lang="en"/>
              <a:t>Understand Exercise 1</a:t>
            </a:r>
            <a:endParaRPr/>
          </a:p>
          <a:p>
            <a:pPr indent="-317500" lvl="1" marL="914400" rtl="0" algn="l">
              <a:lnSpc>
                <a:spcPct val="115000"/>
              </a:lnSpc>
              <a:spcBef>
                <a:spcPts val="0"/>
              </a:spcBef>
              <a:spcAft>
                <a:spcPts val="0"/>
              </a:spcAft>
              <a:buSzPts val="1400"/>
              <a:buChar char="○"/>
            </a:pPr>
            <a:r>
              <a:rPr lang="en"/>
              <a:t>fork() / exec() model</a:t>
            </a:r>
            <a:endParaRPr/>
          </a:p>
          <a:p>
            <a:pPr indent="-317500" lvl="1" marL="914400" rtl="0" algn="l">
              <a:lnSpc>
                <a:spcPct val="115000"/>
              </a:lnSpc>
              <a:spcBef>
                <a:spcPts val="0"/>
              </a:spcBef>
              <a:spcAft>
                <a:spcPts val="0"/>
              </a:spcAft>
              <a:buSzPts val="1400"/>
              <a:buChar char="○"/>
            </a:pPr>
            <a:r>
              <a:rPr lang="en"/>
              <a:t>Piping : pipe(), dup2(), close()</a:t>
            </a:r>
            <a:endParaRPr/>
          </a:p>
          <a:p>
            <a:pPr indent="-342900" lvl="0" marL="457200" rtl="0" algn="l">
              <a:lnSpc>
                <a:spcPct val="115000"/>
              </a:lnSpc>
              <a:spcBef>
                <a:spcPts val="0"/>
              </a:spcBef>
              <a:spcAft>
                <a:spcPts val="0"/>
              </a:spcAft>
              <a:buSzPts val="1800"/>
              <a:buChar char="●"/>
            </a:pPr>
            <a:r>
              <a:rPr lang="en"/>
              <a:t>Check out Dr. Back’s example shell</a:t>
            </a:r>
            <a:endParaRPr/>
          </a:p>
          <a:p>
            <a:pPr indent="-317500" lvl="1" marL="914400" rtl="0" algn="l">
              <a:lnSpc>
                <a:spcPct val="115000"/>
              </a:lnSpc>
              <a:spcBef>
                <a:spcPts val="0"/>
              </a:spcBef>
              <a:spcAft>
                <a:spcPts val="0"/>
              </a:spcAft>
              <a:buSzPts val="1400"/>
              <a:buChar char="○"/>
            </a:pPr>
            <a:r>
              <a:rPr lang="en"/>
              <a:t>Located at </a:t>
            </a:r>
            <a:r>
              <a:rPr b="1" lang="en"/>
              <a:t>~cs3214/bin/cush-gback</a:t>
            </a:r>
            <a:r>
              <a:rPr lang="en"/>
              <a:t> in rlogin</a:t>
            </a:r>
            <a:endParaRPr/>
          </a:p>
          <a:p>
            <a:pPr indent="-317500" lvl="1" marL="914400" rtl="0" algn="l">
              <a:lnSpc>
                <a:spcPct val="115000"/>
              </a:lnSpc>
              <a:spcBef>
                <a:spcPts val="0"/>
              </a:spcBef>
              <a:spcAft>
                <a:spcPts val="0"/>
              </a:spcAft>
              <a:buSzPts val="1400"/>
              <a:buChar char="○"/>
            </a:pPr>
            <a:r>
              <a:rPr lang="en"/>
              <a:t>Can be useful for comparing outputs with your shell</a:t>
            </a:r>
            <a:endParaRPr/>
          </a:p>
        </p:txBody>
      </p:sp>
      <p:cxnSp>
        <p:nvCxnSpPr>
          <p:cNvPr id="488" name="Google Shape;488;p24"/>
          <p:cNvCxnSpPr/>
          <p:nvPr/>
        </p:nvCxnSpPr>
        <p:spPr>
          <a:xfrm flipH="1" rot="10800000">
            <a:off x="5521150" y="3090375"/>
            <a:ext cx="490200" cy="24900"/>
          </a:xfrm>
          <a:prstGeom prst="straightConnector1">
            <a:avLst/>
          </a:prstGeom>
          <a:noFill/>
          <a:ln cap="flat" cmpd="sng" w="9525">
            <a:solidFill>
              <a:schemeClr val="dk2"/>
            </a:solidFill>
            <a:prstDash val="solid"/>
            <a:round/>
            <a:headEnd len="med" w="med" type="none"/>
            <a:tailEnd len="med" w="med" type="triangle"/>
          </a:ln>
        </p:spPr>
      </p:cxnSp>
      <p:sp>
        <p:nvSpPr>
          <p:cNvPr id="489" name="Google Shape;489;p24"/>
          <p:cNvSpPr txBox="1"/>
          <p:nvPr/>
        </p:nvSpPr>
        <p:spPr>
          <a:xfrm>
            <a:off x="6094475" y="2874300"/>
            <a:ext cx="2617500" cy="8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Super Helpful!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Base Code</a:t>
            </a:r>
            <a:endParaRPr b="1"/>
          </a:p>
        </p:txBody>
      </p:sp>
      <p:sp>
        <p:nvSpPr>
          <p:cNvPr id="495" name="Google Shape;49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Already includes a parser!</a:t>
            </a:r>
            <a:endParaRPr/>
          </a:p>
          <a:p>
            <a:pPr indent="-342900" lvl="0" marL="457200" rtl="0" algn="l">
              <a:lnSpc>
                <a:spcPct val="115000"/>
              </a:lnSpc>
              <a:spcBef>
                <a:spcPts val="0"/>
              </a:spcBef>
              <a:spcAft>
                <a:spcPts val="0"/>
              </a:spcAft>
              <a:buSzPts val="1800"/>
              <a:buChar char="●"/>
            </a:pPr>
            <a:r>
              <a:rPr lang="en"/>
              <a:t>Parser spits out hierarchical data structures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6"/>
          <p:cNvSpPr/>
          <p:nvPr/>
        </p:nvSpPr>
        <p:spPr>
          <a:xfrm>
            <a:off x="5461300" y="658325"/>
            <a:ext cx="3245100" cy="1316400"/>
          </a:xfrm>
          <a:prstGeom prst="rect">
            <a:avLst/>
          </a:prstGeom>
          <a:solidFill>
            <a:srgbClr val="A4C2F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6"/>
          <p:cNvSpPr/>
          <p:nvPr/>
        </p:nvSpPr>
        <p:spPr>
          <a:xfrm>
            <a:off x="5461425" y="1082825"/>
            <a:ext cx="3245100" cy="883500"/>
          </a:xfrm>
          <a:prstGeom prst="rect">
            <a:avLst/>
          </a:prstGeom>
          <a:solidFill>
            <a:srgbClr val="6D9EE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6"/>
          <p:cNvSpPr/>
          <p:nvPr/>
        </p:nvSpPr>
        <p:spPr>
          <a:xfrm>
            <a:off x="5467175" y="1429625"/>
            <a:ext cx="3245100" cy="5451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Data Structures</a:t>
            </a:r>
            <a:endParaRPr b="1"/>
          </a:p>
        </p:txBody>
      </p:sp>
      <p:sp>
        <p:nvSpPr>
          <p:cNvPr id="504" name="Google Shape;504;p26"/>
          <p:cNvSpPr txBox="1"/>
          <p:nvPr/>
        </p:nvSpPr>
        <p:spPr>
          <a:xfrm>
            <a:off x="721925" y="1589050"/>
            <a:ext cx="4650900" cy="4164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Arial"/>
                <a:ea typeface="Arial"/>
                <a:cs typeface="Arial"/>
                <a:sym typeface="Arial"/>
              </a:rPr>
              <a:t>echo 74 &gt; tim_midterm.txt; cat tim_midterm.txt | rev &gt; tanvi_mitderm.txt</a:t>
            </a:r>
            <a:endParaRPr b="0" i="0" sz="1100" u="none" cap="none" strike="noStrike">
              <a:solidFill>
                <a:srgbClr val="000000"/>
              </a:solidFill>
              <a:latin typeface="Arial"/>
              <a:ea typeface="Arial"/>
              <a:cs typeface="Arial"/>
              <a:sym typeface="Arial"/>
            </a:endParaRPr>
          </a:p>
        </p:txBody>
      </p:sp>
      <p:sp>
        <p:nvSpPr>
          <p:cNvPr id="505" name="Google Shape;505;p26"/>
          <p:cNvSpPr txBox="1"/>
          <p:nvPr/>
        </p:nvSpPr>
        <p:spPr>
          <a:xfrm>
            <a:off x="721925" y="1276750"/>
            <a:ext cx="1769700" cy="312300"/>
          </a:xfrm>
          <a:prstGeom prst="rect">
            <a:avLst/>
          </a:prstGeom>
          <a:solidFill>
            <a:srgbClr val="CCCC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ast_command_line</a:t>
            </a:r>
            <a:endParaRPr b="0" i="0" sz="1400" u="none" cap="none" strike="noStrike">
              <a:solidFill>
                <a:srgbClr val="000000"/>
              </a:solidFill>
              <a:latin typeface="Arial"/>
              <a:ea typeface="Arial"/>
              <a:cs typeface="Arial"/>
              <a:sym typeface="Arial"/>
            </a:endParaRPr>
          </a:p>
        </p:txBody>
      </p:sp>
      <p:sp>
        <p:nvSpPr>
          <p:cNvPr id="506" name="Google Shape;506;p26"/>
          <p:cNvSpPr txBox="1"/>
          <p:nvPr/>
        </p:nvSpPr>
        <p:spPr>
          <a:xfrm>
            <a:off x="690625" y="2889075"/>
            <a:ext cx="2657400" cy="4164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0" i="0" lang="en" sz="1100" u="none" cap="none" strike="noStrike">
                <a:solidFill>
                  <a:schemeClr val="dk1"/>
                </a:solidFill>
                <a:latin typeface="Arial"/>
                <a:ea typeface="Arial"/>
                <a:cs typeface="Arial"/>
                <a:sym typeface="Arial"/>
              </a:rPr>
              <a:t>echo 74 &gt; tim_midterm.txt </a:t>
            </a:r>
            <a:endParaRPr b="0" i="0" sz="1400" u="none" cap="none" strike="noStrike">
              <a:solidFill>
                <a:srgbClr val="000000"/>
              </a:solidFill>
              <a:latin typeface="Arial"/>
              <a:ea typeface="Arial"/>
              <a:cs typeface="Arial"/>
              <a:sym typeface="Arial"/>
            </a:endParaRPr>
          </a:p>
        </p:txBody>
      </p:sp>
      <p:sp>
        <p:nvSpPr>
          <p:cNvPr id="507" name="Google Shape;507;p26"/>
          <p:cNvSpPr txBox="1"/>
          <p:nvPr/>
        </p:nvSpPr>
        <p:spPr>
          <a:xfrm>
            <a:off x="690625" y="2576775"/>
            <a:ext cx="1237500" cy="312300"/>
          </a:xfrm>
          <a:prstGeom prst="rect">
            <a:avLst/>
          </a:prstGeom>
          <a:solidFill>
            <a:srgbClr val="CCCC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ast_pipeline</a:t>
            </a:r>
            <a:endParaRPr b="0" i="0" sz="1400" u="none" cap="none" strike="noStrike">
              <a:solidFill>
                <a:srgbClr val="000000"/>
              </a:solidFill>
              <a:latin typeface="Arial"/>
              <a:ea typeface="Arial"/>
              <a:cs typeface="Arial"/>
              <a:sym typeface="Arial"/>
            </a:endParaRPr>
          </a:p>
        </p:txBody>
      </p:sp>
      <p:sp>
        <p:nvSpPr>
          <p:cNvPr id="508" name="Google Shape;508;p26"/>
          <p:cNvSpPr txBox="1"/>
          <p:nvPr/>
        </p:nvSpPr>
        <p:spPr>
          <a:xfrm>
            <a:off x="3665850" y="2889075"/>
            <a:ext cx="3069000" cy="4164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0" i="0" lang="en" sz="1100" u="none" cap="none" strike="noStrike">
                <a:solidFill>
                  <a:schemeClr val="dk1"/>
                </a:solidFill>
                <a:latin typeface="Arial"/>
                <a:ea typeface="Arial"/>
                <a:cs typeface="Arial"/>
                <a:sym typeface="Arial"/>
              </a:rPr>
              <a:t>cat tim_midterm.txt | rev &gt; tanvi_mitderm.txt</a:t>
            </a:r>
            <a:endParaRPr b="0" i="0" sz="1400" u="none" cap="none" strike="noStrike">
              <a:solidFill>
                <a:srgbClr val="000000"/>
              </a:solidFill>
              <a:latin typeface="Arial"/>
              <a:ea typeface="Arial"/>
              <a:cs typeface="Arial"/>
              <a:sym typeface="Arial"/>
            </a:endParaRPr>
          </a:p>
        </p:txBody>
      </p:sp>
      <p:sp>
        <p:nvSpPr>
          <p:cNvPr id="509" name="Google Shape;509;p26"/>
          <p:cNvSpPr txBox="1"/>
          <p:nvPr/>
        </p:nvSpPr>
        <p:spPr>
          <a:xfrm>
            <a:off x="3665850" y="2576775"/>
            <a:ext cx="1769700" cy="312300"/>
          </a:xfrm>
          <a:prstGeom prst="rect">
            <a:avLst/>
          </a:prstGeom>
          <a:solidFill>
            <a:srgbClr val="CCCC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ast_pipeline</a:t>
            </a:r>
            <a:endParaRPr b="0" i="0" sz="1400" u="none" cap="none" strike="noStrike">
              <a:solidFill>
                <a:srgbClr val="000000"/>
              </a:solidFill>
              <a:latin typeface="Arial"/>
              <a:ea typeface="Arial"/>
              <a:cs typeface="Arial"/>
              <a:sym typeface="Arial"/>
            </a:endParaRPr>
          </a:p>
        </p:txBody>
      </p:sp>
      <p:sp>
        <p:nvSpPr>
          <p:cNvPr id="510" name="Google Shape;510;p26"/>
          <p:cNvSpPr txBox="1"/>
          <p:nvPr/>
        </p:nvSpPr>
        <p:spPr>
          <a:xfrm>
            <a:off x="640275" y="4391450"/>
            <a:ext cx="2657400" cy="4164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echo 74</a:t>
            </a:r>
            <a:endParaRPr b="0" i="0" sz="1400" u="none" cap="none" strike="noStrike">
              <a:solidFill>
                <a:srgbClr val="000000"/>
              </a:solidFill>
              <a:latin typeface="Arial"/>
              <a:ea typeface="Arial"/>
              <a:cs typeface="Arial"/>
              <a:sym typeface="Arial"/>
            </a:endParaRPr>
          </a:p>
        </p:txBody>
      </p:sp>
      <p:sp>
        <p:nvSpPr>
          <p:cNvPr id="511" name="Google Shape;511;p26"/>
          <p:cNvSpPr txBox="1"/>
          <p:nvPr/>
        </p:nvSpPr>
        <p:spPr>
          <a:xfrm>
            <a:off x="640275" y="4079150"/>
            <a:ext cx="1769700" cy="312300"/>
          </a:xfrm>
          <a:prstGeom prst="rect">
            <a:avLst/>
          </a:prstGeom>
          <a:solidFill>
            <a:srgbClr val="CCCC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ast_command</a:t>
            </a:r>
            <a:endParaRPr b="0" i="0" sz="1400" u="none" cap="none" strike="noStrike">
              <a:solidFill>
                <a:srgbClr val="000000"/>
              </a:solidFill>
              <a:latin typeface="Arial"/>
              <a:ea typeface="Arial"/>
              <a:cs typeface="Arial"/>
              <a:sym typeface="Arial"/>
            </a:endParaRPr>
          </a:p>
        </p:txBody>
      </p:sp>
      <p:sp>
        <p:nvSpPr>
          <p:cNvPr id="512" name="Google Shape;512;p26"/>
          <p:cNvSpPr txBox="1"/>
          <p:nvPr/>
        </p:nvSpPr>
        <p:spPr>
          <a:xfrm>
            <a:off x="3603225" y="4391450"/>
            <a:ext cx="2657400" cy="4164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cat tim_midterm.txt</a:t>
            </a:r>
            <a:endParaRPr b="0" i="0" sz="1400" u="none" cap="none" strike="noStrike">
              <a:solidFill>
                <a:srgbClr val="000000"/>
              </a:solidFill>
              <a:latin typeface="Arial"/>
              <a:ea typeface="Arial"/>
              <a:cs typeface="Arial"/>
              <a:sym typeface="Arial"/>
            </a:endParaRPr>
          </a:p>
        </p:txBody>
      </p:sp>
      <p:sp>
        <p:nvSpPr>
          <p:cNvPr id="513" name="Google Shape;513;p26"/>
          <p:cNvSpPr txBox="1"/>
          <p:nvPr/>
        </p:nvSpPr>
        <p:spPr>
          <a:xfrm>
            <a:off x="3603225" y="4079150"/>
            <a:ext cx="1769700" cy="312300"/>
          </a:xfrm>
          <a:prstGeom prst="rect">
            <a:avLst/>
          </a:prstGeom>
          <a:solidFill>
            <a:srgbClr val="CCCC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ast_command</a:t>
            </a:r>
            <a:endParaRPr b="0" i="0" sz="1400" u="none" cap="none" strike="noStrike">
              <a:solidFill>
                <a:srgbClr val="000000"/>
              </a:solidFill>
              <a:latin typeface="Arial"/>
              <a:ea typeface="Arial"/>
              <a:cs typeface="Arial"/>
              <a:sym typeface="Arial"/>
            </a:endParaRPr>
          </a:p>
        </p:txBody>
      </p:sp>
      <p:sp>
        <p:nvSpPr>
          <p:cNvPr id="514" name="Google Shape;514;p26"/>
          <p:cNvSpPr txBox="1"/>
          <p:nvPr/>
        </p:nvSpPr>
        <p:spPr>
          <a:xfrm>
            <a:off x="6388625" y="4391450"/>
            <a:ext cx="2657400" cy="4164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rev</a:t>
            </a:r>
            <a:endParaRPr b="0" i="0" sz="1400" u="none" cap="none" strike="noStrike">
              <a:solidFill>
                <a:srgbClr val="000000"/>
              </a:solidFill>
              <a:latin typeface="Arial"/>
              <a:ea typeface="Arial"/>
              <a:cs typeface="Arial"/>
              <a:sym typeface="Arial"/>
            </a:endParaRPr>
          </a:p>
        </p:txBody>
      </p:sp>
      <p:sp>
        <p:nvSpPr>
          <p:cNvPr id="515" name="Google Shape;515;p26"/>
          <p:cNvSpPr txBox="1"/>
          <p:nvPr/>
        </p:nvSpPr>
        <p:spPr>
          <a:xfrm>
            <a:off x="6388625" y="4079150"/>
            <a:ext cx="1769700" cy="312300"/>
          </a:xfrm>
          <a:prstGeom prst="rect">
            <a:avLst/>
          </a:prstGeom>
          <a:solidFill>
            <a:srgbClr val="CCCC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ast_command</a:t>
            </a:r>
            <a:endParaRPr b="0" i="0" sz="1400" u="none" cap="none" strike="noStrike">
              <a:solidFill>
                <a:srgbClr val="000000"/>
              </a:solidFill>
              <a:latin typeface="Arial"/>
              <a:ea typeface="Arial"/>
              <a:cs typeface="Arial"/>
              <a:sym typeface="Arial"/>
            </a:endParaRPr>
          </a:p>
        </p:txBody>
      </p:sp>
      <p:cxnSp>
        <p:nvCxnSpPr>
          <p:cNvPr id="516" name="Google Shape;516;p26"/>
          <p:cNvCxnSpPr>
            <a:endCxn id="506" idx="0"/>
          </p:cNvCxnSpPr>
          <p:nvPr/>
        </p:nvCxnSpPr>
        <p:spPr>
          <a:xfrm flipH="1">
            <a:off x="2019325" y="2005575"/>
            <a:ext cx="31200" cy="883500"/>
          </a:xfrm>
          <a:prstGeom prst="straightConnector1">
            <a:avLst/>
          </a:prstGeom>
          <a:noFill/>
          <a:ln cap="flat" cmpd="sng" w="9525">
            <a:solidFill>
              <a:schemeClr val="dk2"/>
            </a:solidFill>
            <a:prstDash val="solid"/>
            <a:round/>
            <a:headEnd len="sm" w="sm" type="none"/>
            <a:tailEnd len="med" w="med" type="triangle"/>
          </a:ln>
        </p:spPr>
      </p:cxnSp>
      <p:cxnSp>
        <p:nvCxnSpPr>
          <p:cNvPr id="517" name="Google Shape;517;p26"/>
          <p:cNvCxnSpPr>
            <a:stCxn id="504" idx="2"/>
            <a:endCxn id="509" idx="1"/>
          </p:cNvCxnSpPr>
          <p:nvPr/>
        </p:nvCxnSpPr>
        <p:spPr>
          <a:xfrm>
            <a:off x="3047375" y="2005450"/>
            <a:ext cx="618600" cy="727500"/>
          </a:xfrm>
          <a:prstGeom prst="straightConnector1">
            <a:avLst/>
          </a:prstGeom>
          <a:noFill/>
          <a:ln cap="flat" cmpd="sng" w="9525">
            <a:solidFill>
              <a:schemeClr val="dk2"/>
            </a:solidFill>
            <a:prstDash val="solid"/>
            <a:round/>
            <a:headEnd len="sm" w="sm" type="none"/>
            <a:tailEnd len="med" w="med" type="triangle"/>
          </a:ln>
        </p:spPr>
      </p:cxnSp>
      <p:cxnSp>
        <p:nvCxnSpPr>
          <p:cNvPr id="518" name="Google Shape;518;p26"/>
          <p:cNvCxnSpPr>
            <a:stCxn id="506" idx="2"/>
          </p:cNvCxnSpPr>
          <p:nvPr/>
        </p:nvCxnSpPr>
        <p:spPr>
          <a:xfrm flipH="1">
            <a:off x="2007925" y="3305475"/>
            <a:ext cx="11400" cy="775800"/>
          </a:xfrm>
          <a:prstGeom prst="straightConnector1">
            <a:avLst/>
          </a:prstGeom>
          <a:noFill/>
          <a:ln cap="flat" cmpd="sng" w="9525">
            <a:solidFill>
              <a:schemeClr val="dk2"/>
            </a:solidFill>
            <a:prstDash val="solid"/>
            <a:round/>
            <a:headEnd len="sm" w="sm" type="none"/>
            <a:tailEnd len="med" w="med" type="triangle"/>
          </a:ln>
        </p:spPr>
      </p:cxnSp>
      <p:cxnSp>
        <p:nvCxnSpPr>
          <p:cNvPr id="519" name="Google Shape;519;p26"/>
          <p:cNvCxnSpPr>
            <a:stCxn id="508" idx="2"/>
          </p:cNvCxnSpPr>
          <p:nvPr/>
        </p:nvCxnSpPr>
        <p:spPr>
          <a:xfrm>
            <a:off x="5200350" y="3305475"/>
            <a:ext cx="1500" cy="745200"/>
          </a:xfrm>
          <a:prstGeom prst="straightConnector1">
            <a:avLst/>
          </a:prstGeom>
          <a:noFill/>
          <a:ln cap="flat" cmpd="sng" w="9525">
            <a:solidFill>
              <a:schemeClr val="dk2"/>
            </a:solidFill>
            <a:prstDash val="solid"/>
            <a:round/>
            <a:headEnd len="sm" w="sm" type="none"/>
            <a:tailEnd len="med" w="med" type="triangle"/>
          </a:ln>
        </p:spPr>
      </p:cxnSp>
      <p:cxnSp>
        <p:nvCxnSpPr>
          <p:cNvPr id="520" name="Google Shape;520;p26"/>
          <p:cNvCxnSpPr>
            <a:stCxn id="508" idx="2"/>
            <a:endCxn id="515" idx="1"/>
          </p:cNvCxnSpPr>
          <p:nvPr/>
        </p:nvCxnSpPr>
        <p:spPr>
          <a:xfrm>
            <a:off x="5200350" y="3305475"/>
            <a:ext cx="1188300" cy="929700"/>
          </a:xfrm>
          <a:prstGeom prst="straightConnector1">
            <a:avLst/>
          </a:prstGeom>
          <a:noFill/>
          <a:ln cap="flat" cmpd="sng" w="9525">
            <a:solidFill>
              <a:schemeClr val="dk2"/>
            </a:solidFill>
            <a:prstDash val="solid"/>
            <a:round/>
            <a:headEnd len="sm" w="sm" type="none"/>
            <a:tailEnd len="med" w="med" type="triangle"/>
          </a:ln>
        </p:spPr>
      </p:cxnSp>
      <p:sp>
        <p:nvSpPr>
          <p:cNvPr id="521" name="Google Shape;521;p26"/>
          <p:cNvSpPr txBox="1"/>
          <p:nvPr/>
        </p:nvSpPr>
        <p:spPr>
          <a:xfrm>
            <a:off x="6260625" y="701200"/>
            <a:ext cx="1916400" cy="2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ast_command_line</a:t>
            </a:r>
            <a:endParaRPr b="0" i="0" sz="1400" u="none" cap="none" strike="noStrike">
              <a:solidFill>
                <a:srgbClr val="000000"/>
              </a:solidFill>
              <a:latin typeface="Arial"/>
              <a:ea typeface="Arial"/>
              <a:cs typeface="Arial"/>
              <a:sym typeface="Arial"/>
            </a:endParaRPr>
          </a:p>
        </p:txBody>
      </p:sp>
      <p:sp>
        <p:nvSpPr>
          <p:cNvPr id="522" name="Google Shape;522;p26"/>
          <p:cNvSpPr txBox="1"/>
          <p:nvPr/>
        </p:nvSpPr>
        <p:spPr>
          <a:xfrm>
            <a:off x="5498075" y="1082825"/>
            <a:ext cx="1175700" cy="28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ast_pipeline</a:t>
            </a:r>
            <a:endParaRPr b="0" i="0" sz="1400" u="none" cap="none" strike="noStrike">
              <a:solidFill>
                <a:srgbClr val="000000"/>
              </a:solidFill>
              <a:latin typeface="Arial"/>
              <a:ea typeface="Arial"/>
              <a:cs typeface="Arial"/>
              <a:sym typeface="Arial"/>
            </a:endParaRPr>
          </a:p>
        </p:txBody>
      </p:sp>
      <p:sp>
        <p:nvSpPr>
          <p:cNvPr id="523" name="Google Shape;523;p26"/>
          <p:cNvSpPr txBox="1"/>
          <p:nvPr/>
        </p:nvSpPr>
        <p:spPr>
          <a:xfrm>
            <a:off x="5461300" y="1503150"/>
            <a:ext cx="14205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ast_command</a:t>
            </a:r>
            <a:endParaRPr b="0" i="0" sz="1400" u="none" cap="none" strike="noStrike">
              <a:solidFill>
                <a:srgbClr val="000000"/>
              </a:solidFill>
              <a:latin typeface="Arial"/>
              <a:ea typeface="Arial"/>
              <a:cs typeface="Arial"/>
              <a:sym typeface="Arial"/>
            </a:endParaRPr>
          </a:p>
        </p:txBody>
      </p:sp>
      <p:cxnSp>
        <p:nvCxnSpPr>
          <p:cNvPr id="524" name="Google Shape;524;p26"/>
          <p:cNvCxnSpPr>
            <a:stCxn id="501" idx="0"/>
          </p:cNvCxnSpPr>
          <p:nvPr/>
        </p:nvCxnSpPr>
        <p:spPr>
          <a:xfrm flipH="1">
            <a:off x="7077975" y="1082825"/>
            <a:ext cx="6000" cy="334800"/>
          </a:xfrm>
          <a:prstGeom prst="straightConnector1">
            <a:avLst/>
          </a:prstGeom>
          <a:noFill/>
          <a:ln cap="flat" cmpd="sng" w="19050">
            <a:solidFill>
              <a:srgbClr val="000000"/>
            </a:solidFill>
            <a:prstDash val="solid"/>
            <a:round/>
            <a:headEnd len="sm" w="sm" type="none"/>
            <a:tailEnd len="sm" w="sm" type="none"/>
          </a:ln>
        </p:spPr>
      </p:cxnSp>
      <p:cxnSp>
        <p:nvCxnSpPr>
          <p:cNvPr id="525" name="Google Shape;525;p26"/>
          <p:cNvCxnSpPr/>
          <p:nvPr/>
        </p:nvCxnSpPr>
        <p:spPr>
          <a:xfrm flipH="1">
            <a:off x="7077975" y="1408200"/>
            <a:ext cx="6000" cy="545100"/>
          </a:xfrm>
          <a:prstGeom prst="straightConnector1">
            <a:avLst/>
          </a:prstGeom>
          <a:noFill/>
          <a:ln cap="flat" cmpd="sng" w="19050">
            <a:solidFill>
              <a:srgbClr val="000000"/>
            </a:solidFill>
            <a:prstDash val="solid"/>
            <a:round/>
            <a:headEnd len="sm" w="sm" type="none"/>
            <a:tailEnd len="sm" w="sm" type="none"/>
          </a:ln>
        </p:spPr>
      </p:cxnSp>
      <p:cxnSp>
        <p:nvCxnSpPr>
          <p:cNvPr id="526" name="Google Shape;526;p26"/>
          <p:cNvCxnSpPr/>
          <p:nvPr/>
        </p:nvCxnSpPr>
        <p:spPr>
          <a:xfrm>
            <a:off x="7907150" y="1435775"/>
            <a:ext cx="3300" cy="532800"/>
          </a:xfrm>
          <a:prstGeom prst="straightConnector1">
            <a:avLst/>
          </a:prstGeom>
          <a:noFill/>
          <a:ln cap="flat" cmpd="sng" w="19050">
            <a:solidFill>
              <a:srgbClr val="000000"/>
            </a:solidFill>
            <a:prstDash val="solid"/>
            <a:round/>
            <a:headEnd len="sm" w="sm" type="none"/>
            <a:tailEnd len="sm" w="sm" type="none"/>
          </a:ln>
        </p:spPr>
      </p:cxnSp>
      <p:sp>
        <p:nvSpPr>
          <p:cNvPr id="527" name="Google Shape;527;p26"/>
          <p:cNvSpPr txBox="1"/>
          <p:nvPr/>
        </p:nvSpPr>
        <p:spPr>
          <a:xfrm>
            <a:off x="7129475" y="1085900"/>
            <a:ext cx="1175700" cy="28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ast_pipeline</a:t>
            </a:r>
            <a:endParaRPr b="0" i="0" sz="1400" u="none" cap="none" strike="noStrike">
              <a:solidFill>
                <a:srgbClr val="000000"/>
              </a:solidFill>
              <a:latin typeface="Arial"/>
              <a:ea typeface="Arial"/>
              <a:cs typeface="Arial"/>
              <a:sym typeface="Arial"/>
            </a:endParaRPr>
          </a:p>
        </p:txBody>
      </p:sp>
      <p:sp>
        <p:nvSpPr>
          <p:cNvPr id="528" name="Google Shape;528;p26"/>
          <p:cNvSpPr txBox="1"/>
          <p:nvPr/>
        </p:nvSpPr>
        <p:spPr>
          <a:xfrm>
            <a:off x="7053250" y="1435775"/>
            <a:ext cx="14697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ast_command</a:t>
            </a:r>
            <a:endParaRPr b="0" i="0" sz="900" u="none" cap="none" strike="noStrike">
              <a:solidFill>
                <a:srgbClr val="000000"/>
              </a:solidFill>
              <a:latin typeface="Arial"/>
              <a:ea typeface="Arial"/>
              <a:cs typeface="Arial"/>
              <a:sym typeface="Arial"/>
            </a:endParaRPr>
          </a:p>
        </p:txBody>
      </p:sp>
      <p:sp>
        <p:nvSpPr>
          <p:cNvPr id="529" name="Google Shape;529;p26"/>
          <p:cNvSpPr txBox="1"/>
          <p:nvPr/>
        </p:nvSpPr>
        <p:spPr>
          <a:xfrm>
            <a:off x="7858150" y="1435775"/>
            <a:ext cx="14697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ast_command</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List Data Structure</a:t>
            </a:r>
            <a:endParaRPr b="1"/>
          </a:p>
        </p:txBody>
      </p:sp>
      <p:sp>
        <p:nvSpPr>
          <p:cNvPr id="535" name="Google Shape;535;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You’re also provided with a doubly linked list data structure</a:t>
            </a:r>
            <a:endParaRPr/>
          </a:p>
          <a:p>
            <a:pPr indent="-317500" lvl="1" marL="914400" rtl="0" algn="l">
              <a:lnSpc>
                <a:spcPct val="115000"/>
              </a:lnSpc>
              <a:spcBef>
                <a:spcPts val="0"/>
              </a:spcBef>
              <a:spcAft>
                <a:spcPts val="0"/>
              </a:spcAft>
              <a:buSzPts val="1400"/>
              <a:buChar char="○"/>
            </a:pPr>
            <a:r>
              <a:rPr lang="en"/>
              <a:t>Check out list.h and list.c</a:t>
            </a:r>
            <a:endParaRPr/>
          </a:p>
          <a:p>
            <a:pPr indent="-342900" lvl="0" marL="457200" rtl="0" algn="l">
              <a:lnSpc>
                <a:spcPct val="115000"/>
              </a:lnSpc>
              <a:spcBef>
                <a:spcPts val="0"/>
              </a:spcBef>
              <a:spcAft>
                <a:spcPts val="0"/>
              </a:spcAft>
              <a:buSzPts val="1800"/>
              <a:buChar char="●"/>
            </a:pPr>
            <a:r>
              <a:rPr lang="en"/>
              <a:t>You’ll be using this list throughout the semester</a:t>
            </a:r>
            <a:endParaRPr/>
          </a:p>
          <a:p>
            <a:pPr indent="-342900" lvl="0" marL="457200" rtl="0" algn="l">
              <a:lnSpc>
                <a:spcPct val="115000"/>
              </a:lnSpc>
              <a:spcBef>
                <a:spcPts val="0"/>
              </a:spcBef>
              <a:spcAft>
                <a:spcPts val="0"/>
              </a:spcAft>
              <a:buSzPts val="1800"/>
              <a:buChar char="●"/>
            </a:pPr>
            <a:r>
              <a:rPr lang="en"/>
              <a:t>Read through list.h before using it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27e6fea5f92_0_13"/>
          <p:cNvSpPr txBox="1"/>
          <p:nvPr>
            <p:ph type="title"/>
          </p:nvPr>
        </p:nvSpPr>
        <p:spPr>
          <a:xfrm>
            <a:off x="840150" y="145000"/>
            <a:ext cx="7463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u="sng"/>
              <a:t>“Data contains node” vs “Node points to data”</a:t>
            </a:r>
            <a:endParaRPr u="sng"/>
          </a:p>
        </p:txBody>
      </p:sp>
      <p:sp>
        <p:nvSpPr>
          <p:cNvPr id="541" name="Google Shape;541;g27e6fea5f92_0_13"/>
          <p:cNvSpPr txBox="1"/>
          <p:nvPr/>
        </p:nvSpPr>
        <p:spPr>
          <a:xfrm>
            <a:off x="4995975" y="1071675"/>
            <a:ext cx="2902500" cy="1077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FFFF"/>
                </a:solidFill>
                <a:latin typeface="Arial"/>
                <a:ea typeface="Arial"/>
                <a:cs typeface="Arial"/>
                <a:sym typeface="Arial"/>
              </a:rPr>
              <a:t>class</a:t>
            </a:r>
            <a:r>
              <a:rPr b="0" i="0" lang="en" sz="1400" u="none" cap="none" strike="noStrike">
                <a:solidFill>
                  <a:srgbClr val="FFFFFF"/>
                </a:solidFill>
                <a:latin typeface="Arial"/>
                <a:ea typeface="Arial"/>
                <a:cs typeface="Arial"/>
                <a:sym typeface="Arial"/>
              </a:rPr>
              <a:t> listnode</a:t>
            </a:r>
            <a:r>
              <a:rPr b="0" i="0" lang="en" sz="1400" u="none" cap="none" strike="noStrike">
                <a:solidFill>
                  <a:srgbClr val="00FFFF"/>
                </a:solidFill>
                <a:latin typeface="Arial"/>
                <a:ea typeface="Arial"/>
                <a:cs typeface="Arial"/>
                <a:sym typeface="Arial"/>
              </a:rPr>
              <a:t>&lt;</a:t>
            </a:r>
            <a:r>
              <a:rPr b="0" i="0" lang="en" sz="1400" u="none" cap="none" strike="noStrike">
                <a:solidFill>
                  <a:srgbClr val="00FF00"/>
                </a:solidFill>
                <a:latin typeface="Arial"/>
                <a:ea typeface="Arial"/>
                <a:cs typeface="Arial"/>
                <a:sym typeface="Arial"/>
              </a:rPr>
              <a:t>T</a:t>
            </a:r>
            <a:r>
              <a:rPr b="0" i="0" lang="en" sz="1400" u="none" cap="none" strike="noStrike">
                <a:solidFill>
                  <a:srgbClr val="00FFFF"/>
                </a:solidFill>
                <a:latin typeface="Arial"/>
                <a:ea typeface="Arial"/>
                <a:cs typeface="Arial"/>
                <a:sym typeface="Arial"/>
              </a:rPr>
              <a:t>&gt;</a:t>
            </a:r>
            <a:r>
              <a:rPr b="0" i="0" lang="en" sz="1400" u="none" cap="none" strike="noStrike">
                <a:solidFill>
                  <a:srgbClr val="FFFFFF"/>
                </a:solidFill>
                <a:latin typeface="Arial"/>
                <a:ea typeface="Arial"/>
                <a:cs typeface="Arial"/>
                <a:sym typeface="Arial"/>
              </a:rPr>
              <a:t>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a:t>
            </a:r>
            <a:r>
              <a:rPr b="0" i="0" lang="en" sz="1400" u="none" cap="none" strike="noStrike">
                <a:solidFill>
                  <a:srgbClr val="00FF00"/>
                </a:solidFill>
                <a:latin typeface="Arial"/>
                <a:ea typeface="Arial"/>
                <a:cs typeface="Arial"/>
                <a:sym typeface="Arial"/>
              </a:rPr>
              <a:t>T </a:t>
            </a:r>
            <a:r>
              <a:rPr b="0" i="0" lang="en" sz="1400" u="none" cap="none" strike="noStrike">
                <a:solidFill>
                  <a:srgbClr val="FFFFFF"/>
                </a:solidFill>
                <a:latin typeface="Arial"/>
                <a:ea typeface="Arial"/>
                <a:cs typeface="Arial"/>
                <a:sym typeface="Arial"/>
              </a:rPr>
              <a:t>data;</a:t>
            </a: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listnode</a:t>
            </a:r>
            <a:r>
              <a:rPr b="0" i="0" lang="en" sz="1400" u="none" cap="none" strike="noStrike">
                <a:solidFill>
                  <a:srgbClr val="00FFFF"/>
                </a:solidFill>
                <a:latin typeface="Arial"/>
                <a:ea typeface="Arial"/>
                <a:cs typeface="Arial"/>
                <a:sym typeface="Arial"/>
              </a:rPr>
              <a:t> &lt;</a:t>
            </a:r>
            <a:r>
              <a:rPr b="0" i="0" lang="en" sz="1400" u="none" cap="none" strike="noStrike">
                <a:solidFill>
                  <a:srgbClr val="00FF00"/>
                </a:solidFill>
                <a:latin typeface="Arial"/>
                <a:ea typeface="Arial"/>
                <a:cs typeface="Arial"/>
                <a:sym typeface="Arial"/>
              </a:rPr>
              <a:t>T</a:t>
            </a:r>
            <a:r>
              <a:rPr b="0" i="0" lang="en" sz="1400" u="none" cap="none" strike="noStrike">
                <a:solidFill>
                  <a:srgbClr val="00FFFF"/>
                </a:solidFill>
                <a:latin typeface="Arial"/>
                <a:ea typeface="Arial"/>
                <a:cs typeface="Arial"/>
                <a:sym typeface="Arial"/>
              </a:rPr>
              <a:t>&gt;</a:t>
            </a:r>
            <a:r>
              <a:rPr b="0" i="0" lang="en" sz="1400" u="none" cap="none" strike="noStrike">
                <a:solidFill>
                  <a:srgbClr val="FFFFFF"/>
                </a:solidFill>
                <a:latin typeface="Arial"/>
                <a:ea typeface="Arial"/>
                <a:cs typeface="Arial"/>
                <a:sym typeface="Arial"/>
              </a:rPr>
              <a:t> prev;</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FFFFFF"/>
                </a:solidFill>
                <a:latin typeface="Arial"/>
                <a:ea typeface="Arial"/>
                <a:cs typeface="Arial"/>
                <a:sym typeface="Arial"/>
              </a:rPr>
              <a:t>	listnode</a:t>
            </a:r>
            <a:r>
              <a:rPr b="0" i="0" lang="en" sz="1400" u="none" cap="none" strike="noStrike">
                <a:solidFill>
                  <a:srgbClr val="00FFFF"/>
                </a:solidFill>
                <a:latin typeface="Arial"/>
                <a:ea typeface="Arial"/>
                <a:cs typeface="Arial"/>
                <a:sym typeface="Arial"/>
              </a:rPr>
              <a:t>&lt;</a:t>
            </a:r>
            <a:r>
              <a:rPr b="0" i="0" lang="en" sz="1400" u="none" cap="none" strike="noStrike">
                <a:solidFill>
                  <a:srgbClr val="00FF00"/>
                </a:solidFill>
                <a:latin typeface="Arial"/>
                <a:ea typeface="Arial"/>
                <a:cs typeface="Arial"/>
                <a:sym typeface="Arial"/>
              </a:rPr>
              <a:t>T</a:t>
            </a:r>
            <a:r>
              <a:rPr b="0" i="0" lang="en" sz="1400" u="none" cap="none" strike="noStrike">
                <a:solidFill>
                  <a:srgbClr val="00FFFF"/>
                </a:solidFill>
                <a:latin typeface="Arial"/>
                <a:ea typeface="Arial"/>
                <a:cs typeface="Arial"/>
                <a:sym typeface="Arial"/>
              </a:rPr>
              <a:t>&gt;</a:t>
            </a:r>
            <a:r>
              <a:rPr b="0" i="0" lang="en" sz="1400" u="none" cap="none" strike="noStrike">
                <a:solidFill>
                  <a:srgbClr val="FFFFFF"/>
                </a:solidFill>
                <a:latin typeface="Arial"/>
                <a:ea typeface="Arial"/>
                <a:cs typeface="Arial"/>
                <a:sym typeface="Arial"/>
              </a:rPr>
              <a:t> next;</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a:t>
            </a:r>
            <a:endParaRPr b="0" i="0" sz="1400" u="none" cap="none" strike="noStrike">
              <a:solidFill>
                <a:srgbClr val="FFFFFF"/>
              </a:solidFill>
              <a:latin typeface="Arial"/>
              <a:ea typeface="Arial"/>
              <a:cs typeface="Arial"/>
              <a:sym typeface="Arial"/>
            </a:endParaRPr>
          </a:p>
        </p:txBody>
      </p:sp>
      <p:cxnSp>
        <p:nvCxnSpPr>
          <p:cNvPr id="542" name="Google Shape;542;g27e6fea5f92_0_13"/>
          <p:cNvCxnSpPr/>
          <p:nvPr/>
        </p:nvCxnSpPr>
        <p:spPr>
          <a:xfrm rot="10800000">
            <a:off x="4887750" y="717700"/>
            <a:ext cx="1500" cy="4441200"/>
          </a:xfrm>
          <a:prstGeom prst="straightConnector1">
            <a:avLst/>
          </a:prstGeom>
          <a:noFill/>
          <a:ln cap="flat" cmpd="sng" w="28575">
            <a:solidFill>
              <a:srgbClr val="000000"/>
            </a:solidFill>
            <a:prstDash val="solid"/>
            <a:round/>
            <a:headEnd len="sm" w="sm" type="none"/>
            <a:tailEnd len="sm" w="sm" type="none"/>
          </a:ln>
        </p:spPr>
      </p:cxnSp>
      <p:sp>
        <p:nvSpPr>
          <p:cNvPr id="543" name="Google Shape;543;g27e6fea5f92_0_13"/>
          <p:cNvSpPr txBox="1"/>
          <p:nvPr/>
        </p:nvSpPr>
        <p:spPr>
          <a:xfrm>
            <a:off x="623300" y="1071675"/>
            <a:ext cx="2902500" cy="1077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00FF"/>
                </a:solidFill>
                <a:latin typeface="Arial"/>
                <a:ea typeface="Arial"/>
                <a:cs typeface="Arial"/>
                <a:sym typeface="Arial"/>
              </a:rPr>
              <a:t>struct</a:t>
            </a:r>
            <a:r>
              <a:rPr b="0" i="0" lang="en" sz="1400" u="none" cap="none" strike="noStrike">
                <a:solidFill>
                  <a:srgbClr val="00FFFF"/>
                </a:solidFill>
                <a:latin typeface="Arial"/>
                <a:ea typeface="Arial"/>
                <a:cs typeface="Arial"/>
                <a:sym typeface="Arial"/>
              </a:rPr>
              <a:t> </a:t>
            </a:r>
            <a:r>
              <a:rPr b="0" i="0" lang="en" sz="1400" u="none" cap="none" strike="noStrike">
                <a:solidFill>
                  <a:srgbClr val="FFFFFF"/>
                </a:solidFill>
                <a:latin typeface="Arial"/>
                <a:ea typeface="Arial"/>
                <a:cs typeface="Arial"/>
                <a:sym typeface="Arial"/>
              </a:rPr>
              <a:t>list_elem</a:t>
            </a:r>
            <a:r>
              <a:rPr b="0" i="0" lang="en" sz="1400" u="none" cap="none" strike="noStrike">
                <a:solidFill>
                  <a:srgbClr val="00FFFF"/>
                </a:solidFill>
                <a:latin typeface="Arial"/>
                <a:ea typeface="Arial"/>
                <a:cs typeface="Arial"/>
                <a:sym typeface="Arial"/>
              </a:rPr>
              <a:t> </a:t>
            </a:r>
            <a:r>
              <a:rPr b="0" i="0" lang="en" sz="1400" u="none" cap="none" strike="noStrike">
                <a:solidFill>
                  <a:srgbClr val="FFFFFF"/>
                </a:solidFill>
                <a:latin typeface="Arial"/>
                <a:ea typeface="Arial"/>
                <a:cs typeface="Arial"/>
                <a:sym typeface="Arial"/>
              </a:rPr>
              <a:t>{</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a:t>
            </a:r>
            <a:r>
              <a:rPr b="0" i="0" lang="en" sz="1400" u="none" cap="none" strike="noStrike">
                <a:solidFill>
                  <a:srgbClr val="9900FF"/>
                </a:solidFill>
                <a:latin typeface="Arial"/>
                <a:ea typeface="Arial"/>
                <a:cs typeface="Arial"/>
                <a:sym typeface="Arial"/>
              </a:rPr>
              <a:t>struct</a:t>
            </a:r>
            <a:r>
              <a:rPr b="0" i="0" lang="en" sz="1400" u="none" cap="none" strike="noStrike">
                <a:solidFill>
                  <a:srgbClr val="00FF00"/>
                </a:solidFill>
                <a:latin typeface="Arial"/>
                <a:ea typeface="Arial"/>
                <a:cs typeface="Arial"/>
                <a:sym typeface="Arial"/>
              </a:rPr>
              <a:t> </a:t>
            </a:r>
            <a:r>
              <a:rPr b="0" i="0" lang="en" sz="1400" u="none" cap="none" strike="noStrike">
                <a:solidFill>
                  <a:srgbClr val="FFFFFF"/>
                </a:solidFill>
                <a:latin typeface="Arial"/>
                <a:ea typeface="Arial"/>
                <a:cs typeface="Arial"/>
                <a:sym typeface="Arial"/>
              </a:rPr>
              <a:t>list_elem * prev;</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a:t>
            </a:r>
            <a:r>
              <a:rPr b="0" i="0" lang="en" sz="1400" u="none" cap="none" strike="noStrike">
                <a:solidFill>
                  <a:srgbClr val="9900FF"/>
                </a:solidFill>
                <a:latin typeface="Arial"/>
                <a:ea typeface="Arial"/>
                <a:cs typeface="Arial"/>
                <a:sym typeface="Arial"/>
              </a:rPr>
              <a:t>struct</a:t>
            </a:r>
            <a:r>
              <a:rPr b="0" i="0" lang="en" sz="1400" u="none" cap="none" strike="noStrike">
                <a:solidFill>
                  <a:srgbClr val="FFFFFF"/>
                </a:solidFill>
                <a:latin typeface="Arial"/>
                <a:ea typeface="Arial"/>
                <a:cs typeface="Arial"/>
                <a:sym typeface="Arial"/>
              </a:rPr>
              <a:t> list_elem * next;</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a:t>
            </a:r>
            <a:endParaRPr b="0" i="0" sz="1400" u="none" cap="none" strike="noStrike">
              <a:solidFill>
                <a:srgbClr val="FFFFFF"/>
              </a:solidFill>
              <a:latin typeface="Arial"/>
              <a:ea typeface="Arial"/>
              <a:cs typeface="Arial"/>
              <a:sym typeface="Arial"/>
            </a:endParaRPr>
          </a:p>
        </p:txBody>
      </p:sp>
      <p:sp>
        <p:nvSpPr>
          <p:cNvPr id="544" name="Google Shape;544;g27e6fea5f92_0_13"/>
          <p:cNvSpPr txBox="1"/>
          <p:nvPr/>
        </p:nvSpPr>
        <p:spPr>
          <a:xfrm>
            <a:off x="623300" y="743475"/>
            <a:ext cx="2522700" cy="3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highlight>
                  <a:srgbClr val="FFFF00"/>
                </a:highlight>
              </a:rPr>
              <a:t>Our</a:t>
            </a:r>
            <a:r>
              <a:rPr b="0" i="0" lang="en" sz="1400" u="none" cap="none" strike="noStrike">
                <a:solidFill>
                  <a:srgbClr val="000000"/>
                </a:solidFill>
                <a:highlight>
                  <a:srgbClr val="FFFF00"/>
                </a:highlight>
                <a:latin typeface="Arial"/>
                <a:ea typeface="Arial"/>
                <a:cs typeface="Arial"/>
                <a:sym typeface="Arial"/>
              </a:rPr>
              <a:t> Linked List</a:t>
            </a:r>
            <a:endParaRPr b="0" i="0" sz="1400" u="none" cap="none" strike="noStrike">
              <a:solidFill>
                <a:srgbClr val="000000"/>
              </a:solidFill>
              <a:highlight>
                <a:srgbClr val="FFFF00"/>
              </a:highlight>
              <a:latin typeface="Arial"/>
              <a:ea typeface="Arial"/>
              <a:cs typeface="Arial"/>
              <a:sym typeface="Arial"/>
            </a:endParaRPr>
          </a:p>
        </p:txBody>
      </p:sp>
      <p:sp>
        <p:nvSpPr>
          <p:cNvPr id="545" name="Google Shape;545;g27e6fea5f92_0_13"/>
          <p:cNvSpPr txBox="1"/>
          <p:nvPr/>
        </p:nvSpPr>
        <p:spPr>
          <a:xfrm>
            <a:off x="5038125" y="743475"/>
            <a:ext cx="2522700" cy="3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Regular Linked List</a:t>
            </a:r>
            <a:endParaRPr b="0" i="0" sz="1400" u="none" cap="none" strike="noStrike">
              <a:solidFill>
                <a:srgbClr val="000000"/>
              </a:solidFill>
              <a:latin typeface="Arial"/>
              <a:ea typeface="Arial"/>
              <a:cs typeface="Arial"/>
              <a:sym typeface="Arial"/>
            </a:endParaRPr>
          </a:p>
        </p:txBody>
      </p:sp>
      <p:pic>
        <p:nvPicPr>
          <p:cNvPr id="546" name="Google Shape;546;g27e6fea5f92_0_13"/>
          <p:cNvPicPr preferRelativeResize="0"/>
          <p:nvPr/>
        </p:nvPicPr>
        <p:blipFill>
          <a:blip r:embed="rId3">
            <a:alphaModFix/>
          </a:blip>
          <a:stretch>
            <a:fillRect/>
          </a:stretch>
        </p:blipFill>
        <p:spPr>
          <a:xfrm>
            <a:off x="128300" y="2364025"/>
            <a:ext cx="4684677" cy="1914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8"/>
          <p:cNvSpPr txBox="1"/>
          <p:nvPr>
            <p:ph type="title"/>
          </p:nvPr>
        </p:nvSpPr>
        <p:spPr>
          <a:xfrm>
            <a:off x="840150" y="145000"/>
            <a:ext cx="7463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u="sng"/>
              <a:t>“Data contains node” vs “Node points to data”</a:t>
            </a:r>
            <a:endParaRPr u="sng"/>
          </a:p>
        </p:txBody>
      </p:sp>
      <p:sp>
        <p:nvSpPr>
          <p:cNvPr id="552" name="Google Shape;552;p28"/>
          <p:cNvSpPr txBox="1"/>
          <p:nvPr/>
        </p:nvSpPr>
        <p:spPr>
          <a:xfrm>
            <a:off x="4995975" y="1071675"/>
            <a:ext cx="2902500" cy="1077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FFFF"/>
                </a:solidFill>
                <a:latin typeface="Arial"/>
                <a:ea typeface="Arial"/>
                <a:cs typeface="Arial"/>
                <a:sym typeface="Arial"/>
              </a:rPr>
              <a:t>class</a:t>
            </a:r>
            <a:r>
              <a:rPr b="0" i="0" lang="en" sz="1400" u="none" cap="none" strike="noStrike">
                <a:solidFill>
                  <a:srgbClr val="FFFFFF"/>
                </a:solidFill>
                <a:latin typeface="Arial"/>
                <a:ea typeface="Arial"/>
                <a:cs typeface="Arial"/>
                <a:sym typeface="Arial"/>
              </a:rPr>
              <a:t> listnode</a:t>
            </a:r>
            <a:r>
              <a:rPr b="0" i="0" lang="en" sz="1400" u="none" cap="none" strike="noStrike">
                <a:solidFill>
                  <a:srgbClr val="00FFFF"/>
                </a:solidFill>
                <a:latin typeface="Arial"/>
                <a:ea typeface="Arial"/>
                <a:cs typeface="Arial"/>
                <a:sym typeface="Arial"/>
              </a:rPr>
              <a:t>&lt;</a:t>
            </a:r>
            <a:r>
              <a:rPr b="0" i="0" lang="en" sz="1400" u="none" cap="none" strike="noStrike">
                <a:solidFill>
                  <a:srgbClr val="00FF00"/>
                </a:solidFill>
                <a:latin typeface="Arial"/>
                <a:ea typeface="Arial"/>
                <a:cs typeface="Arial"/>
                <a:sym typeface="Arial"/>
              </a:rPr>
              <a:t>T</a:t>
            </a:r>
            <a:r>
              <a:rPr b="0" i="0" lang="en" sz="1400" u="none" cap="none" strike="noStrike">
                <a:solidFill>
                  <a:srgbClr val="00FFFF"/>
                </a:solidFill>
                <a:latin typeface="Arial"/>
                <a:ea typeface="Arial"/>
                <a:cs typeface="Arial"/>
                <a:sym typeface="Arial"/>
              </a:rPr>
              <a:t>&gt;</a:t>
            </a:r>
            <a:r>
              <a:rPr b="0" i="0" lang="en" sz="1400" u="none" cap="none" strike="noStrike">
                <a:solidFill>
                  <a:srgbClr val="FFFFFF"/>
                </a:solidFill>
                <a:latin typeface="Arial"/>
                <a:ea typeface="Arial"/>
                <a:cs typeface="Arial"/>
                <a:sym typeface="Arial"/>
              </a:rPr>
              <a:t>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a:t>
            </a:r>
            <a:r>
              <a:rPr b="0" i="0" lang="en" sz="1400" u="none" cap="none" strike="noStrike">
                <a:solidFill>
                  <a:srgbClr val="00FF00"/>
                </a:solidFill>
                <a:latin typeface="Arial"/>
                <a:ea typeface="Arial"/>
                <a:cs typeface="Arial"/>
                <a:sym typeface="Arial"/>
              </a:rPr>
              <a:t>T </a:t>
            </a:r>
            <a:r>
              <a:rPr b="0" i="0" lang="en" sz="1400" u="none" cap="none" strike="noStrike">
                <a:solidFill>
                  <a:srgbClr val="FFFFFF"/>
                </a:solidFill>
                <a:latin typeface="Arial"/>
                <a:ea typeface="Arial"/>
                <a:cs typeface="Arial"/>
                <a:sym typeface="Arial"/>
              </a:rPr>
              <a:t>data;</a:t>
            </a: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listnode</a:t>
            </a:r>
            <a:r>
              <a:rPr b="0" i="0" lang="en" sz="1400" u="none" cap="none" strike="noStrike">
                <a:solidFill>
                  <a:srgbClr val="00FFFF"/>
                </a:solidFill>
                <a:latin typeface="Arial"/>
                <a:ea typeface="Arial"/>
                <a:cs typeface="Arial"/>
                <a:sym typeface="Arial"/>
              </a:rPr>
              <a:t> &lt;</a:t>
            </a:r>
            <a:r>
              <a:rPr b="0" i="0" lang="en" sz="1400" u="none" cap="none" strike="noStrike">
                <a:solidFill>
                  <a:srgbClr val="00FF00"/>
                </a:solidFill>
                <a:latin typeface="Arial"/>
                <a:ea typeface="Arial"/>
                <a:cs typeface="Arial"/>
                <a:sym typeface="Arial"/>
              </a:rPr>
              <a:t>T</a:t>
            </a:r>
            <a:r>
              <a:rPr b="0" i="0" lang="en" sz="1400" u="none" cap="none" strike="noStrike">
                <a:solidFill>
                  <a:srgbClr val="00FFFF"/>
                </a:solidFill>
                <a:latin typeface="Arial"/>
                <a:ea typeface="Arial"/>
                <a:cs typeface="Arial"/>
                <a:sym typeface="Arial"/>
              </a:rPr>
              <a:t>&gt;</a:t>
            </a:r>
            <a:r>
              <a:rPr b="0" i="0" lang="en" sz="1400" u="none" cap="none" strike="noStrike">
                <a:solidFill>
                  <a:srgbClr val="FFFFFF"/>
                </a:solidFill>
                <a:latin typeface="Arial"/>
                <a:ea typeface="Arial"/>
                <a:cs typeface="Arial"/>
                <a:sym typeface="Arial"/>
              </a:rPr>
              <a:t> prev;</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FFFFFF"/>
                </a:solidFill>
                <a:latin typeface="Arial"/>
                <a:ea typeface="Arial"/>
                <a:cs typeface="Arial"/>
                <a:sym typeface="Arial"/>
              </a:rPr>
              <a:t>	listnode</a:t>
            </a:r>
            <a:r>
              <a:rPr b="0" i="0" lang="en" sz="1400" u="none" cap="none" strike="noStrike">
                <a:solidFill>
                  <a:srgbClr val="00FFFF"/>
                </a:solidFill>
                <a:latin typeface="Arial"/>
                <a:ea typeface="Arial"/>
                <a:cs typeface="Arial"/>
                <a:sym typeface="Arial"/>
              </a:rPr>
              <a:t>&lt;</a:t>
            </a:r>
            <a:r>
              <a:rPr b="0" i="0" lang="en" sz="1400" u="none" cap="none" strike="noStrike">
                <a:solidFill>
                  <a:srgbClr val="00FF00"/>
                </a:solidFill>
                <a:latin typeface="Arial"/>
                <a:ea typeface="Arial"/>
                <a:cs typeface="Arial"/>
                <a:sym typeface="Arial"/>
              </a:rPr>
              <a:t>T</a:t>
            </a:r>
            <a:r>
              <a:rPr b="0" i="0" lang="en" sz="1400" u="none" cap="none" strike="noStrike">
                <a:solidFill>
                  <a:srgbClr val="00FFFF"/>
                </a:solidFill>
                <a:latin typeface="Arial"/>
                <a:ea typeface="Arial"/>
                <a:cs typeface="Arial"/>
                <a:sym typeface="Arial"/>
              </a:rPr>
              <a:t>&gt;</a:t>
            </a:r>
            <a:r>
              <a:rPr b="0" i="0" lang="en" sz="1400" u="none" cap="none" strike="noStrike">
                <a:solidFill>
                  <a:srgbClr val="FFFFFF"/>
                </a:solidFill>
                <a:latin typeface="Arial"/>
                <a:ea typeface="Arial"/>
                <a:cs typeface="Arial"/>
                <a:sym typeface="Arial"/>
              </a:rPr>
              <a:t> next;</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a:t>
            </a:r>
            <a:endParaRPr b="0" i="0" sz="1400" u="none" cap="none" strike="noStrike">
              <a:solidFill>
                <a:srgbClr val="FFFFFF"/>
              </a:solidFill>
              <a:latin typeface="Arial"/>
              <a:ea typeface="Arial"/>
              <a:cs typeface="Arial"/>
              <a:sym typeface="Arial"/>
            </a:endParaRPr>
          </a:p>
        </p:txBody>
      </p:sp>
      <p:cxnSp>
        <p:nvCxnSpPr>
          <p:cNvPr id="553" name="Google Shape;553;p28"/>
          <p:cNvCxnSpPr/>
          <p:nvPr/>
        </p:nvCxnSpPr>
        <p:spPr>
          <a:xfrm rot="10800000">
            <a:off x="4572000" y="717700"/>
            <a:ext cx="1500" cy="4441200"/>
          </a:xfrm>
          <a:prstGeom prst="straightConnector1">
            <a:avLst/>
          </a:prstGeom>
          <a:noFill/>
          <a:ln cap="flat" cmpd="sng" w="28575">
            <a:solidFill>
              <a:srgbClr val="000000"/>
            </a:solidFill>
            <a:prstDash val="solid"/>
            <a:round/>
            <a:headEnd len="sm" w="sm" type="none"/>
            <a:tailEnd len="sm" w="sm" type="none"/>
          </a:ln>
        </p:spPr>
      </p:cxnSp>
      <p:sp>
        <p:nvSpPr>
          <p:cNvPr id="554" name="Google Shape;554;p28"/>
          <p:cNvSpPr txBox="1"/>
          <p:nvPr/>
        </p:nvSpPr>
        <p:spPr>
          <a:xfrm>
            <a:off x="623300" y="1071675"/>
            <a:ext cx="2902500" cy="1077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00FF"/>
                </a:solidFill>
                <a:latin typeface="Arial"/>
                <a:ea typeface="Arial"/>
                <a:cs typeface="Arial"/>
                <a:sym typeface="Arial"/>
              </a:rPr>
              <a:t>struct</a:t>
            </a:r>
            <a:r>
              <a:rPr b="0" i="0" lang="en" sz="1400" u="none" cap="none" strike="noStrike">
                <a:solidFill>
                  <a:srgbClr val="00FFFF"/>
                </a:solidFill>
                <a:latin typeface="Arial"/>
                <a:ea typeface="Arial"/>
                <a:cs typeface="Arial"/>
                <a:sym typeface="Arial"/>
              </a:rPr>
              <a:t> </a:t>
            </a:r>
            <a:r>
              <a:rPr b="0" i="0" lang="en" sz="1400" u="none" cap="none" strike="noStrike">
                <a:solidFill>
                  <a:srgbClr val="FFFFFF"/>
                </a:solidFill>
                <a:latin typeface="Arial"/>
                <a:ea typeface="Arial"/>
                <a:cs typeface="Arial"/>
                <a:sym typeface="Arial"/>
              </a:rPr>
              <a:t>list_elem</a:t>
            </a:r>
            <a:r>
              <a:rPr b="0" i="0" lang="en" sz="1400" u="none" cap="none" strike="noStrike">
                <a:solidFill>
                  <a:srgbClr val="00FFFF"/>
                </a:solidFill>
                <a:latin typeface="Arial"/>
                <a:ea typeface="Arial"/>
                <a:cs typeface="Arial"/>
                <a:sym typeface="Arial"/>
              </a:rPr>
              <a:t> </a:t>
            </a:r>
            <a:r>
              <a:rPr b="0" i="0" lang="en" sz="1400" u="none" cap="none" strike="noStrike">
                <a:solidFill>
                  <a:srgbClr val="FFFFFF"/>
                </a:solidFill>
                <a:latin typeface="Arial"/>
                <a:ea typeface="Arial"/>
                <a:cs typeface="Arial"/>
                <a:sym typeface="Arial"/>
              </a:rPr>
              <a:t>{</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a:t>
            </a:r>
            <a:r>
              <a:rPr b="0" i="0" lang="en" sz="1400" u="none" cap="none" strike="noStrike">
                <a:solidFill>
                  <a:srgbClr val="9900FF"/>
                </a:solidFill>
                <a:latin typeface="Arial"/>
                <a:ea typeface="Arial"/>
                <a:cs typeface="Arial"/>
                <a:sym typeface="Arial"/>
              </a:rPr>
              <a:t>struct</a:t>
            </a:r>
            <a:r>
              <a:rPr b="0" i="0" lang="en" sz="1400" u="none" cap="none" strike="noStrike">
                <a:solidFill>
                  <a:srgbClr val="00FF00"/>
                </a:solidFill>
                <a:latin typeface="Arial"/>
                <a:ea typeface="Arial"/>
                <a:cs typeface="Arial"/>
                <a:sym typeface="Arial"/>
              </a:rPr>
              <a:t> </a:t>
            </a:r>
            <a:r>
              <a:rPr b="0" i="0" lang="en" sz="1400" u="none" cap="none" strike="noStrike">
                <a:solidFill>
                  <a:srgbClr val="FFFFFF"/>
                </a:solidFill>
                <a:latin typeface="Arial"/>
                <a:ea typeface="Arial"/>
                <a:cs typeface="Arial"/>
                <a:sym typeface="Arial"/>
              </a:rPr>
              <a:t>list_elem * prev;</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a:t>
            </a:r>
            <a:r>
              <a:rPr b="0" i="0" lang="en" sz="1400" u="none" cap="none" strike="noStrike">
                <a:solidFill>
                  <a:srgbClr val="9900FF"/>
                </a:solidFill>
                <a:latin typeface="Arial"/>
                <a:ea typeface="Arial"/>
                <a:cs typeface="Arial"/>
                <a:sym typeface="Arial"/>
              </a:rPr>
              <a:t>struct</a:t>
            </a:r>
            <a:r>
              <a:rPr b="0" i="0" lang="en" sz="1400" u="none" cap="none" strike="noStrike">
                <a:solidFill>
                  <a:srgbClr val="FFFFFF"/>
                </a:solidFill>
                <a:latin typeface="Arial"/>
                <a:ea typeface="Arial"/>
                <a:cs typeface="Arial"/>
                <a:sym typeface="Arial"/>
              </a:rPr>
              <a:t> list_elem * next;</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a:t>
            </a:r>
            <a:endParaRPr b="0" i="0" sz="1400" u="none" cap="none" strike="noStrike">
              <a:solidFill>
                <a:srgbClr val="FFFFFF"/>
              </a:solidFill>
              <a:latin typeface="Arial"/>
              <a:ea typeface="Arial"/>
              <a:cs typeface="Arial"/>
              <a:sym typeface="Arial"/>
            </a:endParaRPr>
          </a:p>
        </p:txBody>
      </p:sp>
      <p:sp>
        <p:nvSpPr>
          <p:cNvPr id="555" name="Google Shape;555;p28"/>
          <p:cNvSpPr txBox="1"/>
          <p:nvPr/>
        </p:nvSpPr>
        <p:spPr>
          <a:xfrm>
            <a:off x="623300" y="743475"/>
            <a:ext cx="2522700" cy="3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highlight>
                  <a:srgbClr val="FFFF00"/>
                </a:highlight>
              </a:rPr>
              <a:t>Our</a:t>
            </a:r>
            <a:r>
              <a:rPr b="0" i="0" lang="en" sz="1400" u="none" cap="none" strike="noStrike">
                <a:solidFill>
                  <a:srgbClr val="000000"/>
                </a:solidFill>
                <a:highlight>
                  <a:srgbClr val="FFFF00"/>
                </a:highlight>
                <a:latin typeface="Arial"/>
                <a:ea typeface="Arial"/>
                <a:cs typeface="Arial"/>
                <a:sym typeface="Arial"/>
              </a:rPr>
              <a:t> Linked List</a:t>
            </a:r>
            <a:endParaRPr b="0" i="0" sz="1400" u="none" cap="none" strike="noStrike">
              <a:solidFill>
                <a:srgbClr val="000000"/>
              </a:solidFill>
              <a:highlight>
                <a:srgbClr val="FFFF00"/>
              </a:highlight>
              <a:latin typeface="Arial"/>
              <a:ea typeface="Arial"/>
              <a:cs typeface="Arial"/>
              <a:sym typeface="Arial"/>
            </a:endParaRPr>
          </a:p>
        </p:txBody>
      </p:sp>
      <p:sp>
        <p:nvSpPr>
          <p:cNvPr id="556" name="Google Shape;556;p28"/>
          <p:cNvSpPr txBox="1"/>
          <p:nvPr/>
        </p:nvSpPr>
        <p:spPr>
          <a:xfrm>
            <a:off x="5038125" y="743475"/>
            <a:ext cx="2522700" cy="3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Regular Linked List</a:t>
            </a:r>
            <a:endParaRPr b="0" i="0" sz="1400" u="none" cap="none" strike="noStrike">
              <a:solidFill>
                <a:srgbClr val="000000"/>
              </a:solidFill>
              <a:latin typeface="Arial"/>
              <a:ea typeface="Arial"/>
              <a:cs typeface="Arial"/>
              <a:sym typeface="Arial"/>
            </a:endParaRPr>
          </a:p>
        </p:txBody>
      </p:sp>
      <p:sp>
        <p:nvSpPr>
          <p:cNvPr id="557" name="Google Shape;557;p28"/>
          <p:cNvSpPr/>
          <p:nvPr/>
        </p:nvSpPr>
        <p:spPr>
          <a:xfrm>
            <a:off x="4872550" y="2343613"/>
            <a:ext cx="783900" cy="410400"/>
          </a:xfrm>
          <a:prstGeom prst="rect">
            <a:avLst/>
          </a:prstGeom>
          <a:solidFill>
            <a:schemeClr val="lt2"/>
          </a:solid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Sentinel</a:t>
            </a:r>
            <a:endParaRPr b="0" i="0" sz="1000" u="none" cap="none" strike="noStrike">
              <a:solidFill>
                <a:srgbClr val="000000"/>
              </a:solidFill>
              <a:latin typeface="Arial"/>
              <a:ea typeface="Arial"/>
              <a:cs typeface="Arial"/>
              <a:sym typeface="Arial"/>
            </a:endParaRPr>
          </a:p>
        </p:txBody>
      </p:sp>
      <p:sp>
        <p:nvSpPr>
          <p:cNvPr id="558" name="Google Shape;558;p28"/>
          <p:cNvSpPr/>
          <p:nvPr/>
        </p:nvSpPr>
        <p:spPr>
          <a:xfrm>
            <a:off x="5894950" y="2343613"/>
            <a:ext cx="783900" cy="410400"/>
          </a:xfrm>
          <a:prstGeom prst="rect">
            <a:avLst/>
          </a:prstGeom>
          <a:solidFill>
            <a:schemeClr val="lt2"/>
          </a:solid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Node</a:t>
            </a:r>
            <a:endParaRPr b="0" i="0" sz="1000" u="none" cap="none" strike="noStrike">
              <a:solidFill>
                <a:srgbClr val="000000"/>
              </a:solidFill>
              <a:latin typeface="Arial"/>
              <a:ea typeface="Arial"/>
              <a:cs typeface="Arial"/>
              <a:sym typeface="Arial"/>
            </a:endParaRPr>
          </a:p>
        </p:txBody>
      </p:sp>
      <p:sp>
        <p:nvSpPr>
          <p:cNvPr id="559" name="Google Shape;559;p28"/>
          <p:cNvSpPr/>
          <p:nvPr/>
        </p:nvSpPr>
        <p:spPr>
          <a:xfrm>
            <a:off x="6972200" y="2343613"/>
            <a:ext cx="783900" cy="410400"/>
          </a:xfrm>
          <a:prstGeom prst="rect">
            <a:avLst/>
          </a:prstGeom>
          <a:solidFill>
            <a:schemeClr val="lt2"/>
          </a:solid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Node</a:t>
            </a:r>
            <a:endParaRPr b="0" i="0" sz="1000" u="none" cap="none" strike="noStrike">
              <a:solidFill>
                <a:srgbClr val="000000"/>
              </a:solidFill>
              <a:latin typeface="Arial"/>
              <a:ea typeface="Arial"/>
              <a:cs typeface="Arial"/>
              <a:sym typeface="Arial"/>
            </a:endParaRPr>
          </a:p>
        </p:txBody>
      </p:sp>
      <p:sp>
        <p:nvSpPr>
          <p:cNvPr id="560" name="Google Shape;560;p28"/>
          <p:cNvSpPr/>
          <p:nvPr/>
        </p:nvSpPr>
        <p:spPr>
          <a:xfrm>
            <a:off x="7998575" y="2343613"/>
            <a:ext cx="783900" cy="410400"/>
          </a:xfrm>
          <a:prstGeom prst="rect">
            <a:avLst/>
          </a:prstGeom>
          <a:solidFill>
            <a:schemeClr val="lt2"/>
          </a:solid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Sentinel</a:t>
            </a:r>
            <a:endParaRPr b="0" i="0" sz="1000" u="none" cap="none" strike="noStrike">
              <a:solidFill>
                <a:srgbClr val="000000"/>
              </a:solidFill>
              <a:latin typeface="Arial"/>
              <a:ea typeface="Arial"/>
              <a:cs typeface="Arial"/>
              <a:sym typeface="Arial"/>
            </a:endParaRPr>
          </a:p>
        </p:txBody>
      </p:sp>
      <p:sp>
        <p:nvSpPr>
          <p:cNvPr id="561" name="Google Shape;561;p28"/>
          <p:cNvSpPr/>
          <p:nvPr/>
        </p:nvSpPr>
        <p:spPr>
          <a:xfrm>
            <a:off x="5894950" y="3255988"/>
            <a:ext cx="753600" cy="655200"/>
          </a:xfrm>
          <a:prstGeom prst="ellipse">
            <a:avLst/>
          </a:pr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Data</a:t>
            </a:r>
            <a:endParaRPr b="0" i="0" sz="1000" u="none" cap="none" strike="noStrike">
              <a:solidFill>
                <a:srgbClr val="000000"/>
              </a:solidFill>
              <a:latin typeface="Arial"/>
              <a:ea typeface="Arial"/>
              <a:cs typeface="Arial"/>
              <a:sym typeface="Arial"/>
            </a:endParaRPr>
          </a:p>
        </p:txBody>
      </p:sp>
      <p:cxnSp>
        <p:nvCxnSpPr>
          <p:cNvPr id="562" name="Google Shape;562;p28"/>
          <p:cNvCxnSpPr>
            <a:stCxn id="558" idx="2"/>
            <a:endCxn id="561" idx="0"/>
          </p:cNvCxnSpPr>
          <p:nvPr/>
        </p:nvCxnSpPr>
        <p:spPr>
          <a:xfrm flipH="1">
            <a:off x="6271600" y="2754013"/>
            <a:ext cx="15300" cy="501900"/>
          </a:xfrm>
          <a:prstGeom prst="straightConnector1">
            <a:avLst/>
          </a:prstGeom>
          <a:noFill/>
          <a:ln cap="flat" cmpd="sng" w="9525">
            <a:solidFill>
              <a:schemeClr val="dk2"/>
            </a:solidFill>
            <a:prstDash val="solid"/>
            <a:round/>
            <a:headEnd len="sm" w="sm" type="none"/>
            <a:tailEnd len="med" w="med" type="triangle"/>
          </a:ln>
        </p:spPr>
      </p:cxnSp>
      <p:cxnSp>
        <p:nvCxnSpPr>
          <p:cNvPr id="563" name="Google Shape;563;p28"/>
          <p:cNvCxnSpPr>
            <a:stCxn id="559" idx="2"/>
          </p:cNvCxnSpPr>
          <p:nvPr/>
        </p:nvCxnSpPr>
        <p:spPr>
          <a:xfrm>
            <a:off x="7364150" y="2754013"/>
            <a:ext cx="0" cy="501900"/>
          </a:xfrm>
          <a:prstGeom prst="straightConnector1">
            <a:avLst/>
          </a:prstGeom>
          <a:noFill/>
          <a:ln cap="flat" cmpd="sng" w="9525">
            <a:solidFill>
              <a:schemeClr val="dk2"/>
            </a:solidFill>
            <a:prstDash val="solid"/>
            <a:round/>
            <a:headEnd len="sm" w="sm" type="none"/>
            <a:tailEnd len="med" w="med" type="triangle"/>
          </a:ln>
        </p:spPr>
      </p:cxnSp>
      <p:cxnSp>
        <p:nvCxnSpPr>
          <p:cNvPr id="564" name="Google Shape;564;p28"/>
          <p:cNvCxnSpPr>
            <a:stCxn id="557" idx="3"/>
            <a:endCxn id="558" idx="1"/>
          </p:cNvCxnSpPr>
          <p:nvPr/>
        </p:nvCxnSpPr>
        <p:spPr>
          <a:xfrm>
            <a:off x="5656450" y="2548813"/>
            <a:ext cx="238500" cy="0"/>
          </a:xfrm>
          <a:prstGeom prst="straightConnector1">
            <a:avLst/>
          </a:prstGeom>
          <a:noFill/>
          <a:ln cap="flat" cmpd="sng" w="9525">
            <a:solidFill>
              <a:schemeClr val="dk2"/>
            </a:solidFill>
            <a:prstDash val="solid"/>
            <a:round/>
            <a:headEnd len="sm" w="sm" type="none"/>
            <a:tailEnd len="med" w="med" type="triangle"/>
          </a:ln>
        </p:spPr>
      </p:cxnSp>
      <p:cxnSp>
        <p:nvCxnSpPr>
          <p:cNvPr id="565" name="Google Shape;565;p28"/>
          <p:cNvCxnSpPr>
            <a:stCxn id="558" idx="3"/>
            <a:endCxn id="559" idx="1"/>
          </p:cNvCxnSpPr>
          <p:nvPr/>
        </p:nvCxnSpPr>
        <p:spPr>
          <a:xfrm>
            <a:off x="6678850" y="2548813"/>
            <a:ext cx="293400" cy="0"/>
          </a:xfrm>
          <a:prstGeom prst="straightConnector1">
            <a:avLst/>
          </a:prstGeom>
          <a:noFill/>
          <a:ln cap="flat" cmpd="sng" w="9525">
            <a:solidFill>
              <a:schemeClr val="dk2"/>
            </a:solidFill>
            <a:prstDash val="solid"/>
            <a:round/>
            <a:headEnd len="sm" w="sm" type="none"/>
            <a:tailEnd len="med" w="med" type="triangle"/>
          </a:ln>
        </p:spPr>
      </p:cxnSp>
      <p:cxnSp>
        <p:nvCxnSpPr>
          <p:cNvPr id="566" name="Google Shape;566;p28"/>
          <p:cNvCxnSpPr>
            <a:stCxn id="559" idx="3"/>
            <a:endCxn id="560" idx="1"/>
          </p:cNvCxnSpPr>
          <p:nvPr/>
        </p:nvCxnSpPr>
        <p:spPr>
          <a:xfrm>
            <a:off x="7756100" y="2548813"/>
            <a:ext cx="242400" cy="0"/>
          </a:xfrm>
          <a:prstGeom prst="straightConnector1">
            <a:avLst/>
          </a:prstGeom>
          <a:noFill/>
          <a:ln cap="flat" cmpd="sng" w="9525">
            <a:solidFill>
              <a:schemeClr val="dk2"/>
            </a:solidFill>
            <a:prstDash val="solid"/>
            <a:round/>
            <a:headEnd len="sm" w="sm" type="none"/>
            <a:tailEnd len="med" w="med" type="triangle"/>
          </a:ln>
        </p:spPr>
      </p:cxnSp>
      <p:sp>
        <p:nvSpPr>
          <p:cNvPr id="567" name="Google Shape;567;p28"/>
          <p:cNvSpPr/>
          <p:nvPr/>
        </p:nvSpPr>
        <p:spPr>
          <a:xfrm>
            <a:off x="6987350" y="3255988"/>
            <a:ext cx="753600" cy="655200"/>
          </a:xfrm>
          <a:prstGeom prst="ellipse">
            <a:avLst/>
          </a:pr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Data</a:t>
            </a:r>
            <a:endParaRPr b="0" i="0" sz="1000" u="none" cap="none" strike="noStrike">
              <a:solidFill>
                <a:srgbClr val="000000"/>
              </a:solidFill>
              <a:latin typeface="Arial"/>
              <a:ea typeface="Arial"/>
              <a:cs typeface="Arial"/>
              <a:sym typeface="Arial"/>
            </a:endParaRPr>
          </a:p>
        </p:txBody>
      </p:sp>
      <p:sp>
        <p:nvSpPr>
          <p:cNvPr id="568" name="Google Shape;568;p28"/>
          <p:cNvSpPr/>
          <p:nvPr/>
        </p:nvSpPr>
        <p:spPr>
          <a:xfrm>
            <a:off x="83575" y="3348613"/>
            <a:ext cx="783900" cy="410400"/>
          </a:xfrm>
          <a:prstGeom prst="rect">
            <a:avLst/>
          </a:prstGeom>
          <a:solidFill>
            <a:schemeClr val="lt2"/>
          </a:solid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Sentinel</a:t>
            </a:r>
            <a:endParaRPr b="0" i="0" sz="1000" u="none" cap="none" strike="noStrike">
              <a:solidFill>
                <a:srgbClr val="000000"/>
              </a:solidFill>
              <a:latin typeface="Arial"/>
              <a:ea typeface="Arial"/>
              <a:cs typeface="Arial"/>
              <a:sym typeface="Arial"/>
            </a:endParaRPr>
          </a:p>
        </p:txBody>
      </p:sp>
      <p:sp>
        <p:nvSpPr>
          <p:cNvPr id="569" name="Google Shape;569;p28"/>
          <p:cNvSpPr/>
          <p:nvPr/>
        </p:nvSpPr>
        <p:spPr>
          <a:xfrm>
            <a:off x="3668475" y="3391350"/>
            <a:ext cx="783900" cy="410400"/>
          </a:xfrm>
          <a:prstGeom prst="rect">
            <a:avLst/>
          </a:prstGeom>
          <a:solidFill>
            <a:schemeClr val="lt2"/>
          </a:solid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Sentinel</a:t>
            </a:r>
            <a:endParaRPr b="0" i="0" sz="1000" u="none" cap="none" strike="noStrike">
              <a:solidFill>
                <a:srgbClr val="000000"/>
              </a:solidFill>
              <a:latin typeface="Arial"/>
              <a:ea typeface="Arial"/>
              <a:cs typeface="Arial"/>
              <a:sym typeface="Arial"/>
            </a:endParaRPr>
          </a:p>
        </p:txBody>
      </p:sp>
      <p:sp>
        <p:nvSpPr>
          <p:cNvPr id="570" name="Google Shape;570;p28"/>
          <p:cNvSpPr/>
          <p:nvPr/>
        </p:nvSpPr>
        <p:spPr>
          <a:xfrm>
            <a:off x="2482275" y="2509425"/>
            <a:ext cx="783900" cy="1552200"/>
          </a:xfrm>
          <a:prstGeom prst="rect">
            <a:avLst/>
          </a:prstGeom>
          <a:solidFill>
            <a:schemeClr val="lt2"/>
          </a:solid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71" name="Google Shape;571;p28"/>
          <p:cNvSpPr/>
          <p:nvPr/>
        </p:nvSpPr>
        <p:spPr>
          <a:xfrm>
            <a:off x="1263075" y="2509425"/>
            <a:ext cx="783900" cy="1552200"/>
          </a:xfrm>
          <a:prstGeom prst="rect">
            <a:avLst/>
          </a:prstGeom>
          <a:solidFill>
            <a:schemeClr val="lt2"/>
          </a:solid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cxnSp>
        <p:nvCxnSpPr>
          <p:cNvPr id="572" name="Google Shape;572;p28"/>
          <p:cNvCxnSpPr>
            <a:stCxn id="568" idx="3"/>
          </p:cNvCxnSpPr>
          <p:nvPr/>
        </p:nvCxnSpPr>
        <p:spPr>
          <a:xfrm>
            <a:off x="867475" y="3553813"/>
            <a:ext cx="402300" cy="0"/>
          </a:xfrm>
          <a:prstGeom prst="straightConnector1">
            <a:avLst/>
          </a:prstGeom>
          <a:noFill/>
          <a:ln cap="flat" cmpd="sng" w="9525">
            <a:solidFill>
              <a:schemeClr val="dk2"/>
            </a:solidFill>
            <a:prstDash val="solid"/>
            <a:round/>
            <a:headEnd len="sm" w="sm" type="none"/>
            <a:tailEnd len="med" w="med" type="triangle"/>
          </a:ln>
        </p:spPr>
      </p:cxnSp>
      <p:cxnSp>
        <p:nvCxnSpPr>
          <p:cNvPr id="573" name="Google Shape;573;p28"/>
          <p:cNvCxnSpPr/>
          <p:nvPr/>
        </p:nvCxnSpPr>
        <p:spPr>
          <a:xfrm>
            <a:off x="2046975" y="3518811"/>
            <a:ext cx="402300" cy="0"/>
          </a:xfrm>
          <a:prstGeom prst="straightConnector1">
            <a:avLst/>
          </a:prstGeom>
          <a:noFill/>
          <a:ln cap="flat" cmpd="sng" w="9525">
            <a:solidFill>
              <a:schemeClr val="dk2"/>
            </a:solidFill>
            <a:prstDash val="solid"/>
            <a:round/>
            <a:headEnd len="sm" w="sm" type="none"/>
            <a:tailEnd len="med" w="med" type="triangle"/>
          </a:ln>
        </p:spPr>
      </p:cxnSp>
      <p:cxnSp>
        <p:nvCxnSpPr>
          <p:cNvPr id="574" name="Google Shape;574;p28"/>
          <p:cNvCxnSpPr/>
          <p:nvPr/>
        </p:nvCxnSpPr>
        <p:spPr>
          <a:xfrm>
            <a:off x="3266175" y="3497974"/>
            <a:ext cx="402300" cy="0"/>
          </a:xfrm>
          <a:prstGeom prst="straightConnector1">
            <a:avLst/>
          </a:prstGeom>
          <a:noFill/>
          <a:ln cap="flat" cmpd="sng" w="9525">
            <a:solidFill>
              <a:schemeClr val="dk2"/>
            </a:solidFill>
            <a:prstDash val="solid"/>
            <a:round/>
            <a:headEnd len="sm" w="sm" type="none"/>
            <a:tailEnd len="med" w="med" type="triangle"/>
          </a:ln>
        </p:spPr>
      </p:cxnSp>
      <p:cxnSp>
        <p:nvCxnSpPr>
          <p:cNvPr id="575" name="Google Shape;575;p28"/>
          <p:cNvCxnSpPr>
            <a:stCxn id="571" idx="1"/>
          </p:cNvCxnSpPr>
          <p:nvPr/>
        </p:nvCxnSpPr>
        <p:spPr>
          <a:xfrm>
            <a:off x="1263075" y="3285525"/>
            <a:ext cx="783900" cy="0"/>
          </a:xfrm>
          <a:prstGeom prst="straightConnector1">
            <a:avLst/>
          </a:prstGeom>
          <a:noFill/>
          <a:ln cap="flat" cmpd="sng" w="19050">
            <a:solidFill>
              <a:srgbClr val="E06666"/>
            </a:solidFill>
            <a:prstDash val="solid"/>
            <a:round/>
            <a:headEnd len="sm" w="sm" type="none"/>
            <a:tailEnd len="sm" w="sm" type="none"/>
          </a:ln>
        </p:spPr>
      </p:cxnSp>
      <p:cxnSp>
        <p:nvCxnSpPr>
          <p:cNvPr id="576" name="Google Shape;576;p28"/>
          <p:cNvCxnSpPr/>
          <p:nvPr/>
        </p:nvCxnSpPr>
        <p:spPr>
          <a:xfrm>
            <a:off x="1263075" y="3713475"/>
            <a:ext cx="783900" cy="0"/>
          </a:xfrm>
          <a:prstGeom prst="straightConnector1">
            <a:avLst/>
          </a:prstGeom>
          <a:noFill/>
          <a:ln cap="flat" cmpd="sng" w="19050">
            <a:solidFill>
              <a:srgbClr val="E06666"/>
            </a:solidFill>
            <a:prstDash val="solid"/>
            <a:round/>
            <a:headEnd len="sm" w="sm" type="none"/>
            <a:tailEnd len="sm" w="sm" type="none"/>
          </a:ln>
        </p:spPr>
      </p:cxnSp>
      <p:cxnSp>
        <p:nvCxnSpPr>
          <p:cNvPr id="577" name="Google Shape;577;p28"/>
          <p:cNvCxnSpPr/>
          <p:nvPr/>
        </p:nvCxnSpPr>
        <p:spPr>
          <a:xfrm>
            <a:off x="2482275" y="3713475"/>
            <a:ext cx="783900" cy="0"/>
          </a:xfrm>
          <a:prstGeom prst="straightConnector1">
            <a:avLst/>
          </a:prstGeom>
          <a:noFill/>
          <a:ln cap="flat" cmpd="sng" w="19050">
            <a:solidFill>
              <a:srgbClr val="E06666"/>
            </a:solidFill>
            <a:prstDash val="solid"/>
            <a:round/>
            <a:headEnd len="sm" w="sm" type="none"/>
            <a:tailEnd len="sm" w="sm" type="none"/>
          </a:ln>
        </p:spPr>
      </p:cxnSp>
      <p:cxnSp>
        <p:nvCxnSpPr>
          <p:cNvPr id="578" name="Google Shape;578;p28"/>
          <p:cNvCxnSpPr/>
          <p:nvPr/>
        </p:nvCxnSpPr>
        <p:spPr>
          <a:xfrm>
            <a:off x="2482275" y="3285525"/>
            <a:ext cx="783900" cy="0"/>
          </a:xfrm>
          <a:prstGeom prst="straightConnector1">
            <a:avLst/>
          </a:prstGeom>
          <a:noFill/>
          <a:ln cap="flat" cmpd="sng" w="19050">
            <a:solidFill>
              <a:srgbClr val="E06666"/>
            </a:solidFill>
            <a:prstDash val="solid"/>
            <a:round/>
            <a:headEnd len="sm" w="sm" type="none"/>
            <a:tailEnd len="sm" w="sm" type="none"/>
          </a:ln>
        </p:spPr>
      </p:cxnSp>
      <p:sp>
        <p:nvSpPr>
          <p:cNvPr id="579" name="Google Shape;579;p28"/>
          <p:cNvSpPr txBox="1"/>
          <p:nvPr/>
        </p:nvSpPr>
        <p:spPr>
          <a:xfrm>
            <a:off x="1302975" y="3315750"/>
            <a:ext cx="704100" cy="3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list_elem</a:t>
            </a:r>
            <a:endParaRPr b="0" i="0" sz="1000" u="none" cap="none" strike="noStrike">
              <a:solidFill>
                <a:srgbClr val="000000"/>
              </a:solidFill>
              <a:latin typeface="Arial"/>
              <a:ea typeface="Arial"/>
              <a:cs typeface="Arial"/>
              <a:sym typeface="Arial"/>
            </a:endParaRPr>
          </a:p>
        </p:txBody>
      </p:sp>
      <p:sp>
        <p:nvSpPr>
          <p:cNvPr id="580" name="Google Shape;580;p28"/>
          <p:cNvSpPr txBox="1"/>
          <p:nvPr/>
        </p:nvSpPr>
        <p:spPr>
          <a:xfrm>
            <a:off x="2522175" y="3315750"/>
            <a:ext cx="704100" cy="3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list_elem</a:t>
            </a:r>
            <a:endParaRPr b="0" i="0" sz="1000" u="none" cap="none" strike="noStrike">
              <a:solidFill>
                <a:srgbClr val="000000"/>
              </a:solidFill>
              <a:latin typeface="Arial"/>
              <a:ea typeface="Arial"/>
              <a:cs typeface="Arial"/>
              <a:sym typeface="Arial"/>
            </a:endParaRPr>
          </a:p>
        </p:txBody>
      </p:sp>
      <p:sp>
        <p:nvSpPr>
          <p:cNvPr id="581" name="Google Shape;581;p28"/>
          <p:cNvSpPr txBox="1"/>
          <p:nvPr/>
        </p:nvSpPr>
        <p:spPr>
          <a:xfrm>
            <a:off x="1388800" y="2714625"/>
            <a:ext cx="704100" cy="3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lang="en" sz="1000"/>
              <a:t>Other fields</a:t>
            </a:r>
            <a:endParaRPr b="0" i="0" sz="1000" u="none" cap="none" strike="noStrike">
              <a:solidFill>
                <a:srgbClr val="000000"/>
              </a:solidFill>
              <a:latin typeface="Arial"/>
              <a:ea typeface="Arial"/>
              <a:cs typeface="Arial"/>
              <a:sym typeface="Arial"/>
            </a:endParaRPr>
          </a:p>
        </p:txBody>
      </p:sp>
      <p:sp>
        <p:nvSpPr>
          <p:cNvPr id="582" name="Google Shape;582;p28"/>
          <p:cNvSpPr txBox="1"/>
          <p:nvPr/>
        </p:nvSpPr>
        <p:spPr>
          <a:xfrm>
            <a:off x="2524463" y="2714625"/>
            <a:ext cx="704100" cy="3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lang="en" sz="1000"/>
              <a:t>Other fields</a:t>
            </a:r>
            <a:endParaRPr b="0" i="0" sz="1000" u="none" cap="none" strike="noStrike">
              <a:solidFill>
                <a:srgbClr val="000000"/>
              </a:solidFill>
              <a:latin typeface="Arial"/>
              <a:ea typeface="Arial"/>
              <a:cs typeface="Arial"/>
              <a:sym typeface="Arial"/>
            </a:endParaRPr>
          </a:p>
        </p:txBody>
      </p:sp>
      <p:sp>
        <p:nvSpPr>
          <p:cNvPr id="583" name="Google Shape;583;p28"/>
          <p:cNvSpPr txBox="1"/>
          <p:nvPr/>
        </p:nvSpPr>
        <p:spPr>
          <a:xfrm>
            <a:off x="1387900" y="2260342"/>
            <a:ext cx="450600" cy="18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Struct 1</a:t>
            </a:r>
            <a:endParaRPr b="0" i="0" sz="1400" u="none" cap="none" strike="noStrike">
              <a:solidFill>
                <a:srgbClr val="000000"/>
              </a:solidFill>
              <a:latin typeface="Arial"/>
              <a:ea typeface="Arial"/>
              <a:cs typeface="Arial"/>
              <a:sym typeface="Arial"/>
            </a:endParaRPr>
          </a:p>
        </p:txBody>
      </p:sp>
      <p:sp>
        <p:nvSpPr>
          <p:cNvPr id="584" name="Google Shape;584;p28"/>
          <p:cNvSpPr txBox="1"/>
          <p:nvPr/>
        </p:nvSpPr>
        <p:spPr>
          <a:xfrm>
            <a:off x="2659393" y="2260342"/>
            <a:ext cx="450589"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Struct 2</a:t>
            </a:r>
            <a:endParaRPr b="0" i="0" sz="1400" u="none" cap="none" strike="noStrike">
              <a:solidFill>
                <a:srgbClr val="000000"/>
              </a:solidFill>
              <a:latin typeface="Arial"/>
              <a:ea typeface="Arial"/>
              <a:cs typeface="Arial"/>
              <a:sym typeface="Arial"/>
            </a:endParaRPr>
          </a:p>
        </p:txBody>
      </p:sp>
      <p:cxnSp>
        <p:nvCxnSpPr>
          <p:cNvPr id="585" name="Google Shape;585;p28"/>
          <p:cNvCxnSpPr/>
          <p:nvPr/>
        </p:nvCxnSpPr>
        <p:spPr>
          <a:xfrm rot="10800000">
            <a:off x="857532" y="3683250"/>
            <a:ext cx="402300" cy="0"/>
          </a:xfrm>
          <a:prstGeom prst="straightConnector1">
            <a:avLst/>
          </a:prstGeom>
          <a:noFill/>
          <a:ln cap="flat" cmpd="sng" w="9525">
            <a:solidFill>
              <a:schemeClr val="dk1"/>
            </a:solidFill>
            <a:prstDash val="solid"/>
            <a:round/>
            <a:headEnd len="sm" w="sm" type="none"/>
            <a:tailEnd len="med" w="med" type="triangle"/>
          </a:ln>
        </p:spPr>
      </p:cxnSp>
      <p:cxnSp>
        <p:nvCxnSpPr>
          <p:cNvPr id="586" name="Google Shape;586;p28"/>
          <p:cNvCxnSpPr/>
          <p:nvPr/>
        </p:nvCxnSpPr>
        <p:spPr>
          <a:xfrm rot="10800000">
            <a:off x="2046975" y="3670800"/>
            <a:ext cx="402300" cy="0"/>
          </a:xfrm>
          <a:prstGeom prst="straightConnector1">
            <a:avLst/>
          </a:prstGeom>
          <a:noFill/>
          <a:ln cap="flat" cmpd="sng" w="9525">
            <a:solidFill>
              <a:schemeClr val="dk1"/>
            </a:solidFill>
            <a:prstDash val="solid"/>
            <a:round/>
            <a:headEnd len="sm" w="sm" type="none"/>
            <a:tailEnd len="med" w="med" type="triangle"/>
          </a:ln>
        </p:spPr>
      </p:cxnSp>
      <p:cxnSp>
        <p:nvCxnSpPr>
          <p:cNvPr id="587" name="Google Shape;587;p28"/>
          <p:cNvCxnSpPr/>
          <p:nvPr/>
        </p:nvCxnSpPr>
        <p:spPr>
          <a:xfrm rot="10800000">
            <a:off x="3266175" y="3670800"/>
            <a:ext cx="402300" cy="0"/>
          </a:xfrm>
          <a:prstGeom prst="straightConnector1">
            <a:avLst/>
          </a:prstGeom>
          <a:noFill/>
          <a:ln cap="flat" cmpd="sng" w="9525">
            <a:solidFill>
              <a:schemeClr val="dk1"/>
            </a:solidFill>
            <a:prstDash val="solid"/>
            <a:round/>
            <a:headEnd len="sm" w="sm" type="none"/>
            <a:tailEnd len="med" w="med" type="triangle"/>
          </a:ln>
        </p:spPr>
      </p:cxnSp>
      <p:cxnSp>
        <p:nvCxnSpPr>
          <p:cNvPr id="588" name="Google Shape;588;p28"/>
          <p:cNvCxnSpPr/>
          <p:nvPr/>
        </p:nvCxnSpPr>
        <p:spPr>
          <a:xfrm rot="10800000">
            <a:off x="5656450" y="2714625"/>
            <a:ext cx="238500" cy="0"/>
          </a:xfrm>
          <a:prstGeom prst="straightConnector1">
            <a:avLst/>
          </a:prstGeom>
          <a:noFill/>
          <a:ln cap="flat" cmpd="sng" w="9525">
            <a:solidFill>
              <a:schemeClr val="dk1"/>
            </a:solidFill>
            <a:prstDash val="solid"/>
            <a:round/>
            <a:headEnd len="sm" w="sm" type="none"/>
            <a:tailEnd len="med" w="med" type="triangle"/>
          </a:ln>
        </p:spPr>
      </p:cxnSp>
      <p:cxnSp>
        <p:nvCxnSpPr>
          <p:cNvPr id="589" name="Google Shape;589;p28"/>
          <p:cNvCxnSpPr/>
          <p:nvPr/>
        </p:nvCxnSpPr>
        <p:spPr>
          <a:xfrm rot="10800000">
            <a:off x="6678850" y="2714625"/>
            <a:ext cx="238500" cy="0"/>
          </a:xfrm>
          <a:prstGeom prst="straightConnector1">
            <a:avLst/>
          </a:prstGeom>
          <a:noFill/>
          <a:ln cap="flat" cmpd="sng" w="9525">
            <a:solidFill>
              <a:schemeClr val="dk1"/>
            </a:solidFill>
            <a:prstDash val="solid"/>
            <a:round/>
            <a:headEnd len="sm" w="sm" type="none"/>
            <a:tailEnd len="med" w="med" type="triangle"/>
          </a:ln>
        </p:spPr>
      </p:cxnSp>
      <p:cxnSp>
        <p:nvCxnSpPr>
          <p:cNvPr id="590" name="Google Shape;590;p28"/>
          <p:cNvCxnSpPr/>
          <p:nvPr/>
        </p:nvCxnSpPr>
        <p:spPr>
          <a:xfrm rot="10800000">
            <a:off x="7740950" y="2714625"/>
            <a:ext cx="238500" cy="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So how do I get my data?</a:t>
            </a:r>
            <a:endParaRPr/>
          </a:p>
        </p:txBody>
      </p:sp>
      <p:pic>
        <p:nvPicPr>
          <p:cNvPr id="596" name="Google Shape;596;p29"/>
          <p:cNvPicPr preferRelativeResize="0"/>
          <p:nvPr/>
        </p:nvPicPr>
        <p:blipFill>
          <a:blip r:embed="rId3">
            <a:alphaModFix/>
          </a:blip>
          <a:stretch>
            <a:fillRect/>
          </a:stretch>
        </p:blipFill>
        <p:spPr>
          <a:xfrm>
            <a:off x="311700" y="2252778"/>
            <a:ext cx="6914159" cy="1315800"/>
          </a:xfrm>
          <a:prstGeom prst="rect">
            <a:avLst/>
          </a:prstGeom>
          <a:noFill/>
          <a:ln>
            <a:noFill/>
          </a:ln>
        </p:spPr>
      </p:pic>
      <p:sp>
        <p:nvSpPr>
          <p:cNvPr id="597" name="Google Shape;597;p29"/>
          <p:cNvSpPr txBox="1"/>
          <p:nvPr/>
        </p:nvSpPr>
        <p:spPr>
          <a:xfrm>
            <a:off x="7345050" y="2511825"/>
            <a:ext cx="1674300" cy="7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Beautiful explanation by one of our UTA’s :) </a:t>
            </a:r>
            <a:endParaRPr/>
          </a:p>
        </p:txBody>
      </p:sp>
      <p:sp>
        <p:nvSpPr>
          <p:cNvPr id="598" name="Google Shape;598;p29"/>
          <p:cNvSpPr txBox="1"/>
          <p:nvPr/>
        </p:nvSpPr>
        <p:spPr>
          <a:xfrm>
            <a:off x="4877625" y="122327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Retrieve data from a struct list_elem by using the </a:t>
            </a:r>
            <a:r>
              <a:rPr b="1" lang="en" sz="1100">
                <a:solidFill>
                  <a:schemeClr val="dk1"/>
                </a:solidFill>
              </a:rPr>
              <a:t>list_entry macro</a:t>
            </a:r>
            <a:r>
              <a:rPr lang="en" sz="1100">
                <a:solidFill>
                  <a:schemeClr val="dk1"/>
                </a:solidFill>
              </a:rPr>
              <a:t>:</a:t>
            </a:r>
            <a:endParaRPr sz="1100">
              <a:solidFill>
                <a:schemeClr val="dk1"/>
              </a:solidFill>
            </a:endParaRPr>
          </a:p>
        </p:txBody>
      </p:sp>
      <p:sp>
        <p:nvSpPr>
          <p:cNvPr id="599" name="Google Shape;599;p29"/>
          <p:cNvSpPr txBox="1"/>
          <p:nvPr/>
        </p:nvSpPr>
        <p:spPr>
          <a:xfrm>
            <a:off x="427925" y="1301125"/>
            <a:ext cx="4188900" cy="3675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00FF"/>
                </a:solidFill>
                <a:latin typeface="Arial"/>
                <a:ea typeface="Arial"/>
                <a:cs typeface="Arial"/>
                <a:sym typeface="Arial"/>
              </a:rPr>
              <a:t>struct</a:t>
            </a:r>
            <a:r>
              <a:rPr b="0" i="0" lang="en" sz="1000" u="none" cap="none" strike="noStrike">
                <a:solidFill>
                  <a:srgbClr val="FFFFFF"/>
                </a:solidFill>
                <a:latin typeface="Arial"/>
                <a:ea typeface="Arial"/>
                <a:cs typeface="Arial"/>
                <a:sym typeface="Arial"/>
              </a:rPr>
              <a:t> ast_command * cmd = list_entry(e, </a:t>
            </a:r>
            <a:r>
              <a:rPr b="0" i="0" lang="en" sz="1000" u="none" cap="none" strike="noStrike">
                <a:solidFill>
                  <a:srgbClr val="9900FF"/>
                </a:solidFill>
                <a:latin typeface="Arial"/>
                <a:ea typeface="Arial"/>
                <a:cs typeface="Arial"/>
                <a:sym typeface="Arial"/>
              </a:rPr>
              <a:t>struct</a:t>
            </a:r>
            <a:r>
              <a:rPr b="0" i="0" lang="en" sz="1000" u="none" cap="none" strike="noStrike">
                <a:solidFill>
                  <a:srgbClr val="FFFFFF"/>
                </a:solidFill>
                <a:latin typeface="Arial"/>
                <a:ea typeface="Arial"/>
                <a:cs typeface="Arial"/>
                <a:sym typeface="Arial"/>
              </a:rPr>
              <a:t> ast_command, elem);</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List Pitfalls</a:t>
            </a:r>
            <a:endParaRPr b="1"/>
          </a:p>
        </p:txBody>
      </p:sp>
      <p:sp>
        <p:nvSpPr>
          <p:cNvPr id="605" name="Google Shape;605;p30"/>
          <p:cNvSpPr txBox="1"/>
          <p:nvPr>
            <p:ph idx="1" type="body"/>
          </p:nvPr>
        </p:nvSpPr>
        <p:spPr>
          <a:xfrm>
            <a:off x="311700" y="1152475"/>
            <a:ext cx="4260300" cy="236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 u="sng"/>
              <a:t>Don’t:</a:t>
            </a:r>
            <a:endParaRPr b="1" u="sng"/>
          </a:p>
          <a:p>
            <a:pPr indent="-317500" lvl="1" marL="914400" rtl="0" algn="l">
              <a:lnSpc>
                <a:spcPct val="115000"/>
              </a:lnSpc>
              <a:spcBef>
                <a:spcPts val="0"/>
              </a:spcBef>
              <a:spcAft>
                <a:spcPts val="0"/>
              </a:spcAft>
              <a:buSzPts val="1400"/>
              <a:buChar char="○"/>
            </a:pPr>
            <a:r>
              <a:rPr lang="en"/>
              <a:t>Use the same list_elem for multiple lists</a:t>
            </a:r>
            <a:endParaRPr/>
          </a:p>
          <a:p>
            <a:pPr indent="-317500" lvl="1" marL="914400" rtl="0" algn="l">
              <a:lnSpc>
                <a:spcPct val="115000"/>
              </a:lnSpc>
              <a:spcBef>
                <a:spcPts val="0"/>
              </a:spcBef>
              <a:spcAft>
                <a:spcPts val="0"/>
              </a:spcAft>
              <a:buSzPts val="1400"/>
              <a:buChar char="○"/>
            </a:pPr>
            <a:r>
              <a:rPr lang="en"/>
              <a:t>Edit an element while iterating</a:t>
            </a:r>
            <a:endParaRPr/>
          </a:p>
          <a:p>
            <a:pPr indent="-292100" lvl="2" marL="1371600" rtl="0" algn="l">
              <a:lnSpc>
                <a:spcPct val="115000"/>
              </a:lnSpc>
              <a:spcBef>
                <a:spcPts val="0"/>
              </a:spcBef>
              <a:spcAft>
                <a:spcPts val="0"/>
              </a:spcAft>
              <a:buSzPts val="1000"/>
              <a:buChar char="■"/>
            </a:pPr>
            <a:r>
              <a:rPr lang="en" sz="1000"/>
              <a:t>Naive loop to remove elements in a list will fail!</a:t>
            </a:r>
            <a:endParaRPr sz="1000"/>
          </a:p>
          <a:p>
            <a:pPr indent="-317500" lvl="1" marL="914400" rtl="0" algn="l">
              <a:lnSpc>
                <a:spcPct val="115000"/>
              </a:lnSpc>
              <a:spcBef>
                <a:spcPts val="0"/>
              </a:spcBef>
              <a:spcAft>
                <a:spcPts val="0"/>
              </a:spcAft>
              <a:buSzPts val="1400"/>
              <a:buChar char="○"/>
            </a:pPr>
            <a:r>
              <a:rPr lang="en"/>
              <a:t>Forget to list_init()</a:t>
            </a:r>
            <a:endParaRPr/>
          </a:p>
          <a:p>
            <a:pPr indent="0" lvl="0" marL="457200" rtl="0" algn="l">
              <a:lnSpc>
                <a:spcPct val="115000"/>
              </a:lnSpc>
              <a:spcBef>
                <a:spcPts val="1600"/>
              </a:spcBef>
              <a:spcAft>
                <a:spcPts val="0"/>
              </a:spcAft>
              <a:buSzPts val="1800"/>
              <a:buNone/>
            </a:pPr>
            <a:r>
              <a:t/>
            </a:r>
            <a:endParaRPr/>
          </a:p>
          <a:p>
            <a:pPr indent="0" lvl="0" marL="45720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
        <p:nvSpPr>
          <p:cNvPr id="606" name="Google Shape;606;p30"/>
          <p:cNvSpPr txBox="1"/>
          <p:nvPr/>
        </p:nvSpPr>
        <p:spPr>
          <a:xfrm>
            <a:off x="5978975" y="412425"/>
            <a:ext cx="2964900" cy="18003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00FF00"/>
                </a:solidFill>
                <a:latin typeface="Courier New"/>
                <a:ea typeface="Courier New"/>
                <a:cs typeface="Courier New"/>
                <a:sym typeface="Courier New"/>
              </a:rPr>
              <a:t>// invalid example</a:t>
            </a:r>
            <a:endParaRPr b="0" i="0" sz="1050" u="none" cap="none" strike="noStrike">
              <a:solidFill>
                <a:srgbClr val="00FF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9900FF"/>
                </a:solidFill>
                <a:latin typeface="Courier New"/>
                <a:ea typeface="Courier New"/>
                <a:cs typeface="Courier New"/>
                <a:sym typeface="Courier New"/>
              </a:rPr>
              <a:t>for </a:t>
            </a:r>
            <a:r>
              <a:rPr b="0" i="0" lang="en" sz="1050" u="none" cap="none" strike="noStrike">
                <a:solidFill>
                  <a:srgbClr val="FFFFFF"/>
                </a:solidFill>
                <a:latin typeface="Courier New"/>
                <a:ea typeface="Courier New"/>
                <a:cs typeface="Courier New"/>
                <a:sym typeface="Courier New"/>
              </a:rPr>
              <a:t>(list_elem in list)</a:t>
            </a:r>
            <a:endParaRPr b="0" i="0" sz="105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FFFFFF"/>
                </a:solidFill>
                <a:latin typeface="Courier New"/>
                <a:ea typeface="Courier New"/>
                <a:cs typeface="Courier New"/>
                <a:sym typeface="Courier New"/>
              </a:rPr>
              <a:t>{</a:t>
            </a:r>
            <a:endParaRPr b="0" i="0" sz="105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FFFFFF"/>
                </a:solidFill>
                <a:latin typeface="Courier New"/>
                <a:ea typeface="Courier New"/>
                <a:cs typeface="Courier New"/>
                <a:sym typeface="Courier New"/>
              </a:rPr>
              <a:t>	</a:t>
            </a:r>
            <a:r>
              <a:rPr b="0" i="0" lang="en" sz="1050" u="none" cap="none" strike="noStrike">
                <a:solidFill>
                  <a:srgbClr val="00FF00"/>
                </a:solidFill>
                <a:latin typeface="Courier New"/>
                <a:ea typeface="Courier New"/>
                <a:cs typeface="Courier New"/>
                <a:sym typeface="Courier New"/>
              </a:rPr>
              <a:t>// do stuff</a:t>
            </a:r>
            <a:endParaRPr b="0" i="0" sz="1050" u="none" cap="none" strike="noStrike">
              <a:solidFill>
                <a:srgbClr val="00FF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FFFFFF"/>
                </a:solidFill>
                <a:latin typeface="Courier New"/>
                <a:ea typeface="Courier New"/>
                <a:cs typeface="Courier New"/>
                <a:sym typeface="Courier New"/>
              </a:rPr>
              <a:t>	</a:t>
            </a:r>
            <a:endParaRPr b="0" i="0" sz="105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FFFFFF"/>
                </a:solidFill>
                <a:latin typeface="Courier New"/>
                <a:ea typeface="Courier New"/>
                <a:cs typeface="Courier New"/>
                <a:sym typeface="Courier New"/>
              </a:rPr>
              <a:t>	</a:t>
            </a:r>
            <a:r>
              <a:rPr b="0" i="0" lang="en" sz="1050" u="none" cap="none" strike="noStrike">
                <a:solidFill>
                  <a:srgbClr val="9900FF"/>
                </a:solidFill>
                <a:latin typeface="Courier New"/>
                <a:ea typeface="Courier New"/>
                <a:cs typeface="Courier New"/>
                <a:sym typeface="Courier New"/>
              </a:rPr>
              <a:t>if </a:t>
            </a:r>
            <a:r>
              <a:rPr b="0" i="0" lang="en" sz="1050" u="none" cap="none" strike="noStrike">
                <a:solidFill>
                  <a:srgbClr val="FFFFFF"/>
                </a:solidFill>
                <a:latin typeface="Courier New"/>
                <a:ea typeface="Courier New"/>
                <a:cs typeface="Courier New"/>
                <a:sym typeface="Courier New"/>
              </a:rPr>
              <a:t> (someCondition) </a:t>
            </a:r>
            <a:endParaRPr b="0" i="0" sz="1050" u="none" cap="none" strike="noStrike">
              <a:solidFill>
                <a:srgbClr val="FFFFFF"/>
              </a:solidFill>
              <a:latin typeface="Courier New"/>
              <a:ea typeface="Courier New"/>
              <a:cs typeface="Courier New"/>
              <a:sym typeface="Courier New"/>
            </a:endParaRPr>
          </a:p>
          <a:p>
            <a:pPr indent="45720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FFFFFF"/>
                </a:solidFill>
                <a:latin typeface="Courier New"/>
                <a:ea typeface="Courier New"/>
                <a:cs typeface="Courier New"/>
                <a:sym typeface="Courier New"/>
              </a:rPr>
              <a:t>{</a:t>
            </a:r>
            <a:endParaRPr b="0" i="0" sz="105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FFFFFF"/>
                </a:solidFill>
                <a:latin typeface="Courier New"/>
                <a:ea typeface="Courier New"/>
                <a:cs typeface="Courier New"/>
                <a:sym typeface="Courier New"/>
              </a:rPr>
              <a:t>		list_remove(currElem);</a:t>
            </a:r>
            <a:endParaRPr b="0" i="0" sz="105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FFFFFF"/>
                </a:solidFill>
                <a:latin typeface="Courier New"/>
                <a:ea typeface="Courier New"/>
                <a:cs typeface="Courier New"/>
                <a:sym typeface="Courier New"/>
              </a:rPr>
              <a:t>	}</a:t>
            </a:r>
            <a:endParaRPr b="0" i="0" sz="105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050" u="none" cap="none" strike="noStrike">
                <a:solidFill>
                  <a:srgbClr val="FFFFFF"/>
                </a:solidFill>
                <a:latin typeface="Courier New"/>
                <a:ea typeface="Courier New"/>
                <a:cs typeface="Courier New"/>
                <a:sym typeface="Courier New"/>
              </a:rPr>
              <a:t>}</a:t>
            </a:r>
            <a:endParaRPr b="0" i="0" sz="1050" u="none" cap="none" strike="noStrike">
              <a:solidFill>
                <a:srgbClr val="FFFFFF"/>
              </a:solidFill>
              <a:latin typeface="Courier New"/>
              <a:ea typeface="Courier New"/>
              <a:cs typeface="Courier New"/>
              <a:sym typeface="Courier New"/>
            </a:endParaRPr>
          </a:p>
        </p:txBody>
      </p:sp>
      <p:sp>
        <p:nvSpPr>
          <p:cNvPr id="607" name="Google Shape;607;p30"/>
          <p:cNvSpPr txBox="1"/>
          <p:nvPr/>
        </p:nvSpPr>
        <p:spPr>
          <a:xfrm>
            <a:off x="5847300" y="94100"/>
            <a:ext cx="1429800" cy="3918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BAD IDEA :(</a:t>
            </a:r>
            <a:endParaRPr b="0" i="0" sz="1400" u="none" cap="none" strike="noStrike">
              <a:solidFill>
                <a:srgbClr val="000000"/>
              </a:solidFill>
              <a:latin typeface="Arial"/>
              <a:ea typeface="Arial"/>
              <a:cs typeface="Arial"/>
              <a:sym typeface="Arial"/>
            </a:endParaRPr>
          </a:p>
        </p:txBody>
      </p:sp>
      <p:sp>
        <p:nvSpPr>
          <p:cNvPr id="608" name="Google Shape;608;p30"/>
          <p:cNvSpPr txBox="1"/>
          <p:nvPr/>
        </p:nvSpPr>
        <p:spPr>
          <a:xfrm>
            <a:off x="200100" y="2571750"/>
            <a:ext cx="8743800" cy="25275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00FF00"/>
                </a:solidFill>
                <a:latin typeface="Courier New"/>
                <a:ea typeface="Courier New"/>
                <a:cs typeface="Courier New"/>
                <a:sym typeface="Courier New"/>
              </a:rPr>
              <a:t>// valid example: deallocates a pipeline struct and any commands stored in it while iterating</a:t>
            </a:r>
            <a:endParaRPr b="0" i="0" sz="1050" u="none" cap="none" strike="noStrike">
              <a:solidFill>
                <a:srgbClr val="00FF00"/>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C678DD"/>
                </a:solidFill>
                <a:latin typeface="Courier New"/>
                <a:ea typeface="Courier New"/>
                <a:cs typeface="Courier New"/>
                <a:sym typeface="Courier New"/>
              </a:rPr>
              <a:t>void</a:t>
            </a: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61AFEF"/>
                </a:solidFill>
                <a:latin typeface="Courier New"/>
                <a:ea typeface="Courier New"/>
                <a:cs typeface="Courier New"/>
                <a:sym typeface="Courier New"/>
              </a:rPr>
              <a:t>ast_pipeline_free</a:t>
            </a:r>
            <a:r>
              <a:rPr b="0" i="0" lang="en" sz="1050" u="none" cap="none" strike="noStrike">
                <a:solidFill>
                  <a:srgbClr val="ABB2BF"/>
                </a:solidFill>
                <a:latin typeface="Courier New"/>
                <a:ea typeface="Courier New"/>
                <a:cs typeface="Courier New"/>
                <a:sym typeface="Courier New"/>
              </a:rPr>
              <a:t>(</a:t>
            </a:r>
            <a:r>
              <a:rPr b="0" i="0" lang="en" sz="1050" u="none" cap="none" strike="noStrike">
                <a:solidFill>
                  <a:srgbClr val="C678DD"/>
                </a:solidFill>
                <a:latin typeface="Courier New"/>
                <a:ea typeface="Courier New"/>
                <a:cs typeface="Courier New"/>
                <a:sym typeface="Courier New"/>
              </a:rPr>
              <a:t>struct</a:t>
            </a:r>
            <a:r>
              <a:rPr b="0" i="0" lang="en" sz="1050" u="none" cap="none" strike="noStrike">
                <a:solidFill>
                  <a:srgbClr val="ABB2BF"/>
                </a:solidFill>
                <a:latin typeface="Courier New"/>
                <a:ea typeface="Courier New"/>
                <a:cs typeface="Courier New"/>
                <a:sym typeface="Courier New"/>
              </a:rPr>
              <a:t> ast_pipeline </a:t>
            </a:r>
            <a:r>
              <a:rPr b="0" i="0" lang="en" sz="1050" u="none" cap="none" strike="noStrike">
                <a:solidFill>
                  <a:srgbClr val="C678DD"/>
                </a:solidFill>
                <a:latin typeface="Courier New"/>
                <a:ea typeface="Courier New"/>
                <a:cs typeface="Courier New"/>
                <a:sym typeface="Courier New"/>
              </a:rPr>
              <a:t>*</a:t>
            </a:r>
            <a:r>
              <a:rPr b="0" i="0" lang="en" sz="1050" u="none" cap="none" strike="noStrike">
                <a:solidFill>
                  <a:srgbClr val="ABB2BF"/>
                </a:solidFill>
                <a:latin typeface="Courier New"/>
                <a:ea typeface="Courier New"/>
                <a:cs typeface="Courier New"/>
                <a:sym typeface="Courier New"/>
              </a:rPr>
              <a:t>pipe)</a:t>
            </a:r>
            <a:endParaRPr b="0" i="0" sz="1050" u="none" cap="none" strike="noStrike">
              <a:solidFill>
                <a:srgbClr val="ABB2BF"/>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ABB2BF"/>
                </a:solidFill>
                <a:latin typeface="Courier New"/>
                <a:ea typeface="Courier New"/>
                <a:cs typeface="Courier New"/>
                <a:sym typeface="Courier New"/>
              </a:rPr>
              <a:t>{</a:t>
            </a:r>
            <a:endParaRPr b="0" i="0" sz="1050" u="none" cap="none" strike="noStrike">
              <a:solidFill>
                <a:srgbClr val="ABB2BF"/>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C678DD"/>
                </a:solidFill>
                <a:latin typeface="Courier New"/>
                <a:ea typeface="Courier New"/>
                <a:cs typeface="Courier New"/>
                <a:sym typeface="Courier New"/>
              </a:rPr>
              <a:t>for</a:t>
            </a: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C678DD"/>
                </a:solidFill>
                <a:latin typeface="Courier New"/>
                <a:ea typeface="Courier New"/>
                <a:cs typeface="Courier New"/>
                <a:sym typeface="Courier New"/>
              </a:rPr>
              <a:t>struct</a:t>
            </a:r>
            <a:r>
              <a:rPr b="0" i="0" lang="en" sz="1050" u="none" cap="none" strike="noStrike">
                <a:solidFill>
                  <a:srgbClr val="ABB2BF"/>
                </a:solidFill>
                <a:latin typeface="Courier New"/>
                <a:ea typeface="Courier New"/>
                <a:cs typeface="Courier New"/>
                <a:sym typeface="Courier New"/>
              </a:rPr>
              <a:t> list_elem </a:t>
            </a:r>
            <a:r>
              <a:rPr b="0" i="0" lang="en" sz="1050" u="none" cap="none" strike="noStrike">
                <a:solidFill>
                  <a:srgbClr val="C678DD"/>
                </a:solidFill>
                <a:latin typeface="Courier New"/>
                <a:ea typeface="Courier New"/>
                <a:cs typeface="Courier New"/>
                <a:sym typeface="Courier New"/>
              </a:rPr>
              <a:t>*</a:t>
            </a:r>
            <a:r>
              <a:rPr b="0" i="0" lang="en" sz="1050" u="none" cap="none" strike="noStrike">
                <a:solidFill>
                  <a:srgbClr val="ABB2BF"/>
                </a:solidFill>
                <a:latin typeface="Courier New"/>
                <a:ea typeface="Courier New"/>
                <a:cs typeface="Courier New"/>
                <a:sym typeface="Courier New"/>
              </a:rPr>
              <a:t> e </a:t>
            </a:r>
            <a:r>
              <a:rPr b="0" i="0" lang="en" sz="1050" u="none" cap="none" strike="noStrike">
                <a:solidFill>
                  <a:srgbClr val="C678DD"/>
                </a:solidFill>
                <a:latin typeface="Courier New"/>
                <a:ea typeface="Courier New"/>
                <a:cs typeface="Courier New"/>
                <a:sym typeface="Courier New"/>
              </a:rPr>
              <a:t>=</a:t>
            </a: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61AFEF"/>
                </a:solidFill>
                <a:latin typeface="Courier New"/>
                <a:ea typeface="Courier New"/>
                <a:cs typeface="Courier New"/>
                <a:sym typeface="Courier New"/>
              </a:rPr>
              <a:t>list_begin</a:t>
            </a:r>
            <a:r>
              <a:rPr b="0" i="0" lang="en" sz="1050" u="none" cap="none" strike="noStrike">
                <a:solidFill>
                  <a:srgbClr val="ABB2BF"/>
                </a:solidFill>
                <a:latin typeface="Courier New"/>
                <a:ea typeface="Courier New"/>
                <a:cs typeface="Courier New"/>
                <a:sym typeface="Courier New"/>
              </a:rPr>
              <a:t>(</a:t>
            </a:r>
            <a:r>
              <a:rPr b="0" i="0" lang="en" sz="1050" u="none" cap="none" strike="noStrike">
                <a:solidFill>
                  <a:srgbClr val="C678DD"/>
                </a:solidFill>
                <a:latin typeface="Courier New"/>
                <a:ea typeface="Courier New"/>
                <a:cs typeface="Courier New"/>
                <a:sym typeface="Courier New"/>
              </a:rPr>
              <a:t>&amp;</a:t>
            </a:r>
            <a:r>
              <a:rPr b="0" i="0" lang="en" sz="1050" u="none" cap="none" strike="noStrike">
                <a:solidFill>
                  <a:srgbClr val="E06C75"/>
                </a:solidFill>
                <a:latin typeface="Courier New"/>
                <a:ea typeface="Courier New"/>
                <a:cs typeface="Courier New"/>
                <a:sym typeface="Courier New"/>
              </a:rPr>
              <a:t>pipe</a:t>
            </a:r>
            <a:r>
              <a:rPr b="0" i="0" lang="en" sz="1050" u="none" cap="none" strike="noStrike">
                <a:solidFill>
                  <a:srgbClr val="ABB2BF"/>
                </a:solidFill>
                <a:latin typeface="Courier New"/>
                <a:ea typeface="Courier New"/>
                <a:cs typeface="Courier New"/>
                <a:sym typeface="Courier New"/>
              </a:rPr>
              <a:t>-&gt;</a:t>
            </a:r>
            <a:r>
              <a:rPr b="0" i="0" lang="en" sz="1050" u="none" cap="none" strike="noStrike">
                <a:solidFill>
                  <a:srgbClr val="E06C75"/>
                </a:solidFill>
                <a:latin typeface="Courier New"/>
                <a:ea typeface="Courier New"/>
                <a:cs typeface="Courier New"/>
                <a:sym typeface="Courier New"/>
              </a:rPr>
              <a:t>commands</a:t>
            </a:r>
            <a:r>
              <a:rPr b="0" i="0" lang="en" sz="1050" u="none" cap="none" strike="noStrike">
                <a:solidFill>
                  <a:srgbClr val="ABB2BF"/>
                </a:solidFill>
                <a:latin typeface="Courier New"/>
                <a:ea typeface="Courier New"/>
                <a:cs typeface="Courier New"/>
                <a:sym typeface="Courier New"/>
              </a:rPr>
              <a:t>); e </a:t>
            </a:r>
            <a:r>
              <a:rPr b="0" i="0" lang="en" sz="1050" u="none" cap="none" strike="noStrike">
                <a:solidFill>
                  <a:srgbClr val="C678DD"/>
                </a:solidFill>
                <a:latin typeface="Courier New"/>
                <a:ea typeface="Courier New"/>
                <a:cs typeface="Courier New"/>
                <a:sym typeface="Courier New"/>
              </a:rPr>
              <a:t>!=</a:t>
            </a: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61AFEF"/>
                </a:solidFill>
                <a:latin typeface="Courier New"/>
                <a:ea typeface="Courier New"/>
                <a:cs typeface="Courier New"/>
                <a:sym typeface="Courier New"/>
              </a:rPr>
              <a:t>list_end</a:t>
            </a:r>
            <a:r>
              <a:rPr b="0" i="0" lang="en" sz="1050" u="none" cap="none" strike="noStrike">
                <a:solidFill>
                  <a:srgbClr val="ABB2BF"/>
                </a:solidFill>
                <a:latin typeface="Courier New"/>
                <a:ea typeface="Courier New"/>
                <a:cs typeface="Courier New"/>
                <a:sym typeface="Courier New"/>
              </a:rPr>
              <a:t>(</a:t>
            </a:r>
            <a:r>
              <a:rPr b="0" i="0" lang="en" sz="1050" u="none" cap="none" strike="noStrike">
                <a:solidFill>
                  <a:srgbClr val="C678DD"/>
                </a:solidFill>
                <a:latin typeface="Courier New"/>
                <a:ea typeface="Courier New"/>
                <a:cs typeface="Courier New"/>
                <a:sym typeface="Courier New"/>
              </a:rPr>
              <a:t>&amp;</a:t>
            </a:r>
            <a:r>
              <a:rPr b="0" i="0" lang="en" sz="1050" u="none" cap="none" strike="noStrike">
                <a:solidFill>
                  <a:srgbClr val="E06C75"/>
                </a:solidFill>
                <a:latin typeface="Courier New"/>
                <a:ea typeface="Courier New"/>
                <a:cs typeface="Courier New"/>
                <a:sym typeface="Courier New"/>
              </a:rPr>
              <a:t>pipe</a:t>
            </a:r>
            <a:r>
              <a:rPr b="0" i="0" lang="en" sz="1050" u="none" cap="none" strike="noStrike">
                <a:solidFill>
                  <a:srgbClr val="ABB2BF"/>
                </a:solidFill>
                <a:latin typeface="Courier New"/>
                <a:ea typeface="Courier New"/>
                <a:cs typeface="Courier New"/>
                <a:sym typeface="Courier New"/>
              </a:rPr>
              <a:t>-&gt;</a:t>
            </a:r>
            <a:r>
              <a:rPr b="0" i="0" lang="en" sz="1050" u="none" cap="none" strike="noStrike">
                <a:solidFill>
                  <a:srgbClr val="E06C75"/>
                </a:solidFill>
                <a:latin typeface="Courier New"/>
                <a:ea typeface="Courier New"/>
                <a:cs typeface="Courier New"/>
                <a:sym typeface="Courier New"/>
              </a:rPr>
              <a:t>commands</a:t>
            </a:r>
            <a:r>
              <a:rPr b="0" i="0" lang="en" sz="1050" u="none" cap="none" strike="noStrike">
                <a:solidFill>
                  <a:srgbClr val="ABB2BF"/>
                </a:solidFill>
                <a:latin typeface="Courier New"/>
                <a:ea typeface="Courier New"/>
                <a:cs typeface="Courier New"/>
                <a:sym typeface="Courier New"/>
              </a:rPr>
              <a:t>); ) {</a:t>
            </a:r>
            <a:endParaRPr b="0" i="0" sz="1050" u="none" cap="none" strike="noStrike">
              <a:solidFill>
                <a:srgbClr val="ABB2BF"/>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C678DD"/>
                </a:solidFill>
                <a:latin typeface="Courier New"/>
                <a:ea typeface="Courier New"/>
                <a:cs typeface="Courier New"/>
                <a:sym typeface="Courier New"/>
              </a:rPr>
              <a:t>struct</a:t>
            </a:r>
            <a:r>
              <a:rPr b="0" i="0" lang="en" sz="1050" u="none" cap="none" strike="noStrike">
                <a:solidFill>
                  <a:srgbClr val="ABB2BF"/>
                </a:solidFill>
                <a:latin typeface="Courier New"/>
                <a:ea typeface="Courier New"/>
                <a:cs typeface="Courier New"/>
                <a:sym typeface="Courier New"/>
              </a:rPr>
              <a:t> ast_command </a:t>
            </a:r>
            <a:r>
              <a:rPr b="0" i="0" lang="en" sz="1050" u="none" cap="none" strike="noStrike">
                <a:solidFill>
                  <a:srgbClr val="C678DD"/>
                </a:solidFill>
                <a:latin typeface="Courier New"/>
                <a:ea typeface="Courier New"/>
                <a:cs typeface="Courier New"/>
                <a:sym typeface="Courier New"/>
              </a:rPr>
              <a:t>*</a:t>
            </a:r>
            <a:r>
              <a:rPr b="0" i="0" lang="en" sz="1050" u="none" cap="none" strike="noStrike">
                <a:solidFill>
                  <a:srgbClr val="ABB2BF"/>
                </a:solidFill>
                <a:latin typeface="Courier New"/>
                <a:ea typeface="Courier New"/>
                <a:cs typeface="Courier New"/>
                <a:sym typeface="Courier New"/>
              </a:rPr>
              <a:t>cmd </a:t>
            </a:r>
            <a:r>
              <a:rPr b="0" i="0" lang="en" sz="1050" u="none" cap="none" strike="noStrike">
                <a:solidFill>
                  <a:srgbClr val="C678DD"/>
                </a:solidFill>
                <a:latin typeface="Courier New"/>
                <a:ea typeface="Courier New"/>
                <a:cs typeface="Courier New"/>
                <a:sym typeface="Courier New"/>
              </a:rPr>
              <a:t>=</a:t>
            </a: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61AFEF"/>
                </a:solidFill>
                <a:latin typeface="Courier New"/>
                <a:ea typeface="Courier New"/>
                <a:cs typeface="Courier New"/>
                <a:sym typeface="Courier New"/>
              </a:rPr>
              <a:t>list_entry</a:t>
            </a:r>
            <a:r>
              <a:rPr b="0" i="0" lang="en" sz="1050" u="none" cap="none" strike="noStrike">
                <a:solidFill>
                  <a:srgbClr val="ABB2BF"/>
                </a:solidFill>
                <a:latin typeface="Courier New"/>
                <a:ea typeface="Courier New"/>
                <a:cs typeface="Courier New"/>
                <a:sym typeface="Courier New"/>
              </a:rPr>
              <a:t>(e, </a:t>
            </a:r>
            <a:r>
              <a:rPr b="0" i="0" lang="en" sz="1050" u="none" cap="none" strike="noStrike">
                <a:solidFill>
                  <a:srgbClr val="C678DD"/>
                </a:solidFill>
                <a:latin typeface="Courier New"/>
                <a:ea typeface="Courier New"/>
                <a:cs typeface="Courier New"/>
                <a:sym typeface="Courier New"/>
              </a:rPr>
              <a:t>struct</a:t>
            </a:r>
            <a:r>
              <a:rPr b="0" i="0" lang="en" sz="1050" u="none" cap="none" strike="noStrike">
                <a:solidFill>
                  <a:srgbClr val="ABB2BF"/>
                </a:solidFill>
                <a:latin typeface="Courier New"/>
                <a:ea typeface="Courier New"/>
                <a:cs typeface="Courier New"/>
                <a:sym typeface="Courier New"/>
              </a:rPr>
              <a:t> ast_command, elem); </a:t>
            </a:r>
            <a:endParaRPr b="0" i="0" sz="1050" u="none" cap="none" strike="noStrike">
              <a:solidFill>
                <a:srgbClr val="ABB2BF"/>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ABB2BF"/>
                </a:solidFill>
                <a:latin typeface="Courier New"/>
                <a:ea typeface="Courier New"/>
                <a:cs typeface="Courier New"/>
                <a:sym typeface="Courier New"/>
              </a:rPr>
              <a:t>        e </a:t>
            </a:r>
            <a:r>
              <a:rPr b="0" i="0" lang="en" sz="1050" u="none" cap="none" strike="noStrike">
                <a:solidFill>
                  <a:srgbClr val="C678DD"/>
                </a:solidFill>
                <a:latin typeface="Courier New"/>
                <a:ea typeface="Courier New"/>
                <a:cs typeface="Courier New"/>
                <a:sym typeface="Courier New"/>
              </a:rPr>
              <a:t>=</a:t>
            </a: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61AFEF"/>
                </a:solidFill>
                <a:latin typeface="Courier New"/>
                <a:ea typeface="Courier New"/>
                <a:cs typeface="Courier New"/>
                <a:sym typeface="Courier New"/>
              </a:rPr>
              <a:t>list_remove</a:t>
            </a:r>
            <a:r>
              <a:rPr b="0" i="0" lang="en" sz="1050" u="none" cap="none" strike="noStrike">
                <a:solidFill>
                  <a:srgbClr val="ABB2BF"/>
                </a:solidFill>
                <a:latin typeface="Courier New"/>
                <a:ea typeface="Courier New"/>
                <a:cs typeface="Courier New"/>
                <a:sym typeface="Courier New"/>
              </a:rPr>
              <a:t>(e); </a:t>
            </a:r>
            <a:r>
              <a:rPr b="0" i="1" lang="en" sz="1050" u="none" cap="none" strike="noStrike">
                <a:solidFill>
                  <a:srgbClr val="00FF00"/>
                </a:solidFill>
                <a:latin typeface="Courier New"/>
                <a:ea typeface="Courier New"/>
                <a:cs typeface="Courier New"/>
                <a:sym typeface="Courier New"/>
              </a:rPr>
              <a:t>//Acts as the iterator; stores next element into e</a:t>
            </a:r>
            <a:endParaRPr b="0" i="1" sz="1050" u="none" cap="none" strike="noStrike">
              <a:solidFill>
                <a:srgbClr val="00FF00"/>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61AFEF"/>
                </a:solidFill>
                <a:latin typeface="Courier New"/>
                <a:ea typeface="Courier New"/>
                <a:cs typeface="Courier New"/>
                <a:sym typeface="Courier New"/>
              </a:rPr>
              <a:t>ast_command_free</a:t>
            </a:r>
            <a:r>
              <a:rPr b="0" i="0" lang="en" sz="1050" u="none" cap="none" strike="noStrike">
                <a:solidFill>
                  <a:srgbClr val="ABB2BF"/>
                </a:solidFill>
                <a:latin typeface="Courier New"/>
                <a:ea typeface="Courier New"/>
                <a:cs typeface="Courier New"/>
                <a:sym typeface="Courier New"/>
              </a:rPr>
              <a:t>(cmd);</a:t>
            </a:r>
            <a:endParaRPr b="0" i="0" sz="1050" u="none" cap="none" strike="noStrike">
              <a:solidFill>
                <a:srgbClr val="ABB2BF"/>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ABB2BF"/>
                </a:solidFill>
                <a:latin typeface="Courier New"/>
                <a:ea typeface="Courier New"/>
                <a:cs typeface="Courier New"/>
                <a:sym typeface="Courier New"/>
              </a:rPr>
              <a:t>    }</a:t>
            </a:r>
            <a:endParaRPr b="0" i="0" sz="1050" u="none" cap="none" strike="noStrike">
              <a:solidFill>
                <a:srgbClr val="ABB2BF"/>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61AFEF"/>
                </a:solidFill>
                <a:latin typeface="Courier New"/>
                <a:ea typeface="Courier New"/>
                <a:cs typeface="Courier New"/>
                <a:sym typeface="Courier New"/>
              </a:rPr>
              <a:t>free</a:t>
            </a:r>
            <a:r>
              <a:rPr b="0" i="0" lang="en" sz="1050" u="none" cap="none" strike="noStrike">
                <a:solidFill>
                  <a:srgbClr val="ABB2BF"/>
                </a:solidFill>
                <a:latin typeface="Courier New"/>
                <a:ea typeface="Courier New"/>
                <a:cs typeface="Courier New"/>
                <a:sym typeface="Courier New"/>
              </a:rPr>
              <a:t>(pipe);</a:t>
            </a:r>
            <a:endParaRPr b="0" i="0" sz="1050" u="none" cap="none" strike="noStrike">
              <a:solidFill>
                <a:srgbClr val="ABB2BF"/>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ABB2BF"/>
                </a:solidFill>
                <a:latin typeface="Courier New"/>
                <a:ea typeface="Courier New"/>
                <a:cs typeface="Courier New"/>
                <a:sym typeface="Courier New"/>
              </a:rPr>
              <a:t>} </a:t>
            </a:r>
            <a:r>
              <a:rPr b="0" i="0" lang="en" sz="1050" u="none" cap="none" strike="noStrike">
                <a:solidFill>
                  <a:srgbClr val="00FF00"/>
                </a:solidFill>
                <a:latin typeface="Courier New"/>
                <a:ea typeface="Courier New"/>
                <a:cs typeface="Courier New"/>
                <a:sym typeface="Courier New"/>
              </a:rPr>
              <a:t>// make sure to remove an ast_pipeline from a list before adding it to another!</a:t>
            </a:r>
            <a:endParaRPr b="0" i="0" sz="1050" u="none" cap="none" strike="noStrike">
              <a:solidFill>
                <a:srgbClr val="00FF00"/>
              </a:solidFill>
              <a:latin typeface="Courier New"/>
              <a:ea typeface="Courier New"/>
              <a:cs typeface="Courier New"/>
              <a:sym typeface="Courier New"/>
            </a:endParaRPr>
          </a:p>
          <a:p>
            <a:pPr indent="0" lvl="0" marL="0" marR="0" rtl="0" algn="l">
              <a:lnSpc>
                <a:spcPct val="135714"/>
              </a:lnSpc>
              <a:spcBef>
                <a:spcPts val="0"/>
              </a:spcBef>
              <a:spcAft>
                <a:spcPts val="0"/>
              </a:spcAft>
              <a:buClr>
                <a:schemeClr val="dk1"/>
              </a:buClr>
              <a:buSzPts val="1100"/>
              <a:buFont typeface="Arial"/>
              <a:buNone/>
            </a:pPr>
            <a:r>
              <a:rPr b="0" i="0" lang="en" sz="1050" u="none" cap="none" strike="noStrike">
                <a:solidFill>
                  <a:srgbClr val="00FF00"/>
                </a:solidFill>
                <a:latin typeface="Courier New"/>
                <a:ea typeface="Courier New"/>
                <a:cs typeface="Courier New"/>
                <a:sym typeface="Courier New"/>
              </a:rPr>
              <a:t>// bottom line with lists? </a:t>
            </a:r>
            <a:r>
              <a:rPr b="1" i="0" lang="en" sz="1050" u="none" cap="none" strike="noStrike">
                <a:solidFill>
                  <a:srgbClr val="00FF00"/>
                </a:solidFill>
                <a:latin typeface="Courier New"/>
                <a:ea typeface="Courier New"/>
                <a:cs typeface="Courier New"/>
                <a:sym typeface="Courier New"/>
              </a:rPr>
              <a:t>ALWAYS TEST</a:t>
            </a:r>
            <a:endParaRPr b="1" i="0" sz="1050" u="none" cap="none" strike="noStrike">
              <a:solidFill>
                <a:srgbClr val="00FF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Utility Functions (Strongly Recommended) </a:t>
            </a:r>
            <a:endParaRPr b="1"/>
          </a:p>
        </p:txBody>
      </p:sp>
      <p:sp>
        <p:nvSpPr>
          <p:cNvPr id="614" name="Google Shape;614;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Signal Support (signal_support.c / .h)</a:t>
            </a:r>
            <a:endParaRPr/>
          </a:p>
          <a:p>
            <a:pPr indent="-317500" lvl="1" marL="914400" rtl="0" algn="l">
              <a:lnSpc>
                <a:spcPct val="115000"/>
              </a:lnSpc>
              <a:spcBef>
                <a:spcPts val="0"/>
              </a:spcBef>
              <a:spcAft>
                <a:spcPts val="0"/>
              </a:spcAft>
              <a:buSzPts val="1400"/>
              <a:buChar char="○"/>
            </a:pPr>
            <a:r>
              <a:rPr lang="en"/>
              <a:t>signal_block()</a:t>
            </a:r>
            <a:endParaRPr/>
          </a:p>
          <a:p>
            <a:pPr indent="-317500" lvl="1" marL="914400" rtl="0" algn="l">
              <a:lnSpc>
                <a:spcPct val="115000"/>
              </a:lnSpc>
              <a:spcBef>
                <a:spcPts val="0"/>
              </a:spcBef>
              <a:spcAft>
                <a:spcPts val="0"/>
              </a:spcAft>
              <a:buSzPts val="1400"/>
              <a:buChar char="○"/>
            </a:pPr>
            <a:r>
              <a:rPr lang="en"/>
              <a:t>signal_unblock()</a:t>
            </a:r>
            <a:endParaRPr/>
          </a:p>
          <a:p>
            <a:pPr indent="-317500" lvl="1" marL="914400" rtl="0" algn="l">
              <a:lnSpc>
                <a:spcPct val="115000"/>
              </a:lnSpc>
              <a:spcBef>
                <a:spcPts val="0"/>
              </a:spcBef>
              <a:spcAft>
                <a:spcPts val="0"/>
              </a:spcAft>
              <a:buSzPts val="1400"/>
              <a:buChar char="○"/>
            </a:pPr>
            <a:r>
              <a:rPr lang="en"/>
              <a:t>singal_set_handler()</a:t>
            </a:r>
            <a:endParaRPr/>
          </a:p>
          <a:p>
            <a:pPr indent="-342900" lvl="0" marL="457200" rtl="0" algn="l">
              <a:lnSpc>
                <a:spcPct val="115000"/>
              </a:lnSpc>
              <a:spcBef>
                <a:spcPts val="0"/>
              </a:spcBef>
              <a:spcAft>
                <a:spcPts val="0"/>
              </a:spcAft>
              <a:buSzPts val="1800"/>
              <a:buChar char="●"/>
            </a:pPr>
            <a:r>
              <a:rPr lang="en"/>
              <a:t>Terminal State Management (termstate_management.c / .h)</a:t>
            </a:r>
            <a:endParaRPr/>
          </a:p>
          <a:p>
            <a:pPr indent="-317500" lvl="1" marL="914400" rtl="0" algn="l">
              <a:lnSpc>
                <a:spcPct val="115000"/>
              </a:lnSpc>
              <a:spcBef>
                <a:spcPts val="0"/>
              </a:spcBef>
              <a:spcAft>
                <a:spcPts val="0"/>
              </a:spcAft>
              <a:buSzPts val="1400"/>
              <a:buChar char="○"/>
            </a:pPr>
            <a:r>
              <a:rPr lang="en"/>
              <a:t>termstate_init()</a:t>
            </a:r>
            <a:endParaRPr/>
          </a:p>
          <a:p>
            <a:pPr indent="-317500" lvl="1" marL="914400" rtl="0" algn="l">
              <a:lnSpc>
                <a:spcPct val="115000"/>
              </a:lnSpc>
              <a:spcBef>
                <a:spcPts val="0"/>
              </a:spcBef>
              <a:spcAft>
                <a:spcPts val="0"/>
              </a:spcAft>
              <a:buSzPts val="1400"/>
              <a:buChar char="○"/>
            </a:pPr>
            <a:r>
              <a:rPr lang="en"/>
              <a:t>termstate_give_terminal_to()</a:t>
            </a:r>
            <a:endParaRPr/>
          </a:p>
          <a:p>
            <a:pPr indent="-317500" lvl="1" marL="914400" rtl="0" algn="l">
              <a:lnSpc>
                <a:spcPct val="115000"/>
              </a:lnSpc>
              <a:spcBef>
                <a:spcPts val="0"/>
              </a:spcBef>
              <a:spcAft>
                <a:spcPts val="0"/>
              </a:spcAft>
              <a:buSzPts val="1400"/>
              <a:buChar char="○"/>
            </a:pPr>
            <a:r>
              <a:rPr lang="en"/>
              <a:t>termstate_give_terminal_back_to_shell()</a:t>
            </a:r>
            <a:endParaRPr/>
          </a:p>
          <a:p>
            <a:pPr indent="-317500" lvl="1" marL="914400" rtl="0" algn="l">
              <a:lnSpc>
                <a:spcPct val="115000"/>
              </a:lnSpc>
              <a:spcBef>
                <a:spcPts val="0"/>
              </a:spcBef>
              <a:spcAft>
                <a:spcPts val="0"/>
              </a:spcAft>
              <a:buSzPts val="1400"/>
              <a:buChar char="○"/>
            </a:pPr>
            <a:r>
              <a:rPr lang="en"/>
              <a:t>termstate_get_current_terminal_owner()</a:t>
            </a:r>
            <a:endParaRPr/>
          </a:p>
          <a:p>
            <a:pPr indent="-317500" lvl="1" marL="914400" rtl="0" algn="l">
              <a:lnSpc>
                <a:spcPct val="115000"/>
              </a:lnSpc>
              <a:spcBef>
                <a:spcPts val="0"/>
              </a:spcBef>
              <a:spcAft>
                <a:spcPts val="0"/>
              </a:spcAft>
              <a:buSzPts val="1400"/>
              <a:buChar char="○"/>
            </a:pPr>
            <a:r>
              <a:rPr lang="en"/>
              <a:t>termstate_save()</a:t>
            </a:r>
            <a:endParaRPr/>
          </a:p>
          <a:p>
            <a:pPr indent="-317500" lvl="1" marL="914400" rtl="0" algn="l">
              <a:lnSpc>
                <a:spcPct val="115000"/>
              </a:lnSpc>
              <a:spcBef>
                <a:spcPts val="0"/>
              </a:spcBef>
              <a:spcAft>
                <a:spcPts val="0"/>
              </a:spcAft>
              <a:buSzPts val="1400"/>
              <a:buChar char="○"/>
            </a:pPr>
            <a:r>
              <a:rPr lang="en"/>
              <a:t>termstate_restore()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Additional Built-ins and extensions</a:t>
            </a:r>
            <a:endParaRPr b="1"/>
          </a:p>
        </p:txBody>
      </p:sp>
      <p:sp>
        <p:nvSpPr>
          <p:cNvPr id="620" name="Google Shape;620;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Your shell must contain two extra built-ins / functionality extensions</a:t>
            </a:r>
            <a:endParaRPr/>
          </a:p>
          <a:p>
            <a:pPr indent="-342900" lvl="1" marL="914400" rtl="0" algn="l">
              <a:lnSpc>
                <a:spcPct val="115000"/>
              </a:lnSpc>
              <a:spcBef>
                <a:spcPts val="0"/>
              </a:spcBef>
              <a:spcAft>
                <a:spcPts val="0"/>
              </a:spcAft>
              <a:buSzPts val="1800"/>
              <a:buFont typeface="Courier New"/>
              <a:buChar char="o"/>
            </a:pPr>
            <a:r>
              <a:rPr lang="en"/>
              <a:t>One high effort and one low effort (bolded is low-effort)</a:t>
            </a:r>
            <a:endParaRPr/>
          </a:p>
          <a:p>
            <a:pPr indent="-342900" lvl="0" marL="457200" rtl="0" algn="l">
              <a:lnSpc>
                <a:spcPct val="115000"/>
              </a:lnSpc>
              <a:spcBef>
                <a:spcPts val="0"/>
              </a:spcBef>
              <a:spcAft>
                <a:spcPts val="0"/>
              </a:spcAft>
              <a:buSzPts val="1800"/>
              <a:buChar char="●"/>
            </a:pPr>
            <a:r>
              <a:rPr lang="en"/>
              <a:t>Ideas include:</a:t>
            </a:r>
            <a:endParaRPr/>
          </a:p>
          <a:p>
            <a:pPr indent="0" lvl="0" marL="914400" rtl="0" algn="l">
              <a:lnSpc>
                <a:spcPct val="115000"/>
              </a:lnSpc>
              <a:spcBef>
                <a:spcPts val="1600"/>
              </a:spcBef>
              <a:spcAft>
                <a:spcPts val="0"/>
              </a:spcAft>
              <a:buSzPts val="1800"/>
              <a:buNone/>
            </a:pPr>
            <a:r>
              <a:t/>
            </a:r>
            <a:endParaRPr sz="1400"/>
          </a:p>
          <a:p>
            <a:pPr indent="0" lvl="0" marL="914400" rtl="0" algn="l">
              <a:lnSpc>
                <a:spcPct val="115000"/>
              </a:lnSpc>
              <a:spcBef>
                <a:spcPts val="1600"/>
              </a:spcBef>
              <a:spcAft>
                <a:spcPts val="0"/>
              </a:spcAft>
              <a:buSzPts val="1800"/>
              <a:buNone/>
            </a:pPr>
            <a:r>
              <a:t/>
            </a:r>
            <a:endParaRPr sz="1400"/>
          </a:p>
          <a:p>
            <a:pPr indent="0" lvl="0" marL="914400" rtl="0" algn="l">
              <a:lnSpc>
                <a:spcPct val="115000"/>
              </a:lnSpc>
              <a:spcBef>
                <a:spcPts val="1600"/>
              </a:spcBef>
              <a:spcAft>
                <a:spcPts val="0"/>
              </a:spcAft>
              <a:buSzPts val="1800"/>
              <a:buNone/>
            </a:pPr>
            <a:r>
              <a:t/>
            </a:r>
            <a:endParaRPr sz="1400"/>
          </a:p>
          <a:p>
            <a:pPr indent="-342900" lvl="0" marL="457200" rtl="0" algn="l">
              <a:lnSpc>
                <a:spcPct val="115000"/>
              </a:lnSpc>
              <a:spcBef>
                <a:spcPts val="1600"/>
              </a:spcBef>
              <a:spcAft>
                <a:spcPts val="0"/>
              </a:spcAft>
              <a:buSzPts val="1800"/>
              <a:buChar char="●"/>
            </a:pPr>
            <a:r>
              <a:rPr lang="en"/>
              <a:t>If you have an idea not shown on the list or have any doubts please ask us</a:t>
            </a:r>
            <a:endParaRPr/>
          </a:p>
        </p:txBody>
      </p:sp>
      <p:sp>
        <p:nvSpPr>
          <p:cNvPr id="621" name="Google Shape;621;p21"/>
          <p:cNvSpPr txBox="1"/>
          <p:nvPr/>
        </p:nvSpPr>
        <p:spPr>
          <a:xfrm>
            <a:off x="936250" y="2035462"/>
            <a:ext cx="3171900" cy="1494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1" i="1" lang="en" sz="1400" u="none" cap="none" strike="noStrike">
                <a:solidFill>
                  <a:srgbClr val="000000"/>
                </a:solidFill>
                <a:latin typeface="Arial"/>
                <a:ea typeface="Arial"/>
                <a:cs typeface="Arial"/>
                <a:sym typeface="Arial"/>
              </a:rPr>
              <a:t>Customizable Prompt</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1" lang="en" sz="1400" u="none" cap="none" strike="noStrike">
                <a:solidFill>
                  <a:srgbClr val="000000"/>
                </a:solidFill>
                <a:latin typeface="Arial"/>
                <a:ea typeface="Arial"/>
                <a:cs typeface="Arial"/>
                <a:sym typeface="Arial"/>
              </a:rPr>
              <a:t>Setting/unsetting env vars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1" lang="en" sz="1400" u="none" cap="none" strike="noStrike">
                <a:solidFill>
                  <a:srgbClr val="000000"/>
                </a:solidFill>
                <a:latin typeface="Arial"/>
                <a:ea typeface="Arial"/>
                <a:cs typeface="Arial"/>
                <a:sym typeface="Arial"/>
              </a:rPr>
              <a:t>Implementing the ‘cd’ built-in</a:t>
            </a:r>
            <a:endParaRPr b="1" i="1"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Glob expansion (e.g., *.c)</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Timing commands (ex. time)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Alias support</a:t>
            </a:r>
            <a:endParaRPr b="0" i="0" sz="1400" u="none" cap="none" strike="noStrike">
              <a:solidFill>
                <a:srgbClr val="000000"/>
              </a:solidFill>
              <a:latin typeface="Arial"/>
              <a:ea typeface="Arial"/>
              <a:cs typeface="Arial"/>
              <a:sym typeface="Arial"/>
            </a:endParaRPr>
          </a:p>
        </p:txBody>
      </p:sp>
      <p:sp>
        <p:nvSpPr>
          <p:cNvPr id="622" name="Google Shape;622;p21"/>
          <p:cNvSpPr txBox="1"/>
          <p:nvPr/>
        </p:nvSpPr>
        <p:spPr>
          <a:xfrm>
            <a:off x="4209930" y="2035462"/>
            <a:ext cx="3961800" cy="1494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Shell Variables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Directory Stack</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Command-line history</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Backquote substitution</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Smart command-line completion</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Embedded Apps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What is a shell?</a:t>
            </a:r>
            <a:endParaRPr b="1"/>
          </a:p>
        </p:txBody>
      </p:sp>
      <p:sp>
        <p:nvSpPr>
          <p:cNvPr id="148" name="Google Shape;148;p4"/>
          <p:cNvSpPr txBox="1"/>
          <p:nvPr>
            <p:ph idx="1" type="body"/>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Command Interpreter</a:t>
            </a:r>
            <a:endParaRPr/>
          </a:p>
          <a:p>
            <a:pPr indent="-317500" lvl="1" marL="914400" rtl="0" algn="l">
              <a:lnSpc>
                <a:spcPct val="115000"/>
              </a:lnSpc>
              <a:spcBef>
                <a:spcPts val="0"/>
              </a:spcBef>
              <a:spcAft>
                <a:spcPts val="0"/>
              </a:spcAft>
              <a:buSzPts val="1400"/>
              <a:buChar char="○"/>
            </a:pPr>
            <a:r>
              <a:rPr lang="en"/>
              <a:t>Reads user input and executes user requests</a:t>
            </a:r>
            <a:endParaRPr/>
          </a:p>
          <a:p>
            <a:pPr indent="-317500" lvl="1" marL="914400" rtl="0" algn="l">
              <a:lnSpc>
                <a:spcPct val="115000"/>
              </a:lnSpc>
              <a:spcBef>
                <a:spcPts val="0"/>
              </a:spcBef>
              <a:spcAft>
                <a:spcPts val="0"/>
              </a:spcAft>
              <a:buSzPts val="1400"/>
              <a:buChar char="○"/>
            </a:pPr>
            <a:r>
              <a:rPr lang="en"/>
              <a:t>Not to be confused with a “Terminal” (next slide explains distinction)</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49" name="Google Shape;149;p4"/>
          <p:cNvPicPr preferRelativeResize="0"/>
          <p:nvPr/>
        </p:nvPicPr>
        <p:blipFill rotWithShape="1">
          <a:blip r:embed="rId3">
            <a:alphaModFix/>
          </a:blip>
          <a:srcRect b="0" l="0" r="0" t="0"/>
          <a:stretch/>
        </p:blipFill>
        <p:spPr>
          <a:xfrm>
            <a:off x="2710362" y="2206575"/>
            <a:ext cx="3723275" cy="2665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Testing / Submission</a:t>
            </a:r>
            <a:endParaRPr b="1"/>
          </a:p>
        </p:txBody>
      </p:sp>
      <p:sp>
        <p:nvSpPr>
          <p:cNvPr id="628" name="Google Shape;628;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Test the driver before submitting, don’t just run tests individually</a:t>
            </a:r>
            <a:endParaRPr/>
          </a:p>
          <a:p>
            <a:pPr indent="-342900" lvl="0" marL="457200" rtl="0" algn="l">
              <a:lnSpc>
                <a:spcPct val="115000"/>
              </a:lnSpc>
              <a:spcBef>
                <a:spcPts val="0"/>
              </a:spcBef>
              <a:spcAft>
                <a:spcPts val="0"/>
              </a:spcAft>
              <a:buSzPts val="1800"/>
              <a:buChar char="●"/>
            </a:pPr>
            <a:r>
              <a:rPr lang="en"/>
              <a:t>When grading, tests will be ran 3-5 times. If you crash a single time, it’s considered failing</a:t>
            </a:r>
            <a:endParaRPr/>
          </a:p>
          <a:p>
            <a:pPr indent="-342900" lvl="0" marL="457200" rtl="0" algn="l">
              <a:lnSpc>
                <a:spcPct val="115000"/>
              </a:lnSpc>
              <a:spcBef>
                <a:spcPts val="0"/>
              </a:spcBef>
              <a:spcAft>
                <a:spcPts val="0"/>
              </a:spcAft>
              <a:buSzPts val="1800"/>
              <a:buChar char="●"/>
            </a:pPr>
            <a:r>
              <a:rPr lang="en"/>
              <a:t>Make sure you don’t have undefined behavior by checking the system call return code and using valgrind to address memory related issues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Test Driver</a:t>
            </a:r>
            <a:endParaRPr b="1"/>
          </a:p>
        </p:txBody>
      </p:sp>
      <p:sp>
        <p:nvSpPr>
          <p:cNvPr id="634" name="Google Shape;634;p34"/>
          <p:cNvSpPr txBox="1"/>
          <p:nvPr>
            <p:ph idx="1" type="body"/>
          </p:nvPr>
        </p:nvSpPr>
        <p:spPr>
          <a:xfrm>
            <a:off x="311700" y="2979025"/>
            <a:ext cx="8520600" cy="207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Options:</a:t>
            </a:r>
            <a:endParaRPr/>
          </a:p>
          <a:p>
            <a:pPr indent="-342900" lvl="0" marL="457200" rtl="0" algn="l">
              <a:lnSpc>
                <a:spcPct val="115000"/>
              </a:lnSpc>
              <a:spcBef>
                <a:spcPts val="1600"/>
              </a:spcBef>
              <a:spcAft>
                <a:spcPts val="0"/>
              </a:spcAft>
              <a:buSzPts val="1800"/>
              <a:buChar char="●"/>
            </a:pPr>
            <a:r>
              <a:rPr lang="en"/>
              <a:t>-b : basic tests (processes, built-ins, signals)</a:t>
            </a:r>
            <a:endParaRPr/>
          </a:p>
          <a:p>
            <a:pPr indent="-342900" lvl="0" marL="457200" rtl="0" algn="l">
              <a:lnSpc>
                <a:spcPct val="115000"/>
              </a:lnSpc>
              <a:spcBef>
                <a:spcPts val="0"/>
              </a:spcBef>
              <a:spcAft>
                <a:spcPts val="0"/>
              </a:spcAft>
              <a:buSzPts val="1800"/>
              <a:buChar char="●"/>
            </a:pPr>
            <a:r>
              <a:rPr lang="en"/>
              <a:t>-a : advanced tests (I/O Piping, I/O Redirection, exclusive terminal access)</a:t>
            </a:r>
            <a:endParaRPr/>
          </a:p>
          <a:p>
            <a:pPr indent="-342900" lvl="0" marL="457200" rtl="0" algn="l">
              <a:lnSpc>
                <a:spcPct val="115000"/>
              </a:lnSpc>
              <a:spcBef>
                <a:spcPts val="0"/>
              </a:spcBef>
              <a:spcAft>
                <a:spcPts val="0"/>
              </a:spcAft>
              <a:buSzPts val="1800"/>
              <a:buChar char="●"/>
            </a:pPr>
            <a:r>
              <a:rPr lang="en"/>
              <a:t>-h : list all the options</a:t>
            </a:r>
            <a:endParaRPr/>
          </a:p>
        </p:txBody>
      </p:sp>
      <p:sp>
        <p:nvSpPr>
          <p:cNvPr id="635" name="Google Shape;635;p34"/>
          <p:cNvSpPr txBox="1"/>
          <p:nvPr/>
        </p:nvSpPr>
        <p:spPr>
          <a:xfrm>
            <a:off x="311700" y="1962475"/>
            <a:ext cx="8453100" cy="7104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cd src/</a:t>
            </a:r>
            <a:endParaRPr b="0" i="0" sz="14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../tests/stdriver.py [options]</a:t>
            </a:r>
            <a:endParaRPr/>
          </a:p>
        </p:txBody>
      </p:sp>
      <p:sp>
        <p:nvSpPr>
          <p:cNvPr id="636" name="Google Shape;636;p34"/>
          <p:cNvSpPr txBox="1"/>
          <p:nvPr/>
        </p:nvSpPr>
        <p:spPr>
          <a:xfrm>
            <a:off x="311700" y="2643800"/>
            <a:ext cx="5100600" cy="39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stdriver.py also available at ~cs3214/bin/stdriver.py</a:t>
            </a:r>
            <a:endParaRPr b="0" i="0" sz="1200" u="none" cap="none" strike="noStrike">
              <a:solidFill>
                <a:srgbClr val="000000"/>
              </a:solidFill>
              <a:latin typeface="Arial"/>
              <a:ea typeface="Arial"/>
              <a:cs typeface="Arial"/>
              <a:sym typeface="Arial"/>
            </a:endParaRPr>
          </a:p>
        </p:txBody>
      </p:sp>
      <p:sp>
        <p:nvSpPr>
          <p:cNvPr id="637" name="Google Shape;637;p34"/>
          <p:cNvSpPr txBox="1"/>
          <p:nvPr>
            <p:ph idx="1" type="body"/>
          </p:nvPr>
        </p:nvSpPr>
        <p:spPr>
          <a:xfrm>
            <a:off x="244200" y="1064388"/>
            <a:ext cx="8520600" cy="1057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The driver reads from .tst file that describes a test suite (ex. basic.tst)</a:t>
            </a:r>
            <a:endParaRPr/>
          </a:p>
          <a:p>
            <a:pPr indent="-317500" lvl="1" marL="914400" rtl="0" algn="l">
              <a:lnSpc>
                <a:spcPct val="115000"/>
              </a:lnSpc>
              <a:spcBef>
                <a:spcPts val="0"/>
              </a:spcBef>
              <a:spcAft>
                <a:spcPts val="0"/>
              </a:spcAft>
              <a:buSzPts val="1400"/>
              <a:buChar char="○"/>
            </a:pPr>
            <a:r>
              <a:rPr lang="en"/>
              <a:t>Ex: basic.tst contains a series of test scripts that it will run from the folder /tests/basic</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Additional Tests</a:t>
            </a:r>
            <a:endParaRPr b="1"/>
          </a:p>
        </p:txBody>
      </p:sp>
      <p:sp>
        <p:nvSpPr>
          <p:cNvPr id="643" name="Google Shape;643;p35"/>
          <p:cNvSpPr txBox="1"/>
          <p:nvPr>
            <p:ph idx="1" type="body"/>
          </p:nvPr>
        </p:nvSpPr>
        <p:spPr>
          <a:xfrm>
            <a:off x="311700" y="1152475"/>
            <a:ext cx="8520600" cy="1055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You are required to write tests for your two extra built-ins</a:t>
            </a:r>
            <a:endParaRPr/>
          </a:p>
          <a:p>
            <a:pPr indent="-317500" lvl="1" marL="914400" rtl="0" algn="l">
              <a:lnSpc>
                <a:spcPct val="115000"/>
              </a:lnSpc>
              <a:spcBef>
                <a:spcPts val="0"/>
              </a:spcBef>
              <a:spcAft>
                <a:spcPts val="0"/>
              </a:spcAft>
              <a:buSzPts val="1400"/>
              <a:buChar char="○"/>
            </a:pPr>
            <a:r>
              <a:rPr lang="en"/>
              <a:t>Create a .tst file in ‘tests’ and create a directory that will store your test scripts</a:t>
            </a:r>
            <a:endParaRPr/>
          </a:p>
          <a:p>
            <a:pPr indent="-342900" lvl="0" marL="457200" rtl="0" algn="l">
              <a:lnSpc>
                <a:spcPct val="115000"/>
              </a:lnSpc>
              <a:spcBef>
                <a:spcPts val="0"/>
              </a:spcBef>
              <a:spcAft>
                <a:spcPts val="0"/>
              </a:spcAft>
              <a:buSzPts val="1800"/>
              <a:buChar char="●"/>
            </a:pPr>
            <a:r>
              <a:rPr lang="en"/>
              <a:t>Inside &lt;custom&gt;.tst file:</a:t>
            </a:r>
            <a:endParaRPr/>
          </a:p>
        </p:txBody>
      </p:sp>
      <p:sp>
        <p:nvSpPr>
          <p:cNvPr id="644" name="Google Shape;644;p35"/>
          <p:cNvSpPr txBox="1"/>
          <p:nvPr/>
        </p:nvSpPr>
        <p:spPr>
          <a:xfrm>
            <a:off x="826050" y="2525900"/>
            <a:ext cx="3190200" cy="9348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ourier New"/>
                <a:ea typeface="Courier New"/>
                <a:cs typeface="Courier New"/>
                <a:sym typeface="Courier New"/>
              </a:rPr>
              <a:t>= &lt;custom&gt; Tests</a:t>
            </a:r>
            <a:endParaRPr b="0" i="0" sz="120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ourier New"/>
                <a:ea typeface="Courier New"/>
                <a:cs typeface="Courier New"/>
                <a:sym typeface="Courier New"/>
              </a:rPr>
              <a:t>pts &lt;custom&gt;/&lt;test_name&gt;.py</a:t>
            </a:r>
            <a:endParaRPr b="0" i="0" sz="120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ourier New"/>
                <a:ea typeface="Courier New"/>
                <a:cs typeface="Courier New"/>
                <a:sym typeface="Courier New"/>
              </a:rPr>
              <a:t>pts &lt;custom&gt;/&lt;test_name&gt;.py</a:t>
            </a:r>
            <a:endParaRPr b="0" i="0" sz="120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ourier New"/>
                <a:ea typeface="Courier New"/>
                <a:cs typeface="Courier New"/>
                <a:sym typeface="Courier New"/>
              </a:rPr>
              <a:t>…</a:t>
            </a:r>
            <a:endParaRPr b="0" i="0" sz="1200" u="none" cap="none" strike="noStrike">
              <a:solidFill>
                <a:srgbClr val="FFFFFF"/>
              </a:solidFill>
              <a:latin typeface="Courier New"/>
              <a:ea typeface="Courier New"/>
              <a:cs typeface="Courier New"/>
              <a:sym typeface="Courier New"/>
            </a:endParaRPr>
          </a:p>
        </p:txBody>
      </p:sp>
      <p:sp>
        <p:nvSpPr>
          <p:cNvPr id="645" name="Google Shape;645;p35"/>
          <p:cNvSpPr txBox="1"/>
          <p:nvPr/>
        </p:nvSpPr>
        <p:spPr>
          <a:xfrm>
            <a:off x="4524450" y="2525900"/>
            <a:ext cx="4041300" cy="2179800"/>
          </a:xfrm>
          <a:prstGeom prst="rect">
            <a:avLst/>
          </a:prstGeom>
          <a:solidFill>
            <a:srgbClr val="FFFFFF"/>
          </a:solid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The driver checks number of total points (pts) to use for a test. Since this is just your own custom tests you can put an arbitrary points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5"/>
          <p:cNvSpPr txBox="1"/>
          <p:nvPr/>
        </p:nvSpPr>
        <p:spPr>
          <a:xfrm>
            <a:off x="826050" y="3632100"/>
            <a:ext cx="3190200" cy="9348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ourier New"/>
                <a:ea typeface="Courier New"/>
                <a:cs typeface="Courier New"/>
                <a:sym typeface="Courier New"/>
              </a:rPr>
              <a:t>= Milestone Tests</a:t>
            </a:r>
            <a:endParaRPr b="0" i="0" sz="120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ourier New"/>
                <a:ea typeface="Courier New"/>
                <a:cs typeface="Courier New"/>
                <a:sym typeface="Courier New"/>
              </a:rPr>
              <a:t>1 basic/foreground.py</a:t>
            </a:r>
            <a:endParaRPr b="0" i="0" sz="1200" u="none" cap="none" strike="noStrike">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ourier New"/>
                <a:ea typeface="Courier New"/>
                <a:cs typeface="Courier New"/>
                <a:sym typeface="Courier New"/>
              </a:rPr>
              <a:t>1 basic/cmdfail_and_exit_test.py</a:t>
            </a:r>
            <a:endParaRPr b="0" i="0" sz="1200" u="none" cap="none" strike="noStrike">
              <a:solidFill>
                <a:srgbClr val="FFFFFF"/>
              </a:solidFill>
              <a:latin typeface="Courier New"/>
              <a:ea typeface="Courier New"/>
              <a:cs typeface="Courier New"/>
              <a:sym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Additional Tests (Part 2)</a:t>
            </a:r>
            <a:endParaRPr b="1"/>
          </a:p>
        </p:txBody>
      </p:sp>
      <p:sp>
        <p:nvSpPr>
          <p:cNvPr id="652" name="Google Shape;652;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Make sure your custom.tst file is of type “ASCII text”</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If it includes Windows line terminators (CR, CRLF, etc) it will fail</a:t>
            </a:r>
            <a:endParaRPr/>
          </a:p>
          <a:p>
            <a:pPr indent="-342900" lvl="0" marL="457200" rtl="0" algn="l">
              <a:lnSpc>
                <a:spcPct val="115000"/>
              </a:lnSpc>
              <a:spcBef>
                <a:spcPts val="1600"/>
              </a:spcBef>
              <a:spcAft>
                <a:spcPts val="0"/>
              </a:spcAft>
              <a:buSzPts val="1800"/>
              <a:buChar char="●"/>
            </a:pPr>
            <a:r>
              <a:rPr lang="en"/>
              <a:t>We want \n, not \r\n</a:t>
            </a:r>
            <a:endParaRPr/>
          </a:p>
        </p:txBody>
      </p:sp>
      <p:sp>
        <p:nvSpPr>
          <p:cNvPr id="653" name="Google Shape;653;p36"/>
          <p:cNvSpPr txBox="1"/>
          <p:nvPr/>
        </p:nvSpPr>
        <p:spPr>
          <a:xfrm>
            <a:off x="887275" y="1650350"/>
            <a:ext cx="2479800" cy="477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file custom.tst</a:t>
            </a:r>
            <a:endParaRPr b="0" i="0" sz="1400" u="none" cap="none" strike="noStrike">
              <a:solidFill>
                <a:srgbClr val="FFFFFF"/>
              </a:solidFill>
              <a:latin typeface="Arial"/>
              <a:ea typeface="Arial"/>
              <a:cs typeface="Arial"/>
              <a:sym typeface="Arial"/>
            </a:endParaRPr>
          </a:p>
        </p:txBody>
      </p:sp>
      <p:sp>
        <p:nvSpPr>
          <p:cNvPr id="654" name="Google Shape;654;p36"/>
          <p:cNvSpPr txBox="1"/>
          <p:nvPr/>
        </p:nvSpPr>
        <p:spPr>
          <a:xfrm>
            <a:off x="3973375" y="1650350"/>
            <a:ext cx="2339100" cy="5142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custom.tst: ASCII text</a:t>
            </a:r>
            <a:endParaRPr b="0" i="0" sz="1400" u="none" cap="none" strike="noStrike">
              <a:solidFill>
                <a:srgbClr val="FFFFFF"/>
              </a:solidFill>
              <a:latin typeface="Arial"/>
              <a:ea typeface="Arial"/>
              <a:cs typeface="Arial"/>
              <a:sym typeface="Arial"/>
            </a:endParaRPr>
          </a:p>
        </p:txBody>
      </p:sp>
      <p:cxnSp>
        <p:nvCxnSpPr>
          <p:cNvPr id="655" name="Google Shape;655;p36"/>
          <p:cNvCxnSpPr>
            <a:stCxn id="653" idx="3"/>
            <a:endCxn id="654" idx="1"/>
          </p:cNvCxnSpPr>
          <p:nvPr/>
        </p:nvCxnSpPr>
        <p:spPr>
          <a:xfrm>
            <a:off x="3367075" y="1889150"/>
            <a:ext cx="606300" cy="18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Design Document</a:t>
            </a:r>
            <a:endParaRPr b="1"/>
          </a:p>
        </p:txBody>
      </p:sp>
      <p:sp>
        <p:nvSpPr>
          <p:cNvPr id="661" name="Google Shape;661;p37"/>
          <p:cNvSpPr txBox="1"/>
          <p:nvPr>
            <p:ph idx="1" type="body"/>
          </p:nvPr>
        </p:nvSpPr>
        <p:spPr>
          <a:xfrm>
            <a:off x="311700" y="1152475"/>
            <a:ext cx="42603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When you submit you must include a README.txt describing your implementation of P1</a:t>
            </a:r>
            <a:endParaRPr/>
          </a:p>
          <a:p>
            <a:pPr indent="-342900" lvl="0" marL="457200" rtl="0" algn="l">
              <a:lnSpc>
                <a:spcPct val="115000"/>
              </a:lnSpc>
              <a:spcBef>
                <a:spcPts val="0"/>
              </a:spcBef>
              <a:spcAft>
                <a:spcPts val="0"/>
              </a:spcAft>
              <a:buSzPts val="1800"/>
              <a:buChar char="●"/>
            </a:pPr>
            <a:r>
              <a:rPr lang="en"/>
              <a:t>Explain the custom built-ins created and approach taken to develop them. </a:t>
            </a:r>
            <a:endParaRPr/>
          </a:p>
          <a:p>
            <a:pPr indent="-342900" lvl="0" marL="457200" rtl="0" algn="l">
              <a:lnSpc>
                <a:spcPct val="115000"/>
              </a:lnSpc>
              <a:spcBef>
                <a:spcPts val="0"/>
              </a:spcBef>
              <a:spcAft>
                <a:spcPts val="0"/>
              </a:spcAft>
              <a:buSzPts val="1800"/>
              <a:buChar char="●"/>
            </a:pPr>
            <a:r>
              <a:rPr lang="en"/>
              <a:t>TAs will assign credit only for the functionality for which test cases and documentation exist</a:t>
            </a:r>
            <a:endParaRPr/>
          </a:p>
        </p:txBody>
      </p:sp>
      <p:pic>
        <p:nvPicPr>
          <p:cNvPr id="662" name="Google Shape;662;p37"/>
          <p:cNvPicPr preferRelativeResize="0"/>
          <p:nvPr/>
        </p:nvPicPr>
        <p:blipFill rotWithShape="1">
          <a:blip r:embed="rId3">
            <a:alphaModFix/>
          </a:blip>
          <a:srcRect b="11189" l="27162" r="28496" t="10286"/>
          <a:stretch/>
        </p:blipFill>
        <p:spPr>
          <a:xfrm>
            <a:off x="4885700" y="787925"/>
            <a:ext cx="3778027" cy="3624000"/>
          </a:xfrm>
          <a:prstGeom prst="rect">
            <a:avLst/>
          </a:prstGeom>
          <a:noFill/>
          <a:ln cap="flat" cmpd="sng" w="19050">
            <a:solidFill>
              <a:schemeClr val="dk2"/>
            </a:solidFill>
            <a:prstDash val="solid"/>
            <a:round/>
            <a:headEnd len="sm" w="sm" type="none"/>
            <a:tailEnd len="sm" w="sm" type="none"/>
          </a:ln>
          <a:effectLst>
            <a:outerShdw blurRad="514350" rotWithShape="0" algn="bl" dir="7680000" dist="95250">
              <a:srgbClr val="000000">
                <a:alpha val="48627"/>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6" name="Shape 666"/>
        <p:cNvGrpSpPr/>
        <p:nvPr/>
      </p:nvGrpSpPr>
      <p:grpSpPr>
        <a:xfrm>
          <a:off x="0" y="0"/>
          <a:ext cx="0" cy="0"/>
          <a:chOff x="0" y="0"/>
          <a:chExt cx="0" cy="0"/>
        </a:xfrm>
      </p:grpSpPr>
      <p:pic>
        <p:nvPicPr>
          <p:cNvPr id="667" name="Google Shape;667;p38"/>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668" name="Google Shape;668;p38"/>
          <p:cNvSpPr txBox="1"/>
          <p:nvPr/>
        </p:nvSpPr>
        <p:spPr>
          <a:xfrm>
            <a:off x="1896900" y="1702375"/>
            <a:ext cx="5350200" cy="10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 sz="5300" u="none" cap="none" strike="noStrike">
                <a:solidFill>
                  <a:srgbClr val="FFFFFF"/>
                </a:solidFill>
                <a:latin typeface="Arial"/>
                <a:ea typeface="Arial"/>
                <a:cs typeface="Arial"/>
                <a:sym typeface="Arial"/>
              </a:rPr>
              <a:t>Version Control</a:t>
            </a:r>
            <a:endParaRPr b="1" i="0" sz="5300" u="none" cap="none" strike="noStrike">
              <a:solidFill>
                <a:srgbClr val="FFFF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Version Control</a:t>
            </a:r>
            <a:endParaRPr b="1"/>
          </a:p>
        </p:txBody>
      </p:sp>
      <p:sp>
        <p:nvSpPr>
          <p:cNvPr id="674" name="Google Shape;674;p39"/>
          <p:cNvSpPr txBox="1"/>
          <p:nvPr>
            <p:ph idx="1" type="body"/>
          </p:nvPr>
        </p:nvSpPr>
        <p:spPr>
          <a:xfrm>
            <a:off x="311700" y="1152475"/>
            <a:ext cx="8520600" cy="1961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You will be using Git and Gitlab for managing your source code</a:t>
            </a:r>
            <a:endParaRPr/>
          </a:p>
          <a:p>
            <a:pPr indent="-342900" lvl="0" marL="457200" rtl="0" algn="l">
              <a:lnSpc>
                <a:spcPct val="115000"/>
              </a:lnSpc>
              <a:spcBef>
                <a:spcPts val="0"/>
              </a:spcBef>
              <a:spcAft>
                <a:spcPts val="0"/>
              </a:spcAft>
              <a:buSzPts val="1800"/>
              <a:buChar char="●"/>
            </a:pPr>
            <a:r>
              <a:rPr lang="en"/>
              <a:t>Why?</a:t>
            </a:r>
            <a:endParaRPr/>
          </a:p>
          <a:p>
            <a:pPr indent="-317500" lvl="1" marL="914400" rtl="0" algn="l">
              <a:lnSpc>
                <a:spcPct val="115000"/>
              </a:lnSpc>
              <a:spcBef>
                <a:spcPts val="0"/>
              </a:spcBef>
              <a:spcAft>
                <a:spcPts val="0"/>
              </a:spcAft>
              <a:buSzPts val="1400"/>
              <a:buChar char="○"/>
            </a:pPr>
            <a:r>
              <a:rPr lang="en"/>
              <a:t>Organizes your code</a:t>
            </a:r>
            <a:endParaRPr/>
          </a:p>
          <a:p>
            <a:pPr indent="-317500" lvl="1" marL="914400" rtl="0" algn="l">
              <a:lnSpc>
                <a:spcPct val="115000"/>
              </a:lnSpc>
              <a:spcBef>
                <a:spcPts val="0"/>
              </a:spcBef>
              <a:spcAft>
                <a:spcPts val="0"/>
              </a:spcAft>
              <a:buSzPts val="1400"/>
              <a:buChar char="○"/>
            </a:pPr>
            <a:r>
              <a:rPr lang="en"/>
              <a:t>Keeps track of features</a:t>
            </a:r>
            <a:endParaRPr/>
          </a:p>
          <a:p>
            <a:pPr indent="-317500" lvl="1" marL="914400" rtl="0" algn="l">
              <a:lnSpc>
                <a:spcPct val="115000"/>
              </a:lnSpc>
              <a:spcBef>
                <a:spcPts val="0"/>
              </a:spcBef>
              <a:spcAft>
                <a:spcPts val="0"/>
              </a:spcAft>
              <a:buSzPts val="1400"/>
              <a:buChar char="○"/>
            </a:pPr>
            <a:r>
              <a:rPr lang="en"/>
              <a:t>Allows collaborators to work freely without messing up other existing code</a:t>
            </a:r>
            <a:endParaRPr/>
          </a:p>
          <a:p>
            <a:pPr indent="-317500" lvl="1" marL="914400" rtl="0" algn="l">
              <a:lnSpc>
                <a:spcPct val="115000"/>
              </a:lnSpc>
              <a:spcBef>
                <a:spcPts val="0"/>
              </a:spcBef>
              <a:spcAft>
                <a:spcPts val="0"/>
              </a:spcAft>
              <a:buSzPts val="1400"/>
              <a:buChar char="○"/>
            </a:pPr>
            <a:r>
              <a:rPr lang="en"/>
              <a:t>Back-ups whenever something goes wrong</a:t>
            </a:r>
            <a:endParaRPr/>
          </a:p>
          <a:p>
            <a:pPr indent="0" lvl="0" marL="914400" rtl="0" algn="l">
              <a:lnSpc>
                <a:spcPct val="150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rPr lang="en"/>
              <a:t>	</a:t>
            </a:r>
            <a:endParaRPr/>
          </a:p>
        </p:txBody>
      </p:sp>
      <p:pic>
        <p:nvPicPr>
          <p:cNvPr id="675" name="Google Shape;675;p39"/>
          <p:cNvPicPr preferRelativeResize="0"/>
          <p:nvPr/>
        </p:nvPicPr>
        <p:blipFill rotWithShape="1">
          <a:blip r:embed="rId3">
            <a:alphaModFix/>
          </a:blip>
          <a:srcRect b="0" l="0" r="0" t="0"/>
          <a:stretch/>
        </p:blipFill>
        <p:spPr>
          <a:xfrm>
            <a:off x="393275" y="3378487"/>
            <a:ext cx="3546300" cy="1514775"/>
          </a:xfrm>
          <a:prstGeom prst="rect">
            <a:avLst/>
          </a:prstGeom>
          <a:noFill/>
          <a:ln>
            <a:noFill/>
          </a:ln>
        </p:spPr>
      </p:pic>
      <p:pic>
        <p:nvPicPr>
          <p:cNvPr id="676" name="Google Shape;676;p39"/>
          <p:cNvPicPr preferRelativeResize="0"/>
          <p:nvPr/>
        </p:nvPicPr>
        <p:blipFill rotWithShape="1">
          <a:blip r:embed="rId4">
            <a:alphaModFix/>
          </a:blip>
          <a:srcRect b="0" l="0" r="0" t="0"/>
          <a:stretch/>
        </p:blipFill>
        <p:spPr>
          <a:xfrm>
            <a:off x="4982250" y="3180464"/>
            <a:ext cx="3729126" cy="19108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Basic Git Commands</a:t>
            </a:r>
            <a:endParaRPr b="1"/>
          </a:p>
        </p:txBody>
      </p:sp>
      <p:sp>
        <p:nvSpPr>
          <p:cNvPr id="682" name="Google Shape;682;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Stage file for commit:</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Commit files:</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Push changes to remote (note: always pull before push!)</a:t>
            </a:r>
            <a:endParaRPr/>
          </a:p>
        </p:txBody>
      </p:sp>
      <p:sp>
        <p:nvSpPr>
          <p:cNvPr id="683" name="Google Shape;683;p40"/>
          <p:cNvSpPr txBox="1"/>
          <p:nvPr/>
        </p:nvSpPr>
        <p:spPr>
          <a:xfrm>
            <a:off x="311700" y="168090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add &lt;file_name&gt;</a:t>
            </a:r>
            <a:endParaRPr b="0" i="0" sz="1400" u="none" cap="none" strike="noStrike">
              <a:solidFill>
                <a:srgbClr val="FFFFFF"/>
              </a:solidFill>
              <a:latin typeface="Arial"/>
              <a:ea typeface="Arial"/>
              <a:cs typeface="Arial"/>
              <a:sym typeface="Arial"/>
            </a:endParaRPr>
          </a:p>
        </p:txBody>
      </p:sp>
      <p:sp>
        <p:nvSpPr>
          <p:cNvPr id="684" name="Google Shape;684;p40"/>
          <p:cNvSpPr txBox="1"/>
          <p:nvPr/>
        </p:nvSpPr>
        <p:spPr>
          <a:xfrm>
            <a:off x="311700" y="2624875"/>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commit -m ‘Add a description here’</a:t>
            </a:r>
            <a:endParaRPr b="0" i="0" sz="1400" u="none" cap="none" strike="noStrike">
              <a:solidFill>
                <a:srgbClr val="FFFFFF"/>
              </a:solidFill>
              <a:latin typeface="Arial"/>
              <a:ea typeface="Arial"/>
              <a:cs typeface="Arial"/>
              <a:sym typeface="Arial"/>
            </a:endParaRPr>
          </a:p>
        </p:txBody>
      </p:sp>
      <p:sp>
        <p:nvSpPr>
          <p:cNvPr id="685" name="Google Shape;685;p40"/>
          <p:cNvSpPr txBox="1"/>
          <p:nvPr/>
        </p:nvSpPr>
        <p:spPr>
          <a:xfrm>
            <a:off x="311700" y="381655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push [origin &lt;branch_name&gt;]</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Basic Git Commands</a:t>
            </a:r>
            <a:endParaRPr b="1"/>
          </a:p>
        </p:txBody>
      </p:sp>
      <p:sp>
        <p:nvSpPr>
          <p:cNvPr id="691" name="Google Shape;691;p6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Fetch changes from remote:</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Check status:</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Revert to the previous commit:</a:t>
            </a:r>
            <a:endParaRPr/>
          </a:p>
        </p:txBody>
      </p:sp>
      <p:sp>
        <p:nvSpPr>
          <p:cNvPr id="692" name="Google Shape;692;p62"/>
          <p:cNvSpPr txBox="1"/>
          <p:nvPr/>
        </p:nvSpPr>
        <p:spPr>
          <a:xfrm>
            <a:off x="311700" y="168090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pull</a:t>
            </a:r>
            <a:endParaRPr b="0" i="0" sz="1400" u="none" cap="none" strike="noStrike">
              <a:solidFill>
                <a:srgbClr val="FFFFFF"/>
              </a:solidFill>
              <a:latin typeface="Arial"/>
              <a:ea typeface="Arial"/>
              <a:cs typeface="Arial"/>
              <a:sym typeface="Arial"/>
            </a:endParaRPr>
          </a:p>
        </p:txBody>
      </p:sp>
      <p:sp>
        <p:nvSpPr>
          <p:cNvPr id="693" name="Google Shape;693;p62"/>
          <p:cNvSpPr txBox="1"/>
          <p:nvPr/>
        </p:nvSpPr>
        <p:spPr>
          <a:xfrm>
            <a:off x="311700" y="2624875"/>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status</a:t>
            </a:r>
            <a:endParaRPr b="0" i="0" sz="1400" u="none" cap="none" strike="noStrike">
              <a:solidFill>
                <a:srgbClr val="FFFFFF"/>
              </a:solidFill>
              <a:latin typeface="Arial"/>
              <a:ea typeface="Arial"/>
              <a:cs typeface="Arial"/>
              <a:sym typeface="Arial"/>
            </a:endParaRPr>
          </a:p>
        </p:txBody>
      </p:sp>
      <p:sp>
        <p:nvSpPr>
          <p:cNvPr id="694" name="Google Shape;694;p62"/>
          <p:cNvSpPr txBox="1"/>
          <p:nvPr/>
        </p:nvSpPr>
        <p:spPr>
          <a:xfrm>
            <a:off x="311700" y="381655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reset [--hard]</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Basic Git Commands</a:t>
            </a:r>
            <a:endParaRPr b="1"/>
          </a:p>
        </p:txBody>
      </p:sp>
      <p:sp>
        <p:nvSpPr>
          <p:cNvPr id="700" name="Google Shape;700;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Create a new branch from the current branch:</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Switch to another branch:</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Merge a branch into the current branch</a:t>
            </a:r>
            <a:endParaRPr/>
          </a:p>
        </p:txBody>
      </p:sp>
      <p:sp>
        <p:nvSpPr>
          <p:cNvPr id="701" name="Google Shape;701;p63"/>
          <p:cNvSpPr txBox="1"/>
          <p:nvPr/>
        </p:nvSpPr>
        <p:spPr>
          <a:xfrm>
            <a:off x="311700" y="168090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checkout –b &lt;new_branch_name&gt;</a:t>
            </a:r>
            <a:endParaRPr b="0" i="0" sz="1400" u="none" cap="none" strike="noStrike">
              <a:solidFill>
                <a:srgbClr val="FFFFFF"/>
              </a:solidFill>
              <a:latin typeface="Arial"/>
              <a:ea typeface="Arial"/>
              <a:cs typeface="Arial"/>
              <a:sym typeface="Arial"/>
            </a:endParaRPr>
          </a:p>
        </p:txBody>
      </p:sp>
      <p:sp>
        <p:nvSpPr>
          <p:cNvPr id="702" name="Google Shape;702;p63"/>
          <p:cNvSpPr txBox="1"/>
          <p:nvPr/>
        </p:nvSpPr>
        <p:spPr>
          <a:xfrm>
            <a:off x="311700" y="2624875"/>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checkout &lt;branch_name&gt;</a:t>
            </a:r>
            <a:endParaRPr b="0" i="0" sz="1400" u="none" cap="none" strike="noStrike">
              <a:solidFill>
                <a:srgbClr val="FFFFFF"/>
              </a:solidFill>
              <a:latin typeface="Arial"/>
              <a:ea typeface="Arial"/>
              <a:cs typeface="Arial"/>
              <a:sym typeface="Arial"/>
            </a:endParaRPr>
          </a:p>
        </p:txBody>
      </p:sp>
      <p:sp>
        <p:nvSpPr>
          <p:cNvPr id="703" name="Google Shape;703;p63"/>
          <p:cNvSpPr txBox="1"/>
          <p:nvPr/>
        </p:nvSpPr>
        <p:spPr>
          <a:xfrm>
            <a:off x="311700" y="381655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git merge &lt;branch_name&gt;</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Terminal vs Shell</a:t>
            </a:r>
            <a:endParaRPr b="1"/>
          </a:p>
        </p:txBody>
      </p:sp>
      <p:sp>
        <p:nvSpPr>
          <p:cNvPr id="155" name="Google Shape;155;p5"/>
          <p:cNvSpPr txBox="1"/>
          <p:nvPr/>
        </p:nvSpPr>
        <p:spPr>
          <a:xfrm>
            <a:off x="311700" y="1313325"/>
            <a:ext cx="4260300" cy="34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Terminal (the front-end GUI of our shell)</a:t>
            </a:r>
            <a:endParaRPr b="0" i="0" sz="1400" u="none" cap="none" strike="noStrike">
              <a:solidFill>
                <a:srgbClr val="000000"/>
              </a:solidFill>
              <a:latin typeface="Arial"/>
              <a:ea typeface="Arial"/>
              <a:cs typeface="Arial"/>
              <a:sym typeface="Arial"/>
            </a:endParaRPr>
          </a:p>
        </p:txBody>
      </p:sp>
      <p:pic>
        <p:nvPicPr>
          <p:cNvPr id="156" name="Google Shape;156;p5"/>
          <p:cNvPicPr preferRelativeResize="0"/>
          <p:nvPr/>
        </p:nvPicPr>
        <p:blipFill rotWithShape="1">
          <a:blip r:embed="rId3">
            <a:alphaModFix/>
          </a:blip>
          <a:srcRect b="0" l="0" r="0" t="0"/>
          <a:stretch/>
        </p:blipFill>
        <p:spPr>
          <a:xfrm>
            <a:off x="340400" y="1658025"/>
            <a:ext cx="2911954" cy="1954175"/>
          </a:xfrm>
          <a:prstGeom prst="rect">
            <a:avLst/>
          </a:prstGeom>
          <a:noFill/>
          <a:ln>
            <a:noFill/>
          </a:ln>
        </p:spPr>
      </p:pic>
      <p:sp>
        <p:nvSpPr>
          <p:cNvPr id="157" name="Google Shape;157;p5"/>
          <p:cNvSpPr txBox="1"/>
          <p:nvPr/>
        </p:nvSpPr>
        <p:spPr>
          <a:xfrm>
            <a:off x="5353349" y="1322662"/>
            <a:ext cx="4260300" cy="34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Shell (an executable with no GUI)</a:t>
            </a:r>
            <a:endParaRPr b="0" i="0" sz="1400" u="none" cap="none" strike="noStrike">
              <a:solidFill>
                <a:srgbClr val="000000"/>
              </a:solidFill>
              <a:latin typeface="Arial"/>
              <a:ea typeface="Arial"/>
              <a:cs typeface="Arial"/>
              <a:sym typeface="Arial"/>
            </a:endParaRPr>
          </a:p>
        </p:txBody>
      </p:sp>
      <p:sp>
        <p:nvSpPr>
          <p:cNvPr id="158" name="Google Shape;158;p5"/>
          <p:cNvSpPr txBox="1"/>
          <p:nvPr/>
        </p:nvSpPr>
        <p:spPr>
          <a:xfrm>
            <a:off x="5466012" y="3612188"/>
            <a:ext cx="3156000" cy="5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This terminal is running bash, a shell program</a:t>
            </a:r>
            <a:endParaRPr b="0" i="0" sz="1400" u="none" cap="none" strike="noStrike">
              <a:solidFill>
                <a:srgbClr val="000000"/>
              </a:solidFill>
              <a:latin typeface="Arial"/>
              <a:ea typeface="Arial"/>
              <a:cs typeface="Arial"/>
              <a:sym typeface="Arial"/>
            </a:endParaRPr>
          </a:p>
        </p:txBody>
      </p:sp>
      <p:cxnSp>
        <p:nvCxnSpPr>
          <p:cNvPr id="159" name="Google Shape;159;p5"/>
          <p:cNvCxnSpPr/>
          <p:nvPr/>
        </p:nvCxnSpPr>
        <p:spPr>
          <a:xfrm rot="10800000">
            <a:off x="1250059" y="3730151"/>
            <a:ext cx="15900" cy="513900"/>
          </a:xfrm>
          <a:prstGeom prst="straightConnector1">
            <a:avLst/>
          </a:prstGeom>
          <a:noFill/>
          <a:ln cap="flat" cmpd="sng" w="9525">
            <a:solidFill>
              <a:srgbClr val="FF0000"/>
            </a:solidFill>
            <a:prstDash val="solid"/>
            <a:round/>
            <a:headEnd len="sm" w="sm" type="none"/>
            <a:tailEnd len="med" w="med" type="triangle"/>
          </a:ln>
        </p:spPr>
      </p:cxnSp>
      <p:sp>
        <p:nvSpPr>
          <p:cNvPr id="160" name="Google Shape;160;p5"/>
          <p:cNvSpPr txBox="1"/>
          <p:nvPr/>
        </p:nvSpPr>
        <p:spPr>
          <a:xfrm>
            <a:off x="340401" y="4136801"/>
            <a:ext cx="2343300" cy="71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Examples:</a:t>
            </a:r>
            <a:r>
              <a:rPr b="0" i="0" lang="en" sz="1200" u="none" cap="none" strike="noStrike">
                <a:solidFill>
                  <a:srgbClr val="000000"/>
                </a:solidFill>
                <a:latin typeface="Arial"/>
                <a:ea typeface="Arial"/>
                <a:cs typeface="Arial"/>
                <a:sym typeface="Arial"/>
              </a:rPr>
              <a:t> gnome-terminal, terminator, Terminal.app (macOS) etc.</a:t>
            </a:r>
            <a:endParaRPr b="0" i="0" sz="1200" u="none" cap="none" strike="noStrike">
              <a:solidFill>
                <a:srgbClr val="000000"/>
              </a:solidFill>
              <a:latin typeface="Arial"/>
              <a:ea typeface="Arial"/>
              <a:cs typeface="Arial"/>
              <a:sym typeface="Arial"/>
            </a:endParaRPr>
          </a:p>
        </p:txBody>
      </p:sp>
      <p:pic>
        <p:nvPicPr>
          <p:cNvPr id="161" name="Google Shape;161;p5"/>
          <p:cNvPicPr preferRelativeResize="0"/>
          <p:nvPr/>
        </p:nvPicPr>
        <p:blipFill rotWithShape="1">
          <a:blip r:embed="rId4">
            <a:alphaModFix/>
          </a:blip>
          <a:srcRect b="0" l="0" r="0" t="0"/>
          <a:stretch/>
        </p:blipFill>
        <p:spPr>
          <a:xfrm>
            <a:off x="5466012" y="1618174"/>
            <a:ext cx="3156001" cy="188097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Setup Git Access</a:t>
            </a:r>
            <a:endParaRPr b="1"/>
          </a:p>
        </p:txBody>
      </p:sp>
      <p:sp>
        <p:nvSpPr>
          <p:cNvPr id="709" name="Google Shape;709;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You’ll need an SSH Key to get access to projects at git.cs.vt.edu</a:t>
            </a:r>
            <a:endParaRPr/>
          </a:p>
          <a:p>
            <a:pPr indent="-342900" lvl="0" marL="457200" rtl="0" algn="l">
              <a:lnSpc>
                <a:spcPct val="115000"/>
              </a:lnSpc>
              <a:spcBef>
                <a:spcPts val="0"/>
              </a:spcBef>
              <a:spcAft>
                <a:spcPts val="0"/>
              </a:spcAft>
              <a:buSzPts val="1800"/>
              <a:buChar char="●"/>
            </a:pPr>
            <a:r>
              <a:rPr lang="en"/>
              <a:t>If you don’t already have a key…</a:t>
            </a:r>
            <a:endParaRPr/>
          </a:p>
          <a:p>
            <a:pPr indent="-317500" lvl="1" marL="914400" rtl="0" algn="l">
              <a:lnSpc>
                <a:spcPct val="150000"/>
              </a:lnSpc>
              <a:spcBef>
                <a:spcPts val="0"/>
              </a:spcBef>
              <a:spcAft>
                <a:spcPts val="0"/>
              </a:spcAft>
              <a:buSzPts val="1400"/>
              <a:buChar char="○"/>
            </a:pPr>
            <a:r>
              <a:rPr lang="en"/>
              <a:t>Create a new key:</a:t>
            </a:r>
            <a:endParaRPr/>
          </a:p>
          <a:p>
            <a:pPr indent="0" lvl="0" marL="0" rtl="0" algn="l">
              <a:lnSpc>
                <a:spcPct val="150000"/>
              </a:lnSpc>
              <a:spcBef>
                <a:spcPts val="1600"/>
              </a:spcBef>
              <a:spcAft>
                <a:spcPts val="0"/>
              </a:spcAft>
              <a:buSzPts val="1800"/>
              <a:buNone/>
            </a:pPr>
            <a:r>
              <a:t/>
            </a:r>
            <a:endParaRPr/>
          </a:p>
          <a:p>
            <a:pPr indent="-317500" lvl="1" marL="914400" rtl="0" algn="l">
              <a:lnSpc>
                <a:spcPct val="150000"/>
              </a:lnSpc>
              <a:spcBef>
                <a:spcPts val="1600"/>
              </a:spcBef>
              <a:spcAft>
                <a:spcPts val="0"/>
              </a:spcAft>
              <a:buSzPts val="1400"/>
              <a:buChar char="○"/>
            </a:pPr>
            <a:r>
              <a:rPr lang="en"/>
              <a:t>Add Key to </a:t>
            </a:r>
            <a:r>
              <a:rPr lang="en" u="sng">
                <a:solidFill>
                  <a:schemeClr val="hlink"/>
                </a:solidFill>
                <a:hlinkClick r:id="rId3"/>
              </a:rPr>
              <a:t>https://git.cs.vt.edu/profile/keys</a:t>
            </a:r>
            <a:endParaRPr/>
          </a:p>
          <a:p>
            <a:pPr indent="-317500" lvl="2" marL="1371600" rtl="0" algn="l">
              <a:lnSpc>
                <a:spcPct val="150000"/>
              </a:lnSpc>
              <a:spcBef>
                <a:spcPts val="0"/>
              </a:spcBef>
              <a:spcAft>
                <a:spcPts val="0"/>
              </a:spcAft>
              <a:buSzPts val="1400"/>
              <a:buChar char="■"/>
            </a:pPr>
            <a:r>
              <a:rPr lang="en"/>
              <a:t>You will paste public key here -----------&gt;</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rPr lang="en"/>
              <a:t>	</a:t>
            </a:r>
            <a:endParaRPr/>
          </a:p>
        </p:txBody>
      </p:sp>
      <p:sp>
        <p:nvSpPr>
          <p:cNvPr id="710" name="Google Shape;710;p42"/>
          <p:cNvSpPr txBox="1"/>
          <p:nvPr/>
        </p:nvSpPr>
        <p:spPr>
          <a:xfrm>
            <a:off x="1044900" y="2189100"/>
            <a:ext cx="3527100" cy="7653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 ssh-keygen -t rsa -b 4096 -C "email@vt.edu" \</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-f ~/.ssh/id_rsa</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1" name="Google Shape;711;p42"/>
          <p:cNvPicPr preferRelativeResize="0"/>
          <p:nvPr/>
        </p:nvPicPr>
        <p:blipFill rotWithShape="1">
          <a:blip r:embed="rId4">
            <a:alphaModFix/>
          </a:blip>
          <a:srcRect b="34719" l="46338" r="18303" t="15546"/>
          <a:stretch/>
        </p:blipFill>
        <p:spPr>
          <a:xfrm>
            <a:off x="4955725" y="1962575"/>
            <a:ext cx="3817248" cy="29085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43"/>
          <p:cNvSpPr txBox="1"/>
          <p:nvPr/>
        </p:nvSpPr>
        <p:spPr>
          <a:xfrm>
            <a:off x="434175" y="1203175"/>
            <a:ext cx="8186700" cy="362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Verify you have access</a:t>
            </a:r>
            <a:endParaRPr b="0" i="0" sz="1800" u="none" cap="none" strike="noStrike">
              <a:solidFill>
                <a:srgbClr val="434343"/>
              </a:solidFill>
              <a:latin typeface="Arial"/>
              <a:ea typeface="Arial"/>
              <a:cs typeface="Arial"/>
              <a:sym typeface="Arial"/>
            </a:endParaRPr>
          </a:p>
          <a:p>
            <a:pPr indent="-342900" lvl="0" marL="457200" marR="0" rtl="0" algn="l">
              <a:lnSpc>
                <a:spcPct val="100000"/>
              </a:lnSpc>
              <a:spcBef>
                <a:spcPts val="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The first time you connect you will be asked to verify the host, just answer ‘Yes’ to continue</a:t>
            </a:r>
            <a:endParaRPr b="0" i="0" sz="1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4343"/>
              </a:solidFill>
              <a:latin typeface="Arial"/>
              <a:ea typeface="Arial"/>
              <a:cs typeface="Arial"/>
              <a:sym typeface="Arial"/>
            </a:endParaRPr>
          </a:p>
          <a:p>
            <a:pPr indent="-342900" lvl="0" marL="457200" marR="0" rtl="0" algn="l">
              <a:lnSpc>
                <a:spcPct val="100000"/>
              </a:lnSpc>
              <a:spcBef>
                <a:spcPts val="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You can get in-depth explanations here:</a:t>
            </a:r>
            <a:endParaRPr b="0" i="0" sz="1800" u="none" cap="none" strike="noStrike">
              <a:solidFill>
                <a:srgbClr val="434343"/>
              </a:solidFill>
              <a:latin typeface="Arial"/>
              <a:ea typeface="Arial"/>
              <a:cs typeface="Arial"/>
              <a:sym typeface="Arial"/>
            </a:endParaRPr>
          </a:p>
          <a:p>
            <a:pPr indent="-342900" lvl="1" marL="914400" marR="0" rtl="0" algn="l">
              <a:lnSpc>
                <a:spcPct val="100000"/>
              </a:lnSpc>
              <a:spcBef>
                <a:spcPts val="0"/>
              </a:spcBef>
              <a:spcAft>
                <a:spcPts val="0"/>
              </a:spcAft>
              <a:buClr>
                <a:srgbClr val="434343"/>
              </a:buClr>
              <a:buSzPts val="1800"/>
              <a:buFont typeface="Arial"/>
              <a:buChar char="○"/>
            </a:pPr>
            <a:r>
              <a:rPr b="0" i="0" lang="en" sz="1800" u="sng" cap="none" strike="noStrike">
                <a:solidFill>
                  <a:schemeClr val="hlink"/>
                </a:solidFill>
                <a:latin typeface="Arial"/>
                <a:ea typeface="Arial"/>
                <a:cs typeface="Arial"/>
                <a:sym typeface="Arial"/>
                <a:hlinkClick r:id="rId3"/>
              </a:rPr>
              <a:t>Generate a key</a:t>
            </a:r>
            <a:endParaRPr b="0" i="0" sz="1800" u="none" cap="none" strike="noStrike">
              <a:solidFill>
                <a:srgbClr val="434343"/>
              </a:solidFill>
              <a:latin typeface="Arial"/>
              <a:ea typeface="Arial"/>
              <a:cs typeface="Arial"/>
              <a:sym typeface="Arial"/>
            </a:endParaRPr>
          </a:p>
          <a:p>
            <a:pPr indent="-342900" lvl="1" marL="914400" marR="0" rtl="0" algn="l">
              <a:lnSpc>
                <a:spcPct val="100000"/>
              </a:lnSpc>
              <a:spcBef>
                <a:spcPts val="0"/>
              </a:spcBef>
              <a:spcAft>
                <a:spcPts val="0"/>
              </a:spcAft>
              <a:buClr>
                <a:srgbClr val="434343"/>
              </a:buClr>
              <a:buSzPts val="1800"/>
              <a:buFont typeface="Arial"/>
              <a:buChar char="○"/>
            </a:pPr>
            <a:r>
              <a:rPr b="0" i="0" lang="en" sz="1800" u="sng" cap="none" strike="noStrike">
                <a:solidFill>
                  <a:schemeClr val="hlink"/>
                </a:solidFill>
                <a:latin typeface="Arial"/>
                <a:ea typeface="Arial"/>
                <a:cs typeface="Arial"/>
                <a:sym typeface="Arial"/>
                <a:hlinkClick r:id="rId4"/>
              </a:rPr>
              <a:t>Use an existing key </a:t>
            </a:r>
            <a:endParaRPr b="0" i="0" sz="1800" u="none" cap="none" strike="noStrike">
              <a:solidFill>
                <a:srgbClr val="434343"/>
              </a:solidFill>
              <a:latin typeface="Arial"/>
              <a:ea typeface="Arial"/>
              <a:cs typeface="Arial"/>
              <a:sym typeface="Arial"/>
            </a:endParaRPr>
          </a:p>
        </p:txBody>
      </p:sp>
      <p:sp>
        <p:nvSpPr>
          <p:cNvPr id="717" name="Google Shape;717;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Verify Git Access</a:t>
            </a:r>
            <a:endParaRPr b="1"/>
          </a:p>
        </p:txBody>
      </p:sp>
      <p:sp>
        <p:nvSpPr>
          <p:cNvPr id="718" name="Google Shape;718;p43"/>
          <p:cNvSpPr txBox="1"/>
          <p:nvPr/>
        </p:nvSpPr>
        <p:spPr>
          <a:xfrm>
            <a:off x="623975" y="2764775"/>
            <a:ext cx="6564000" cy="8142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PTY allocation request failed on channel 0</a:t>
            </a:r>
            <a:endParaRPr b="0" i="0" sz="12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Welcome to GitLab, @spencetk!      </a:t>
            </a:r>
            <a:r>
              <a:rPr b="0" i="0" lang="en" sz="1200" u="none" cap="none" strike="noStrike">
                <a:solidFill>
                  <a:srgbClr val="FFFF00"/>
                </a:solidFill>
                <a:latin typeface="Arial"/>
                <a:ea typeface="Arial"/>
                <a:cs typeface="Arial"/>
                <a:sym typeface="Arial"/>
              </a:rPr>
              <a:t> ← Your pid should be displayed here</a:t>
            </a:r>
            <a:endParaRPr b="0" i="0" sz="1200" u="none" cap="none" strike="noStrike">
              <a:solidFill>
                <a:srgbClr val="FFFF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Connection to git.cs.vt.edu closed.</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43"/>
          <p:cNvSpPr txBox="1"/>
          <p:nvPr/>
        </p:nvSpPr>
        <p:spPr>
          <a:xfrm>
            <a:off x="623975" y="2232025"/>
            <a:ext cx="3839100" cy="4224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rgbClr val="FFFFFF"/>
                </a:solidFill>
                <a:latin typeface="Arial"/>
                <a:ea typeface="Arial"/>
                <a:cs typeface="Arial"/>
                <a:sym typeface="Arial"/>
              </a:rPr>
              <a:t>11 spencetk@linden  ~ &gt;ssh git@git.cs.vt.edu</a:t>
            </a:r>
            <a:endParaRPr b="0" i="0" sz="1400" u="none" cap="none" strike="noStrike">
              <a:solidFill>
                <a:srgbClr val="000000"/>
              </a:solidFill>
              <a:latin typeface="Arial"/>
              <a:ea typeface="Arial"/>
              <a:cs typeface="Arial"/>
              <a:sym typeface="Arial"/>
            </a:endParaRPr>
          </a:p>
        </p:txBody>
      </p:sp>
      <p:sp>
        <p:nvSpPr>
          <p:cNvPr id="720" name="Google Shape;720;p43"/>
          <p:cNvSpPr txBox="1"/>
          <p:nvPr/>
        </p:nvSpPr>
        <p:spPr>
          <a:xfrm>
            <a:off x="3985625" y="4417975"/>
            <a:ext cx="3527100" cy="41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44"/>
          <p:cNvSpPr txBox="1"/>
          <p:nvPr/>
        </p:nvSpPr>
        <p:spPr>
          <a:xfrm>
            <a:off x="434175" y="1203300"/>
            <a:ext cx="5455800" cy="3404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434343"/>
              </a:buClr>
              <a:buSzPts val="1800"/>
              <a:buFont typeface="Arial"/>
              <a:buAutoNum type="arabicPeriod"/>
            </a:pPr>
            <a:r>
              <a:rPr b="0" i="0" lang="en" sz="1800" u="none" cap="none" strike="noStrike">
                <a:solidFill>
                  <a:srgbClr val="434343"/>
                </a:solidFill>
                <a:latin typeface="Arial"/>
                <a:ea typeface="Arial"/>
                <a:cs typeface="Arial"/>
                <a:sym typeface="Arial"/>
              </a:rPr>
              <a:t>One member will fork the base repository:</a:t>
            </a:r>
            <a:endParaRPr b="0" i="0" sz="1800" u="none" cap="none" strike="noStrike">
              <a:solidFill>
                <a:srgbClr val="434343"/>
              </a:solidFill>
              <a:latin typeface="Arial"/>
              <a:ea typeface="Arial"/>
              <a:cs typeface="Arial"/>
              <a:sym typeface="Arial"/>
            </a:endParaRPr>
          </a:p>
          <a:p>
            <a:pPr indent="-342900" lvl="1" marL="914400" marR="0" rtl="0" algn="l">
              <a:lnSpc>
                <a:spcPct val="115000"/>
              </a:lnSpc>
              <a:spcBef>
                <a:spcPts val="0"/>
              </a:spcBef>
              <a:spcAft>
                <a:spcPts val="0"/>
              </a:spcAft>
              <a:buClr>
                <a:srgbClr val="434343"/>
              </a:buClr>
              <a:buSzPts val="1800"/>
              <a:buFont typeface="Arial"/>
              <a:buChar char="○"/>
            </a:pPr>
            <a:r>
              <a:rPr b="0" i="0" lang="en" sz="1100" u="sng" cap="none" strike="noStrike">
                <a:solidFill>
                  <a:schemeClr val="hlink"/>
                </a:solidFill>
                <a:latin typeface="Arial"/>
                <a:ea typeface="Arial"/>
                <a:cs typeface="Arial"/>
                <a:sym typeface="Arial"/>
                <a:hlinkClick r:id="rId3"/>
              </a:rPr>
              <a:t>https://git.cs.vt.edu/cs3214-staff/cs3214-cush</a:t>
            </a:r>
            <a:endParaRPr b="0" i="0" sz="1800" u="none" cap="none" strike="noStrike">
              <a:solidFill>
                <a:srgbClr val="434343"/>
              </a:solidFill>
              <a:latin typeface="Arial"/>
              <a:ea typeface="Arial"/>
              <a:cs typeface="Arial"/>
              <a:sym typeface="Arial"/>
            </a:endParaRPr>
          </a:p>
          <a:p>
            <a:pPr indent="-342900" lvl="0" marL="457200" marR="0" rtl="0" algn="l">
              <a:lnSpc>
                <a:spcPct val="115000"/>
              </a:lnSpc>
              <a:spcBef>
                <a:spcPts val="0"/>
              </a:spcBef>
              <a:spcAft>
                <a:spcPts val="0"/>
              </a:spcAft>
              <a:buClr>
                <a:srgbClr val="434343"/>
              </a:buClr>
              <a:buSzPts val="1800"/>
              <a:buFont typeface="Arial"/>
              <a:buAutoNum type="arabicPeriod"/>
            </a:pPr>
            <a:r>
              <a:rPr b="0" i="0" lang="en" sz="1800" u="none" cap="none" strike="noStrike">
                <a:solidFill>
                  <a:srgbClr val="434343"/>
                </a:solidFill>
                <a:latin typeface="Arial"/>
                <a:ea typeface="Arial"/>
                <a:cs typeface="Arial"/>
                <a:sym typeface="Arial"/>
              </a:rPr>
              <a:t>Invite partner to collaborate</a:t>
            </a:r>
            <a:endParaRPr b="0" i="0" sz="1800" u="none" cap="none" strike="noStrike">
              <a:solidFill>
                <a:srgbClr val="434343"/>
              </a:solidFill>
              <a:latin typeface="Arial"/>
              <a:ea typeface="Arial"/>
              <a:cs typeface="Arial"/>
              <a:sym typeface="Arial"/>
            </a:endParaRPr>
          </a:p>
          <a:p>
            <a:pPr indent="-342900" lvl="1" marL="914400" marR="0" rtl="0" algn="l">
              <a:lnSpc>
                <a:spcPct val="115000"/>
              </a:lnSpc>
              <a:spcBef>
                <a:spcPts val="0"/>
              </a:spcBef>
              <a:spcAft>
                <a:spcPts val="0"/>
              </a:spcAft>
              <a:buClr>
                <a:srgbClr val="434343"/>
              </a:buClr>
              <a:buSzPts val="1800"/>
              <a:buFont typeface="Arial"/>
              <a:buChar char="○"/>
            </a:pPr>
            <a:r>
              <a:rPr b="0" i="0" lang="en" sz="1000" u="none" cap="none" strike="noStrike">
                <a:solidFill>
                  <a:srgbClr val="434343"/>
                </a:solidFill>
                <a:latin typeface="Arial"/>
                <a:ea typeface="Arial"/>
                <a:cs typeface="Arial"/>
                <a:sym typeface="Arial"/>
              </a:rPr>
              <a:t>Go to Settings &gt; Members to add them</a:t>
            </a:r>
            <a:endParaRPr b="0" i="0" sz="1000" u="none" cap="none" strike="noStrike">
              <a:solidFill>
                <a:srgbClr val="434343"/>
              </a:solidFill>
              <a:latin typeface="Arial"/>
              <a:ea typeface="Arial"/>
              <a:cs typeface="Arial"/>
              <a:sym typeface="Arial"/>
            </a:endParaRPr>
          </a:p>
          <a:p>
            <a:pPr indent="-342900" lvl="1" marL="914400" marR="0" rtl="0" algn="l">
              <a:lnSpc>
                <a:spcPct val="115000"/>
              </a:lnSpc>
              <a:spcBef>
                <a:spcPts val="0"/>
              </a:spcBef>
              <a:spcAft>
                <a:spcPts val="0"/>
              </a:spcAft>
              <a:buClr>
                <a:srgbClr val="434343"/>
              </a:buClr>
              <a:buSzPts val="1800"/>
              <a:buFont typeface="Arial"/>
              <a:buChar char="○"/>
            </a:pPr>
            <a:r>
              <a:rPr b="0" i="0" lang="en" sz="1000" u="none" cap="none" strike="noStrike">
                <a:solidFill>
                  <a:srgbClr val="434343"/>
                </a:solidFill>
                <a:latin typeface="Arial"/>
                <a:ea typeface="Arial"/>
                <a:cs typeface="Arial"/>
                <a:sym typeface="Arial"/>
              </a:rPr>
              <a:t>Check partner role permissions too</a:t>
            </a:r>
            <a:endParaRPr b="0" i="0" sz="1000" u="none" cap="none" strike="noStrike">
              <a:solidFill>
                <a:srgbClr val="434343"/>
              </a:solidFill>
              <a:latin typeface="Arial"/>
              <a:ea typeface="Arial"/>
              <a:cs typeface="Arial"/>
              <a:sym typeface="Arial"/>
            </a:endParaRPr>
          </a:p>
          <a:p>
            <a:pPr indent="-342900" lvl="0" marL="457200" marR="0" rtl="0" algn="l">
              <a:lnSpc>
                <a:spcPct val="115000"/>
              </a:lnSpc>
              <a:spcBef>
                <a:spcPts val="0"/>
              </a:spcBef>
              <a:spcAft>
                <a:spcPts val="0"/>
              </a:spcAft>
              <a:buClr>
                <a:srgbClr val="434343"/>
              </a:buClr>
              <a:buSzPts val="1800"/>
              <a:buFont typeface="Arial"/>
              <a:buAutoNum type="arabicPeriod"/>
            </a:pPr>
            <a:r>
              <a:rPr b="0" i="0" lang="en" sz="1800" u="none" cap="none" strike="noStrike">
                <a:solidFill>
                  <a:srgbClr val="434343"/>
                </a:solidFill>
                <a:latin typeface="Arial"/>
                <a:ea typeface="Arial"/>
                <a:cs typeface="Arial"/>
                <a:sym typeface="Arial"/>
              </a:rPr>
              <a:t>Both members will clone the forked repository on their machines:</a:t>
            </a:r>
            <a:endParaRPr b="0" i="0" sz="180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1" i="1" lang="en" sz="1800" u="sng" cap="none" strike="noStrike">
                <a:solidFill>
                  <a:srgbClr val="FF0000"/>
                </a:solidFill>
                <a:highlight>
                  <a:srgbClr val="FFFF00"/>
                </a:highlight>
                <a:latin typeface="Arial"/>
                <a:ea typeface="Arial"/>
                <a:cs typeface="Arial"/>
                <a:sym typeface="Arial"/>
              </a:rPr>
              <a:t>IMPORTANT:</a:t>
            </a:r>
            <a:r>
              <a:rPr b="0" i="0" lang="en" sz="1800" u="none" cap="none" strike="noStrike">
                <a:solidFill>
                  <a:srgbClr val="434343"/>
                </a:solidFill>
                <a:latin typeface="Arial"/>
                <a:ea typeface="Arial"/>
                <a:cs typeface="Arial"/>
                <a:sym typeface="Arial"/>
              </a:rPr>
              <a:t> Set forked repository to </a:t>
            </a:r>
            <a:r>
              <a:rPr b="1" i="0" lang="en" sz="1800" u="none" cap="none" strike="noStrike">
                <a:solidFill>
                  <a:srgbClr val="434343"/>
                </a:solidFill>
                <a:latin typeface="Arial"/>
                <a:ea typeface="Arial"/>
                <a:cs typeface="Arial"/>
                <a:sym typeface="Arial"/>
              </a:rPr>
              <a:t>private</a:t>
            </a:r>
            <a:endParaRPr b="1" i="0" sz="180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Arial"/>
                <a:ea typeface="Arial"/>
                <a:cs typeface="Arial"/>
                <a:sym typeface="Arial"/>
              </a:rPr>
              <a:t>Go to Settings &gt; General &gt; Visibility, project features, permissions</a:t>
            </a:r>
            <a:endParaRPr b="0" i="0" sz="1000" u="none" cap="none" strike="noStrike">
              <a:solidFill>
                <a:srgbClr val="434343"/>
              </a:solidFill>
              <a:latin typeface="Arial"/>
              <a:ea typeface="Arial"/>
              <a:cs typeface="Arial"/>
              <a:sym typeface="Arial"/>
            </a:endParaRPr>
          </a:p>
        </p:txBody>
      </p:sp>
      <p:sp>
        <p:nvSpPr>
          <p:cNvPr id="726" name="Google Shape;726;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GitLab Project Setup</a:t>
            </a:r>
            <a:endParaRPr b="1"/>
          </a:p>
        </p:txBody>
      </p:sp>
      <p:sp>
        <p:nvSpPr>
          <p:cNvPr id="727" name="Google Shape;727;p44"/>
          <p:cNvSpPr txBox="1"/>
          <p:nvPr/>
        </p:nvSpPr>
        <p:spPr>
          <a:xfrm>
            <a:off x="549500" y="3639800"/>
            <a:ext cx="2436900" cy="4602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 git clone &lt;your git repo url&gt;.git</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8" name="Google Shape;728;p44"/>
          <p:cNvPicPr preferRelativeResize="0"/>
          <p:nvPr/>
        </p:nvPicPr>
        <p:blipFill rotWithShape="1">
          <a:blip r:embed="rId4">
            <a:alphaModFix/>
          </a:blip>
          <a:srcRect b="18226" l="0" r="88519" t="55317"/>
          <a:stretch/>
        </p:blipFill>
        <p:spPr>
          <a:xfrm>
            <a:off x="6097525" y="1203300"/>
            <a:ext cx="2039650" cy="2545725"/>
          </a:xfrm>
          <a:prstGeom prst="rect">
            <a:avLst/>
          </a:prstGeom>
          <a:noFill/>
          <a:ln cap="flat" cmpd="sng" w="28575">
            <a:solidFill>
              <a:schemeClr val="dk2"/>
            </a:solidFill>
            <a:prstDash val="solid"/>
            <a:round/>
            <a:headEnd len="sm" w="sm" type="none"/>
            <a:tailEnd len="sm" w="sm" type="none"/>
          </a:ln>
        </p:spPr>
      </p:pic>
      <p:sp>
        <p:nvSpPr>
          <p:cNvPr id="729" name="Google Shape;729;p44"/>
          <p:cNvSpPr txBox="1"/>
          <p:nvPr/>
        </p:nvSpPr>
        <p:spPr>
          <a:xfrm>
            <a:off x="6783925" y="3639800"/>
            <a:ext cx="2088000" cy="716700"/>
          </a:xfrm>
          <a:prstGeom prst="rect">
            <a:avLst/>
          </a:prstGeom>
          <a:solidFill>
            <a:srgbClr val="D9D9D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*Your forked repository will have a navigation menu on the left side. Click under Settings to add members and set repo to private</a:t>
            </a:r>
            <a:endParaRPr b="0" i="0" sz="900" u="none" cap="none" strike="noStrike">
              <a:solidFill>
                <a:srgbClr val="000000"/>
              </a:solidFill>
              <a:latin typeface="Arial"/>
              <a:ea typeface="Arial"/>
              <a:cs typeface="Arial"/>
              <a:sym typeface="Arial"/>
            </a:endParaRPr>
          </a:p>
        </p:txBody>
      </p:sp>
      <p:cxnSp>
        <p:nvCxnSpPr>
          <p:cNvPr id="730" name="Google Shape;730;p44"/>
          <p:cNvCxnSpPr>
            <a:stCxn id="727" idx="3"/>
          </p:cNvCxnSpPr>
          <p:nvPr/>
        </p:nvCxnSpPr>
        <p:spPr>
          <a:xfrm>
            <a:off x="2986400" y="3869900"/>
            <a:ext cx="649200" cy="300"/>
          </a:xfrm>
          <a:prstGeom prst="straightConnector1">
            <a:avLst/>
          </a:prstGeom>
          <a:noFill/>
          <a:ln cap="flat" cmpd="sng" w="9525">
            <a:solidFill>
              <a:schemeClr val="dk2"/>
            </a:solidFill>
            <a:prstDash val="solid"/>
            <a:round/>
            <a:headEnd len="sm" w="sm" type="none"/>
            <a:tailEnd len="med" w="med" type="triangle"/>
          </a:ln>
        </p:spPr>
      </p:cxnSp>
      <p:sp>
        <p:nvSpPr>
          <p:cNvPr id="731" name="Google Shape;731;p44"/>
          <p:cNvSpPr txBox="1"/>
          <p:nvPr/>
        </p:nvSpPr>
        <p:spPr>
          <a:xfrm>
            <a:off x="3635600" y="3639800"/>
            <a:ext cx="1138800" cy="4602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A86E8"/>
                </a:solidFill>
                <a:latin typeface="Arial"/>
                <a:ea typeface="Arial"/>
                <a:cs typeface="Arial"/>
                <a:sym typeface="Arial"/>
              </a:rPr>
              <a:t>cs3214-cush</a:t>
            </a:r>
            <a:endParaRPr b="0" i="0" sz="1200" u="none" cap="none" strike="noStrike">
              <a:solidFill>
                <a:srgbClr val="4A86E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5" name="Shape 735"/>
        <p:cNvGrpSpPr/>
        <p:nvPr/>
      </p:nvGrpSpPr>
      <p:grpSpPr>
        <a:xfrm>
          <a:off x="0" y="0"/>
          <a:ext cx="0" cy="0"/>
          <a:chOff x="0" y="0"/>
          <a:chExt cx="0" cy="0"/>
        </a:xfrm>
      </p:grpSpPr>
      <p:pic>
        <p:nvPicPr>
          <p:cNvPr id="736" name="Google Shape;736;p45"/>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737" name="Google Shape;737;p45"/>
          <p:cNvSpPr txBox="1"/>
          <p:nvPr/>
        </p:nvSpPr>
        <p:spPr>
          <a:xfrm>
            <a:off x="1756775" y="1696250"/>
            <a:ext cx="5792400" cy="10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 sz="5300" u="none" cap="none" strike="noStrike">
                <a:solidFill>
                  <a:srgbClr val="FFFFFF"/>
                </a:solidFill>
                <a:latin typeface="Arial"/>
                <a:ea typeface="Arial"/>
                <a:cs typeface="Arial"/>
                <a:sym typeface="Arial"/>
              </a:rPr>
              <a:t>The GNU Project Debugger (GDB)</a:t>
            </a:r>
            <a:endParaRPr b="1" i="0" sz="5300" u="none" cap="none" strike="noStrike">
              <a:solidFill>
                <a:srgbClr val="FFFFFF"/>
              </a:solidFill>
              <a:latin typeface="Arial"/>
              <a:ea typeface="Arial"/>
              <a:cs typeface="Arial"/>
              <a:sym typeface="Arial"/>
            </a:endParaRPr>
          </a:p>
        </p:txBody>
      </p:sp>
      <p:pic>
        <p:nvPicPr>
          <p:cNvPr descr="gdb our savior - Happy Squirrel | Make a Meme" id="738" name="Google Shape;738;p45"/>
          <p:cNvPicPr preferRelativeResize="0"/>
          <p:nvPr/>
        </p:nvPicPr>
        <p:blipFill rotWithShape="1">
          <a:blip r:embed="rId4">
            <a:alphaModFix/>
          </a:blip>
          <a:srcRect b="0" l="0" r="0" t="0"/>
          <a:stretch/>
        </p:blipFill>
        <p:spPr>
          <a:xfrm>
            <a:off x="7548047" y="3095625"/>
            <a:ext cx="1595952" cy="20478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Starting GDB</a:t>
            </a:r>
            <a:endParaRPr b="1"/>
          </a:p>
        </p:txBody>
      </p:sp>
      <p:sp>
        <p:nvSpPr>
          <p:cNvPr id="744" name="Google Shape;744;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1. Invoke GDB with a program:</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2. Run with command</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Must be compiled with debug symbols, -g</a:t>
            </a:r>
            <a:endParaRPr/>
          </a:p>
          <a:p>
            <a:pPr indent="0" lvl="0" marL="457200" rtl="0" algn="l">
              <a:lnSpc>
                <a:spcPct val="115000"/>
              </a:lnSpc>
              <a:spcBef>
                <a:spcPts val="1600"/>
              </a:spcBef>
              <a:spcAft>
                <a:spcPts val="1600"/>
              </a:spcAft>
              <a:buSzPts val="1800"/>
              <a:buNone/>
            </a:pPr>
            <a:r>
              <a:t/>
            </a:r>
            <a:endParaRPr/>
          </a:p>
        </p:txBody>
      </p:sp>
      <p:sp>
        <p:nvSpPr>
          <p:cNvPr id="745" name="Google Shape;745;p46"/>
          <p:cNvSpPr txBox="1"/>
          <p:nvPr/>
        </p:nvSpPr>
        <p:spPr>
          <a:xfrm>
            <a:off x="311700" y="168090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gdb program</a:t>
            </a:r>
            <a:endParaRPr b="0" i="0" sz="1400" u="none" cap="none" strike="noStrike">
              <a:solidFill>
                <a:srgbClr val="FFFFFF"/>
              </a:solidFill>
              <a:latin typeface="Arial"/>
              <a:ea typeface="Arial"/>
              <a:cs typeface="Arial"/>
              <a:sym typeface="Arial"/>
            </a:endParaRPr>
          </a:p>
        </p:txBody>
      </p:sp>
      <p:sp>
        <p:nvSpPr>
          <p:cNvPr id="746" name="Google Shape;746;p46"/>
          <p:cNvSpPr txBox="1"/>
          <p:nvPr/>
        </p:nvSpPr>
        <p:spPr>
          <a:xfrm>
            <a:off x="311700" y="3155925"/>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run arg1 arg2</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Breakpoints</a:t>
            </a:r>
            <a:endParaRPr b="1"/>
          </a:p>
        </p:txBody>
      </p:sp>
      <p:sp>
        <p:nvSpPr>
          <p:cNvPr id="752" name="Google Shape;752;p47"/>
          <p:cNvSpPr txBox="1"/>
          <p:nvPr>
            <p:ph idx="1" type="body"/>
          </p:nvPr>
        </p:nvSpPr>
        <p:spPr>
          <a:xfrm>
            <a:off x="311700" y="95040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Set a breakpoint</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Set a conditional breakpoint:</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Ignore breakpoint #1 100 times</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Show # of times breakpoint was hit</a:t>
            </a:r>
            <a:endParaRPr/>
          </a:p>
        </p:txBody>
      </p:sp>
      <p:sp>
        <p:nvSpPr>
          <p:cNvPr id="753" name="Google Shape;753;p47"/>
          <p:cNvSpPr txBox="1"/>
          <p:nvPr/>
        </p:nvSpPr>
        <p:spPr>
          <a:xfrm>
            <a:off x="311700" y="1350225"/>
            <a:ext cx="8520600" cy="624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b &lt;func_name&gt;     OR</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b &lt;line_number&gt;</a:t>
            </a:r>
            <a:endParaRPr b="0" i="0" sz="1400" u="none" cap="none" strike="noStrike">
              <a:solidFill>
                <a:srgbClr val="FFFFFF"/>
              </a:solidFill>
              <a:latin typeface="Arial"/>
              <a:ea typeface="Arial"/>
              <a:cs typeface="Arial"/>
              <a:sym typeface="Arial"/>
            </a:endParaRPr>
          </a:p>
        </p:txBody>
      </p:sp>
      <p:sp>
        <p:nvSpPr>
          <p:cNvPr id="754" name="Google Shape;754;p47"/>
          <p:cNvSpPr txBox="1"/>
          <p:nvPr/>
        </p:nvSpPr>
        <p:spPr>
          <a:xfrm>
            <a:off x="311700" y="239665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b &lt;func_name&gt; if &lt;condition&gt;</a:t>
            </a:r>
            <a:endParaRPr b="0" i="0" sz="1400" u="none" cap="none" strike="noStrike">
              <a:solidFill>
                <a:srgbClr val="FFFFFF"/>
              </a:solidFill>
              <a:latin typeface="Arial"/>
              <a:ea typeface="Arial"/>
              <a:cs typeface="Arial"/>
              <a:sym typeface="Arial"/>
            </a:endParaRPr>
          </a:p>
        </p:txBody>
      </p:sp>
      <p:sp>
        <p:nvSpPr>
          <p:cNvPr id="755" name="Google Shape;755;p47"/>
          <p:cNvSpPr txBox="1"/>
          <p:nvPr/>
        </p:nvSpPr>
        <p:spPr>
          <a:xfrm>
            <a:off x="268825" y="348725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ignore 1 100</a:t>
            </a:r>
            <a:endParaRPr b="0" i="0" sz="1400" u="none" cap="none" strike="noStrike">
              <a:solidFill>
                <a:srgbClr val="FFFFFF"/>
              </a:solidFill>
              <a:latin typeface="Arial"/>
              <a:ea typeface="Arial"/>
              <a:cs typeface="Arial"/>
              <a:sym typeface="Arial"/>
            </a:endParaRPr>
          </a:p>
        </p:txBody>
      </p:sp>
      <p:sp>
        <p:nvSpPr>
          <p:cNvPr id="756" name="Google Shape;756;p47"/>
          <p:cNvSpPr txBox="1"/>
          <p:nvPr/>
        </p:nvSpPr>
        <p:spPr>
          <a:xfrm>
            <a:off x="268825" y="457785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info b</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Backtrace and Frames</a:t>
            </a:r>
            <a:endParaRPr b="1"/>
          </a:p>
        </p:txBody>
      </p:sp>
      <p:sp>
        <p:nvSpPr>
          <p:cNvPr id="762" name="Google Shape;762;p48"/>
          <p:cNvSpPr txBox="1"/>
          <p:nvPr>
            <p:ph idx="1" type="body"/>
          </p:nvPr>
        </p:nvSpPr>
        <p:spPr>
          <a:xfrm>
            <a:off x="311700" y="95040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Show backtrace:</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Show frame:</a:t>
            </a:r>
            <a:endParaRPr/>
          </a:p>
          <a:p>
            <a:pPr indent="-317500" lvl="1" marL="914400" rtl="0" algn="l">
              <a:lnSpc>
                <a:spcPct val="115000"/>
              </a:lnSpc>
              <a:spcBef>
                <a:spcPts val="0"/>
              </a:spcBef>
              <a:spcAft>
                <a:spcPts val="0"/>
              </a:spcAft>
              <a:buSzPts val="1400"/>
              <a:buChar char="○"/>
            </a:pPr>
            <a:r>
              <a:rPr lang="en"/>
              <a:t>After selecting frame, you can print all variables declared in that function call</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457200" rtl="0" algn="l">
              <a:lnSpc>
                <a:spcPct val="115000"/>
              </a:lnSpc>
              <a:spcBef>
                <a:spcPts val="1600"/>
              </a:spcBef>
              <a:spcAft>
                <a:spcPts val="1600"/>
              </a:spcAft>
              <a:buSzPts val="1800"/>
              <a:buNone/>
            </a:pPr>
            <a:r>
              <a:t/>
            </a:r>
            <a:endParaRPr/>
          </a:p>
        </p:txBody>
      </p:sp>
      <p:sp>
        <p:nvSpPr>
          <p:cNvPr id="763" name="Google Shape;763;p48"/>
          <p:cNvSpPr txBox="1"/>
          <p:nvPr/>
        </p:nvSpPr>
        <p:spPr>
          <a:xfrm>
            <a:off x="311700" y="146045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backtrace</a:t>
            </a:r>
            <a:endParaRPr b="0" i="0" sz="1400" u="none" cap="none" strike="noStrike">
              <a:solidFill>
                <a:srgbClr val="FFFFFF"/>
              </a:solidFill>
              <a:latin typeface="Arial"/>
              <a:ea typeface="Arial"/>
              <a:cs typeface="Arial"/>
              <a:sym typeface="Arial"/>
            </a:endParaRPr>
          </a:p>
        </p:txBody>
      </p:sp>
      <p:sp>
        <p:nvSpPr>
          <p:cNvPr id="764" name="Google Shape;764;p48"/>
          <p:cNvSpPr txBox="1"/>
          <p:nvPr/>
        </p:nvSpPr>
        <p:spPr>
          <a:xfrm>
            <a:off x="311700" y="2814375"/>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frame &lt;num&gt;</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Follow-Fork-Mode</a:t>
            </a:r>
            <a:endParaRPr b="1"/>
          </a:p>
        </p:txBody>
      </p:sp>
      <p:sp>
        <p:nvSpPr>
          <p:cNvPr id="770" name="Google Shape;770;p49"/>
          <p:cNvSpPr txBox="1"/>
          <p:nvPr>
            <p:ph idx="1" type="body"/>
          </p:nvPr>
        </p:nvSpPr>
        <p:spPr>
          <a:xfrm>
            <a:off x="311700" y="95040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Which process to follow after a fork (parent / child):</a:t>
            </a:r>
            <a:endParaRPr/>
          </a:p>
          <a:p>
            <a:pPr indent="0" lvl="0" marL="0" rtl="0" algn="l">
              <a:lnSpc>
                <a:spcPct val="100000"/>
              </a:lnSpc>
              <a:spcBef>
                <a:spcPts val="1600"/>
              </a:spcBef>
              <a:spcAft>
                <a:spcPts val="0"/>
              </a:spcAft>
              <a:buSzPts val="1800"/>
              <a:buNone/>
            </a:pPr>
            <a:r>
              <a:t/>
            </a:r>
            <a:endParaRPr sz="1300"/>
          </a:p>
          <a:p>
            <a:pPr indent="-311150" lvl="1" marL="914400" rtl="0" algn="l">
              <a:lnSpc>
                <a:spcPct val="100000"/>
              </a:lnSpc>
              <a:spcBef>
                <a:spcPts val="1600"/>
              </a:spcBef>
              <a:spcAft>
                <a:spcPts val="0"/>
              </a:spcAft>
              <a:buSzPts val="1300"/>
              <a:buChar char="○"/>
            </a:pPr>
            <a:r>
              <a:rPr lang="en" sz="1300"/>
              <a:t>‘parent’ = ignore child process and continue debugging the parent</a:t>
            </a:r>
            <a:endParaRPr sz="1300"/>
          </a:p>
          <a:p>
            <a:pPr indent="-311150" lvl="1" marL="914400" rtl="0" algn="l">
              <a:lnSpc>
                <a:spcPct val="100000"/>
              </a:lnSpc>
              <a:spcBef>
                <a:spcPts val="1600"/>
              </a:spcBef>
              <a:spcAft>
                <a:spcPts val="0"/>
              </a:spcAft>
              <a:buSzPts val="1300"/>
              <a:buChar char="○"/>
            </a:pPr>
            <a:r>
              <a:rPr lang="en" sz="1300"/>
              <a:t>‘child’ = begin debugging the child process when fork() is called</a:t>
            </a:r>
            <a:endParaRPr sz="1300"/>
          </a:p>
          <a:p>
            <a:pPr indent="-342900" lvl="0" marL="457200" rtl="0" algn="l">
              <a:lnSpc>
                <a:spcPct val="115000"/>
              </a:lnSpc>
              <a:spcBef>
                <a:spcPts val="1600"/>
              </a:spcBef>
              <a:spcAft>
                <a:spcPts val="0"/>
              </a:spcAft>
              <a:buSzPts val="1800"/>
              <a:buChar char="●"/>
            </a:pPr>
            <a:r>
              <a:rPr lang="en"/>
              <a:t>Retaining debugger control after fork:</a:t>
            </a:r>
            <a:endParaRPr/>
          </a:p>
          <a:p>
            <a:pPr indent="-317500" lvl="1" marL="914400" rtl="0" algn="l">
              <a:lnSpc>
                <a:spcPct val="115000"/>
              </a:lnSpc>
              <a:spcBef>
                <a:spcPts val="0"/>
              </a:spcBef>
              <a:spcAft>
                <a:spcPts val="0"/>
              </a:spcAft>
              <a:buSzPts val="1400"/>
              <a:buChar char="○"/>
            </a:pPr>
            <a:r>
              <a:rPr lang="en"/>
              <a:t>After a fork, specify whether to freeze the child or allow it to run (this may make it difficult to find race conditions)</a:t>
            </a:r>
            <a:endParaRPr/>
          </a:p>
        </p:txBody>
      </p:sp>
      <p:sp>
        <p:nvSpPr>
          <p:cNvPr id="771" name="Google Shape;771;p49"/>
          <p:cNvSpPr txBox="1"/>
          <p:nvPr/>
        </p:nvSpPr>
        <p:spPr>
          <a:xfrm>
            <a:off x="311700" y="1386450"/>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set follow-fork-mode &lt;mode&gt;</a:t>
            </a:r>
            <a:endParaRPr b="0" i="0" sz="1400" u="none" cap="none" strike="noStrike">
              <a:solidFill>
                <a:srgbClr val="FFFFFF"/>
              </a:solidFill>
              <a:latin typeface="Arial"/>
              <a:ea typeface="Arial"/>
              <a:cs typeface="Arial"/>
              <a:sym typeface="Arial"/>
            </a:endParaRPr>
          </a:p>
        </p:txBody>
      </p:sp>
      <p:sp>
        <p:nvSpPr>
          <p:cNvPr id="772" name="Google Shape;772;p49"/>
          <p:cNvSpPr txBox="1"/>
          <p:nvPr/>
        </p:nvSpPr>
        <p:spPr>
          <a:xfrm>
            <a:off x="311700" y="3636175"/>
            <a:ext cx="8520600" cy="4716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(gdb) set detach-on-fork &lt;mode&gt;</a:t>
            </a:r>
            <a:endParaRPr b="0" i="0" sz="1400" u="none" cap="none" strike="noStrike">
              <a:solidFill>
                <a:srgbClr val="FFFFFF"/>
              </a:solidFill>
              <a:latin typeface="Arial"/>
              <a:ea typeface="Arial"/>
              <a:cs typeface="Arial"/>
              <a:sym typeface="Arial"/>
            </a:endParaRPr>
          </a:p>
        </p:txBody>
      </p:sp>
      <p:sp>
        <p:nvSpPr>
          <p:cNvPr id="773" name="Google Shape;773;p49"/>
          <p:cNvSpPr txBox="1"/>
          <p:nvPr/>
        </p:nvSpPr>
        <p:spPr>
          <a:xfrm>
            <a:off x="5147700" y="4835700"/>
            <a:ext cx="39963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Light reading: </a:t>
            </a:r>
            <a:r>
              <a:rPr b="0" i="0" lang="en" sz="800" u="sng" cap="none" strike="noStrike">
                <a:solidFill>
                  <a:schemeClr val="hlink"/>
                </a:solidFill>
                <a:latin typeface="Arial"/>
                <a:ea typeface="Arial"/>
                <a:cs typeface="Arial"/>
                <a:sym typeface="Arial"/>
                <a:hlinkClick r:id="rId3"/>
              </a:rPr>
              <a:t>https://visualgdb.com/gdbreference/commands/set_follow-fork-mode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77" name="Shape 777"/>
        <p:cNvGrpSpPr/>
        <p:nvPr/>
      </p:nvGrpSpPr>
      <p:grpSpPr>
        <a:xfrm>
          <a:off x="0" y="0"/>
          <a:ext cx="0" cy="0"/>
          <a:chOff x="0" y="0"/>
          <a:chExt cx="0" cy="0"/>
        </a:xfrm>
      </p:grpSpPr>
      <p:pic>
        <p:nvPicPr>
          <p:cNvPr id="778" name="Google Shape;778;p41"/>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779" name="Google Shape;779;p41"/>
          <p:cNvSpPr txBox="1"/>
          <p:nvPr/>
        </p:nvSpPr>
        <p:spPr>
          <a:xfrm>
            <a:off x="1756775" y="1696250"/>
            <a:ext cx="5792400" cy="105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300"/>
              <a:buFont typeface="Arial"/>
              <a:buNone/>
            </a:pPr>
            <a:r>
              <a:rPr b="1" i="0" lang="en" sz="5300" u="none" cap="none" strike="noStrike">
                <a:solidFill>
                  <a:srgbClr val="FFFFFF"/>
                </a:solidFill>
                <a:latin typeface="Arial"/>
                <a:ea typeface="Arial"/>
                <a:cs typeface="Arial"/>
                <a:sym typeface="Arial"/>
              </a:rPr>
              <a:t>Valgrind</a:t>
            </a:r>
            <a:endParaRPr b="1" i="0" sz="5300" u="none" cap="none" strike="noStrike">
              <a:solidFill>
                <a:srgbClr val="FFFFF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88"/>
          <p:cNvSpPr txBox="1"/>
          <p:nvPr/>
        </p:nvSpPr>
        <p:spPr>
          <a:xfrm>
            <a:off x="245025" y="961034"/>
            <a:ext cx="8520600" cy="412088"/>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$valgrind --log-file="output.log" --leak-check=full ./cush</a:t>
            </a:r>
            <a:endParaRPr/>
          </a:p>
        </p:txBody>
      </p:sp>
      <p:sp>
        <p:nvSpPr>
          <p:cNvPr id="785" name="Google Shape;785;p88"/>
          <p:cNvSpPr txBox="1"/>
          <p:nvPr/>
        </p:nvSpPr>
        <p:spPr>
          <a:xfrm>
            <a:off x="245025" y="532672"/>
            <a:ext cx="22479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1. Start valgrind</a:t>
            </a:r>
            <a:endParaRPr b="1" i="0" sz="1400" u="none" cap="none" strike="noStrike">
              <a:solidFill>
                <a:srgbClr val="000000"/>
              </a:solidFill>
              <a:latin typeface="Arial"/>
              <a:ea typeface="Arial"/>
              <a:cs typeface="Arial"/>
              <a:sym typeface="Arial"/>
            </a:endParaRPr>
          </a:p>
        </p:txBody>
      </p:sp>
      <p:sp>
        <p:nvSpPr>
          <p:cNvPr id="786" name="Google Shape;786;p88"/>
          <p:cNvSpPr txBox="1"/>
          <p:nvPr/>
        </p:nvSpPr>
        <p:spPr>
          <a:xfrm>
            <a:off x="245025" y="1922068"/>
            <a:ext cx="8520600" cy="649682"/>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cush@cedar in src&gt; jobs</a:t>
            </a: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cush@cedar in src&gt; ls</a:t>
            </a:r>
            <a:endParaRPr b="0" i="0" sz="1400" u="none" cap="none" strike="noStrike">
              <a:solidFill>
                <a:srgbClr val="FFFFFF"/>
              </a:solidFill>
              <a:latin typeface="Arial"/>
              <a:ea typeface="Arial"/>
              <a:cs typeface="Arial"/>
              <a:sym typeface="Arial"/>
            </a:endParaRPr>
          </a:p>
        </p:txBody>
      </p:sp>
      <p:sp>
        <p:nvSpPr>
          <p:cNvPr id="787" name="Google Shape;787;p88"/>
          <p:cNvSpPr txBox="1"/>
          <p:nvPr/>
        </p:nvSpPr>
        <p:spPr>
          <a:xfrm>
            <a:off x="245024" y="1493707"/>
            <a:ext cx="312682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2. Run commands in your shell</a:t>
            </a:r>
            <a:endParaRPr/>
          </a:p>
        </p:txBody>
      </p:sp>
      <p:sp>
        <p:nvSpPr>
          <p:cNvPr id="788" name="Google Shape;788;p88"/>
          <p:cNvSpPr txBox="1"/>
          <p:nvPr/>
        </p:nvSpPr>
        <p:spPr>
          <a:xfrm>
            <a:off x="245023" y="2692334"/>
            <a:ext cx="25839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3. Check the log file</a:t>
            </a:r>
            <a:endParaRPr/>
          </a:p>
        </p:txBody>
      </p:sp>
      <p:pic>
        <p:nvPicPr>
          <p:cNvPr descr="c - I think my valgrind installation is somehow broken - Stack Overflow" id="789" name="Google Shape;789;p88"/>
          <p:cNvPicPr preferRelativeResize="0"/>
          <p:nvPr>
            <p:ph idx="2" type="pic"/>
          </p:nvPr>
        </p:nvPicPr>
        <p:blipFill rotWithShape="1">
          <a:blip r:embed="rId3">
            <a:alphaModFix/>
          </a:blip>
          <a:srcRect b="0" l="950" r="950" t="0"/>
          <a:stretch/>
        </p:blipFill>
        <p:spPr>
          <a:xfrm>
            <a:off x="225972" y="2970985"/>
            <a:ext cx="3660228" cy="20588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Behind the Scenes</a:t>
            </a:r>
            <a:endParaRPr b="1"/>
          </a:p>
        </p:txBody>
      </p:sp>
      <p:sp>
        <p:nvSpPr>
          <p:cNvPr id="167" name="Google Shape;167;p6"/>
          <p:cNvSpPr txBox="1"/>
          <p:nvPr/>
        </p:nvSpPr>
        <p:spPr>
          <a:xfrm>
            <a:off x="311700" y="1528050"/>
            <a:ext cx="25962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 echo </a:t>
            </a:r>
            <a:r>
              <a:rPr b="0" i="0" lang="en" sz="1100" u="none" cap="none" strike="noStrike">
                <a:solidFill>
                  <a:srgbClr val="9CCC65"/>
                </a:solidFill>
                <a:latin typeface="Roboto Mono"/>
                <a:ea typeface="Roboto Mono"/>
                <a:cs typeface="Roboto Mono"/>
                <a:sym typeface="Roboto Mono"/>
              </a:rPr>
              <a:t>'Welcome to Systems!'</a:t>
            </a:r>
            <a:endParaRPr b="0" i="0" sz="1300" u="none" cap="none" strike="noStrike">
              <a:solidFill>
                <a:srgbClr val="000000"/>
              </a:solidFill>
              <a:latin typeface="Arial"/>
              <a:ea typeface="Arial"/>
              <a:cs typeface="Arial"/>
              <a:sym typeface="Arial"/>
            </a:endParaRPr>
          </a:p>
        </p:txBody>
      </p:sp>
      <p:pic>
        <p:nvPicPr>
          <p:cNvPr id="168" name="Google Shape;168;p6"/>
          <p:cNvPicPr preferRelativeResize="0"/>
          <p:nvPr/>
        </p:nvPicPr>
        <p:blipFill rotWithShape="1">
          <a:blip r:embed="rId3">
            <a:alphaModFix/>
          </a:blip>
          <a:srcRect b="0" l="0" r="0" t="0"/>
          <a:stretch/>
        </p:blipFill>
        <p:spPr>
          <a:xfrm>
            <a:off x="1799433" y="2415857"/>
            <a:ext cx="1005900" cy="1005878"/>
          </a:xfrm>
          <a:prstGeom prst="rect">
            <a:avLst/>
          </a:prstGeom>
          <a:noFill/>
          <a:ln>
            <a:noFill/>
          </a:ln>
        </p:spPr>
      </p:pic>
      <p:cxnSp>
        <p:nvCxnSpPr>
          <p:cNvPr id="169" name="Google Shape;169;p6"/>
          <p:cNvCxnSpPr/>
          <p:nvPr/>
        </p:nvCxnSpPr>
        <p:spPr>
          <a:xfrm>
            <a:off x="1246950" y="1903950"/>
            <a:ext cx="5400" cy="960000"/>
          </a:xfrm>
          <a:prstGeom prst="straightConnector1">
            <a:avLst/>
          </a:prstGeom>
          <a:noFill/>
          <a:ln cap="flat" cmpd="sng" w="9525">
            <a:solidFill>
              <a:schemeClr val="dk2"/>
            </a:solidFill>
            <a:prstDash val="solid"/>
            <a:round/>
            <a:headEnd len="sm" w="sm" type="none"/>
            <a:tailEnd len="sm" w="sm" type="none"/>
          </a:ln>
        </p:spPr>
      </p:cxnSp>
      <p:cxnSp>
        <p:nvCxnSpPr>
          <p:cNvPr id="170" name="Google Shape;170;p6"/>
          <p:cNvCxnSpPr>
            <a:endCxn id="168" idx="1"/>
          </p:cNvCxnSpPr>
          <p:nvPr/>
        </p:nvCxnSpPr>
        <p:spPr>
          <a:xfrm flipH="1" rot="10800000">
            <a:off x="1290633" y="2918796"/>
            <a:ext cx="508800" cy="3000"/>
          </a:xfrm>
          <a:prstGeom prst="straightConnector1">
            <a:avLst/>
          </a:prstGeom>
          <a:noFill/>
          <a:ln cap="flat" cmpd="sng" w="9525">
            <a:solidFill>
              <a:schemeClr val="dk2"/>
            </a:solidFill>
            <a:prstDash val="solid"/>
            <a:round/>
            <a:headEnd len="sm" w="sm" type="none"/>
            <a:tailEnd len="med" w="med" type="triangle"/>
          </a:ln>
        </p:spPr>
      </p:cxnSp>
      <p:cxnSp>
        <p:nvCxnSpPr>
          <p:cNvPr id="171" name="Google Shape;171;p6"/>
          <p:cNvCxnSpPr>
            <a:stCxn id="168" idx="3"/>
          </p:cNvCxnSpPr>
          <p:nvPr/>
        </p:nvCxnSpPr>
        <p:spPr>
          <a:xfrm flipH="1" rot="10800000">
            <a:off x="2805333" y="2910696"/>
            <a:ext cx="918600" cy="8100"/>
          </a:xfrm>
          <a:prstGeom prst="straightConnector1">
            <a:avLst/>
          </a:prstGeom>
          <a:noFill/>
          <a:ln cap="flat" cmpd="sng" w="9525">
            <a:solidFill>
              <a:schemeClr val="dk2"/>
            </a:solidFill>
            <a:prstDash val="solid"/>
            <a:round/>
            <a:headEnd len="sm" w="sm" type="none"/>
            <a:tailEnd len="med" w="med" type="triangle"/>
          </a:ln>
        </p:spPr>
      </p:cxnSp>
      <p:cxnSp>
        <p:nvCxnSpPr>
          <p:cNvPr id="172" name="Google Shape;172;p6"/>
          <p:cNvCxnSpPr/>
          <p:nvPr/>
        </p:nvCxnSpPr>
        <p:spPr>
          <a:xfrm>
            <a:off x="3349716" y="3044435"/>
            <a:ext cx="5400" cy="960000"/>
          </a:xfrm>
          <a:prstGeom prst="straightConnector1">
            <a:avLst/>
          </a:prstGeom>
          <a:noFill/>
          <a:ln cap="flat" cmpd="sng" w="9525">
            <a:solidFill>
              <a:schemeClr val="dk2"/>
            </a:solidFill>
            <a:prstDash val="solid"/>
            <a:round/>
            <a:headEnd len="sm" w="sm" type="none"/>
            <a:tailEnd len="sm" w="sm" type="none"/>
          </a:ln>
        </p:spPr>
      </p:cxnSp>
      <p:cxnSp>
        <p:nvCxnSpPr>
          <p:cNvPr id="173" name="Google Shape;173;p6"/>
          <p:cNvCxnSpPr/>
          <p:nvPr/>
        </p:nvCxnSpPr>
        <p:spPr>
          <a:xfrm flipH="1" rot="10800000">
            <a:off x="3334975" y="3988435"/>
            <a:ext cx="508800" cy="3000"/>
          </a:xfrm>
          <a:prstGeom prst="straightConnector1">
            <a:avLst/>
          </a:prstGeom>
          <a:noFill/>
          <a:ln cap="flat" cmpd="sng" w="9525">
            <a:solidFill>
              <a:schemeClr val="dk2"/>
            </a:solidFill>
            <a:prstDash val="solid"/>
            <a:round/>
            <a:headEnd len="sm" w="sm" type="none"/>
            <a:tailEnd len="med" w="med" type="triangle"/>
          </a:ln>
        </p:spPr>
      </p:cxnSp>
      <p:pic>
        <p:nvPicPr>
          <p:cNvPr id="174" name="Google Shape;174;p6"/>
          <p:cNvPicPr preferRelativeResize="0"/>
          <p:nvPr/>
        </p:nvPicPr>
        <p:blipFill rotWithShape="1">
          <a:blip r:embed="rId3">
            <a:alphaModFix/>
          </a:blip>
          <a:srcRect b="0" l="0" r="0" t="0"/>
          <a:stretch/>
        </p:blipFill>
        <p:spPr>
          <a:xfrm>
            <a:off x="3670583" y="2383950"/>
            <a:ext cx="1005900" cy="1005900"/>
          </a:xfrm>
          <a:prstGeom prst="rect">
            <a:avLst/>
          </a:prstGeom>
          <a:noFill/>
          <a:ln>
            <a:noFill/>
          </a:ln>
        </p:spPr>
      </p:pic>
      <p:pic>
        <p:nvPicPr>
          <p:cNvPr id="175" name="Google Shape;175;p6"/>
          <p:cNvPicPr preferRelativeResize="0"/>
          <p:nvPr/>
        </p:nvPicPr>
        <p:blipFill rotWithShape="1">
          <a:blip r:embed="rId4">
            <a:alphaModFix/>
          </a:blip>
          <a:srcRect b="0" l="0" r="0" t="0"/>
          <a:stretch/>
        </p:blipFill>
        <p:spPr>
          <a:xfrm>
            <a:off x="3756366" y="3452388"/>
            <a:ext cx="1005900" cy="1005900"/>
          </a:xfrm>
          <a:prstGeom prst="rect">
            <a:avLst/>
          </a:prstGeom>
          <a:noFill/>
          <a:ln>
            <a:noFill/>
          </a:ln>
        </p:spPr>
      </p:pic>
      <p:sp>
        <p:nvSpPr>
          <p:cNvPr id="176" name="Google Shape;176;p6"/>
          <p:cNvSpPr txBox="1"/>
          <p:nvPr/>
        </p:nvSpPr>
        <p:spPr>
          <a:xfrm>
            <a:off x="5797927" y="2766288"/>
            <a:ext cx="1790700" cy="3759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ECEFF1"/>
                </a:solidFill>
                <a:latin typeface="Roboto Mono"/>
                <a:ea typeface="Roboto Mono"/>
                <a:cs typeface="Roboto Mono"/>
                <a:sym typeface="Roboto Mono"/>
              </a:rPr>
              <a:t>Welcome to Systems!</a:t>
            </a:r>
            <a:endParaRPr b="0" i="0" sz="1300" u="none" cap="none" strike="noStrike">
              <a:solidFill>
                <a:srgbClr val="000000"/>
              </a:solidFill>
              <a:latin typeface="Arial"/>
              <a:ea typeface="Arial"/>
              <a:cs typeface="Arial"/>
              <a:sym typeface="Arial"/>
            </a:endParaRPr>
          </a:p>
        </p:txBody>
      </p:sp>
      <p:cxnSp>
        <p:nvCxnSpPr>
          <p:cNvPr id="177" name="Google Shape;177;p6"/>
          <p:cNvCxnSpPr/>
          <p:nvPr/>
        </p:nvCxnSpPr>
        <p:spPr>
          <a:xfrm>
            <a:off x="4666875" y="2949438"/>
            <a:ext cx="989700" cy="4800"/>
          </a:xfrm>
          <a:prstGeom prst="straightConnector1">
            <a:avLst/>
          </a:prstGeom>
          <a:noFill/>
          <a:ln cap="flat" cmpd="sng" w="9525">
            <a:solidFill>
              <a:schemeClr val="dk2"/>
            </a:solidFill>
            <a:prstDash val="solid"/>
            <a:round/>
            <a:headEnd len="sm" w="sm" type="none"/>
            <a:tailEnd len="med" w="med" type="triangle"/>
          </a:ln>
        </p:spPr>
      </p:cxnSp>
      <p:sp>
        <p:nvSpPr>
          <p:cNvPr id="178" name="Google Shape;178;p6"/>
          <p:cNvSpPr txBox="1"/>
          <p:nvPr/>
        </p:nvSpPr>
        <p:spPr>
          <a:xfrm>
            <a:off x="3451341" y="2965543"/>
            <a:ext cx="208800" cy="96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fork</a:t>
            </a:r>
            <a:endParaRPr b="0" i="0" sz="1400" u="none" cap="none" strike="noStrike">
              <a:solidFill>
                <a:srgbClr val="000000"/>
              </a:solidFill>
              <a:latin typeface="Arial"/>
              <a:ea typeface="Arial"/>
              <a:cs typeface="Arial"/>
              <a:sym typeface="Arial"/>
            </a:endParaRPr>
          </a:p>
        </p:txBody>
      </p:sp>
      <p:sp>
        <p:nvSpPr>
          <p:cNvPr id="179" name="Google Shape;179;p6"/>
          <p:cNvSpPr txBox="1"/>
          <p:nvPr/>
        </p:nvSpPr>
        <p:spPr>
          <a:xfrm>
            <a:off x="5682382" y="75266"/>
            <a:ext cx="3164700" cy="2655723"/>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FOUR STEPS for </a:t>
            </a:r>
            <a:r>
              <a:rPr b="1" i="1" lang="en" sz="1400" u="sng" cap="none" strike="noStrike">
                <a:solidFill>
                  <a:srgbClr val="000000"/>
                </a:solidFill>
                <a:latin typeface="Arial"/>
                <a:ea typeface="Arial"/>
                <a:cs typeface="Arial"/>
                <a:sym typeface="Arial"/>
              </a:rPr>
              <a:t>non-built-in</a:t>
            </a:r>
            <a:endParaRPr b="1" i="1"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 Shell waits for user input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 Shell interprets command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 Forks a process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 If the command is a foreground process, the parent waits for the child to finish before taking in new command. If it's a background process, the parent waits for a signal from the child but at the meantime accepts additional command.</a:t>
            </a:r>
            <a:endParaRPr b="0" i="0" sz="1400" u="none" cap="none" strike="noStrike">
              <a:solidFill>
                <a:srgbClr val="000000"/>
              </a:solidFill>
              <a:latin typeface="Arial"/>
              <a:ea typeface="Arial"/>
              <a:cs typeface="Arial"/>
              <a:sym typeface="Arial"/>
            </a:endParaRPr>
          </a:p>
        </p:txBody>
      </p:sp>
      <p:sp>
        <p:nvSpPr>
          <p:cNvPr id="180" name="Google Shape;180;p6"/>
          <p:cNvSpPr txBox="1"/>
          <p:nvPr/>
        </p:nvSpPr>
        <p:spPr>
          <a:xfrm>
            <a:off x="4572000" y="3742825"/>
            <a:ext cx="2616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Child executes the command and writes to stdout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3" name="Shape 793"/>
        <p:cNvGrpSpPr/>
        <p:nvPr/>
      </p:nvGrpSpPr>
      <p:grpSpPr>
        <a:xfrm>
          <a:off x="0" y="0"/>
          <a:ext cx="0" cy="0"/>
          <a:chOff x="0" y="0"/>
          <a:chExt cx="0" cy="0"/>
        </a:xfrm>
      </p:grpSpPr>
      <p:pic>
        <p:nvPicPr>
          <p:cNvPr id="794" name="Google Shape;794;p51"/>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795" name="Google Shape;795;p51"/>
          <p:cNvSpPr txBox="1"/>
          <p:nvPr/>
        </p:nvSpPr>
        <p:spPr>
          <a:xfrm>
            <a:off x="3340950" y="1696250"/>
            <a:ext cx="2462100" cy="10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 sz="5300" u="none" cap="none" strike="noStrike">
                <a:solidFill>
                  <a:srgbClr val="FFFFFF"/>
                </a:solidFill>
                <a:latin typeface="Arial"/>
                <a:ea typeface="Arial"/>
                <a:cs typeface="Arial"/>
                <a:sym typeface="Arial"/>
              </a:rPr>
              <a:t>Advice</a:t>
            </a:r>
            <a:endParaRPr b="1" i="0" sz="5300" u="none" cap="none" strike="noStrike">
              <a:solidFill>
                <a:srgbClr val="FFFFFF"/>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Advice</a:t>
            </a:r>
            <a:endParaRPr b="1"/>
          </a:p>
        </p:txBody>
      </p:sp>
      <p:sp>
        <p:nvSpPr>
          <p:cNvPr id="801" name="Google Shape;801;p53"/>
          <p:cNvSpPr txBox="1"/>
          <p:nvPr>
            <p:ph idx="1" type="body"/>
          </p:nvPr>
        </p:nvSpPr>
        <p:spPr>
          <a:xfrm>
            <a:off x="311700" y="1152475"/>
            <a:ext cx="8520600" cy="38106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u="sng"/>
              <a:t>START EARLY</a:t>
            </a:r>
            <a:endParaRPr b="1" sz="1600" u="sng"/>
          </a:p>
          <a:p>
            <a:pPr indent="-330200" lvl="0" marL="457200" rtl="0" algn="l">
              <a:lnSpc>
                <a:spcPct val="115000"/>
              </a:lnSpc>
              <a:spcBef>
                <a:spcPts val="0"/>
              </a:spcBef>
              <a:spcAft>
                <a:spcPts val="0"/>
              </a:spcAft>
              <a:buSzPts val="1600"/>
              <a:buChar char="●"/>
            </a:pPr>
            <a:r>
              <a:rPr lang="en" sz="1600"/>
              <a:t>Create a roadmap before starting projects</a:t>
            </a:r>
            <a:endParaRPr sz="1600"/>
          </a:p>
          <a:p>
            <a:pPr indent="-330200" lvl="0" marL="457200" rtl="0" algn="l">
              <a:lnSpc>
                <a:spcPct val="115000"/>
              </a:lnSpc>
              <a:spcBef>
                <a:spcPts val="0"/>
              </a:spcBef>
              <a:spcAft>
                <a:spcPts val="0"/>
              </a:spcAft>
              <a:buSzPts val="1600"/>
              <a:buChar char="●"/>
            </a:pPr>
            <a:r>
              <a:rPr lang="en" sz="1600"/>
              <a:t>Utilize TAs</a:t>
            </a:r>
            <a:endParaRPr sz="1600"/>
          </a:p>
          <a:p>
            <a:pPr indent="-304800" lvl="1" marL="914400" rtl="0" algn="l">
              <a:lnSpc>
                <a:spcPct val="115000"/>
              </a:lnSpc>
              <a:spcBef>
                <a:spcPts val="0"/>
              </a:spcBef>
              <a:spcAft>
                <a:spcPts val="0"/>
              </a:spcAft>
              <a:buSzPts val="1200"/>
              <a:buChar char="○"/>
            </a:pPr>
            <a:r>
              <a:rPr lang="en" sz="1200"/>
              <a:t>Come with questions prepared, try to figure out what the problem is first</a:t>
            </a:r>
            <a:endParaRPr sz="1200"/>
          </a:p>
          <a:p>
            <a:pPr indent="-304800" lvl="1" marL="914400" rtl="0" algn="l">
              <a:lnSpc>
                <a:spcPct val="115000"/>
              </a:lnSpc>
              <a:spcBef>
                <a:spcPts val="0"/>
              </a:spcBef>
              <a:spcAft>
                <a:spcPts val="0"/>
              </a:spcAft>
              <a:buSzPts val="1200"/>
              <a:buChar char="○"/>
            </a:pPr>
            <a:r>
              <a:rPr b="1" lang="en" sz="1200"/>
              <a:t>Be organized and have clean code </a:t>
            </a:r>
            <a:r>
              <a:rPr lang="en" sz="1200"/>
              <a:t>- the cleaner it is, the faster we can help!</a:t>
            </a:r>
            <a:endParaRPr sz="1200"/>
          </a:p>
          <a:p>
            <a:pPr indent="-304800" lvl="1" marL="914400" rtl="0" algn="l">
              <a:lnSpc>
                <a:spcPct val="115000"/>
              </a:lnSpc>
              <a:spcBef>
                <a:spcPts val="0"/>
              </a:spcBef>
              <a:spcAft>
                <a:spcPts val="0"/>
              </a:spcAft>
              <a:buSzPts val="1200"/>
              <a:buChar char="○"/>
            </a:pPr>
            <a:r>
              <a:rPr b="1" lang="en" sz="1200"/>
              <a:t>Run valgrind and try debugging with GDB before consulting us</a:t>
            </a:r>
            <a:endParaRPr b="1" sz="1200"/>
          </a:p>
          <a:p>
            <a:pPr indent="-304800" lvl="1" marL="914400" rtl="0" algn="l">
              <a:lnSpc>
                <a:spcPct val="115000"/>
              </a:lnSpc>
              <a:spcBef>
                <a:spcPts val="0"/>
              </a:spcBef>
              <a:spcAft>
                <a:spcPts val="0"/>
              </a:spcAft>
              <a:buSzPts val="1200"/>
              <a:buChar char="○"/>
            </a:pPr>
            <a:r>
              <a:rPr lang="en" sz="1200"/>
              <a:t>Discord, Zoom, Class Forum</a:t>
            </a:r>
            <a:endParaRPr sz="1200"/>
          </a:p>
          <a:p>
            <a:pPr indent="-330200" lvl="0" marL="457200" rtl="0" algn="l">
              <a:lnSpc>
                <a:spcPct val="115000"/>
              </a:lnSpc>
              <a:spcBef>
                <a:spcPts val="0"/>
              </a:spcBef>
              <a:spcAft>
                <a:spcPts val="0"/>
              </a:spcAft>
              <a:buSzPts val="1600"/>
              <a:buChar char="●"/>
            </a:pPr>
            <a:r>
              <a:rPr lang="en" sz="1600"/>
              <a:t>Understand the Exercises</a:t>
            </a:r>
            <a:endParaRPr sz="1600"/>
          </a:p>
          <a:p>
            <a:pPr indent="-330200" lvl="0" marL="457200" rtl="0" algn="l">
              <a:lnSpc>
                <a:spcPct val="115000"/>
              </a:lnSpc>
              <a:spcBef>
                <a:spcPts val="0"/>
              </a:spcBef>
              <a:spcAft>
                <a:spcPts val="0"/>
              </a:spcAft>
              <a:buSzPts val="1600"/>
              <a:buChar char="●"/>
            </a:pPr>
            <a:r>
              <a:rPr lang="en" sz="1600"/>
              <a:t>Use valgrind! This can isolate many bugs</a:t>
            </a:r>
            <a:endParaRPr sz="1600"/>
          </a:p>
          <a:p>
            <a:pPr indent="-330200" lvl="0" marL="457200" rtl="0" algn="l">
              <a:lnSpc>
                <a:spcPct val="115000"/>
              </a:lnSpc>
              <a:spcBef>
                <a:spcPts val="0"/>
              </a:spcBef>
              <a:spcAft>
                <a:spcPts val="0"/>
              </a:spcAft>
              <a:buSzPts val="1600"/>
              <a:buChar char="●"/>
            </a:pPr>
            <a:r>
              <a:rPr lang="en" sz="1600"/>
              <a:t>Become an expert at the debugger</a:t>
            </a:r>
            <a:endParaRPr sz="1600"/>
          </a:p>
          <a:p>
            <a:pPr indent="-342900" lvl="0" marL="457200" rtl="0" algn="l">
              <a:lnSpc>
                <a:spcPct val="115000"/>
              </a:lnSpc>
              <a:spcBef>
                <a:spcPts val="0"/>
              </a:spcBef>
              <a:spcAft>
                <a:spcPts val="0"/>
              </a:spcAft>
              <a:buSzPts val="1800"/>
              <a:buChar char="●"/>
            </a:pPr>
            <a:r>
              <a:rPr lang="en"/>
              <a:t>Find what works best for communicating with your partner</a:t>
            </a:r>
            <a:endParaRPr/>
          </a:p>
          <a:p>
            <a:pPr indent="-317500" lvl="1" marL="914400" rtl="0" algn="l">
              <a:lnSpc>
                <a:spcPct val="115000"/>
              </a:lnSpc>
              <a:spcBef>
                <a:spcPts val="0"/>
              </a:spcBef>
              <a:spcAft>
                <a:spcPts val="0"/>
              </a:spcAft>
              <a:buSzPts val="1400"/>
              <a:buChar char="○"/>
            </a:pPr>
            <a:r>
              <a:rPr lang="en"/>
              <a:t>In-Person Meetings, Discord, Zoom, etc.</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Sources</a:t>
            </a:r>
            <a:endParaRPr/>
          </a:p>
        </p:txBody>
      </p:sp>
      <p:sp>
        <p:nvSpPr>
          <p:cNvPr id="807" name="Google Shape;807;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Referred to previous help session slides created by previous UTA’s Kent McDonough, Connor Shugg, Joe D’Anna, Chris Cerne, Justin Vita, Sam Lightfoot, and Alex Kyer, Timothy Wu, Tanvi Allada since the Spring 2021 Semester</a:t>
            </a:r>
            <a:endParaRPr/>
          </a:p>
          <a:p>
            <a:pPr indent="-342900" lvl="0" marL="457200" rtl="0" algn="l">
              <a:lnSpc>
                <a:spcPct val="115000"/>
              </a:lnSpc>
              <a:spcBef>
                <a:spcPts val="0"/>
              </a:spcBef>
              <a:spcAft>
                <a:spcPts val="0"/>
              </a:spcAft>
              <a:buSzPts val="1800"/>
              <a:buChar char="●"/>
            </a:pPr>
            <a:r>
              <a:rPr lang="en"/>
              <a:t>Spencer Keefer created the revised slides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11" name="Shape 811"/>
        <p:cNvGrpSpPr/>
        <p:nvPr/>
      </p:nvGrpSpPr>
      <p:grpSpPr>
        <a:xfrm>
          <a:off x="0" y="0"/>
          <a:ext cx="0" cy="0"/>
          <a:chOff x="0" y="0"/>
          <a:chExt cx="0" cy="0"/>
        </a:xfrm>
      </p:grpSpPr>
      <p:pic>
        <p:nvPicPr>
          <p:cNvPr id="812" name="Google Shape;812;p56"/>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813" name="Google Shape;813;p56"/>
          <p:cNvSpPr txBox="1"/>
          <p:nvPr/>
        </p:nvSpPr>
        <p:spPr>
          <a:xfrm>
            <a:off x="1005150" y="1659500"/>
            <a:ext cx="7133700" cy="10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 sz="5300" u="none" cap="none" strike="noStrike">
                <a:solidFill>
                  <a:srgbClr val="FFFFFF"/>
                </a:solidFill>
                <a:latin typeface="Arial"/>
                <a:ea typeface="Arial"/>
                <a:cs typeface="Arial"/>
                <a:sym typeface="Arial"/>
              </a:rPr>
              <a:t>Thanks for attending!</a:t>
            </a:r>
            <a:endParaRPr b="1" i="0" sz="53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300"/>
              <a:buFont typeface="Arial"/>
              <a:buNone/>
            </a:pPr>
            <a:r>
              <a:rPr b="1" i="0" lang="en" sz="4000" u="none" cap="none" strike="noStrike">
                <a:solidFill>
                  <a:srgbClr val="FFFFFF"/>
                </a:solidFill>
                <a:latin typeface="Arial"/>
                <a:ea typeface="Arial"/>
                <a:cs typeface="Arial"/>
                <a:sym typeface="Arial"/>
              </a:rPr>
              <a:t>Questions?</a:t>
            </a:r>
            <a:endParaRPr b="1" i="0" sz="4000"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Additional Features for the Shell (where you come in)</a:t>
            </a:r>
            <a:endParaRPr b="1" sz="2500"/>
          </a:p>
        </p:txBody>
      </p:sp>
      <p:sp>
        <p:nvSpPr>
          <p:cNvPr id="186" name="Google Shape;186;p7"/>
          <p:cNvSpPr txBox="1"/>
          <p:nvPr>
            <p:ph idx="1" type="body"/>
          </p:nvPr>
        </p:nvSpPr>
        <p:spPr>
          <a:xfrm>
            <a:off x="384775"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Foreground / Background Processes</a:t>
            </a:r>
            <a:endParaRPr/>
          </a:p>
          <a:p>
            <a:pPr indent="-342900" lvl="0" marL="457200" rtl="0" algn="l">
              <a:lnSpc>
                <a:spcPct val="115000"/>
              </a:lnSpc>
              <a:spcBef>
                <a:spcPts val="0"/>
              </a:spcBef>
              <a:spcAft>
                <a:spcPts val="0"/>
              </a:spcAft>
              <a:buSzPts val="1800"/>
              <a:buChar char="●"/>
            </a:pPr>
            <a:r>
              <a:rPr lang="en"/>
              <a:t>Process Groups</a:t>
            </a:r>
            <a:endParaRPr/>
          </a:p>
          <a:p>
            <a:pPr indent="-342900" lvl="0" marL="457200" rtl="0" algn="l">
              <a:lnSpc>
                <a:spcPct val="115000"/>
              </a:lnSpc>
              <a:spcBef>
                <a:spcPts val="0"/>
              </a:spcBef>
              <a:spcAft>
                <a:spcPts val="0"/>
              </a:spcAft>
              <a:buSzPts val="1800"/>
              <a:buChar char="●"/>
            </a:pPr>
            <a:r>
              <a:rPr lang="en"/>
              <a:t>Built-in Commands</a:t>
            </a:r>
            <a:endParaRPr/>
          </a:p>
          <a:p>
            <a:pPr indent="-342900" lvl="0" marL="457200" rtl="0" algn="l">
              <a:lnSpc>
                <a:spcPct val="115000"/>
              </a:lnSpc>
              <a:spcBef>
                <a:spcPts val="0"/>
              </a:spcBef>
              <a:spcAft>
                <a:spcPts val="0"/>
              </a:spcAft>
              <a:buSzPts val="1800"/>
              <a:buChar char="●"/>
            </a:pPr>
            <a:r>
              <a:rPr lang="en"/>
              <a:t>I/O Piping</a:t>
            </a:r>
            <a:endParaRPr/>
          </a:p>
          <a:p>
            <a:pPr indent="-342900" lvl="0" marL="457200" rtl="0" algn="l">
              <a:lnSpc>
                <a:spcPct val="115000"/>
              </a:lnSpc>
              <a:spcBef>
                <a:spcPts val="0"/>
              </a:spcBef>
              <a:spcAft>
                <a:spcPts val="0"/>
              </a:spcAft>
              <a:buSzPts val="1800"/>
              <a:buChar char="●"/>
            </a:pPr>
            <a:r>
              <a:rPr lang="en"/>
              <a:t>I/O Redirection</a:t>
            </a:r>
            <a:endParaRPr/>
          </a:p>
          <a:p>
            <a:pPr indent="-342900" lvl="0" marL="457200" rtl="0" algn="l">
              <a:lnSpc>
                <a:spcPct val="115000"/>
              </a:lnSpc>
              <a:spcBef>
                <a:spcPts val="0"/>
              </a:spcBef>
              <a:spcAft>
                <a:spcPts val="0"/>
              </a:spcAft>
              <a:buSzPts val="1800"/>
              <a:buChar char="●"/>
            </a:pPr>
            <a:r>
              <a:rPr lang="en"/>
              <a:t>Signal Handling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Foreground / Background Processes</a:t>
            </a:r>
            <a:endParaRPr b="1" sz="2500"/>
          </a:p>
        </p:txBody>
      </p:sp>
      <p:sp>
        <p:nvSpPr>
          <p:cNvPr id="192" name="Google Shape;192;p8"/>
          <p:cNvSpPr txBox="1"/>
          <p:nvPr>
            <p:ph idx="1" type="body"/>
          </p:nvPr>
        </p:nvSpPr>
        <p:spPr>
          <a:xfrm>
            <a:off x="384775"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The shell can fork processes into the foreground or background</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graphicFrame>
        <p:nvGraphicFramePr>
          <p:cNvPr id="193" name="Google Shape;193;p8"/>
          <p:cNvGraphicFramePr/>
          <p:nvPr/>
        </p:nvGraphicFramePr>
        <p:xfrm>
          <a:off x="795925" y="1694950"/>
          <a:ext cx="3000000" cy="3000000"/>
        </p:xfrm>
        <a:graphic>
          <a:graphicData uri="http://schemas.openxmlformats.org/drawingml/2006/table">
            <a:tbl>
              <a:tblPr>
                <a:noFill/>
                <a:tableStyleId>{D1D6FE4D-F3D3-4F5F-912B-2DA831CD55A0}</a:tableStyleId>
              </a:tblPr>
              <a:tblGrid>
                <a:gridCol w="3619500"/>
                <a:gridCol w="3619500"/>
              </a:tblGrid>
              <a:tr h="74717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Foreground</a:t>
                      </a:r>
                      <a:endParaRPr b="1" sz="1400" u="none" cap="none" strike="noStrike"/>
                    </a:p>
                  </a:txBody>
                  <a:tcPr marT="91425" marB="91425" marR="91425" marL="91425">
                    <a:solidFill>
                      <a:srgbClr val="4A86E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Background</a:t>
                      </a:r>
                      <a:endParaRPr b="1" sz="1400" u="none" cap="none" strike="noStrike"/>
                    </a:p>
                  </a:txBody>
                  <a:tcPr marT="91425" marB="91425" marR="91425" marL="91425">
                    <a:solidFill>
                      <a:srgbClr val="4A86E8"/>
                    </a:solidFill>
                  </a:tcPr>
                </a:tc>
              </a:tr>
              <a:tr h="2701375">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Only one foreground process group at a time</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Have access to the terminal</a:t>
                      </a:r>
                      <a:endParaRPr sz="1400" u="none" cap="none" strike="noStrike"/>
                    </a:p>
                  </a:txBody>
                  <a:tcPr marT="91425" marB="91425" marR="91425" marL="91425">
                    <a:solidFill>
                      <a:srgbClr val="CFE2F3"/>
                    </a:solidFill>
                  </a:tcPr>
                </a:tc>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Does not have terminal access</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Using ‘&amp;’ sends command to background to run</a:t>
                      </a:r>
                      <a:endParaRPr sz="1400" u="none" cap="none" strike="noStrike"/>
                    </a:p>
                  </a:txBody>
                  <a:tcPr marT="91425" marB="91425" marR="91425" marL="91425">
                    <a:solidFill>
                      <a:srgbClr val="CFE2F3"/>
                    </a:solidFill>
                  </a:tcPr>
                </a:tc>
              </a:tr>
            </a:tbl>
          </a:graphicData>
        </a:graphic>
      </p:graphicFrame>
      <p:pic>
        <p:nvPicPr>
          <p:cNvPr id="194" name="Google Shape;194;p8"/>
          <p:cNvPicPr preferRelativeResize="0"/>
          <p:nvPr/>
        </p:nvPicPr>
        <p:blipFill rotWithShape="1">
          <a:blip r:embed="rId3">
            <a:alphaModFix/>
          </a:blip>
          <a:srcRect b="0" l="0" r="0" t="0"/>
          <a:stretch/>
        </p:blipFill>
        <p:spPr>
          <a:xfrm>
            <a:off x="4901675" y="3186699"/>
            <a:ext cx="2626374" cy="1880036"/>
          </a:xfrm>
          <a:prstGeom prst="rect">
            <a:avLst/>
          </a:prstGeom>
          <a:noFill/>
          <a:ln>
            <a:noFill/>
          </a:ln>
        </p:spPr>
      </p:pic>
      <p:pic>
        <p:nvPicPr>
          <p:cNvPr descr="Process Management in Linux - GeeksforGeeks" id="195" name="Google Shape;195;p8"/>
          <p:cNvPicPr preferRelativeResize="0"/>
          <p:nvPr/>
        </p:nvPicPr>
        <p:blipFill rotWithShape="1">
          <a:blip r:embed="rId4">
            <a:alphaModFix/>
          </a:blip>
          <a:srcRect b="0" l="0" r="0" t="0"/>
          <a:stretch/>
        </p:blipFill>
        <p:spPr>
          <a:xfrm>
            <a:off x="943845" y="3321364"/>
            <a:ext cx="3471580" cy="14320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t>Process Groups</a:t>
            </a:r>
            <a:endParaRPr b="1" sz="2500"/>
          </a:p>
        </p:txBody>
      </p:sp>
      <p:sp>
        <p:nvSpPr>
          <p:cNvPr id="201" name="Google Shape;201;p31"/>
          <p:cNvSpPr txBox="1"/>
          <p:nvPr>
            <p:ph idx="1" type="body"/>
          </p:nvPr>
        </p:nvSpPr>
        <p:spPr>
          <a:xfrm>
            <a:off x="384775"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A Job is essentially a pipelined-command</a:t>
            </a:r>
            <a:endParaRPr/>
          </a:p>
          <a:p>
            <a:pPr indent="-342900" lvl="0" marL="457200" rtl="0" algn="l">
              <a:lnSpc>
                <a:spcPct val="100000"/>
              </a:lnSpc>
              <a:spcBef>
                <a:spcPts val="0"/>
              </a:spcBef>
              <a:spcAft>
                <a:spcPts val="0"/>
              </a:spcAft>
              <a:buSzPts val="1800"/>
              <a:buChar char="●"/>
            </a:pPr>
            <a:r>
              <a:rPr lang="en"/>
              <a:t>Each Job has its own process group</a:t>
            </a:r>
            <a:endParaRPr/>
          </a:p>
          <a:p>
            <a:pPr indent="-342900" lvl="1" marL="914400" rtl="0" algn="l">
              <a:lnSpc>
                <a:spcPct val="100000"/>
              </a:lnSpc>
              <a:spcBef>
                <a:spcPts val="0"/>
              </a:spcBef>
              <a:spcAft>
                <a:spcPts val="0"/>
              </a:spcAft>
              <a:buSzPts val="1800"/>
              <a:buFont typeface="Courier New"/>
              <a:buChar char="o"/>
            </a:pPr>
            <a:r>
              <a:rPr lang="en"/>
              <a:t>Each command within a Job should have the same PGID</a:t>
            </a:r>
            <a:endParaRPr/>
          </a:p>
          <a:p>
            <a:pPr indent="-342900" lvl="1" marL="914400" rtl="0" algn="l">
              <a:lnSpc>
                <a:spcPct val="100000"/>
              </a:lnSpc>
              <a:spcBef>
                <a:spcPts val="0"/>
              </a:spcBef>
              <a:spcAft>
                <a:spcPts val="0"/>
              </a:spcAft>
              <a:buSzPts val="1800"/>
              <a:buFont typeface="Courier New"/>
              <a:buChar char="o"/>
            </a:pPr>
            <a:r>
              <a:rPr lang="en"/>
              <a:t>Two methodologies of creating new processes:</a:t>
            </a:r>
            <a:endParaRPr/>
          </a:p>
          <a:p>
            <a:pPr indent="-342900" lvl="2" marL="1371600" rtl="0" algn="l">
              <a:lnSpc>
                <a:spcPct val="100000"/>
              </a:lnSpc>
              <a:spcBef>
                <a:spcPts val="0"/>
              </a:spcBef>
              <a:spcAft>
                <a:spcPts val="0"/>
              </a:spcAft>
              <a:buSzPts val="1800"/>
              <a:buFont typeface="Courier New"/>
              <a:buChar char="o"/>
            </a:pPr>
            <a:r>
              <a:rPr lang="en"/>
              <a:t>fork() and execvp()</a:t>
            </a:r>
            <a:endParaRPr/>
          </a:p>
          <a:p>
            <a:pPr indent="-342900" lvl="2" marL="1371600" rtl="0" algn="l">
              <a:lnSpc>
                <a:spcPct val="100000"/>
              </a:lnSpc>
              <a:spcBef>
                <a:spcPts val="0"/>
              </a:spcBef>
              <a:spcAft>
                <a:spcPts val="0"/>
              </a:spcAft>
              <a:buSzPts val="1800"/>
              <a:buFont typeface="Courier New"/>
              <a:buChar char="o"/>
            </a:pPr>
            <a:r>
              <a:rPr lang="en"/>
              <a:t>posix_spawn</a:t>
            </a:r>
            <a:endParaRPr/>
          </a:p>
          <a:p>
            <a:pPr indent="-342900" lvl="0" marL="457200" rtl="0" algn="l">
              <a:lnSpc>
                <a:spcPct val="100000"/>
              </a:lnSpc>
              <a:spcBef>
                <a:spcPts val="0"/>
              </a:spcBef>
              <a:spcAft>
                <a:spcPts val="0"/>
              </a:spcAft>
              <a:buSzPts val="1800"/>
              <a:buChar char="●"/>
            </a:pPr>
            <a:r>
              <a:rPr lang="en"/>
              <a:t>Jobs are deleted when they are completed</a:t>
            </a:r>
            <a:endParaRPr/>
          </a:p>
          <a:p>
            <a:pPr indent="-342900" lvl="1" marL="914400" rtl="0" algn="l">
              <a:lnSpc>
                <a:spcPct val="100000"/>
              </a:lnSpc>
              <a:spcBef>
                <a:spcPts val="0"/>
              </a:spcBef>
              <a:spcAft>
                <a:spcPts val="0"/>
              </a:spcAft>
              <a:buSzPts val="1800"/>
              <a:buFont typeface="Courier New"/>
              <a:buChar char="o"/>
            </a:pPr>
            <a:r>
              <a:rPr lang="en"/>
              <a:t>Be careful not to delete a job prematurely</a:t>
            </a:r>
            <a:endParaRPr/>
          </a:p>
          <a:p>
            <a:pPr indent="-342900" lvl="1" marL="914400" rtl="0" algn="l">
              <a:lnSpc>
                <a:spcPct val="100000"/>
              </a:lnSpc>
              <a:spcBef>
                <a:spcPts val="0"/>
              </a:spcBef>
              <a:spcAft>
                <a:spcPts val="0"/>
              </a:spcAft>
              <a:buSzPts val="1800"/>
              <a:buFont typeface="Courier New"/>
              <a:buChar char="o"/>
            </a:pPr>
            <a:r>
              <a:rPr lang="en"/>
              <a:t>See the comment above wait_for_job()</a:t>
            </a:r>
            <a:endParaRPr/>
          </a:p>
          <a:p>
            <a:pPr indent="-228600" lvl="1" marL="914400" rtl="0" algn="l">
              <a:lnSpc>
                <a:spcPct val="100000"/>
              </a:lnSpc>
              <a:spcBef>
                <a:spcPts val="0"/>
              </a:spcBef>
              <a:spcAft>
                <a:spcPts val="0"/>
              </a:spcAft>
              <a:buSzPts val="1800"/>
              <a:buFont typeface="Courier New"/>
              <a:buNone/>
            </a:pPr>
            <a:r>
              <a:t/>
            </a:r>
            <a:endParaRPr/>
          </a:p>
          <a:p>
            <a:pPr indent="-228600" lvl="2" marL="1371600" rtl="0" algn="l">
              <a:lnSpc>
                <a:spcPct val="100000"/>
              </a:lnSpc>
              <a:spcBef>
                <a:spcPts val="0"/>
              </a:spcBef>
              <a:spcAft>
                <a:spcPts val="0"/>
              </a:spcAft>
              <a:buSzPts val="1800"/>
              <a:buFont typeface="Courier New"/>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heme Colors 2">
      <a:dk1>
        <a:srgbClr val="861F41"/>
      </a:dk1>
      <a:lt1>
        <a:srgbClr val="FFFFFF"/>
      </a:lt1>
      <a:dk2>
        <a:srgbClr val="75787B"/>
      </a:dk2>
      <a:lt2>
        <a:srgbClr val="DBDBDB"/>
      </a:lt2>
      <a:accent1>
        <a:srgbClr val="861F41"/>
      </a:accent1>
      <a:accent2>
        <a:srgbClr val="E87731"/>
      </a:accent2>
      <a:accent3>
        <a:srgbClr val="A5A5A5"/>
      </a:accent3>
      <a:accent4>
        <a:srgbClr val="417C79"/>
      </a:accent4>
      <a:accent5>
        <a:srgbClr val="E5E1E6"/>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