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48" r:id="rId1"/>
    <p:sldMasterId id="2147483661" r:id="rId2"/>
  </p:sldMasterIdLst>
  <p:notesMasterIdLst>
    <p:notesMasterId r:id="rId59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  <p:sldId id="270" r:id="rId17"/>
    <p:sldId id="271" r:id="rId18"/>
    <p:sldId id="272" r:id="rId19"/>
    <p:sldId id="273" r:id="rId20"/>
    <p:sldId id="274" r:id="rId21"/>
    <p:sldId id="275" r:id="rId22"/>
    <p:sldId id="276" r:id="rId23"/>
    <p:sldId id="277" r:id="rId24"/>
    <p:sldId id="278" r:id="rId25"/>
    <p:sldId id="311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  <p:sldId id="292" r:id="rId40"/>
    <p:sldId id="293" r:id="rId41"/>
    <p:sldId id="294" r:id="rId42"/>
    <p:sldId id="295" r:id="rId43"/>
    <p:sldId id="296" r:id="rId44"/>
    <p:sldId id="297" r:id="rId45"/>
    <p:sldId id="298" r:id="rId46"/>
    <p:sldId id="299" r:id="rId47"/>
    <p:sldId id="300" r:id="rId48"/>
    <p:sldId id="301" r:id="rId49"/>
    <p:sldId id="302" r:id="rId50"/>
    <p:sldId id="303" r:id="rId51"/>
    <p:sldId id="304" r:id="rId52"/>
    <p:sldId id="305" r:id="rId53"/>
    <p:sldId id="306" r:id="rId54"/>
    <p:sldId id="307" r:id="rId55"/>
    <p:sldId id="308" r:id="rId56"/>
    <p:sldId id="309" r:id="rId57"/>
    <p:sldId id="310" r:id="rId58"/>
  </p:sldIdLst>
  <p:sldSz cx="9144000" cy="5715000" type="screen16x10"/>
  <p:notesSz cx="6858000" cy="9144000"/>
  <p:embeddedFontLst>
    <p:embeddedFont>
      <p:font typeface="Calibri" panose="020F0502020204030204" pitchFamily="34" charset="0"/>
      <p:regular r:id="rId60"/>
      <p:bold r:id="rId61"/>
      <p:italic r:id="rId62"/>
      <p:boldItalic r:id="rId63"/>
    </p:embeddedFont>
    <p:embeddedFont>
      <p:font typeface="Consolas" panose="020B0609020204030204" pitchFamily="49" charset="0"/>
      <p:regular r:id="rId64"/>
      <p:bold r:id="rId65"/>
      <p:italic r:id="rId66"/>
      <p:boldItalic r:id="rId67"/>
    </p:embeddedFont>
    <p:embeddedFont>
      <p:font typeface="Helvetica Neue Light" panose="020B0604020202020204" charset="0"/>
      <p:regular r:id="rId68"/>
      <p:bold r:id="rId69"/>
      <p:italic r:id="rId70"/>
      <p:boldItalic r:id="rId7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72" roundtripDataSignature="AMtx7mi4m5fOz6LEbZzTYXZ+kJ4KjHai+Q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155CC"/>
    <a:srgbClr val="C0504D"/>
    <a:srgbClr val="B88C00"/>
    <a:srgbClr val="D09E00"/>
    <a:srgbClr val="38761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82" d="100"/>
          <a:sy n="182" d="100"/>
        </p:scale>
        <p:origin x="1180" y="10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4.xml"/><Relationship Id="rId21" Type="http://schemas.openxmlformats.org/officeDocument/2006/relationships/slide" Target="slides/slide19.xml"/><Relationship Id="rId42" Type="http://schemas.openxmlformats.org/officeDocument/2006/relationships/slide" Target="slides/slide40.xml"/><Relationship Id="rId47" Type="http://schemas.openxmlformats.org/officeDocument/2006/relationships/slide" Target="slides/slide45.xml"/><Relationship Id="rId63" Type="http://schemas.openxmlformats.org/officeDocument/2006/relationships/font" Target="fonts/font4.fntdata"/><Relationship Id="rId68" Type="http://schemas.openxmlformats.org/officeDocument/2006/relationships/font" Target="fonts/font9.fntdata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9" Type="http://schemas.openxmlformats.org/officeDocument/2006/relationships/slide" Target="slides/slide27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slide" Target="slides/slide38.xml"/><Relationship Id="rId45" Type="http://schemas.openxmlformats.org/officeDocument/2006/relationships/slide" Target="slides/slide43.xml"/><Relationship Id="rId53" Type="http://schemas.openxmlformats.org/officeDocument/2006/relationships/slide" Target="slides/slide51.xml"/><Relationship Id="rId58" Type="http://schemas.openxmlformats.org/officeDocument/2006/relationships/slide" Target="slides/slide56.xml"/><Relationship Id="rId66" Type="http://schemas.openxmlformats.org/officeDocument/2006/relationships/font" Target="fonts/font7.fntdata"/><Relationship Id="rId74" Type="http://schemas.openxmlformats.org/officeDocument/2006/relationships/viewProps" Target="viewProps.xml"/><Relationship Id="rId5" Type="http://schemas.openxmlformats.org/officeDocument/2006/relationships/slide" Target="slides/slide3.xml"/><Relationship Id="rId61" Type="http://schemas.openxmlformats.org/officeDocument/2006/relationships/font" Target="fonts/font2.fntdata"/><Relationship Id="rId19" Type="http://schemas.openxmlformats.org/officeDocument/2006/relationships/slide" Target="slides/slide1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slide" Target="slides/slide41.xml"/><Relationship Id="rId48" Type="http://schemas.openxmlformats.org/officeDocument/2006/relationships/slide" Target="slides/slide46.xml"/><Relationship Id="rId56" Type="http://schemas.openxmlformats.org/officeDocument/2006/relationships/slide" Target="slides/slide54.xml"/><Relationship Id="rId64" Type="http://schemas.openxmlformats.org/officeDocument/2006/relationships/font" Target="fonts/font5.fntdata"/><Relationship Id="rId69" Type="http://schemas.openxmlformats.org/officeDocument/2006/relationships/font" Target="fonts/font10.fntdata"/><Relationship Id="rId8" Type="http://schemas.openxmlformats.org/officeDocument/2006/relationships/slide" Target="slides/slide6.xml"/><Relationship Id="rId51" Type="http://schemas.openxmlformats.org/officeDocument/2006/relationships/slide" Target="slides/slide49.xml"/><Relationship Id="rId72" Type="http://customschemas.google.com/relationships/presentationmetadata" Target="metadata"/><Relationship Id="rId3" Type="http://schemas.openxmlformats.org/officeDocument/2006/relationships/slide" Target="slides/slide1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slide" Target="slides/slide36.xml"/><Relationship Id="rId46" Type="http://schemas.openxmlformats.org/officeDocument/2006/relationships/slide" Target="slides/slide44.xml"/><Relationship Id="rId59" Type="http://schemas.openxmlformats.org/officeDocument/2006/relationships/notesMaster" Target="notesMasters/notesMaster1.xml"/><Relationship Id="rId67" Type="http://schemas.openxmlformats.org/officeDocument/2006/relationships/font" Target="fonts/font8.fntdata"/><Relationship Id="rId20" Type="http://schemas.openxmlformats.org/officeDocument/2006/relationships/slide" Target="slides/slide18.xml"/><Relationship Id="rId41" Type="http://schemas.openxmlformats.org/officeDocument/2006/relationships/slide" Target="slides/slide39.xml"/><Relationship Id="rId54" Type="http://schemas.openxmlformats.org/officeDocument/2006/relationships/slide" Target="slides/slide52.xml"/><Relationship Id="rId62" Type="http://schemas.openxmlformats.org/officeDocument/2006/relationships/font" Target="fonts/font3.fntdata"/><Relationship Id="rId70" Type="http://schemas.openxmlformats.org/officeDocument/2006/relationships/font" Target="fonts/font11.fntdata"/><Relationship Id="rId75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49" Type="http://schemas.openxmlformats.org/officeDocument/2006/relationships/slide" Target="slides/slide47.xml"/><Relationship Id="rId57" Type="http://schemas.openxmlformats.org/officeDocument/2006/relationships/slide" Target="slides/slide55.xml"/><Relationship Id="rId10" Type="http://schemas.openxmlformats.org/officeDocument/2006/relationships/slide" Target="slides/slide8.xml"/><Relationship Id="rId31" Type="http://schemas.openxmlformats.org/officeDocument/2006/relationships/slide" Target="slides/slide29.xml"/><Relationship Id="rId44" Type="http://schemas.openxmlformats.org/officeDocument/2006/relationships/slide" Target="slides/slide42.xml"/><Relationship Id="rId52" Type="http://schemas.openxmlformats.org/officeDocument/2006/relationships/slide" Target="slides/slide50.xml"/><Relationship Id="rId60" Type="http://schemas.openxmlformats.org/officeDocument/2006/relationships/font" Target="fonts/font1.fntdata"/><Relationship Id="rId65" Type="http://schemas.openxmlformats.org/officeDocument/2006/relationships/font" Target="fonts/font6.fntdata"/><Relationship Id="rId73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9" Type="http://schemas.openxmlformats.org/officeDocument/2006/relationships/slide" Target="slides/slide37.xml"/><Relationship Id="rId34" Type="http://schemas.openxmlformats.org/officeDocument/2006/relationships/slide" Target="slides/slide32.xml"/><Relationship Id="rId50" Type="http://schemas.openxmlformats.org/officeDocument/2006/relationships/slide" Target="slides/slide48.xml"/><Relationship Id="rId55" Type="http://schemas.openxmlformats.org/officeDocument/2006/relationships/slide" Target="slides/slide53.xml"/><Relationship Id="rId76" Type="http://schemas.openxmlformats.org/officeDocument/2006/relationships/tableStyles" Target="tableStyles.xml"/><Relationship Id="rId7" Type="http://schemas.openxmlformats.org/officeDocument/2006/relationships/slide" Target="slides/slide5.xml"/><Relationship Id="rId71" Type="http://schemas.openxmlformats.org/officeDocument/2006/relationships/font" Target="fonts/font12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marR="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sz="11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106" name="Google Shape;106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1" name="Google Shape;191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92" name="Google Shape;192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p1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98" name="Google Shape;198;p1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" name="Google Shape;205;p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06" name="Google Shape;206;p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14" name="Google Shape;214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30" name="Google Shape;230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1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36" name="Google Shape;236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Google Shape;242;p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43" name="Google Shape;243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p1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49" name="Google Shape;249;p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4" name="Google Shape;254;p1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55" name="Google Shape;255;p1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0" name="Google Shape;260;p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261" name="Google Shape;261;p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115" name="Google Shape;115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8" name="Google Shape;268;gd352e3fe60_0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dk1"/>
                </a:solidFill>
              </a:rPr>
              <a:t>Alice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&lt;jwt.h&gt;: no such file or directory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 ./install-dependencies.sh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Not opening any files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Running without -R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Leaking source code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Running with -R .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Leaking private files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Fix IDOR attacks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Load whole videos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Fixed later in project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vite: command not found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npm install first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App doesn't build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    Move ~cs3214/bin up in PATH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>
                <a:solidFill>
                  <a:schemeClr val="dk1"/>
                </a:solidFill>
              </a:rPr>
              <a:t>Site looks weird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    Support CSS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269" name="Google Shape;269;gd352e3fe60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75" name="Google Shape;275;p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74a9d90d74_1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282" name="Google Shape;282;g74a9d90d74_1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03" name="Google Shape;303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" name="Google Shape;327;p2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28" name="Google Shape;328;p2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3" name="Google Shape;343;p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44" name="Google Shape;344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0" name="Google Shape;350;g232f573cf99_1_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51" name="Google Shape;351;g232f573cf99_1_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6" name="Google Shape;356;p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357" name="Google Shape;357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Google Shape;365;g230da8a8906_2_0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>
                <a:solidFill>
                  <a:schemeClr val="dk1"/>
                </a:solidFill>
              </a:rPr>
              <a:t>Alice</a:t>
            </a:r>
            <a:endParaRPr b="1"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>
                <a:solidFill>
                  <a:schemeClr val="dk1"/>
                </a:solidFill>
              </a:rPr>
              <a:t>TODO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366" name="Google Shape;366;g230da8a8906_2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72" name="Google Shape;372;p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0" name="Google Shape;120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21" name="Google Shape;121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" name="Google Shape;378;p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79" name="Google Shape;379;p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4" name="Google Shape;384;p2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85" name="Google Shape;385;p2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p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391" name="Google Shape;391;p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Google Shape;396;p3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 </a:t>
            </a:r>
            <a:endParaRPr/>
          </a:p>
        </p:txBody>
      </p:sp>
      <p:sp>
        <p:nvSpPr>
          <p:cNvPr id="397" name="Google Shape;397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Google Shape;403;p3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04" name="Google Shape;404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" name="Google Shape;409;p3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10" name="Google Shape;410;p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5" name="Google Shape;415;gd30b2a42b1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16" name="Google Shape;416;gd30b2a42b1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Google Shape;422;gd30b2a42b1_0_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23" name="Google Shape;423;gd30b2a42b1_0_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4" name="Google Shape;434;gd30b2a42b1_0_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35" name="Google Shape;435;gd30b2a42b1_0_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Tanvi/Alice</a:t>
            </a:r>
            <a:endParaRPr/>
          </a:p>
        </p:txBody>
      </p:sp>
      <p:sp>
        <p:nvSpPr>
          <p:cNvPr id="447" name="Google Shape;447;p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28" name="Google Shape;128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3" name="Google Shape;453;p3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54" name="Google Shape;454;p3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9" name="Google Shape;459;p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60" name="Google Shape;460;p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5" name="Google Shape;465;p3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66" name="Google Shape;466;p3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" name="Google Shape;471;p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72" name="Google Shape;472;p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7" name="Google Shape;477;g74a9d90d45_0_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478" name="Google Shape;478;g74a9d90d45_0_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5" name="Google Shape;485;p3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486" name="Google Shape;486;p3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" name="Google Shape;491;g8407ac32ea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92" name="Google Shape;492;g8407ac32ea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7" name="Google Shape;497;g83ccbea928_0_6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498" name="Google Shape;498;g83ccbea928_0_6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3" name="Google Shape;503;gd27dac0346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04" name="Google Shape;504;gd27dac0346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0" name="Google Shape;510;gd27dac0346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11" name="Google Shape;511;gd27dac0346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35" name="Google Shape;135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6" name="Google Shape;516;gd27dac0346_0_1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17" name="Google Shape;517;gd27dac0346_0_1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4" name="Google Shape;524;gd27dac0346_0_2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25" name="Google Shape;525;gd27dac0346_0_2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0" name="Google Shape;530;gd27dac0346_0_33:notes"/>
          <p:cNvSpPr txBox="1">
            <a:spLocks noGrp="1"/>
          </p:cNvSpPr>
          <p:nvPr>
            <p:ph type="body" idx="1"/>
          </p:nvPr>
        </p:nvSpPr>
        <p:spPr>
          <a:xfrm>
            <a:off x="914400" y="4343400"/>
            <a:ext cx="5028900" cy="4114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0000" tIns="45000" rIns="90000" bIns="450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Alice</a:t>
            </a:r>
            <a:endParaRPr b="1"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Demoing fuzz-pserv.py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Navigate to your demo server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Invoke </a:t>
            </a:r>
            <a:r>
              <a:rPr lang="en-US" b="1">
                <a:solidFill>
                  <a:schemeClr val="accent5"/>
                </a:solidFill>
                <a:latin typeface="Courier New"/>
                <a:ea typeface="Courier New"/>
                <a:cs typeface="Courier New"/>
                <a:sym typeface="Courier New"/>
              </a:rPr>
              <a:t>fuzz-pserv.py </a:t>
            </a:r>
            <a:r>
              <a:rPr lang="en-US">
                <a:solidFill>
                  <a:schemeClr val="dk1"/>
                </a:solidFill>
              </a:rPr>
              <a:t>to see the help menu</a:t>
            </a:r>
            <a:endParaRPr b="1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Fuzz the server (with -j) until it crashes</a:t>
            </a:r>
            <a:endParaRPr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AutoNum type="arabicPeriod"/>
            </a:pPr>
            <a:r>
              <a:rPr lang="en-US"/>
              <a:t>View the summary, and take a look at a crash file</a:t>
            </a:r>
            <a:endParaRPr/>
          </a:p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 b="1"/>
              <a:t>Debugging a crash</a:t>
            </a:r>
            <a:endParaRPr b="1"/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/>
              <a:t>Run the provided GDB command to reproduce the crash 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Determine the location of the crash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Ask for issues and iteratively fix them</a:t>
            </a:r>
            <a:endParaRPr>
              <a:solidFill>
                <a:schemeClr val="dk1"/>
              </a:solidFill>
            </a:endParaRPr>
          </a:p>
          <a:p>
            <a:pPr marL="457200" lvl="0" indent="-2984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AutoNum type="arabicPeriod"/>
            </a:pPr>
            <a:r>
              <a:rPr lang="en-US">
                <a:solidFill>
                  <a:schemeClr val="dk1"/>
                </a:solidFill>
              </a:rPr>
              <a:t>Run fuzzer again and confirm the issue is fixed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531" name="Google Shape;531;gd27dac0346_0_3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6" name="Google Shape;536;gd27dac0346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37" name="Google Shape;537;gd27dac0346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3" name="Google Shape;543;gfc90e576ea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Tanvi</a:t>
            </a:r>
            <a:endParaRPr/>
          </a:p>
        </p:txBody>
      </p:sp>
      <p:sp>
        <p:nvSpPr>
          <p:cNvPr id="544" name="Google Shape;544;gfc90e576ea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9" name="Google Shape;549;p4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  <p:sp>
        <p:nvSpPr>
          <p:cNvPr id="550" name="Google Shape;550;p4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44" name="Google Shape;144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Google Shape;14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50" name="Google Shape;15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56" name="Google Shape;156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g83ccbea928_0_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Alice</a:t>
            </a:r>
            <a:endParaRPr/>
          </a:p>
        </p:txBody>
      </p:sp>
      <p:sp>
        <p:nvSpPr>
          <p:cNvPr id="174" name="Google Shape;174;g83ccbea928_0_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685800"/>
            <a:ext cx="54864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4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" name="Google Shape;11;p42"/>
          <p:cNvSpPr txBox="1">
            <a:spLocks noGrp="1"/>
          </p:cNvSpPr>
          <p:nvPr>
            <p:ph type="subTitle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53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1" name="Google Shape;41;p53"/>
          <p:cNvSpPr txBox="1">
            <a:spLocks noGrp="1"/>
          </p:cNvSpPr>
          <p:nvPr>
            <p:ph type="body" idx="1"/>
          </p:nvPr>
        </p:nvSpPr>
        <p:spPr>
          <a:xfrm>
            <a:off x="893025" y="2946797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2" name="Google Shape;42;p53"/>
          <p:cNvSpPr txBox="1">
            <a:spLocks noGrp="1"/>
          </p:cNvSpPr>
          <p:nvPr>
            <p:ph type="body" idx="2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5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5" name="Google Shape;45;p54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6" name="Google Shape;46;p54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54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8" name="Google Shape;48;p54"/>
          <p:cNvSpPr txBox="1">
            <a:spLocks noGrp="1"/>
          </p:cNvSpPr>
          <p:nvPr>
            <p:ph type="body" idx="4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55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55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52" name="Google Shape;52;p55"/>
          <p:cNvSpPr txBox="1">
            <a:spLocks noGrp="1"/>
          </p:cNvSpPr>
          <p:nvPr>
            <p:ph type="body" idx="2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3" name="Google Shape;53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54" name="Google Shape;54;p5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4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1" name="Google Shape;61;p44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x">
  <p:cSld name="TITLE_AND_BODY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57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4" name="Google Shape;64;p57"/>
          <p:cNvSpPr txBox="1">
            <a:spLocks noGrp="1"/>
          </p:cNvSpPr>
          <p:nvPr>
            <p:ph type="subTitle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58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58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68" name="Google Shape;68;p58"/>
          <p:cNvSpPr txBox="1">
            <a:spLocks noGrp="1"/>
          </p:cNvSpPr>
          <p:nvPr>
            <p:ph type="body" idx="2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59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60"/>
          <p:cNvSpPr txBox="1">
            <a:spLocks noGrp="1"/>
          </p:cNvSpPr>
          <p:nvPr>
            <p:ph type="subTitle" idx="1"/>
          </p:nvPr>
        </p:nvSpPr>
        <p:spPr>
          <a:xfrm>
            <a:off x="893025" y="959978"/>
            <a:ext cx="7357838" cy="89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6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5" name="Google Shape;75;p61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6" name="Google Shape;76;p61"/>
          <p:cNvSpPr txBox="1">
            <a:spLocks noGrp="1"/>
          </p:cNvSpPr>
          <p:nvPr>
            <p:ph type="body" idx="2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61"/>
          <p:cNvSpPr txBox="1">
            <a:spLocks noGrp="1"/>
          </p:cNvSpPr>
          <p:nvPr>
            <p:ph type="body" idx="3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Google Shape;79;p6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0" name="Google Shape;80;p62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1" name="Google Shape;81;p62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2" name="Google Shape;82;p62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Slide" type="blank">
  <p:cSld name="BLANK">
    <p:spTree>
      <p:nvGrpSpPr>
        <p:cNvPr id="1" name="Shape 12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p63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63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6" name="Google Shape;86;p63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87" name="Google Shape;87;p63"/>
          <p:cNvSpPr txBox="1">
            <a:spLocks noGrp="1"/>
          </p:cNvSpPr>
          <p:nvPr>
            <p:ph type="body" idx="3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 over Content" type="objOverTx">
  <p:cSld name="OBJECT_OVER_TEXT"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Google Shape;89;p64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64"/>
          <p:cNvSpPr txBox="1">
            <a:spLocks noGrp="1"/>
          </p:cNvSpPr>
          <p:nvPr>
            <p:ph type="body" idx="1"/>
          </p:nvPr>
        </p:nvSpPr>
        <p:spPr>
          <a:xfrm>
            <a:off x="893025" y="2946797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1" name="Google Shape;91;p64"/>
          <p:cNvSpPr txBox="1">
            <a:spLocks noGrp="1"/>
          </p:cNvSpPr>
          <p:nvPr>
            <p:ph type="body" idx="2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4 Content" type="fourObj">
  <p:cSld name="FOUR_OBJECTS"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65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4" name="Google Shape;94;p65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5" name="Google Shape;95;p65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6" name="Google Shape;96;p65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97" name="Google Shape;97;p65"/>
          <p:cNvSpPr txBox="1">
            <a:spLocks noGrp="1"/>
          </p:cNvSpPr>
          <p:nvPr>
            <p:ph type="body" idx="4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6 Content">
  <p:cSld name="Title, 6 Content"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Google Shape;99;p66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0" name="Google Shape;100;p66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01" name="Google Shape;101;p66"/>
          <p:cNvSpPr txBox="1">
            <a:spLocks noGrp="1"/>
          </p:cNvSpPr>
          <p:nvPr>
            <p:ph type="body" idx="2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102" name="Google Shape;102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3" name="Google Shape;103;p6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4074048" y="2946587"/>
            <a:ext cx="995794" cy="66213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Content" type="obj">
  <p:cSld name="OBJECT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46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5" name="Google Shape;15;p46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" type="twoObj">
  <p:cSld name="TWO_OBJECTS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7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7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9" name="Google Shape;19;p47"/>
          <p:cNvSpPr txBox="1">
            <a:spLocks noGrp="1"/>
          </p:cNvSpPr>
          <p:nvPr>
            <p:ph type="body" idx="2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8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entered Text" type="objOnly">
  <p:cSld name="OBJECT_ONLY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49"/>
          <p:cNvSpPr txBox="1">
            <a:spLocks noGrp="1"/>
          </p:cNvSpPr>
          <p:nvPr>
            <p:ph type="subTitle" idx="1"/>
          </p:nvPr>
        </p:nvSpPr>
        <p:spPr>
          <a:xfrm>
            <a:off x="893025" y="959978"/>
            <a:ext cx="7357838" cy="89680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lvl="1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lvl="2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lvl="3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lvl="4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lvl="5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lvl="6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lvl="7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lvl="8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and Content" type="twoObjAndObj">
  <p:cSld name="TWO_OBJECTS_AND_OBJECT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0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50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7" name="Google Shape;27;p50"/>
          <p:cNvSpPr txBox="1">
            <a:spLocks noGrp="1"/>
          </p:cNvSpPr>
          <p:nvPr>
            <p:ph type="body" idx="2"/>
          </p:nvPr>
        </p:nvSpPr>
        <p:spPr>
          <a:xfrm>
            <a:off x="893026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8" name="Google Shape;28;p50"/>
          <p:cNvSpPr txBox="1">
            <a:spLocks noGrp="1"/>
          </p:cNvSpPr>
          <p:nvPr>
            <p:ph type="body" idx="3"/>
          </p:nvPr>
        </p:nvSpPr>
        <p:spPr>
          <a:xfrm>
            <a:off x="4663321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Content and 2 Content" type="objAndTwoObj">
  <p:cSld name="OBJECT_AND_TWO_OBJECTS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Google Shape;30;p5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1"/>
          <p:cNvSpPr txBox="1">
            <a:spLocks noGrp="1"/>
          </p:cNvSpPr>
          <p:nvPr>
            <p:ph type="body" idx="1"/>
          </p:nvPr>
        </p:nvSpPr>
        <p:spPr>
          <a:xfrm>
            <a:off x="893026" y="2946798"/>
            <a:ext cx="3590579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2" name="Google Shape;32;p51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3" name="Google Shape;33;p51"/>
          <p:cNvSpPr txBox="1">
            <a:spLocks noGrp="1"/>
          </p:cNvSpPr>
          <p:nvPr>
            <p:ph type="body" idx="3"/>
          </p:nvPr>
        </p:nvSpPr>
        <p:spPr>
          <a:xfrm>
            <a:off x="4663321" y="3292734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, 2 Content over Content" type="twoObjOverTx">
  <p:cSld name="TWO_OBJECTS_OVER_TEXT"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52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ctr" anchorCtr="0">
            <a:no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52"/>
          <p:cNvSpPr txBox="1">
            <a:spLocks noGrp="1"/>
          </p:cNvSpPr>
          <p:nvPr>
            <p:ph type="body" idx="1"/>
          </p:nvPr>
        </p:nvSpPr>
        <p:spPr>
          <a:xfrm>
            <a:off x="893026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7" name="Google Shape;37;p52"/>
          <p:cNvSpPr txBox="1">
            <a:spLocks noGrp="1"/>
          </p:cNvSpPr>
          <p:nvPr>
            <p:ph type="body" idx="2"/>
          </p:nvPr>
        </p:nvSpPr>
        <p:spPr>
          <a:xfrm>
            <a:off x="4663321" y="2946797"/>
            <a:ext cx="3590579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38" name="Google Shape;38;p52"/>
          <p:cNvSpPr txBox="1">
            <a:spLocks noGrp="1"/>
          </p:cNvSpPr>
          <p:nvPr>
            <p:ph type="body" idx="3"/>
          </p:nvPr>
        </p:nvSpPr>
        <p:spPr>
          <a:xfrm>
            <a:off x="893025" y="3292734"/>
            <a:ext cx="7357838" cy="31577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527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264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41"/>
          <p:cNvSpPr txBox="1">
            <a:spLocks noGrp="1"/>
          </p:cNvSpPr>
          <p:nvPr>
            <p:ph type="title"/>
          </p:nvPr>
        </p:nvSpPr>
        <p:spPr>
          <a:xfrm>
            <a:off x="893025" y="959978"/>
            <a:ext cx="7357838" cy="19345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b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" name="Google Shape;7;p41"/>
          <p:cNvSpPr txBox="1">
            <a:spLocks noGrp="1"/>
          </p:cNvSpPr>
          <p:nvPr>
            <p:ph type="body" idx="1"/>
          </p:nvPr>
        </p:nvSpPr>
        <p:spPr>
          <a:xfrm>
            <a:off x="893025" y="2946798"/>
            <a:ext cx="7357838" cy="6621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41"/>
          <p:cNvSpPr txBox="1">
            <a:spLocks noGrp="1"/>
          </p:cNvSpPr>
          <p:nvPr>
            <p:ph type="sldNum" idx="12"/>
          </p:nvPr>
        </p:nvSpPr>
        <p:spPr>
          <a:xfrm>
            <a:off x="4438042" y="5421095"/>
            <a:ext cx="258947" cy="2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43"/>
          <p:cNvSpPr txBox="1">
            <a:spLocks noGrp="1"/>
          </p:cNvSpPr>
          <p:nvPr>
            <p:ph type="title"/>
          </p:nvPr>
        </p:nvSpPr>
        <p:spPr>
          <a:xfrm>
            <a:off x="669769" y="260507"/>
            <a:ext cx="7804350" cy="126478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7" name="Google Shape;57;p43"/>
          <p:cNvSpPr txBox="1">
            <a:spLocks noGrp="1"/>
          </p:cNvSpPr>
          <p:nvPr>
            <p:ph type="body" idx="1"/>
          </p:nvPr>
        </p:nvSpPr>
        <p:spPr>
          <a:xfrm>
            <a:off x="669769" y="1525501"/>
            <a:ext cx="7804350" cy="36833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ctr" anchorCtr="0">
            <a:no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8" name="Google Shape;58;p43"/>
          <p:cNvSpPr txBox="1">
            <a:spLocks noGrp="1"/>
          </p:cNvSpPr>
          <p:nvPr>
            <p:ph type="sldNum" idx="12"/>
          </p:nvPr>
        </p:nvSpPr>
        <p:spPr>
          <a:xfrm>
            <a:off x="4438042" y="5421095"/>
            <a:ext cx="258947" cy="22296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50750" tIns="50750" rIns="50750" bIns="50750" anchor="t" anchorCtr="0">
            <a:noAutofit/>
          </a:bodyPr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1pPr>
            <a:lvl2pPr marL="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2pPr>
            <a:lvl3pPr marL="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3pPr>
            <a:lvl4pPr marL="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4pPr>
            <a:lvl5pPr marL="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5pPr>
            <a:lvl6pPr marL="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6pPr>
            <a:lvl7pPr marL="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7pPr>
            <a:lvl8pPr marL="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8pPr>
            <a:lvl9pPr marL="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  <a:defRPr sz="1265" b="0" i="0" u="none" strike="noStrike" cap="none">
                <a:solidFill>
                  <a:srgbClr val="000000"/>
                </a:solidFill>
                <a:latin typeface="Times New Roman"/>
                <a:ea typeface="Times New Roman"/>
                <a:cs typeface="Times New Roman"/>
                <a:sym typeface="Times New Roman"/>
              </a:defRPr>
            </a:lvl9pPr>
          </a:lstStyle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hyperlink" Target="mailto:didenkova@vt.edu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tools.ietf.org/html/rfc7519" TargetMode="Externa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5.png"/><Relationship Id="rId4" Type="http://schemas.openxmlformats.org/officeDocument/2006/relationships/hyperlink" Target="https://jwt.io/" TargetMode="Externa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svelte.dev/" TargetMode="Externa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s://git.cs.vt.edu/cs3214-staff/pserv.git" TargetMode="Externa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3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3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3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3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hyperlink" Target="https://kit.svelte.dev/" TargetMode="External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13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13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13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13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1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3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13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1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1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jakubroztocil/httpie" TargetMode="External"/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13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s://xkcd.com/1658/" TargetMode="External"/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6.png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13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13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fall2023/projects/project4" TargetMode="External"/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13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13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13.xm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developer.mozilla.org/en-US/docs/Web/HTTP/Messages" TargetMode="External"/><Relationship Id="rId3" Type="http://schemas.openxmlformats.org/officeDocument/2006/relationships/hyperlink" Target="https://courses.cs.vt.edu/cs3214/spring2023/projects/project4" TargetMode="External"/><Relationship Id="rId7" Type="http://schemas.openxmlformats.org/officeDocument/2006/relationships/hyperlink" Target="https://linux.die.net/man/2/accept" TargetMode="External"/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3.xml"/><Relationship Id="rId6" Type="http://schemas.openxmlformats.org/officeDocument/2006/relationships/hyperlink" Target="https://linux.die.net/man/2/listen" TargetMode="External"/><Relationship Id="rId5" Type="http://schemas.openxmlformats.org/officeDocument/2006/relationships/hyperlink" Target="https://linux.die.net/man/2/bind" TargetMode="External"/><Relationship Id="rId4" Type="http://schemas.openxmlformats.org/officeDocument/2006/relationships/hyperlink" Target="https://linux.die.net/man/2/socket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13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hyperlink" Target="https://github.com/AFLplusplus/AFLplusplus" TargetMode="External"/><Relationship Id="rId7" Type="http://schemas.openxmlformats.org/officeDocument/2006/relationships/image" Target="../media/image8.svg"/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7.png"/><Relationship Id="rId5" Type="http://schemas.openxmlformats.org/officeDocument/2006/relationships/hyperlink" Target="https://vtechworks.lib.vt.edu/bitstream/handle/10919/110769/Shugg_CW_T_2022.pdf" TargetMode="External"/><Relationship Id="rId4" Type="http://schemas.openxmlformats.org/officeDocument/2006/relationships/hyperlink" Target="https://aflplus.plus/" TargetMode="Externa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3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13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hyperlink" Target="https://courses.cs.vt.edu/cs3214/spring2023/sfi/overview" TargetMode="External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13.xml"/><Relationship Id="rId5" Type="http://schemas.openxmlformats.org/officeDocument/2006/relationships/image" Target="../media/image9.png"/><Relationship Id="rId4" Type="http://schemas.openxmlformats.org/officeDocument/2006/relationships/hyperlink" Target="https://git.cs.vt.edu/cs3214-staff/pserv/-/blob/master/sfi/overview.md" TargetMode="Externa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3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1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" name="Google Shape;108;p1"/>
          <p:cNvSpPr txBox="1"/>
          <p:nvPr/>
        </p:nvSpPr>
        <p:spPr>
          <a:xfrm>
            <a:off x="232500" y="2299500"/>
            <a:ext cx="8679000" cy="58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sz="4219" b="1">
                <a:solidFill>
                  <a:srgbClr val="FFFFFF"/>
                </a:solidFill>
              </a:rPr>
              <a:t>Personal Web and Video Server</a:t>
            </a:r>
            <a:endParaRPr sz="4219" b="1">
              <a:solidFill>
                <a:srgbClr val="FFFFFF"/>
              </a:solidFill>
            </a:endParaRPr>
          </a:p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endParaRPr sz="4219" b="1">
              <a:solidFill>
                <a:srgbClr val="FFFFFF"/>
              </a:solidFill>
            </a:endParaRPr>
          </a:p>
        </p:txBody>
      </p:sp>
      <p:sp>
        <p:nvSpPr>
          <p:cNvPr id="110" name="Google Shape;110;p1"/>
          <p:cNvSpPr/>
          <p:nvPr/>
        </p:nvSpPr>
        <p:spPr>
          <a:xfrm>
            <a:off x="1812745" y="1304022"/>
            <a:ext cx="5518500" cy="363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rmAutofit lnSpcReduction="100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9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CS 3214: Project 4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1" name="Google Shape;111;p1"/>
          <p:cNvPicPr preferRelativeResize="0"/>
          <p:nvPr/>
        </p:nvPicPr>
        <p:blipFill rotWithShape="1">
          <a:blip r:embed="rId3">
            <a:alphaModFix/>
          </a:blip>
          <a:srcRect l="4307" t="8749" r="2662" b="7011"/>
          <a:stretch/>
        </p:blipFill>
        <p:spPr>
          <a:xfrm>
            <a:off x="7128775" y="585514"/>
            <a:ext cx="650215" cy="305838"/>
          </a:xfrm>
          <a:prstGeom prst="rect">
            <a:avLst/>
          </a:prstGeom>
          <a:noFill/>
          <a:ln>
            <a:noFill/>
          </a:ln>
        </p:spPr>
      </p:pic>
      <p:sp>
        <p:nvSpPr>
          <p:cNvPr id="112" name="Google Shape;112;p1"/>
          <p:cNvSpPr txBox="1"/>
          <p:nvPr/>
        </p:nvSpPr>
        <p:spPr>
          <a:xfrm>
            <a:off x="754200" y="3166300"/>
            <a:ext cx="7635600" cy="984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900" b="1" dirty="0">
                <a:solidFill>
                  <a:srgbClr val="FFFFFF"/>
                </a:solidFill>
              </a:rPr>
              <a:t>Help Session: Tuesday November 28th, 2023 - 7:00pm EST </a:t>
            </a:r>
            <a:endParaRPr sz="1600" dirty="0">
              <a:solidFill>
                <a:srgbClr val="FFFFFF"/>
              </a:solidFill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dirty="0">
                <a:solidFill>
                  <a:srgbClr val="FFFFFF"/>
                </a:solidFill>
              </a:rPr>
              <a:t>Alice Didenkova (GTA) &lt;</a:t>
            </a:r>
            <a:r>
              <a:rPr lang="en-US" sz="1600" dirty="0">
                <a:solidFill>
                  <a:schemeClr val="lt1"/>
                </a:solidFill>
                <a:uFill>
                  <a:noFill/>
                </a:uFill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didenkova@vt.edu</a:t>
            </a:r>
            <a:r>
              <a:rPr lang="en-US" sz="1600" dirty="0">
                <a:solidFill>
                  <a:srgbClr val="FFFFFF"/>
                </a:solidFill>
              </a:rPr>
              <a:t>&gt;</a:t>
            </a:r>
            <a:endParaRPr sz="1900" b="1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" name="Google Shape;194;p9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Each line ends in: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CR: carriage return,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\r</a:t>
            </a:r>
            <a:endParaRPr sz="1850" b="1" i="0" u="none" strike="noStrike" cap="none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LF: line feed,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Consolas" panose="020B0609020204030204" pitchFamily="49" charset="0"/>
                <a:sym typeface="Arial"/>
              </a:rPr>
              <a:t>\n</a:t>
            </a:r>
            <a:endParaRPr sz="1850" b="1" i="0" u="none" strike="noStrike" cap="none" dirty="0">
              <a:solidFill>
                <a:srgbClr val="000000"/>
              </a:solidFill>
              <a:latin typeface="Consolas" panose="020B0609020204030204" pitchFamily="49" charset="0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Has version and status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Optional header fields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Blank CRLF, then message content (if any)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status codes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95" name="Google Shape;195;p9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Standard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10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1" name="Google Shape;201;p10"/>
          <p:cNvSpPr txBox="1"/>
          <p:nvPr/>
        </p:nvSpPr>
        <p:spPr>
          <a:xfrm>
            <a:off x="1351603" y="1658700"/>
            <a:ext cx="6445528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Key, value store in a well-defined format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02" name="Google Shape;202;p10"/>
          <p:cNvSpPr/>
          <p:nvPr/>
        </p:nvSpPr>
        <p:spPr>
          <a:xfrm>
            <a:off x="1351603" y="2097049"/>
            <a:ext cx="6445528" cy="2426204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"a": "Example text",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"b": 0,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"c": [1, 2, 3, 4],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"d": {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"a": [],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    "b": "Hello world"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   }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03" name="Google Shape;203;p10"/>
          <p:cNvSpPr txBox="1"/>
          <p:nvPr/>
        </p:nvSpPr>
        <p:spPr>
          <a:xfrm>
            <a:off x="1353707" y="1301415"/>
            <a:ext cx="1511948" cy="303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sz="843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“Javascript Object Notation”</a:t>
            </a:r>
            <a:endParaRPr sz="843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8" name="Google Shape;208;p11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solidFill>
            <a:srgbClr val="DCDEE0">
              <a:alpha val="23140"/>
            </a:srgbClr>
          </a:solidFill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Web Tokens are an open, industry standard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RFC 7519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method for representing claims securely between two parties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Debugged on main website: </a:t>
            </a:r>
            <a:r>
              <a:rPr lang="en-US" sz="1850" b="0" i="0" u="sng" strike="noStrike" cap="none" dirty="0">
                <a:solidFill>
                  <a:srgbClr val="0000FF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https://jwt.io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Three parts: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F8125E"/>
                </a:solidFill>
              </a:rPr>
              <a:t>Header</a:t>
            </a:r>
            <a:endParaRPr sz="1850" i="0" u="none" strike="noStrike" cap="none" dirty="0">
              <a:solidFill>
                <a:srgbClr val="000000"/>
              </a:solidFill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D446FC"/>
                </a:solidFill>
              </a:rPr>
              <a:t>Payload</a:t>
            </a:r>
            <a:endParaRPr sz="1850" i="0" u="none" strike="noStrike" cap="none" dirty="0">
              <a:solidFill>
                <a:srgbClr val="000000"/>
              </a:solidFill>
            </a:endParaRPr>
          </a:p>
          <a:p>
            <a:pPr marL="481965" marR="0" lvl="1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Char char="○"/>
            </a:pPr>
            <a:r>
              <a:rPr lang="en-US" sz="1850" b="1" dirty="0">
                <a:solidFill>
                  <a:srgbClr val="1FBAEE"/>
                </a:solidFill>
              </a:rPr>
              <a:t>Signature</a:t>
            </a:r>
            <a:endParaRPr sz="1850" i="0" u="none" strike="noStrike" cap="none" dirty="0">
              <a:solidFill>
                <a:srgbClr val="000000"/>
              </a:solidFill>
            </a:endParaRPr>
          </a:p>
        </p:txBody>
      </p:sp>
      <p:sp>
        <p:nvSpPr>
          <p:cNvPr id="209" name="Google Shape;209;p11"/>
          <p:cNvSpPr/>
          <p:nvPr/>
        </p:nvSpPr>
        <p:spPr>
          <a:xfrm>
            <a:off x="6554686" y="520207"/>
            <a:ext cx="1138304" cy="11383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0" name="Google Shape;210;p11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JSON Web Tokens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1" name="Google Shape;211;p1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730862" y="693725"/>
            <a:ext cx="786143" cy="79145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6" name="Google Shape;216;p12"/>
          <p:cNvSpPr/>
          <p:nvPr/>
        </p:nvSpPr>
        <p:spPr>
          <a:xfrm>
            <a:off x="6554686" y="520207"/>
            <a:ext cx="1138304" cy="1138304"/>
          </a:xfrm>
          <a:prstGeom prst="ellipse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17" name="Google Shape;217;p12"/>
          <p:cNvSpPr txBox="1"/>
          <p:nvPr/>
        </p:nvSpPr>
        <p:spPr>
          <a:xfrm>
            <a:off x="1351603" y="1658700"/>
            <a:ext cx="6440713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Encoded JWT token is delimited by dots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18" name="Google Shape;218;p12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Example JWT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19" name="Google Shape;219;p1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730862" y="693725"/>
            <a:ext cx="786143" cy="791459"/>
          </a:xfrm>
          <a:prstGeom prst="rect">
            <a:avLst/>
          </a:prstGeom>
          <a:noFill/>
          <a:ln>
            <a:noFill/>
          </a:ln>
        </p:spPr>
      </p:pic>
      <p:sp>
        <p:nvSpPr>
          <p:cNvPr id="220" name="Google Shape;220;p12"/>
          <p:cNvSpPr/>
          <p:nvPr/>
        </p:nvSpPr>
        <p:spPr>
          <a:xfrm>
            <a:off x="1351600" y="2218424"/>
            <a:ext cx="2832600" cy="1698900"/>
          </a:xfrm>
          <a:prstGeom prst="rect">
            <a:avLst/>
          </a:prstGeom>
          <a:solidFill>
            <a:srgbClr val="DCDEE0">
              <a:alpha val="23137"/>
            </a:srgbClr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8125E"/>
                </a:solidFill>
                <a:latin typeface="Consolas"/>
                <a:ea typeface="Consolas"/>
                <a:cs typeface="Consolas"/>
                <a:sym typeface="Consolas"/>
              </a:rPr>
              <a:t>eyJ0eXAiOiJKV1QiLCJhbGciOiJIUzI1NiJ9</a:t>
            </a:r>
            <a:r>
              <a:rPr lang="en-US" sz="1413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413" b="1" i="0" u="none" strike="noStrike" cap="none" dirty="0">
                <a:solidFill>
                  <a:srgbClr val="D446FC"/>
                </a:solidFill>
                <a:latin typeface="Consolas"/>
                <a:ea typeface="Consolas"/>
                <a:cs typeface="Consolas"/>
                <a:sym typeface="Consolas"/>
              </a:rPr>
              <a:t>eyJleHAiOjE2OTcyNzE2MDAsImlhdCI6MTY5NzE4NTIwMCwic3ViIjoidXNlcjIwMjMifQ</a:t>
            </a:r>
            <a:r>
              <a:rPr lang="en-US" sz="1413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</a:t>
            </a:r>
            <a:r>
              <a:rPr lang="en-US" sz="1413" b="1" dirty="0">
                <a:solidFill>
                  <a:srgbClr val="1FBAEE"/>
                </a:solidFill>
                <a:latin typeface="Consolas"/>
                <a:ea typeface="Consolas"/>
                <a:cs typeface="Consolas"/>
                <a:sym typeface="Consolas"/>
              </a:rPr>
              <a:t>qtaLIlrQ23PemNtCeEMOlaP3vaWtfXbYJQfWEzbPy30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21" name="Google Shape;221;p12"/>
          <p:cNvSpPr/>
          <p:nvPr/>
        </p:nvSpPr>
        <p:spPr>
          <a:xfrm>
            <a:off x="4422200" y="2218425"/>
            <a:ext cx="3270900" cy="2960700"/>
          </a:xfrm>
          <a:prstGeom prst="rect">
            <a:avLst/>
          </a:prstGeom>
          <a:solidFill>
            <a:srgbClr val="DCDEE0">
              <a:alpha val="23137"/>
            </a:srgbClr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typ</a:t>
            </a: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": "JWT",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alg</a:t>
            </a: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": "HS256"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F51C60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"exp": 1697271600,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</a:t>
            </a:r>
            <a:r>
              <a:rPr lang="en-US" sz="1413" b="1" i="0" u="none" strike="noStrike" cap="none" dirty="0" err="1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iat</a:t>
            </a: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": 1697185200,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  "sub": "user2023"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}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2EBBEC"/>
                </a:solidFill>
                <a:latin typeface="Consolas"/>
                <a:ea typeface="Consolas"/>
                <a:cs typeface="Consolas"/>
                <a:sym typeface="Consolas"/>
              </a:rPr>
              <a:t>HMACSHA256 signature</a:t>
            </a:r>
            <a:endParaRPr sz="1413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grpSp>
        <p:nvGrpSpPr>
          <p:cNvPr id="222" name="Google Shape;222;p12"/>
          <p:cNvGrpSpPr/>
          <p:nvPr/>
        </p:nvGrpSpPr>
        <p:grpSpPr>
          <a:xfrm>
            <a:off x="6353397" y="3693878"/>
            <a:ext cx="472200" cy="843856"/>
            <a:chOff x="6002508" y="3494083"/>
            <a:chExt cx="472200" cy="843856"/>
          </a:xfrm>
        </p:grpSpPr>
        <p:cxnSp>
          <p:nvCxnSpPr>
            <p:cNvPr id="223" name="Google Shape;223;p12"/>
            <p:cNvCxnSpPr/>
            <p:nvPr/>
          </p:nvCxnSpPr>
          <p:spPr>
            <a:xfrm rot="10800000">
              <a:off x="6002508" y="3494083"/>
              <a:ext cx="26594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4" name="Google Shape;224;p12"/>
            <p:cNvCxnSpPr/>
            <p:nvPr/>
          </p:nvCxnSpPr>
          <p:spPr>
            <a:xfrm rot="10800000">
              <a:off x="6002508" y="4337939"/>
              <a:ext cx="265940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5" name="Google Shape;225;p12"/>
            <p:cNvCxnSpPr/>
            <p:nvPr/>
          </p:nvCxnSpPr>
          <p:spPr>
            <a:xfrm>
              <a:off x="6266246" y="3499490"/>
              <a:ext cx="0" cy="835787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6" name="Google Shape;226;p12"/>
            <p:cNvCxnSpPr/>
            <p:nvPr/>
          </p:nvCxnSpPr>
          <p:spPr>
            <a:xfrm rot="10800000">
              <a:off x="6266549" y="3917382"/>
              <a:ext cx="208159" cy="0"/>
            </a:xfrm>
            <a:prstGeom prst="straightConnector1">
              <a:avLst/>
            </a:prstGeom>
            <a:noFill/>
            <a:ln w="19050" cap="flat" cmpd="sng">
              <a:solidFill>
                <a:srgbClr val="FF000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sp>
        <p:nvSpPr>
          <p:cNvPr id="227" name="Google Shape;227;p12"/>
          <p:cNvSpPr txBox="1"/>
          <p:nvPr/>
        </p:nvSpPr>
        <p:spPr>
          <a:xfrm>
            <a:off x="6831350" y="3733175"/>
            <a:ext cx="861900" cy="791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FF0000"/>
                </a:solidFill>
              </a:rPr>
              <a:t>You’ll see this later!</a:t>
            </a:r>
            <a:endParaRPr b="1" i="0" u="none" strike="noStrike" cap="none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13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Basics / 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33" name="Google Shape;233;p1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Google Shape;238;p14"/>
          <p:cNvSpPr txBox="1"/>
          <p:nvPr/>
        </p:nvSpPr>
        <p:spPr>
          <a:xfrm>
            <a:off x="1351604" y="1658700"/>
            <a:ext cx="6447280" cy="18180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Fork / clone the repo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Set to private!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the provided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./install-dependencies.sh</a:t>
            </a: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 set up the project libraries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Build the 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Svelte</a:t>
            </a: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frontend &amp; add some videos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Make sure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npm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and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node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are ones in 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~cs3214/bin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!</a:t>
            </a:r>
            <a:endParaRPr/>
          </a:p>
        </p:txBody>
      </p:sp>
      <p:sp>
        <p:nvSpPr>
          <p:cNvPr id="239" name="Google Shape;239;p14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40" name="Google Shape;240;p14"/>
          <p:cNvSpPr/>
          <p:nvPr/>
        </p:nvSpPr>
        <p:spPr>
          <a:xfrm>
            <a:off x="1351600" y="3525775"/>
            <a:ext cx="6438900" cy="15882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2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git clone &lt;your fork of </a:t>
            </a:r>
            <a:r>
              <a:rPr lang="en-US" b="1" i="0" u="sng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cs3214-staff/pserv.git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b="1" i="0" u="sng" strike="noStrike" cap="none">
              <a:solidFill>
                <a:srgbClr val="4A86E8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pserv &amp;&amp; ./install-dependencies.sh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</a:t>
            </a:r>
            <a:r>
              <a:rPr lang="en-US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svelte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-app &amp;&amp; npm install &amp;&amp; npm run build</a:t>
            </a:r>
            <a:endParaRPr b="1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../tests &amp;&amp; ./build.sh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cd ../src &amp;&amp; make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" name="Google Shape;245;p15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base code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do we write?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Any files you like, modifying </a:t>
            </a:r>
            <a:r>
              <a:rPr lang="en-US" sz="1850" b="1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http.c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heavily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Handle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 and IPv6 dual support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HTML5 Fallback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Multi-client support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/>
          </a:p>
        </p:txBody>
      </p:sp>
      <p:sp>
        <p:nvSpPr>
          <p:cNvPr id="246" name="Google Shape;246;p15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Started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16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Base code </a:t>
            </a:r>
            <a:r>
              <a:rPr lang="en-US" sz="1850" dirty="0"/>
              <a:t>already supports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request parsing,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HTTP response building,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File mime-type guessing,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Serving one client at a time.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1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Alright, then where do I start?</a:t>
            </a:r>
            <a:endParaRPr sz="1850" b="1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 a feel for static file serving first (GET request to </a:t>
            </a:r>
            <a:r>
              <a:rPr lang="en-US" sz="1850" b="1" i="0" u="none" strike="noStrike" cap="none" dirty="0">
                <a:solidFill>
                  <a:srgbClr val="C0504D"/>
                </a:solidFill>
                <a:latin typeface="Consolas" panose="020B0609020204030204" pitchFamily="49" charset="0"/>
                <a:sym typeface="Arial"/>
              </a:rPr>
              <a:t>/something.txt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).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minimum requirements (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200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 panose="020B0609020204030204" pitchFamily="49" charset="0"/>
                <a:sym typeface="Arial"/>
              </a:rPr>
              <a:t>OK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response to GET </a:t>
            </a:r>
            <a:r>
              <a:rPr lang="en-US" sz="1850" b="1" dirty="0">
                <a:solidFill>
                  <a:srgbClr val="C0504D"/>
                </a:solidFill>
                <a:latin typeface="Consolas" panose="020B0609020204030204" pitchFamily="49" charset="0"/>
              </a:rPr>
              <a:t>/</a:t>
            </a:r>
            <a:r>
              <a:rPr lang="en-US" sz="1850" b="1" dirty="0" err="1">
                <a:solidFill>
                  <a:srgbClr val="C0504D"/>
                </a:solidFill>
                <a:latin typeface="Consolas" panose="020B0609020204030204" pitchFamily="49" charset="0"/>
              </a:rPr>
              <a:t>api</a:t>
            </a:r>
            <a:r>
              <a:rPr lang="en-US" sz="1850" b="1" dirty="0">
                <a:solidFill>
                  <a:srgbClr val="C0504D"/>
                </a:solidFill>
                <a:latin typeface="Consolas" panose="020B0609020204030204" pitchFamily="49" charset="0"/>
              </a:rPr>
              <a:t>/login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, multiple simultaneous connections) .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authentication functionality or IPv6 support.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2" name="Google Shape;252;p1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Provided Base Code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7" name="Google Shape;257;p1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Already supported for you!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Supports the following program arguments: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-p &lt;port number&gt;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defines the port to bind()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-R &lt;path&gt;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defines the server root to use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-a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enables HTML5 fallback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(... plus a few more!)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58" name="Google Shape;258;p17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Parsing Arguments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3" name="Google Shape;263;p19"/>
          <p:cNvSpPr txBox="1"/>
          <p:nvPr/>
        </p:nvSpPr>
        <p:spPr>
          <a:xfrm>
            <a:off x="1351604" y="1658700"/>
            <a:ext cx="64407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SSH tunneling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local machine: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7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(if connecting to a specific host, use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&lt;host&gt;.rlogin</a:t>
            </a:r>
            <a:r>
              <a:rPr lang="en-US"/>
              <a:t> in place of </a:t>
            </a: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localhost</a:t>
            </a:r>
            <a:r>
              <a:rPr lang="en-US"/>
              <a:t>)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rlogin, start server normally:</a:t>
            </a:r>
            <a:endParaRPr/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Open browser to </a:t>
            </a:r>
            <a:r>
              <a:rPr lang="en-US" sz="1850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localhost:</a:t>
            </a:r>
            <a:r>
              <a:rPr lang="en-US" sz="1850" b="1" i="0" u="none" strike="noStrike" cap="none">
                <a:solidFill>
                  <a:srgbClr val="CC0000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endParaRPr b="1">
              <a:solidFill>
                <a:srgbClr val="CC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4" name="Google Shape;264;p19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Testing in browser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65" name="Google Shape;265;p19"/>
          <p:cNvSpPr/>
          <p:nvPr/>
        </p:nvSpPr>
        <p:spPr>
          <a:xfrm>
            <a:off x="1349200" y="2575700"/>
            <a:ext cx="6445500" cy="4563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ssh –L </a:t>
            </a:r>
            <a:r>
              <a:rPr lang="en-US" b="1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</a:t>
            </a:r>
            <a:r>
              <a:rPr lang="en-US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&lt;pid&gt;@rlogin.cs.vt.edu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66" name="Google Shape;266;p19"/>
          <p:cNvSpPr/>
          <p:nvPr/>
        </p:nvSpPr>
        <p:spPr>
          <a:xfrm>
            <a:off x="1349200" y="3738039"/>
            <a:ext cx="6445500" cy="4305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./server –p </a:t>
            </a:r>
            <a:r>
              <a:rPr lang="en-US" sz="1400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&lt;port&gt;</a:t>
            </a:r>
            <a:r>
              <a:rPr lang="en-US" sz="1400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-R &lt;root data dir&gt;</a:t>
            </a:r>
            <a:endParaRPr sz="1400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p2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Topics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18" name="Google Shape;118;p2"/>
          <p:cNvSpPr txBox="1"/>
          <p:nvPr/>
        </p:nvSpPr>
        <p:spPr>
          <a:xfrm>
            <a:off x="1351603" y="1658699"/>
            <a:ext cx="6440713" cy="331023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Overview of a Web Server (prerequisite knowledge)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OSI, TCP, HTTP, JSON, JWT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Basics / Getting Started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 Design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Files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Robustness, Performance, &amp; Scalability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 and Grading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Fuzzing!</a:t>
            </a:r>
            <a:endParaRPr sz="11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d352e3fe60_0_0"/>
          <p:cNvSpPr txBox="1"/>
          <p:nvPr/>
        </p:nvSpPr>
        <p:spPr>
          <a:xfrm>
            <a:off x="1351602" y="1590168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272" name="Google Shape;272;gd352e3fe60_0_0"/>
          <p:cNvSpPr txBox="1"/>
          <p:nvPr/>
        </p:nvSpPr>
        <p:spPr>
          <a:xfrm>
            <a:off x="1351600" y="2827000"/>
            <a:ext cx="2080500" cy="74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Getting started</a:t>
            </a:r>
            <a:endParaRPr sz="2100">
              <a:solidFill>
                <a:srgbClr val="FFFFFF"/>
              </a:solidFill>
            </a:endParaRPr>
          </a:p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>
                <a:solidFill>
                  <a:srgbClr val="FFFFFF"/>
                </a:solidFill>
              </a:rPr>
              <a:t>Common pitfalls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2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7" name="Google Shape;277;p18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 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278" name="Google Shape;278;p1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279" name="Google Shape;279;p18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Authentication &amp; Higher-Level Design (and curl)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g74a9d90d74_1_6"/>
          <p:cNvSpPr txBox="1"/>
          <p:nvPr/>
        </p:nvSpPr>
        <p:spPr>
          <a:xfrm>
            <a:off x="1351604" y="3632709"/>
            <a:ext cx="6440712" cy="13458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 any file in the root directory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security vulnerabilities in the provided path (what about ‘</a:t>
            </a:r>
            <a:r>
              <a:rPr lang="en-US" sz="185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 and ‘</a:t>
            </a:r>
            <a:r>
              <a:rPr lang="en-US" sz="1850" b="0" i="0" u="none" strike="noStrike" cap="none">
                <a:solidFill>
                  <a:srgbClr val="000000"/>
                </a:solidFill>
                <a:latin typeface="Courier New"/>
                <a:ea typeface="Courier New"/>
                <a:cs typeface="Courier New"/>
                <a:sym typeface="Courier New"/>
              </a:rPr>
              <a:t>..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’?)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5" name="Google Shape;285;g74a9d90d74_1_6"/>
          <p:cNvSpPr txBox="1"/>
          <p:nvPr/>
        </p:nvSpPr>
        <p:spPr>
          <a:xfrm>
            <a:off x="1351602" y="520209"/>
            <a:ext cx="6440650" cy="11334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Serving Static Files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286" name="Google Shape;286;g74a9d90d74_1_6"/>
          <p:cNvCxnSpPr/>
          <p:nvPr/>
        </p:nvCxnSpPr>
        <p:spPr>
          <a:xfrm>
            <a:off x="1383196" y="2073788"/>
            <a:ext cx="5212826" cy="1101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287" name="Google Shape;287;g74a9d90d74_1_6"/>
          <p:cNvCxnSpPr/>
          <p:nvPr/>
        </p:nvCxnSpPr>
        <p:spPr>
          <a:xfrm rot="10800000">
            <a:off x="1415781" y="2623099"/>
            <a:ext cx="51837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288" name="Google Shape;288;g74a9d90d74_1_6"/>
          <p:cNvSpPr/>
          <p:nvPr/>
        </p:nvSpPr>
        <p:spPr>
          <a:xfrm>
            <a:off x="1658552" y="1879870"/>
            <a:ext cx="1706379" cy="399463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89" name="Google Shape;289;g74a9d90d74_1_6"/>
          <p:cNvSpPr/>
          <p:nvPr/>
        </p:nvSpPr>
        <p:spPr>
          <a:xfrm>
            <a:off x="1722150" y="1933404"/>
            <a:ext cx="5847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</a:rPr>
              <a:t>GET</a:t>
            </a:r>
            <a:endParaRPr b="1" i="0" u="none" strike="noStrike" cap="none">
              <a:solidFill>
                <a:srgbClr val="000000"/>
              </a:solidFill>
            </a:endParaRPr>
          </a:p>
        </p:txBody>
      </p:sp>
      <p:sp>
        <p:nvSpPr>
          <p:cNvPr id="290" name="Google Shape;290;g74a9d90d74_1_6"/>
          <p:cNvSpPr/>
          <p:nvPr/>
        </p:nvSpPr>
        <p:spPr>
          <a:xfrm>
            <a:off x="2307059" y="1811904"/>
            <a:ext cx="1043983" cy="535202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/hello.txt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1" name="Google Shape;291;g74a9d90d74_1_6"/>
          <p:cNvSpPr/>
          <p:nvPr/>
        </p:nvSpPr>
        <p:spPr>
          <a:xfrm>
            <a:off x="1554900" y="2771646"/>
            <a:ext cx="4892400" cy="3996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Hello world!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292" name="Google Shape;292;g74a9d90d74_1_6"/>
          <p:cNvSpPr/>
          <p:nvPr/>
        </p:nvSpPr>
        <p:spPr>
          <a:xfrm>
            <a:off x="3062867" y="4701850"/>
            <a:ext cx="3081056" cy="399463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3" name="Google Shape;293;g74a9d90d74_1_6"/>
          <p:cNvSpPr/>
          <p:nvPr/>
        </p:nvSpPr>
        <p:spPr>
          <a:xfrm>
            <a:off x="3126462" y="4755382"/>
            <a:ext cx="584561" cy="29236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294" name="Google Shape;294;g74a9d90d74_1_6"/>
          <p:cNvSpPr/>
          <p:nvPr/>
        </p:nvSpPr>
        <p:spPr>
          <a:xfrm>
            <a:off x="3740736" y="4643672"/>
            <a:ext cx="2336027" cy="535202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/../../private/passwords.txt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295" name="Google Shape;295;g74a9d90d74_1_6"/>
          <p:cNvCxnSpPr/>
          <p:nvPr/>
        </p:nvCxnSpPr>
        <p:spPr>
          <a:xfrm>
            <a:off x="4118435" y="4504281"/>
            <a:ext cx="0" cy="194400"/>
          </a:xfrm>
          <a:prstGeom prst="straightConnector1">
            <a:avLst/>
          </a:prstGeom>
          <a:noFill/>
          <a:ln w="19050" cap="flat" cmpd="sng">
            <a:solidFill>
              <a:srgbClr val="980000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296" name="Google Shape;296;g74a9d90d74_1_6"/>
          <p:cNvSpPr txBox="1"/>
          <p:nvPr/>
        </p:nvSpPr>
        <p:spPr>
          <a:xfrm>
            <a:off x="6721175" y="1817900"/>
            <a:ext cx="2018100" cy="49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asks for the contents of hello.txt</a:t>
            </a:r>
            <a:endParaRPr b="1"/>
          </a:p>
        </p:txBody>
      </p:sp>
      <p:sp>
        <p:nvSpPr>
          <p:cNvPr id="297" name="Google Shape;297;g74a9d90d74_1_6"/>
          <p:cNvSpPr txBox="1"/>
          <p:nvPr/>
        </p:nvSpPr>
        <p:spPr>
          <a:xfrm>
            <a:off x="6721175" y="2473418"/>
            <a:ext cx="2018100" cy="628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opens hello.txt and responds with its contents</a:t>
            </a:r>
            <a:r>
              <a:rPr lang="en-US" b="1">
                <a:solidFill>
                  <a:srgbClr val="3C78D8"/>
                </a:solidFill>
              </a:rPr>
              <a:t> and type</a:t>
            </a:r>
            <a:r>
              <a:rPr lang="en-US" b="1" i="0" u="none" strike="noStrike" cap="none">
                <a:solidFill>
                  <a:srgbClr val="3C78D8"/>
                </a:solidFill>
              </a:rPr>
              <a:t>.</a:t>
            </a:r>
            <a:endParaRPr b="1"/>
          </a:p>
        </p:txBody>
      </p:sp>
      <p:sp>
        <p:nvSpPr>
          <p:cNvPr id="298" name="Google Shape;298;g74a9d90d74_1_6"/>
          <p:cNvSpPr txBox="1"/>
          <p:nvPr/>
        </p:nvSpPr>
        <p:spPr>
          <a:xfrm>
            <a:off x="1580551" y="3081704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text/plain</a:t>
            </a:r>
            <a:endParaRPr/>
          </a:p>
        </p:txBody>
      </p:sp>
      <p:sp>
        <p:nvSpPr>
          <p:cNvPr id="299" name="Google Shape;299;g74a9d90d74_1_6"/>
          <p:cNvSpPr/>
          <p:nvPr/>
        </p:nvSpPr>
        <p:spPr>
          <a:xfrm>
            <a:off x="1360279" y="1653678"/>
            <a:ext cx="51600" cy="17961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0" name="Google Shape;300;g74a9d90d74_1_6"/>
          <p:cNvSpPr/>
          <p:nvPr/>
        </p:nvSpPr>
        <p:spPr>
          <a:xfrm>
            <a:off x="6597022" y="1653195"/>
            <a:ext cx="51575" cy="1796238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p20"/>
          <p:cNvSpPr txBox="1"/>
          <p:nvPr/>
        </p:nvSpPr>
        <p:spPr>
          <a:xfrm>
            <a:off x="1351603" y="520207"/>
            <a:ext cx="64407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Authentication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306" name="Google Shape;306;p20"/>
          <p:cNvCxnSpPr/>
          <p:nvPr/>
        </p:nvCxnSpPr>
        <p:spPr>
          <a:xfrm rot="10800000" flipH="1">
            <a:off x="1387216" y="1913671"/>
            <a:ext cx="5212800" cy="9900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cxnSp>
        <p:nvCxnSpPr>
          <p:cNvPr id="307" name="Google Shape;307;p20"/>
          <p:cNvCxnSpPr/>
          <p:nvPr/>
        </p:nvCxnSpPr>
        <p:spPr>
          <a:xfrm rot="10800000">
            <a:off x="1405595" y="2456675"/>
            <a:ext cx="51918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08" name="Google Shape;308;p20"/>
          <p:cNvSpPr/>
          <p:nvPr/>
        </p:nvSpPr>
        <p:spPr>
          <a:xfrm>
            <a:off x="1644073" y="1727470"/>
            <a:ext cx="1706400" cy="399300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09" name="Google Shape;309;p20"/>
          <p:cNvSpPr/>
          <p:nvPr/>
        </p:nvSpPr>
        <p:spPr>
          <a:xfrm>
            <a:off x="1707672" y="1781004"/>
            <a:ext cx="5844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POST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0" name="Google Shape;310;p20"/>
          <p:cNvSpPr/>
          <p:nvPr/>
        </p:nvSpPr>
        <p:spPr>
          <a:xfrm>
            <a:off x="2292580" y="1659506"/>
            <a:ext cx="1044000" cy="535200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/api/login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1" name="Google Shape;311;p20"/>
          <p:cNvCxnSpPr/>
          <p:nvPr/>
        </p:nvCxnSpPr>
        <p:spPr>
          <a:xfrm rot="10800000" flipH="1">
            <a:off x="1392142" y="3711589"/>
            <a:ext cx="5191800" cy="4800"/>
          </a:xfrm>
          <a:prstGeom prst="straightConnector1">
            <a:avLst/>
          </a:prstGeom>
          <a:noFill/>
          <a:ln w="50750" cap="flat" cmpd="sng">
            <a:solidFill>
              <a:srgbClr val="6C2E2C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12" name="Google Shape;312;p20"/>
          <p:cNvSpPr/>
          <p:nvPr/>
        </p:nvSpPr>
        <p:spPr>
          <a:xfrm>
            <a:off x="1644073" y="3522470"/>
            <a:ext cx="2454000" cy="399300"/>
          </a:xfrm>
          <a:prstGeom prst="roundRect">
            <a:avLst>
              <a:gd name="adj" fmla="val 20118"/>
            </a:avLst>
          </a:prstGeom>
          <a:solidFill>
            <a:schemeClr val="accent2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3" name="Google Shape;313;p20"/>
          <p:cNvSpPr/>
          <p:nvPr/>
        </p:nvSpPr>
        <p:spPr>
          <a:xfrm>
            <a:off x="1707672" y="3576005"/>
            <a:ext cx="584400" cy="292500"/>
          </a:xfrm>
          <a:prstGeom prst="roundRect">
            <a:avLst>
              <a:gd name="adj" fmla="val 20118"/>
            </a:avLst>
          </a:prstGeom>
          <a:solidFill>
            <a:srgbClr val="FFFFFF"/>
          </a:solidFill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</a:t>
            </a:r>
            <a:endParaRPr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14" name="Google Shape;314;p20"/>
          <p:cNvSpPr/>
          <p:nvPr/>
        </p:nvSpPr>
        <p:spPr>
          <a:xfrm>
            <a:off x="2331742" y="3454697"/>
            <a:ext cx="1702500" cy="535200"/>
          </a:xfrm>
          <a:prstGeom prst="roundRect">
            <a:avLst>
              <a:gd name="adj" fmla="val 11578"/>
            </a:avLst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/private/secure.txt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cxnSp>
        <p:nvCxnSpPr>
          <p:cNvPr id="315" name="Google Shape;315;p20"/>
          <p:cNvCxnSpPr/>
          <p:nvPr/>
        </p:nvCxnSpPr>
        <p:spPr>
          <a:xfrm rot="10800000">
            <a:off x="1392196" y="4260537"/>
            <a:ext cx="5206500" cy="0"/>
          </a:xfrm>
          <a:prstGeom prst="straightConnector1">
            <a:avLst/>
          </a:prstGeom>
          <a:noFill/>
          <a:ln w="50750" cap="flat" cmpd="sng">
            <a:solidFill>
              <a:schemeClr val="dk2"/>
            </a:solidFill>
            <a:prstDash val="solid"/>
            <a:miter lim="8000"/>
            <a:headEnd type="none" w="sm" len="sm"/>
            <a:tailEnd type="triangle" w="med" len="med"/>
          </a:ln>
        </p:spPr>
      </p:cxnSp>
      <p:sp>
        <p:nvSpPr>
          <p:cNvPr id="316" name="Google Shape;316;p20"/>
          <p:cNvSpPr/>
          <p:nvPr/>
        </p:nvSpPr>
        <p:spPr>
          <a:xfrm>
            <a:off x="1535200" y="2600498"/>
            <a:ext cx="4938752" cy="4368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sz="13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{"exp":1697271600,"iat":1697185200,"sub":"user2023"}</a:t>
            </a:r>
            <a:endParaRPr sz="13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7" name="Google Shape;317;p20"/>
          <p:cNvSpPr/>
          <p:nvPr/>
        </p:nvSpPr>
        <p:spPr>
          <a:xfrm>
            <a:off x="1535200" y="4414833"/>
            <a:ext cx="4905125" cy="3993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9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This file is secure!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18" name="Google Shape;318;p20"/>
          <p:cNvSpPr txBox="1"/>
          <p:nvPr/>
        </p:nvSpPr>
        <p:spPr>
          <a:xfrm>
            <a:off x="6721175" y="1542075"/>
            <a:ext cx="17025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supplies correct login information</a:t>
            </a:r>
            <a:endParaRPr b="1" i="0" u="none" strike="noStrike" cap="none">
              <a:solidFill>
                <a:srgbClr val="980000"/>
              </a:solidFill>
            </a:endParaRPr>
          </a:p>
        </p:txBody>
      </p:sp>
      <p:sp>
        <p:nvSpPr>
          <p:cNvPr id="319" name="Google Shape;319;p20"/>
          <p:cNvSpPr txBox="1"/>
          <p:nvPr/>
        </p:nvSpPr>
        <p:spPr>
          <a:xfrm>
            <a:off x="6721175" y="2307986"/>
            <a:ext cx="1706400" cy="703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returns authentication token</a:t>
            </a:r>
            <a:endParaRPr b="1" i="0" u="none" strike="noStrike" cap="none">
              <a:solidFill>
                <a:srgbClr val="3C78D8"/>
              </a:solidFill>
            </a:endParaRPr>
          </a:p>
        </p:txBody>
      </p:sp>
      <p:sp>
        <p:nvSpPr>
          <p:cNvPr id="320" name="Google Shape;320;p20"/>
          <p:cNvSpPr txBox="1"/>
          <p:nvPr/>
        </p:nvSpPr>
        <p:spPr>
          <a:xfrm>
            <a:off x="6721175" y="3440500"/>
            <a:ext cx="1802100" cy="56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980000"/>
                </a:solidFill>
              </a:rPr>
              <a:t>Client supplies token in a cookie</a:t>
            </a:r>
            <a:endParaRPr b="1" i="0" u="none" strike="noStrike" cap="none">
              <a:solidFill>
                <a:srgbClr val="980000"/>
              </a:solidFill>
            </a:endParaRPr>
          </a:p>
        </p:txBody>
      </p:sp>
      <p:sp>
        <p:nvSpPr>
          <p:cNvPr id="321" name="Google Shape;321;p20"/>
          <p:cNvSpPr txBox="1"/>
          <p:nvPr/>
        </p:nvSpPr>
        <p:spPr>
          <a:xfrm>
            <a:off x="6721175" y="4094222"/>
            <a:ext cx="1802100" cy="8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b="1" i="0" u="none" strike="noStrike" cap="none">
                <a:solidFill>
                  <a:srgbClr val="3C78D8"/>
                </a:solidFill>
              </a:rPr>
              <a:t>Server looks at cookie, verifies the token, and provides the private file</a:t>
            </a:r>
            <a:endParaRPr b="1" i="0" u="none" strike="noStrike" cap="none">
              <a:solidFill>
                <a:srgbClr val="3C78D8"/>
              </a:solidFill>
            </a:endParaRPr>
          </a:p>
        </p:txBody>
      </p:sp>
      <p:sp>
        <p:nvSpPr>
          <p:cNvPr id="322" name="Google Shape;322;p20"/>
          <p:cNvSpPr txBox="1"/>
          <p:nvPr/>
        </p:nvSpPr>
        <p:spPr>
          <a:xfrm>
            <a:off x="1580551" y="2943942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application/json</a:t>
            </a:r>
            <a:endParaRPr/>
          </a:p>
        </p:txBody>
      </p:sp>
      <p:sp>
        <p:nvSpPr>
          <p:cNvPr id="323" name="Google Shape;323;p20"/>
          <p:cNvSpPr txBox="1"/>
          <p:nvPr/>
        </p:nvSpPr>
        <p:spPr>
          <a:xfrm>
            <a:off x="1580551" y="4720112"/>
            <a:ext cx="1750500" cy="400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/>
              <a:t>text/plain</a:t>
            </a:r>
            <a:endParaRPr/>
          </a:p>
        </p:txBody>
      </p:sp>
      <p:sp>
        <p:nvSpPr>
          <p:cNvPr id="324" name="Google Shape;324;p20"/>
          <p:cNvSpPr/>
          <p:nvPr/>
        </p:nvSpPr>
        <p:spPr>
          <a:xfrm>
            <a:off x="1353531" y="1653195"/>
            <a:ext cx="51638" cy="33256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25" name="Google Shape;325;p20"/>
          <p:cNvSpPr/>
          <p:nvPr/>
        </p:nvSpPr>
        <p:spPr>
          <a:xfrm>
            <a:off x="6597021" y="1653195"/>
            <a:ext cx="51638" cy="332568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oogle Shape;346;p22">
            <a:extLst>
              <a:ext uri="{FF2B5EF4-FFF2-40B4-BE49-F238E27FC236}">
                <a16:creationId xmlns:a16="http://schemas.microsoft.com/office/drawing/2014/main" id="{5A464FEC-FEA9-C564-A6AE-0DDEE03A27D5}"/>
              </a:ext>
            </a:extLst>
          </p:cNvPr>
          <p:cNvSpPr txBox="1"/>
          <p:nvPr/>
        </p:nvSpPr>
        <p:spPr>
          <a:xfrm>
            <a:off x="1351600" y="1658699"/>
            <a:ext cx="6440700" cy="26886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Only need to handle a single user:</a:t>
            </a:r>
          </a:p>
          <a:p>
            <a: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</a:pPr>
            <a:endParaRPr lang="en-US" sz="1850" dirty="0"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endParaRPr lang="en-US" sz="1850" dirty="0"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Hardwiring credentials in source code is often bad practice.</a:t>
            </a: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The </a:t>
            </a:r>
            <a:r>
              <a:rPr lang="en-US" sz="1850" dirty="0" err="1">
                <a:sym typeface="Consolas"/>
              </a:rPr>
              <a:t>autograder</a:t>
            </a:r>
            <a:r>
              <a:rPr lang="en-US" sz="1850" dirty="0">
                <a:sym typeface="Consolas"/>
              </a:rPr>
              <a:t> supplies </a:t>
            </a:r>
            <a:r>
              <a:rPr lang="en-US" sz="1850" b="1" dirty="0">
                <a:sym typeface="Consolas"/>
              </a:rPr>
              <a:t>environment variables</a:t>
            </a:r>
            <a:r>
              <a:rPr lang="en-US" sz="1850" dirty="0">
                <a:sym typeface="Consolas"/>
              </a:rPr>
              <a:t>:</a:t>
            </a:r>
            <a:endParaRPr lang="en-US"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</a:rPr>
              <a:t>USER_NAME</a:t>
            </a:r>
            <a:r>
              <a:rPr lang="en-US" sz="1000" b="1" dirty="0">
                <a:latin typeface="Consolas" panose="020B0609020204030204" pitchFamily="49" charset="0"/>
              </a:rPr>
              <a:t> </a:t>
            </a:r>
            <a:r>
              <a:rPr lang="en-US" sz="1850" dirty="0">
                <a:latin typeface="Consolas" panose="020B0609020204030204" pitchFamily="49" charset="0"/>
              </a:rPr>
              <a:t>=</a:t>
            </a:r>
            <a:r>
              <a:rPr lang="en-US" sz="1000" dirty="0">
                <a:latin typeface="Consolas" panose="020B0609020204030204" pitchFamily="49" charset="0"/>
              </a:rPr>
              <a:t> </a:t>
            </a:r>
            <a:r>
              <a:rPr lang="en-US" sz="1850" dirty="0">
                <a:latin typeface="Consolas" panose="020B0609020204030204" pitchFamily="49" charset="0"/>
              </a:rPr>
              <a:t>"user2023"</a:t>
            </a: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  <a:sym typeface="Consolas"/>
              </a:rPr>
              <a:t>USER_PASS</a:t>
            </a:r>
            <a:r>
              <a:rPr lang="en-US" sz="1000" b="1" dirty="0">
                <a:latin typeface="Consolas" panose="020B0609020204030204" pitchFamily="49" charset="0"/>
                <a:sym typeface="Consolas"/>
              </a:rPr>
              <a:t> </a:t>
            </a:r>
            <a:r>
              <a:rPr lang="en-US" sz="1850" dirty="0">
                <a:latin typeface="Consolas" panose="020B0609020204030204" pitchFamily="49" charset="0"/>
                <a:sym typeface="Consolas"/>
              </a:rPr>
              <a:t>=</a:t>
            </a:r>
            <a:r>
              <a:rPr lang="en-US" sz="1000" dirty="0">
                <a:latin typeface="Consolas" panose="020B0609020204030204" pitchFamily="49" charset="0"/>
                <a:sym typeface="Consolas"/>
              </a:rPr>
              <a:t> </a:t>
            </a:r>
            <a:r>
              <a:rPr lang="en-US" sz="1850" dirty="0">
                <a:latin typeface="Consolas" panose="020B0609020204030204" pitchFamily="49" charset="0"/>
              </a:rPr>
              <a:t>"</a:t>
            </a:r>
            <a:r>
              <a:rPr lang="en-US" sz="1850" dirty="0">
                <a:latin typeface="Consolas" panose="020B0609020204030204" pitchFamily="49" charset="0"/>
                <a:sym typeface="Consolas"/>
              </a:rPr>
              <a:t>passwordf23</a:t>
            </a:r>
            <a:r>
              <a:rPr lang="en-US" sz="1850" dirty="0">
                <a:latin typeface="Consolas" panose="020B0609020204030204" pitchFamily="49" charset="0"/>
              </a:rPr>
              <a:t>"</a:t>
            </a:r>
            <a:endParaRPr lang="en-US" sz="1850" dirty="0">
              <a:latin typeface="Consolas" panose="020B0609020204030204" pitchFamily="49" charset="0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b="1" dirty="0">
                <a:latin typeface="Consolas" panose="020B0609020204030204" pitchFamily="49" charset="0"/>
                <a:sym typeface="Consolas"/>
              </a:rPr>
              <a:t>SECRET</a:t>
            </a:r>
            <a:r>
              <a:rPr lang="en-US" sz="1000" dirty="0">
                <a:latin typeface="Consolas" panose="020B0609020204030204" pitchFamily="49" charset="0"/>
                <a:sym typeface="Consolas"/>
              </a:rPr>
              <a:t> </a:t>
            </a:r>
            <a:r>
              <a:rPr lang="en-US" sz="1850" dirty="0">
                <a:latin typeface="Consolas" panose="020B0609020204030204" pitchFamily="49" charset="0"/>
                <a:sym typeface="Consolas"/>
              </a:rPr>
              <a:t>=</a:t>
            </a:r>
            <a:r>
              <a:rPr lang="en-US" sz="1000" dirty="0">
                <a:latin typeface="Consolas" panose="020B0609020204030204" pitchFamily="49" charset="0"/>
                <a:sym typeface="Consolas"/>
              </a:rPr>
              <a:t> </a:t>
            </a:r>
            <a:r>
              <a:rPr lang="en-US" sz="1850" dirty="0">
                <a:latin typeface="Consolas" panose="020B0609020204030204" pitchFamily="49" charset="0"/>
              </a:rPr>
              <a:t>"</a:t>
            </a:r>
            <a:r>
              <a:rPr lang="en-US" sz="1850" dirty="0">
                <a:latin typeface="Consolas" panose="020B0609020204030204" pitchFamily="49" charset="0"/>
                <a:sym typeface="Consolas"/>
              </a:rPr>
              <a:t>supa</a:t>
            </a:r>
            <a:r>
              <a:rPr lang="en-US" sz="1000" dirty="0">
                <a:latin typeface="Consolas" panose="020B0609020204030204" pitchFamily="49" charset="0"/>
                <a:sym typeface="Consolas"/>
              </a:rPr>
              <a:t> </a:t>
            </a:r>
            <a:r>
              <a:rPr lang="en-US" sz="1850" dirty="0">
                <a:latin typeface="Consolas" panose="020B0609020204030204" pitchFamily="49" charset="0"/>
                <a:sym typeface="Consolas"/>
              </a:rPr>
              <a:t>secret</a:t>
            </a:r>
            <a:r>
              <a:rPr lang="en-US" sz="1850" dirty="0">
                <a:latin typeface="Consolas" panose="020B0609020204030204" pitchFamily="49" charset="0"/>
              </a:rPr>
              <a:t>"</a:t>
            </a:r>
            <a:endParaRPr lang="en-US" sz="1850" dirty="0">
              <a:latin typeface="Consolas" panose="020B0609020204030204" pitchFamily="49" charset="0"/>
              <a:sym typeface="Consolas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>
                <a:sym typeface="Consolas"/>
              </a:rPr>
              <a:t>Use </a:t>
            </a:r>
            <a:r>
              <a:rPr lang="en-US" sz="1850" b="1" dirty="0">
                <a:solidFill>
                  <a:schemeClr val="accent5"/>
                </a:solidFill>
                <a:latin typeface="Consolas"/>
                <a:sym typeface="Consolas"/>
              </a:rPr>
              <a:t>env</a:t>
            </a:r>
            <a:r>
              <a:rPr lang="en-US" sz="1850" dirty="0">
                <a:sym typeface="Consolas"/>
              </a:rPr>
              <a:t> to supply these to the unit tests.</a:t>
            </a:r>
            <a:endParaRPr sz="1850" dirty="0">
              <a:sym typeface="Consolas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" name="Google Shape;347;p22">
            <a:extLst>
              <a:ext uri="{FF2B5EF4-FFF2-40B4-BE49-F238E27FC236}">
                <a16:creationId xmlns:a16="http://schemas.microsoft.com/office/drawing/2014/main" id="{431ED895-9AC4-E1AD-4853-2519C7C0D864}"/>
              </a:ext>
            </a:extLst>
          </p:cNvPr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dirty="0"/>
              <a:t>Auth. Credentials</a:t>
            </a:r>
            <a:endParaRPr sz="4113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7" name="Google Shape;362;p23">
            <a:extLst>
              <a:ext uri="{FF2B5EF4-FFF2-40B4-BE49-F238E27FC236}">
                <a16:creationId xmlns:a16="http://schemas.microsoft.com/office/drawing/2014/main" id="{CFB2E435-D305-6258-42F2-108996B7CFFE}"/>
              </a:ext>
            </a:extLst>
          </p:cNvPr>
          <p:cNvSpPr/>
          <p:nvPr/>
        </p:nvSpPr>
        <p:spPr>
          <a:xfrm>
            <a:off x="1639701" y="2035456"/>
            <a:ext cx="5429915" cy="402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{"username":"user2023","password":"passwordf23"}</a:t>
            </a:r>
          </a:p>
        </p:txBody>
      </p:sp>
    </p:spTree>
    <p:extLst>
      <p:ext uri="{BB962C8B-B14F-4D97-AF65-F5344CB8AC3E}">
        <p14:creationId xmlns:p14="http://schemas.microsoft.com/office/powerpoint/2010/main" val="35340338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0" name="Google Shape;330;p21"/>
          <p:cNvSpPr/>
          <p:nvPr/>
        </p:nvSpPr>
        <p:spPr>
          <a:xfrm>
            <a:off x="1351600" y="3583275"/>
            <a:ext cx="6686400" cy="15492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HTTP/1.1 200 OK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Server: CS3214-Personal-Server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Content-Length: 21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 Content-Type: text/plain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This file is </a:t>
            </a:r>
            <a:r>
              <a:rPr lang="en-US" sz="1413" b="1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secure</a:t>
            </a:r>
            <a:r>
              <a:rPr lang="en-US" b="1" i="0" u="none" strike="noStrike" cap="none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!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1" name="Google Shape;331;p21"/>
          <p:cNvSpPr txBox="1"/>
          <p:nvPr/>
        </p:nvSpPr>
        <p:spPr>
          <a:xfrm>
            <a:off x="1351603" y="520207"/>
            <a:ext cx="6686286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Secure File Auth.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2" name="Google Shape;332;p21"/>
          <p:cNvSpPr txBox="1"/>
          <p:nvPr/>
        </p:nvSpPr>
        <p:spPr>
          <a:xfrm>
            <a:off x="1351603" y="1658700"/>
            <a:ext cx="6686286" cy="47493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Checking for the presence of a cookie in the HTTP header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33" name="Google Shape;333;p21"/>
          <p:cNvSpPr/>
          <p:nvPr/>
        </p:nvSpPr>
        <p:spPr>
          <a:xfrm>
            <a:off x="1351600" y="2136350"/>
            <a:ext cx="6686400" cy="13464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1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GET </a:t>
            </a:r>
            <a:r>
              <a:rPr lang="en-US" b="1" dirty="0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User-Agent: curl/7.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81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.0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Host: localhost: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Accept: */*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 </a:t>
            </a:r>
            <a:r>
              <a:rPr lang="en-US" b="1" dirty="0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Cookie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auth_token</a:t>
            </a:r>
            <a:r>
              <a:rPr lang="en-US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</a:t>
            </a:r>
            <a:r>
              <a:rPr lang="en-US" b="1" i="0" u="none" strike="noStrike" cap="none" dirty="0">
                <a:solidFill>
                  <a:srgbClr val="D250F9"/>
                </a:solidFill>
                <a:latin typeface="Consolas"/>
                <a:ea typeface="Consolas"/>
                <a:cs typeface="Consolas"/>
                <a:sym typeface="Consolas"/>
              </a:rPr>
              <a:t>&lt;encrypted token&gt;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34" name="Google Shape;334;p21"/>
          <p:cNvSpPr txBox="1"/>
          <p:nvPr/>
        </p:nvSpPr>
        <p:spPr>
          <a:xfrm>
            <a:off x="5734650" y="2160821"/>
            <a:ext cx="2303100" cy="260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</a:rPr>
              <a:t>Client asks for secure file</a:t>
            </a:r>
            <a:endParaRPr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35" name="Google Shape;335;p21"/>
          <p:cNvSpPr txBox="1"/>
          <p:nvPr/>
        </p:nvSpPr>
        <p:spPr>
          <a:xfrm>
            <a:off x="5734975" y="2678293"/>
            <a:ext cx="2303100" cy="6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To show the server it can be trusted, it sends an </a:t>
            </a:r>
            <a:r>
              <a:rPr lang="en-US" b="1" dirty="0">
                <a:solidFill>
                  <a:srgbClr val="FFFFFF"/>
                </a:solidFill>
              </a:rPr>
              <a:t>auth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 token in a cookie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sp>
        <p:nvSpPr>
          <p:cNvPr id="336" name="Google Shape;336;p21"/>
          <p:cNvSpPr txBox="1"/>
          <p:nvPr/>
        </p:nvSpPr>
        <p:spPr>
          <a:xfrm>
            <a:off x="5734975" y="3604403"/>
            <a:ext cx="2303100" cy="811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FFFFFF"/>
                </a:solidFill>
              </a:rPr>
              <a:t>Server </a:t>
            </a:r>
            <a:r>
              <a:rPr lang="en-US" b="1">
                <a:solidFill>
                  <a:schemeClr val="lt1"/>
                </a:solidFill>
              </a:rPr>
              <a:t>checks the token to see that the client was previously authenticated</a:t>
            </a:r>
            <a:endParaRPr b="1" i="0" u="none" strike="noStrike" cap="none">
              <a:solidFill>
                <a:srgbClr val="FFFFFF"/>
              </a:solidFill>
            </a:endParaRPr>
          </a:p>
        </p:txBody>
      </p:sp>
      <p:sp>
        <p:nvSpPr>
          <p:cNvPr id="337" name="Google Shape;337;p21"/>
          <p:cNvSpPr txBox="1"/>
          <p:nvPr/>
        </p:nvSpPr>
        <p:spPr>
          <a:xfrm>
            <a:off x="5734725" y="4358742"/>
            <a:ext cx="2303100" cy="70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Server puts the contents of the secure file in its response message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338" name="Google Shape;338;p21"/>
          <p:cNvCxnSpPr/>
          <p:nvPr/>
        </p:nvCxnSpPr>
        <p:spPr>
          <a:xfrm>
            <a:off x="4899636" y="2327793"/>
            <a:ext cx="738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39" name="Google Shape;339;p21"/>
          <p:cNvCxnSpPr/>
          <p:nvPr/>
        </p:nvCxnSpPr>
        <p:spPr>
          <a:xfrm>
            <a:off x="5261532" y="3278143"/>
            <a:ext cx="387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0" name="Google Shape;340;p21"/>
          <p:cNvCxnSpPr/>
          <p:nvPr/>
        </p:nvCxnSpPr>
        <p:spPr>
          <a:xfrm>
            <a:off x="3377950" y="3777853"/>
            <a:ext cx="2271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341" name="Google Shape;341;p21"/>
          <p:cNvCxnSpPr/>
          <p:nvPr/>
        </p:nvCxnSpPr>
        <p:spPr>
          <a:xfrm>
            <a:off x="3593975" y="4955146"/>
            <a:ext cx="20556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22"/>
          <p:cNvSpPr txBox="1"/>
          <p:nvPr/>
        </p:nvSpPr>
        <p:spPr>
          <a:xfrm>
            <a:off x="1351600" y="1658700"/>
            <a:ext cx="6440700" cy="207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Should a request be sent on every click?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“Client-side routing” - updates via JS code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Clients can change URL in the address bar</a:t>
            </a:r>
            <a:endParaRPr sz="1850"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What if the “fake” URL is bookmarked?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dirty="0"/>
              <a:t>Policy for a </a:t>
            </a:r>
            <a:r>
              <a:rPr lang="en-US" sz="1850" u="sng" dirty="0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Svelte</a:t>
            </a:r>
            <a:r>
              <a:rPr lang="en-US" sz="1850" dirty="0"/>
              <a:t> application (</a:t>
            </a:r>
            <a:r>
              <a:rPr lang="en-US" sz="1850" b="1" dirty="0">
                <a:solidFill>
                  <a:schemeClr val="accent2"/>
                </a:solidFill>
              </a:rPr>
              <a:t>request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</a:rPr>
              <a:t>fallback</a:t>
            </a:r>
            <a:r>
              <a:rPr lang="en-US" sz="1850" dirty="0"/>
              <a:t>)</a:t>
            </a:r>
            <a:r>
              <a:rPr lang="en-US" sz="1850" dirty="0">
                <a:solidFill>
                  <a:schemeClr val="dk1"/>
                </a:solidFill>
              </a:rPr>
              <a:t>:</a:t>
            </a:r>
            <a:endParaRPr sz="1850" b="1" i="0" u="none" strike="noStrike" cap="none" dirty="0">
              <a:solidFill>
                <a:schemeClr val="dk2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47" name="Google Shape;347;p22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/>
              <a:t>HTML5 Fallback</a:t>
            </a:r>
            <a:endParaRPr sz="411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48" name="Google Shape;348;p22"/>
          <p:cNvSpPr txBox="1"/>
          <p:nvPr/>
        </p:nvSpPr>
        <p:spPr>
          <a:xfrm>
            <a:off x="1351675" y="3003551"/>
            <a:ext cx="6445500" cy="132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spAutoFit/>
          </a:bodyPr>
          <a:lstStyle/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</a:rPr>
              <a:t>Existing file/API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as is</a:t>
            </a:r>
            <a:endParaRPr sz="1850" b="1" dirty="0">
              <a:solidFill>
                <a:schemeClr val="dk1"/>
              </a:solidFill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͏</a:t>
            </a:r>
            <a:r>
              <a:rPr lang="en-US" sz="1850" b="1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dirty="0">
                <a:solidFill>
                  <a:schemeClr val="dk1"/>
                </a:solidFill>
              </a:rPr>
              <a:t> (server root)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index.html</a:t>
            </a:r>
            <a:endParaRPr sz="1850" b="1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͏</a:t>
            </a:r>
            <a:r>
              <a:rPr lang="en-US" sz="1850" b="1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/some/path</a:t>
            </a:r>
            <a:r>
              <a:rPr lang="en-US" sz="1850" dirty="0"/>
              <a:t> </a:t>
            </a:r>
            <a:r>
              <a:rPr lang="en-US" sz="1850" dirty="0">
                <a:solidFill>
                  <a:schemeClr val="dk1"/>
                </a:solidFill>
              </a:rPr>
              <a:t>→</a:t>
            </a:r>
            <a:r>
              <a:rPr lang="en-US" sz="1850" dirty="0"/>
              <a:t>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/some/path.html</a:t>
            </a:r>
            <a:endParaRPr b="1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28625" lvl="0" indent="-21717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AutoNum type="arabicPeriod"/>
            </a:pPr>
            <a:r>
              <a:rPr lang="en-US" sz="1850" dirty="0">
                <a:solidFill>
                  <a:schemeClr val="dk1"/>
                </a:solidFill>
              </a:rPr>
              <a:t>else: </a:t>
            </a:r>
            <a:r>
              <a:rPr lang="en-US" sz="185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200.html</a:t>
            </a:r>
            <a:endParaRPr dirty="0">
              <a:solidFill>
                <a:srgbClr val="1155CC"/>
              </a:solidFill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" name="Google Shape;353;g232f573cf99_1_13"/>
          <p:cNvSpPr txBox="1"/>
          <p:nvPr/>
        </p:nvSpPr>
        <p:spPr>
          <a:xfrm>
            <a:off x="1351604" y="1658700"/>
            <a:ext cx="6440700" cy="3315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 tool for HTTP requests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Arguments include urls to query and flags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way to see the request and response flow between a client and server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Helps debug hanging and malformed headers</a:t>
            </a:r>
            <a:endParaRPr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Can chain URLs together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Flags: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-v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verbose mode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-0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/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--http1.0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use HTTP 1.0</a:t>
            </a:r>
            <a:endParaRPr/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--path-as-is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do not truncate dot dot sequences 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54" name="Google Shape;354;g232f573cf99_1_13"/>
          <p:cNvSpPr txBox="1"/>
          <p:nvPr/>
        </p:nvSpPr>
        <p:spPr>
          <a:xfrm>
            <a:off x="1351603" y="520207"/>
            <a:ext cx="6445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Quick Sidenote: curl</a:t>
            </a:r>
            <a:endParaRPr sz="4113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23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7800"/>
              <a:buFont typeface="Arial"/>
              <a:buNone/>
            </a:pPr>
            <a:r>
              <a:rPr lang="en-US" sz="4113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curl</a:t>
            </a: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Examples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0" name="Google Shape;360;p23"/>
          <p:cNvSpPr txBox="1"/>
          <p:nvPr/>
        </p:nvSpPr>
        <p:spPr>
          <a:xfrm>
            <a:off x="1351603" y="1658700"/>
            <a:ext cx="6440713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Send a POST request with body</a:t>
            </a:r>
            <a:endParaRPr sz="1850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View headers</a:t>
            </a:r>
            <a:endParaRPr lang="en-US"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2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Manually set session cookies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61" name="Google Shape;361;p23"/>
          <p:cNvSpPr/>
          <p:nvPr/>
        </p:nvSpPr>
        <p:spPr>
          <a:xfrm>
            <a:off x="1351604" y="1995080"/>
            <a:ext cx="6445527" cy="1004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-X POST -d \ 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'{"username":"user2023","password":"passwordf23"}' \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localhost: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12345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400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api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/login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2" name="Google Shape;362;p23"/>
          <p:cNvSpPr/>
          <p:nvPr/>
        </p:nvSpPr>
        <p:spPr>
          <a:xfrm>
            <a:off x="1351604" y="3435787"/>
            <a:ext cx="6445527" cy="402487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-I localhost:1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endParaRPr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363" name="Google Shape;363;p23"/>
          <p:cNvSpPr/>
          <p:nvPr/>
        </p:nvSpPr>
        <p:spPr>
          <a:xfrm>
            <a:off x="1351603" y="4258089"/>
            <a:ext cx="6445528" cy="723194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$ curl -v --cookie "</a:t>
            </a:r>
            <a:r>
              <a:rPr lang="en-US" sz="1400" b="1" i="0" u="none" strike="noStrike" cap="none" dirty="0" err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auth_token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=token" \</a:t>
            </a:r>
            <a:endParaRPr lang="en-US"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localhost:1</a:t>
            </a:r>
            <a:r>
              <a:rPr lang="en-US" b="1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/private/secure.txt</a:t>
            </a:r>
            <a:endParaRPr lang="en-US" sz="1400"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Google Shape;368;g230da8a8906_2_0"/>
          <p:cNvSpPr txBox="1"/>
          <p:nvPr/>
        </p:nvSpPr>
        <p:spPr>
          <a:xfrm>
            <a:off x="1351602" y="1590168"/>
            <a:ext cx="6445500" cy="1138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369" name="Google Shape;369;g230da8a8906_2_0"/>
          <p:cNvSpPr txBox="1"/>
          <p:nvPr/>
        </p:nvSpPr>
        <p:spPr>
          <a:xfrm>
            <a:off x="1351602" y="2826999"/>
            <a:ext cx="3532200" cy="408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Talking to a server using curl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p3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Overview of Web Server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24" name="Google Shape;124;p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125" name="Google Shape;125;p3"/>
          <p:cNvSpPr txBox="1"/>
          <p:nvPr/>
        </p:nvSpPr>
        <p:spPr>
          <a:xfrm>
            <a:off x="1355330" y="3625481"/>
            <a:ext cx="6438074" cy="90859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Prerequisite Knowledge: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>
                <a:solidFill>
                  <a:srgbClr val="DA9EB1"/>
                </a:solidFill>
              </a:rPr>
              <a:t>OSI, </a:t>
            </a: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TCP, HTTP, JSON, JWT 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26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375" name="Google Shape;375;p26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376" name="Google Shape;376;p26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Robustness, Performance, &amp; Scalability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" name="Google Shape;381;p2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 threads: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Should not bring down / block the whole server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Ideal case: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threads are doing productive work all the time, like in a threadpool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Must be mindful of latency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return values!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2" name="Google Shape;382;p27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Multithreaded Servers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7" name="Google Shape;387;p28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 for inspiration in literature and other server implementations, like NGINX and Apache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Suggestions: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Repurpose threadpool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Epoll set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Thread-per-client-connection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 mindful of the underlying hardware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Web servers can be “embarrassingly” parallel because HTTP is stateless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 NOT write a forking/process-based server.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88" name="Google Shape;388;p28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Spawning Threads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Google Shape;393;p29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Asynchronous event listener handling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recv()</a:t>
            </a:r>
            <a:endParaRPr sz="1850" i="0" u="none" strike="noStrike" cap="none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Threads execute an event loop where they call </a:t>
            </a: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epoll_wait()</a:t>
            </a:r>
            <a:endParaRPr sz="1850" i="0" u="none" strike="noStrike" cap="none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Kernel returns an array of ready file descriptors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Thread is responsible for cleaning up dead connections (and freeing related memory)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best performance, vary number of threads and max size of event array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394" name="Google Shape;394;p29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EPoll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3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" name="Google Shape;399;p31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00" name="Google Shape;400;p3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01" name="Google Shape;401;p31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IPv6 and Version Conformance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6" name="Google Shape;406;p32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like: 192.168.1.30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IPv6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Looks like: 2001:db8:85a3::8a2e:370:7334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Study the differences between network structures and attributes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 must support both IPv4 and IPv6 connections</a:t>
            </a:r>
            <a:endParaRPr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Rlogin supports dual-binding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07" name="Google Shape;407;p32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IPv4 versus IPv6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2" name="Google Shape;412;p33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/>
              <a:t>Persistent connections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1.1 by default keeps the connection alive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1.0 by default closes the connection</a:t>
            </a:r>
            <a:endParaRPr/>
          </a:p>
          <a:p>
            <a:pPr marL="481965" marR="0" lvl="1" indent="-24193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 connection header is respected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Additional status states added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Host header not required for HTTP 1.0, but required for HTTP 1.1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13" name="Google Shape;413;p33"/>
          <p:cNvSpPr txBox="1"/>
          <p:nvPr/>
        </p:nvSpPr>
        <p:spPr>
          <a:xfrm>
            <a:off x="1351603" y="520207"/>
            <a:ext cx="64358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Differences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4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8" name="Google Shape;418;gd30b2a42b1_0_0"/>
          <p:cNvSpPr txBox="1"/>
          <p:nvPr/>
        </p:nvSpPr>
        <p:spPr>
          <a:xfrm>
            <a:off x="1355329" y="1540619"/>
            <a:ext cx="6438137" cy="17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Web Server Design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19" name="Google Shape;419;gd30b2a42b1_0_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20" name="Google Shape;420;gd30b2a42b1_0_0"/>
          <p:cNvSpPr txBox="1"/>
          <p:nvPr/>
        </p:nvSpPr>
        <p:spPr>
          <a:xfrm>
            <a:off x="1355329" y="3625481"/>
            <a:ext cx="6438137" cy="4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MP4 Streaming</a:t>
            </a:r>
            <a:endParaRPr sz="2109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Google Shape;425;gd30b2a42b1_0_6"/>
          <p:cNvSpPr txBox="1"/>
          <p:nvPr/>
        </p:nvSpPr>
        <p:spPr>
          <a:xfrm>
            <a:off x="1351604" y="1658701"/>
            <a:ext cx="6440712" cy="65183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server will support the 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b="1" i="0" u="none" strike="noStrike" cap="none" dirty="0" err="1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api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sz="1850" b="1" i="0" u="none" strike="noStrike" cap="none" dirty="0">
                <a:solidFill>
                  <a:srgbClr val="C0504D"/>
                </a:solidFill>
                <a:latin typeface="Consolas"/>
                <a:ea typeface="Consolas"/>
                <a:cs typeface="Consolas"/>
                <a:sym typeface="Consolas"/>
              </a:rPr>
              <a:t>video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endpoint.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Upon GET request, send back a JSON array of videos.</a:t>
            </a:r>
            <a:endParaRPr dirty="0"/>
          </a:p>
        </p:txBody>
      </p:sp>
      <p:sp>
        <p:nvSpPr>
          <p:cNvPr id="426" name="Google Shape;426;gd30b2a42b1_0_6"/>
          <p:cNvSpPr/>
          <p:nvPr/>
        </p:nvSpPr>
        <p:spPr>
          <a:xfrm>
            <a:off x="6507483" y="2490881"/>
            <a:ext cx="1339506" cy="1339506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7" name="Google Shape;427;gd30b2a42b1_0_6"/>
          <p:cNvSpPr/>
          <p:nvPr/>
        </p:nvSpPr>
        <p:spPr>
          <a:xfrm>
            <a:off x="1320609" y="2492891"/>
            <a:ext cx="1339506" cy="1339506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28" name="Google Shape;428;gd30b2a42b1_0_6"/>
          <p:cNvSpPr txBox="1"/>
          <p:nvPr/>
        </p:nvSpPr>
        <p:spPr>
          <a:xfrm>
            <a:off x="1351601" y="520209"/>
            <a:ext cx="6469542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Video API Endpoint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29" name="Google Shape;429;gd30b2a42b1_0_6"/>
          <p:cNvCxnSpPr/>
          <p:nvPr/>
        </p:nvCxnSpPr>
        <p:spPr>
          <a:xfrm>
            <a:off x="2660130" y="2695900"/>
            <a:ext cx="3836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30" name="Google Shape;430;gd30b2a42b1_0_6"/>
          <p:cNvCxnSpPr/>
          <p:nvPr/>
        </p:nvCxnSpPr>
        <p:spPr>
          <a:xfrm rot="10800000">
            <a:off x="2667475" y="3612093"/>
            <a:ext cx="38451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31" name="Google Shape;431;gd30b2a42b1_0_6"/>
          <p:cNvSpPr txBox="1"/>
          <p:nvPr/>
        </p:nvSpPr>
        <p:spPr>
          <a:xfrm>
            <a:off x="3335950" y="3017628"/>
            <a:ext cx="2492400" cy="22524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[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“size”: 12345678,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>
                <a:latin typeface="Consolas"/>
                <a:ea typeface="Consolas"/>
                <a:cs typeface="Consolas"/>
                <a:sym typeface="Consolas"/>
              </a:rPr>
              <a:t>    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“name”: “video1.mp4”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  },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-US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{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</a:t>
            </a:r>
            <a:r>
              <a:rPr lang="en-US" b="1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“size”: 24681012,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  “name”: “video2.mp4”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1" i="0" u="none" strike="noStrike" cap="none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  },</a:t>
            </a:r>
            <a:endParaRPr b="1" i="0" u="none" strike="noStrike" cap="none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]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32" name="Google Shape;432;gd30b2a42b1_0_6"/>
          <p:cNvSpPr txBox="1"/>
          <p:nvPr/>
        </p:nvSpPr>
        <p:spPr>
          <a:xfrm>
            <a:off x="3337605" y="2431743"/>
            <a:ext cx="2492400" cy="52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 </a:t>
            </a:r>
            <a:r>
              <a:rPr lang="en-US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/api/video</a:t>
            </a: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 HTTP/1.1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7" name="Google Shape;437;gd30b2a42b1_0_11"/>
          <p:cNvSpPr/>
          <p:nvPr/>
        </p:nvSpPr>
        <p:spPr>
          <a:xfrm>
            <a:off x="1308810" y="3411397"/>
            <a:ext cx="1339506" cy="1339506"/>
          </a:xfrm>
          <a:prstGeom prst="rect">
            <a:avLst/>
          </a:prstGeom>
          <a:solidFill>
            <a:srgbClr val="E06666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CLIENT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8" name="Google Shape;438;gd30b2a42b1_0_11"/>
          <p:cNvSpPr/>
          <p:nvPr/>
        </p:nvSpPr>
        <p:spPr>
          <a:xfrm>
            <a:off x="6495677" y="3411397"/>
            <a:ext cx="1339506" cy="1339506"/>
          </a:xfrm>
          <a:prstGeom prst="rect">
            <a:avLst/>
          </a:prstGeom>
          <a:solidFill>
            <a:srgbClr val="6D9EEB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SERVER</a:t>
            </a:r>
            <a:endParaRPr sz="1898" b="1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39" name="Google Shape;439;gd30b2a42b1_0_11"/>
          <p:cNvSpPr txBox="1"/>
          <p:nvPr/>
        </p:nvSpPr>
        <p:spPr>
          <a:xfrm>
            <a:off x="1351602" y="520209"/>
            <a:ext cx="6483986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Range Requests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cxnSp>
        <p:nvCxnSpPr>
          <p:cNvPr id="440" name="Google Shape;440;gd30b2a42b1_0_11"/>
          <p:cNvCxnSpPr/>
          <p:nvPr/>
        </p:nvCxnSpPr>
        <p:spPr>
          <a:xfrm>
            <a:off x="2651300" y="3679532"/>
            <a:ext cx="3842700" cy="0"/>
          </a:xfrm>
          <a:prstGeom prst="straightConnector1">
            <a:avLst/>
          </a:prstGeom>
          <a:noFill/>
          <a:ln w="38100" cap="flat" cmpd="sng">
            <a:solidFill>
              <a:schemeClr val="accent2"/>
            </a:solidFill>
            <a:prstDash val="solid"/>
            <a:round/>
            <a:headEnd type="none" w="sm" len="sm"/>
            <a:tailEnd type="triangle" w="med" len="med"/>
          </a:ln>
        </p:spPr>
      </p:cxnSp>
      <p:cxnSp>
        <p:nvCxnSpPr>
          <p:cNvPr id="441" name="Google Shape;441;gd30b2a42b1_0_11"/>
          <p:cNvCxnSpPr/>
          <p:nvPr/>
        </p:nvCxnSpPr>
        <p:spPr>
          <a:xfrm rot="10800000">
            <a:off x="2651375" y="4499879"/>
            <a:ext cx="3836100" cy="0"/>
          </a:xfrm>
          <a:prstGeom prst="straightConnector1">
            <a:avLst/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triangle" w="med" len="med"/>
          </a:ln>
        </p:spPr>
      </p:cxnSp>
      <p:sp>
        <p:nvSpPr>
          <p:cNvPr id="442" name="Google Shape;442;gd30b2a42b1_0_11"/>
          <p:cNvSpPr txBox="1"/>
          <p:nvPr/>
        </p:nvSpPr>
        <p:spPr>
          <a:xfrm>
            <a:off x="3188579" y="3415375"/>
            <a:ext cx="2769000" cy="5283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GET /video1.mp4 HTTP/1.1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bytes=</a:t>
            </a:r>
            <a:r>
              <a:rPr lang="en-US" b="1" dirty="0">
                <a:solidFill>
                  <a:srgbClr val="B88C00"/>
                </a:solidFill>
                <a:latin typeface="Consolas"/>
                <a:ea typeface="Consolas"/>
                <a:cs typeface="Consolas"/>
                <a:sym typeface="Consolas"/>
              </a:rPr>
              <a:t>42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b="1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31415</a:t>
            </a:r>
            <a:endParaRPr b="1" i="0" u="none" strike="noStrike" cap="none" dirty="0">
              <a:solidFill>
                <a:srgbClr val="38761D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3" name="Google Shape;443;gd30b2a42b1_0_11"/>
          <p:cNvSpPr txBox="1"/>
          <p:nvPr/>
        </p:nvSpPr>
        <p:spPr>
          <a:xfrm>
            <a:off x="3187500" y="4001900"/>
            <a:ext cx="2769000" cy="1174800"/>
          </a:xfrm>
          <a:prstGeom prst="rect">
            <a:avLst/>
          </a:prstGeom>
          <a:solidFill>
            <a:srgbClr val="FFFFFF"/>
          </a:solidFill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48200" tIns="48200" rIns="48200" bIns="48200" anchor="t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HTTP/1.1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206</a:t>
            </a:r>
            <a:r>
              <a:rPr lang="en-US" sz="8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PARTIAL</a:t>
            </a:r>
            <a:r>
              <a:rPr lang="en-US" sz="800" b="1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endParaRPr b="1" i="0" u="none" strike="noStrike" cap="none" dirty="0">
              <a:solidFill>
                <a:srgbClr val="1155CC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Content-Range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: bytes</a:t>
            </a:r>
            <a:endParaRPr b="1" dirty="0"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dirty="0">
                <a:latin typeface="Consolas"/>
                <a:ea typeface="Consolas"/>
                <a:cs typeface="Consolas"/>
                <a:sym typeface="Consolas"/>
              </a:rPr>
              <a:t>  </a:t>
            </a:r>
            <a:r>
              <a:rPr lang="en-US" b="1" dirty="0">
                <a:solidFill>
                  <a:srgbClr val="B88C00"/>
                </a:solidFill>
                <a:latin typeface="Consolas"/>
                <a:ea typeface="Consolas"/>
                <a:cs typeface="Consolas"/>
                <a:sym typeface="Consolas"/>
              </a:rPr>
              <a:t>42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-</a:t>
            </a:r>
            <a:r>
              <a:rPr lang="en-US" b="1" dirty="0">
                <a:solidFill>
                  <a:srgbClr val="38761D"/>
                </a:solidFill>
                <a:latin typeface="Consolas"/>
                <a:ea typeface="Consolas"/>
                <a:cs typeface="Consolas"/>
                <a:sym typeface="Consolas"/>
              </a:rPr>
              <a:t>31415</a:t>
            </a: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/</a:t>
            </a:r>
            <a:r>
              <a:rPr lang="en-US" b="1" i="0" u="none" strike="noStrike" cap="none" dirty="0">
                <a:solidFill>
                  <a:schemeClr val="dk1"/>
                </a:solidFill>
                <a:latin typeface="Consolas"/>
                <a:ea typeface="Consolas"/>
                <a:cs typeface="Consolas"/>
                <a:sym typeface="Consolas"/>
              </a:rPr>
              <a:t>1234567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...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700"/>
              <a:buFont typeface="Arial"/>
              <a:buNone/>
            </a:pPr>
            <a:r>
              <a:rPr lang="en-US" b="1" i="0" u="none" strike="noStrike" cap="none" dirty="0">
                <a:solidFill>
                  <a:srgbClr val="000000"/>
                </a:solidFill>
                <a:latin typeface="Consolas"/>
                <a:ea typeface="Consolas"/>
                <a:cs typeface="Consolas"/>
                <a:sym typeface="Consolas"/>
              </a:rPr>
              <a:t>&lt;bytes&gt;</a:t>
            </a:r>
            <a:endParaRPr b="1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44" name="Google Shape;444;gd30b2a42b1_0_11"/>
          <p:cNvSpPr txBox="1"/>
          <p:nvPr/>
        </p:nvSpPr>
        <p:spPr>
          <a:xfrm>
            <a:off x="1351604" y="1658700"/>
            <a:ext cx="6440712" cy="159621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Your server will send the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Accept-Ranges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and accept </a:t>
            </a: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headers sent by clients.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 dirty="0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header means: “give me bytes </a:t>
            </a:r>
            <a:r>
              <a:rPr lang="en-US" sz="1850" b="1" i="0" u="none" strike="noStrike" cap="none" dirty="0">
                <a:solidFill>
                  <a:srgbClr val="B88C00"/>
                </a:solidFill>
                <a:latin typeface="Consolas" panose="020B0609020204030204" pitchFamily="49" charset="0"/>
                <a:sym typeface="Arial"/>
              </a:rPr>
              <a:t>A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-</a:t>
            </a:r>
            <a:r>
              <a:rPr lang="en-US" sz="1850" b="1" i="0" u="none" strike="noStrike" cap="none" dirty="0">
                <a:solidFill>
                  <a:srgbClr val="38761D"/>
                </a:solidFill>
                <a:latin typeface="Consolas" panose="020B0609020204030204" pitchFamily="49" charset="0"/>
                <a:sym typeface="Arial"/>
              </a:rPr>
              <a:t>B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this file”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The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server respon</a:t>
            </a:r>
            <a:r>
              <a:rPr lang="en-US" sz="1850" dirty="0"/>
              <a:t>ds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with a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206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PARTIAL</a:t>
            </a:r>
            <a:r>
              <a:rPr lang="en-US" sz="100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status code and a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Content-Range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header.</a:t>
            </a:r>
            <a:endParaRPr dirty="0"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Network “Stack”</a:t>
            </a:r>
            <a:endParaRPr sz="73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1" name="Google Shape;131;p4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 Model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2" name="Google Shape;132;p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76500" y="2102909"/>
            <a:ext cx="3793648" cy="286891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4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9" name="Google Shape;449;p34"/>
          <p:cNvSpPr txBox="1"/>
          <p:nvPr/>
        </p:nvSpPr>
        <p:spPr>
          <a:xfrm>
            <a:off x="1355330" y="1540618"/>
            <a:ext cx="6438074" cy="174105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2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Project Logistics</a:t>
            </a:r>
            <a:endParaRPr sz="42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50" name="Google Shape;450;p3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451" name="Google Shape;451;p34"/>
          <p:cNvSpPr txBox="1"/>
          <p:nvPr/>
        </p:nvSpPr>
        <p:spPr>
          <a:xfrm>
            <a:off x="1355330" y="3625483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Grading and Advice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6" name="Google Shape;456;p35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/>
              <a:t>The usual: </a:t>
            </a:r>
            <a:r>
              <a:rPr lang="en-US" sz="1850" b="1">
                <a:latin typeface="Consolas"/>
                <a:ea typeface="Consolas"/>
                <a:cs typeface="Consolas"/>
                <a:sym typeface="Consolas"/>
              </a:rPr>
              <a:t>gdb</a:t>
            </a:r>
            <a:r>
              <a:rPr lang="en-US" sz="1850"/>
              <a:t>, </a:t>
            </a:r>
            <a:r>
              <a:rPr lang="en-US" sz="1850" b="1">
                <a:latin typeface="Consolas"/>
                <a:ea typeface="Consolas"/>
                <a:cs typeface="Consolas"/>
                <a:sym typeface="Consolas"/>
              </a:rPr>
              <a:t>strace</a:t>
            </a:r>
            <a:r>
              <a:rPr lang="en-US" sz="1850"/>
              <a:t>, etc.</a:t>
            </a:r>
            <a:endParaRPr sz="185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Use curl to simulate interactions</a:t>
            </a:r>
            <a:endParaRPr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620"/>
              <a:buFont typeface="Arial"/>
              <a:buChar char="○"/>
            </a:pPr>
            <a:r>
              <a:rPr lang="en-US" sz="1850" u="sng">
                <a:solidFill>
                  <a:schemeClr val="dk1"/>
                </a:solidFill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HTTPie</a:t>
            </a:r>
            <a:endParaRPr sz="1850"/>
          </a:p>
          <a:p>
            <a:pPr marL="485775" marR="0" lvl="1" indent="-260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50"/>
              <a:buChar char="○"/>
            </a:pPr>
            <a:r>
              <a:rPr lang="en-US" sz="1850"/>
              <a:t>Postman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Hexdump function (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hexdump.c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Fuzzing utilities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Very relevant skills for life outside of CS 3214</a:t>
            </a:r>
            <a:endParaRPr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57" name="Google Shape;457;p35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Debugging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2" name="Google Shape;462;p36"/>
          <p:cNvSpPr txBox="1"/>
          <p:nvPr/>
        </p:nvSpPr>
        <p:spPr>
          <a:xfrm>
            <a:off x="1351603" y="520207"/>
            <a:ext cx="32203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Early!</a:t>
            </a:r>
            <a:endParaRPr sz="4219" b="0" i="0" u="none" strike="noStrike" cap="none" dirty="0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463" name="Google Shape;463;p36">
            <a:hlinkClick r:id="rId3"/>
          </p:cNvPr>
          <p:cNvPicPr preferRelativeResize="0"/>
          <p:nvPr/>
        </p:nvPicPr>
        <p:blipFill>
          <a:blip r:embed="rId4"/>
          <a:srcRect/>
          <a:stretch/>
        </p:blipFill>
        <p:spPr>
          <a:xfrm>
            <a:off x="1354996" y="1738869"/>
            <a:ext cx="6431884" cy="295347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62;p36">
            <a:extLst>
              <a:ext uri="{FF2B5EF4-FFF2-40B4-BE49-F238E27FC236}">
                <a16:creationId xmlns:a16="http://schemas.microsoft.com/office/drawing/2014/main" id="{5B51E045-E487-E2C0-4687-D5B1E95F44C3}"/>
              </a:ext>
            </a:extLst>
          </p:cNvPr>
          <p:cNvSpPr txBox="1"/>
          <p:nvPr/>
        </p:nvSpPr>
        <p:spPr>
          <a:xfrm>
            <a:off x="4569882" y="520207"/>
            <a:ext cx="3220397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1850" dirty="0"/>
              <a:t>Due date: Dec. </a:t>
            </a:r>
            <a:r>
              <a:rPr lang="en-US" sz="1850" b="1" dirty="0"/>
              <a:t>6</a:t>
            </a:r>
            <a:r>
              <a:rPr lang="en-US" sz="1850" b="1" baseline="30000" dirty="0"/>
              <a:t>th</a:t>
            </a:r>
            <a:endParaRPr lang="en-US" sz="1850" b="1" dirty="0"/>
          </a:p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1850" b="1" dirty="0">
                <a:sym typeface="Helvetica Neue Light"/>
              </a:rPr>
              <a:t>Hard</a:t>
            </a:r>
            <a:r>
              <a:rPr lang="en-US" sz="1850" dirty="0">
                <a:sym typeface="Helvetica Neue Light"/>
              </a:rPr>
              <a:t> due date: Dec. </a:t>
            </a:r>
            <a:r>
              <a:rPr lang="en-US" sz="1850" b="1" dirty="0">
                <a:sym typeface="Helvetica Neue Light"/>
              </a:rPr>
              <a:t>9</a:t>
            </a:r>
            <a:r>
              <a:rPr lang="en-US" sz="1850" b="1" baseline="30000" dirty="0">
                <a:sym typeface="Helvetica Neue Light"/>
              </a:rPr>
              <a:t>th</a:t>
            </a:r>
            <a:endParaRPr sz="1850" b="1" dirty="0">
              <a:sym typeface="Helvetica Neue Light"/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8" name="Google Shape;468;p3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Please submit code that compiles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Test using the driver before submitting!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the tests individually when debugging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them all at once to see how you’ll be graded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“Passing” a test means that you get the correct result without crashing, within the time limit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5775" lvl="1" indent="-245745" algn="l" rtl="0"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>
                <a:solidFill>
                  <a:schemeClr val="dk1"/>
                </a:solidFill>
              </a:rPr>
              <a:t>A failing test can </a:t>
            </a:r>
            <a:r>
              <a:rPr lang="en-US" sz="1850" b="1" dirty="0">
                <a:solidFill>
                  <a:schemeClr val="dk1"/>
                </a:solidFill>
              </a:rPr>
              <a:t>crash the rest of its section</a:t>
            </a:r>
            <a:r>
              <a:rPr lang="en-US" sz="1850" dirty="0">
                <a:solidFill>
                  <a:schemeClr val="dk1"/>
                </a:solidFill>
              </a:rPr>
              <a:t>!</a:t>
            </a:r>
            <a:endParaRPr sz="1850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Full scores required on some sections for others to run:</a:t>
            </a:r>
            <a:endParaRPr sz="1850"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○"/>
            </a:pPr>
            <a:r>
              <a:rPr lang="en-US" sz="1850" dirty="0"/>
              <a:t>Minimum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auth/extra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malicious </a:t>
            </a:r>
            <a:r>
              <a:rPr lang="en-US" sz="1850" dirty="0">
                <a:solidFill>
                  <a:schemeClr val="dk1"/>
                </a:solidFill>
              </a:rPr>
              <a:t>→ </a:t>
            </a:r>
            <a:r>
              <a:rPr lang="en-US" sz="1850" dirty="0"/>
              <a:t>benchmarks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dirty="0"/>
              <a:t>Benchmarks will be run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1" dirty="0"/>
              <a:t>after the deadline</a:t>
            </a:r>
            <a:endParaRPr sz="1850" b="1"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620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Benchmarked </a:t>
            </a:r>
            <a:r>
              <a:rPr lang="en-US" sz="1850" dirty="0"/>
              <a:t>scores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will be the </a:t>
            </a:r>
            <a:r>
              <a:rPr lang="en-US" sz="1850" dirty="0"/>
              <a:t>median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of 3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runs,</a:t>
            </a:r>
            <a:r>
              <a:rPr lang="en-US" sz="1850" dirty="0"/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assuming you pass all of them</a:t>
            </a:r>
            <a:endParaRPr dirty="0"/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9" name="Google Shape;469;p37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4" name="Google Shape;474;p38"/>
          <p:cNvSpPr txBox="1"/>
          <p:nvPr/>
        </p:nvSpPr>
        <p:spPr>
          <a:xfrm>
            <a:off x="1351600" y="1576925"/>
            <a:ext cx="6445500" cy="3773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Grade breakdown (12</a:t>
            </a:r>
            <a:r>
              <a:rPr lang="en-US" sz="1850" dirty="0"/>
              <a:t>5 p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oints total):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95 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server_unit_test_pserv.py</a:t>
            </a:r>
            <a:endParaRPr sz="1850" i="0" u="none" strike="noStrike" cap="none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25 points Minimum Requirements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points Authentication Functionality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5 points HTML5 Fallback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points Video Streaming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 5 points IPv6 Support</a:t>
            </a:r>
            <a:endParaRPr sz="11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points Extra Tests</a:t>
            </a:r>
            <a:endParaRPr dirty="0"/>
          </a:p>
          <a:p>
            <a:pPr marL="723265" marR="0" lvl="2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■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points Robustness </a:t>
            </a:r>
            <a:r>
              <a:rPr lang="en-US" sz="1850" i="0" u="none" strike="noStrike" cap="none" dirty="0">
                <a:solidFill>
                  <a:srgbClr val="000000"/>
                </a:solidFill>
              </a:rPr>
              <a:t>(</a:t>
            </a:r>
            <a:r>
              <a:rPr lang="en-US" sz="1850" b="1" i="0" u="none" strike="noStrike" cap="none" dirty="0">
                <a:solidFill>
                  <a:srgbClr val="000000"/>
                </a:solidFill>
              </a:rPr>
              <a:t>malicious</a:t>
            </a:r>
            <a:r>
              <a:rPr lang="en-US" sz="1850" i="0" u="none" strike="noStrike" cap="none" dirty="0">
                <a:solidFill>
                  <a:srgbClr val="000000"/>
                </a:solidFill>
              </a:rPr>
              <a:t> te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sts)</a:t>
            </a:r>
            <a:endParaRPr dirty="0"/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20 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server_bench.py</a:t>
            </a:r>
            <a:r>
              <a:rPr lang="en-US" sz="1850" dirty="0"/>
              <a:t> (5 tests × 4 points)</a:t>
            </a:r>
            <a:endParaRPr sz="1850" b="1" i="0" u="none" strike="noStrike" cap="none" dirty="0">
              <a:solidFill>
                <a:schemeClr val="accent5"/>
              </a:solidFill>
              <a:latin typeface="Courier New"/>
              <a:ea typeface="Courier New"/>
              <a:cs typeface="Courier New"/>
              <a:sym typeface="Courier New"/>
            </a:endParaRPr>
          </a:p>
          <a:p>
            <a:pPr marL="485775" marR="0" lvl="1" indent="-24574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dirty="0"/>
              <a:t>10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points via documentation &amp;</a:t>
            </a:r>
            <a:r>
              <a:rPr lang="en-US" sz="1850" dirty="0">
                <a:solidFill>
                  <a:schemeClr val="dk1"/>
                </a:solidFill>
              </a:rPr>
              <a:t> 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control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extra-credit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points via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fuzz-pserv.py</a:t>
            </a:r>
            <a:endParaRPr sz="1850" b="1" i="0" u="none" strike="noStrike" cap="none" dirty="0">
              <a:solidFill>
                <a:schemeClr val="accent5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240665" marR="0" lvl="0" indent="-25527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50"/>
              <a:buFont typeface="Consolas"/>
              <a:buChar char="●"/>
            </a:pPr>
            <a:r>
              <a:rPr lang="en-US" sz="1850" dirty="0">
                <a:solidFill>
                  <a:schemeClr val="dk1"/>
                </a:solidFill>
              </a:rPr>
              <a:t>10 </a:t>
            </a:r>
            <a:r>
              <a:rPr lang="en-US" sz="1850" b="1" dirty="0"/>
              <a:t>extra-credit</a:t>
            </a:r>
            <a:r>
              <a:rPr lang="en-US" sz="1850" dirty="0"/>
              <a:t> points via superb performance (e.g. </a:t>
            </a:r>
            <a:r>
              <a:rPr lang="en-US" sz="1850" dirty="0" err="1"/>
              <a:t>EPoll</a:t>
            </a:r>
            <a:r>
              <a:rPr lang="en-US" sz="1850" dirty="0"/>
              <a:t>)</a:t>
            </a:r>
            <a:endParaRPr sz="1850" dirty="0">
              <a:solidFill>
                <a:schemeClr val="dk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475" name="Google Shape;475;p38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Logistics: Test Points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" name="Google Shape;480;g74a9d90d45_0_8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Scoreboard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481" name="Google Shape;481;g74a9d90d45_0_8"/>
          <p:cNvSpPr txBox="1"/>
          <p:nvPr/>
        </p:nvSpPr>
        <p:spPr>
          <a:xfrm>
            <a:off x="1351602" y="1658699"/>
            <a:ext cx="6445465" cy="24587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Just like projects 2 and 3, you can submit your performance results to the scoreboard.</a:t>
            </a: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1898"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See 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website</a:t>
            </a:r>
            <a:r>
              <a:rPr lang="en-US" sz="1898" b="0" i="0" u="none" strike="noStrike" cap="none" dirty="0">
                <a:solidFill>
                  <a:schemeClr val="tx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 detailed rules and instructions.</a:t>
            </a: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lang="en-US"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Great way to see how well your server is doing.</a:t>
            </a:r>
            <a:endParaRPr sz="1898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2" name="Google Shape;482;g74a9d90d45_0_8"/>
          <p:cNvSpPr/>
          <p:nvPr/>
        </p:nvSpPr>
        <p:spPr>
          <a:xfrm>
            <a:off x="1351675" y="2432800"/>
            <a:ext cx="6445500" cy="4254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6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00" b="1" i="0" u="none" strike="noStrike" cap="none" dirty="0">
                <a:solidFill>
                  <a:srgbClr val="66D9EF"/>
                </a:solidFill>
                <a:latin typeface="Consolas"/>
                <a:ea typeface="Consolas"/>
                <a:cs typeface="Consolas"/>
                <a:sym typeface="Consolas"/>
              </a:rPr>
              <a:t>~cs3214/bin/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sspostresult.py</a:t>
            </a:r>
            <a:endParaRPr sz="1400" b="1" i="0" u="none" strike="noStrike" cap="none" dirty="0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4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" name="Google Shape;488;p39"/>
          <p:cNvSpPr/>
          <p:nvPr/>
        </p:nvSpPr>
        <p:spPr>
          <a:xfrm>
            <a:off x="2364075" y="1381910"/>
            <a:ext cx="4415766" cy="241633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900"/>
              <a:buFont typeface="Arial"/>
              <a:buNone/>
            </a:pPr>
            <a:r>
              <a:rPr lang="en-US" sz="26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I think this should be a fun project and you'll learn something new, even if you're already an experienced web programmer.</a:t>
            </a:r>
            <a:endParaRPr sz="26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89" name="Google Shape;489;p39"/>
          <p:cNvSpPr/>
          <p:nvPr/>
        </p:nvSpPr>
        <p:spPr>
          <a:xfrm>
            <a:off x="1812770" y="4044846"/>
            <a:ext cx="5518379" cy="35064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700"/>
              <a:buFont typeface="Arial"/>
              <a:buNone/>
            </a:pPr>
            <a:r>
              <a:rPr lang="en-US" sz="2100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– Dr. Back</a:t>
            </a:r>
            <a:endParaRPr sz="2100" b="0" i="0" u="none" strike="noStrike" cap="none">
              <a:solidFill>
                <a:srgbClr val="FFFFFF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" name="Google Shape;494;g8407ac32ea_1_0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Concepts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Read the project spec (Take notes!)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Understand the starter code (Write comments! Look up system calls!)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Implementation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Start with serving static files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authentication (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/api/login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Move to serving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/api/video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>
                <a:solidFill>
                  <a:schemeClr val="accent2"/>
                </a:solidFill>
                <a:latin typeface="Consolas"/>
                <a:ea typeface="Consolas"/>
                <a:cs typeface="Consolas"/>
                <a:sym typeface="Consolas"/>
              </a:rPr>
              <a:t>Range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requests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Save performance for last (easier debugging)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95" name="Google Shape;495;g8407ac32ea_1_0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Where to start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0" name="Google Shape;500;g83ccbea928_0_68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The 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Project Home Page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00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Programming</a:t>
            </a:r>
            <a:endParaRPr/>
          </a:p>
          <a:p>
            <a:pPr marL="240665" marR="0" lvl="1" indent="-20066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socket()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bind()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listen()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6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0066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</a:t>
            </a: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7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man page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/>
          </a:p>
          <a:p>
            <a:pPr marL="240665" marR="0" lvl="0" indent="-20066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8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Mozilla Documentation - Message Formats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01" name="Google Shape;501;g83ccbea928_0_68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Helpful Links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5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" name="Google Shape;506;gd27dac0346_0_1"/>
          <p:cNvSpPr txBox="1"/>
          <p:nvPr/>
        </p:nvSpPr>
        <p:spPr>
          <a:xfrm>
            <a:off x="1355329" y="1540619"/>
            <a:ext cx="6438137" cy="1741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07" name="Google Shape;507;gd27dac0346_0_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508" name="Google Shape;508;gd27dac0346_0_1"/>
          <p:cNvSpPr txBox="1"/>
          <p:nvPr/>
        </p:nvSpPr>
        <p:spPr>
          <a:xfrm>
            <a:off x="1355329" y="3625481"/>
            <a:ext cx="6438137" cy="47492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635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(Not required, but fun 🙂)</a:t>
            </a:r>
            <a:endParaRPr sz="21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p5"/>
          <p:cNvSpPr txBox="1"/>
          <p:nvPr/>
        </p:nvSpPr>
        <p:spPr>
          <a:xfrm>
            <a:off x="1351603" y="1658700"/>
            <a:ext cx="6445528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27330" marR="0" lvl="0" indent="-17081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Noto Sans Symbols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Slightly more modern approach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38" name="Google Shape;138;p5"/>
          <p:cNvSpPr txBox="1"/>
          <p:nvPr/>
        </p:nvSpPr>
        <p:spPr>
          <a:xfrm>
            <a:off x="1351603" y="520207"/>
            <a:ext cx="6546646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OSI Model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139" name="Google Shape;139;p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729044" y="2246725"/>
            <a:ext cx="5292150" cy="270205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0" name="Google Shape;140;p5"/>
          <p:cNvCxnSpPr/>
          <p:nvPr/>
        </p:nvCxnSpPr>
        <p:spPr>
          <a:xfrm rot="10800000" flipH="1">
            <a:off x="6522026" y="2397935"/>
            <a:ext cx="774900" cy="683700"/>
          </a:xfrm>
          <a:prstGeom prst="bentConnector3">
            <a:avLst>
              <a:gd name="adj1" fmla="val 99026"/>
            </a:avLst>
          </a:prstGeom>
          <a:noFill/>
          <a:ln w="38100" cap="flat" cmpd="sng">
            <a:solidFill>
              <a:srgbClr val="1155CC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41" name="Google Shape;141;p5"/>
          <p:cNvSpPr txBox="1"/>
          <p:nvPr/>
        </p:nvSpPr>
        <p:spPr>
          <a:xfrm>
            <a:off x="6308381" y="2077992"/>
            <a:ext cx="1958700" cy="250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00"/>
              <a:buFont typeface="Arial"/>
              <a:buNone/>
            </a:pPr>
            <a:r>
              <a:rPr lang="en-US" b="1" i="0" u="none" strike="noStrike" cap="none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(your server is here)</a:t>
            </a:r>
            <a:endParaRPr b="1" i="0" u="none" strike="noStrike" cap="none">
              <a:solidFill>
                <a:srgbClr val="1155CC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" name="Google Shape;513;gd27dac0346_0_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What is </a:t>
            </a:r>
            <a:r>
              <a:rPr lang="en-US" sz="4219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?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14" name="Google Shape;514;gd27dac0346_0_7"/>
          <p:cNvSpPr txBox="1"/>
          <p:nvPr/>
        </p:nvSpPr>
        <p:spPr>
          <a:xfrm>
            <a:off x="1351602" y="1658700"/>
            <a:ext cx="6445465" cy="33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</a:t>
            </a: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is a software security testing technique: give a program some unexpected input, with the intention of crashing it or altering its behavior.</a:t>
            </a: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It’s a great way to find bugs and security vulnerabilities in our programs. Bugs in web servers are dangerous!</a:t>
            </a:r>
            <a:endParaRPr sz="1898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1265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9" name="Google Shape;519;gd27dac0346_0_19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 source-code-guided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that can efficiently find bugs in C programs.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Originally only works with programs reading from STDIN/files. It runs </a:t>
            </a:r>
            <a:r>
              <a:rPr lang="en-US" sz="1850" b="0" i="1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forever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until stopped, getting smarter as it goes.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We’ve created a library to allow it to work with network sockets, and a series of scripts for you to easily “fuzz” your server.</a:t>
            </a:r>
            <a:endParaRPr dirty="0"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GitHub Repo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 </a:t>
            </a:r>
            <a:r>
              <a:rPr lang="en-US" sz="1850" b="0" i="0" u="sng" strike="noStrike" cap="none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Website</a:t>
            </a:r>
            <a:endParaRPr sz="1850" b="0" i="0" u="none" strike="noStrike" cap="none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13779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0" name="Google Shape;520;gd27dac0346_0_19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Enter AFL++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22" name="Google Shape;522;gd27dac0346_0_19"/>
          <p:cNvSpPr txBox="1"/>
          <p:nvPr/>
        </p:nvSpPr>
        <p:spPr>
          <a:xfrm>
            <a:off x="4801633" y="4185705"/>
            <a:ext cx="2696889" cy="95914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ctr" anchorCtr="0">
            <a:sp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(“We” meaning Dr. Back and Connor Shugg. This was part of a VT CS research project for </a:t>
            </a:r>
            <a:r>
              <a:rPr lang="en-US" sz="1400" b="0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  <a:hlinkClick r:id="rId5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Connor Shugg’s MS thesis</a:t>
            </a:r>
            <a:r>
              <a:rPr lang="en-US"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.)</a:t>
            </a:r>
            <a:endParaRPr sz="14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3" name="Graphic 2">
            <a:extLst>
              <a:ext uri="{FF2B5EF4-FFF2-40B4-BE49-F238E27FC236}">
                <a16:creationId xmlns:a16="http://schemas.microsoft.com/office/drawing/2014/main" id="{46E9653C-18E5-FA40-95FE-A562A089C6C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631263" y="397400"/>
            <a:ext cx="1221037" cy="1222772"/>
          </a:xfrm>
          <a:prstGeom prst="rect">
            <a:avLst/>
          </a:prstGeom>
        </p:spPr>
      </p:pic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7" name="Google Shape;527;gd27dac0346_0_27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Tools have been provided to enable the fuzzing of your servers. Once you’ve got a functional server, give it a whirl!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1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run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~cs3214/bin/fuzz-pserv.py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Let it run. See if it finds some issues!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Step 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 </a:t>
            </a:r>
            <a:r>
              <a:rPr lang="en-US" sz="1850" b="1" i="0" u="none" strike="noStrike" cap="none" dirty="0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output_dir/fuzz-rerun-gdb.sh</a:t>
            </a:r>
            <a:endParaRPr sz="1850" i="0" u="none" strike="noStrike" cap="none" dirty="0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Courier New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Run this with the “crash files” or “hang files” discovered by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to debug your issues.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(This is an excellent bug-finding and bug-reproducing system!)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28" name="Google Shape;528;gd27dac0346_0_2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166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AFL++ and your server</a:t>
            </a:r>
            <a:endParaRPr sz="4166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1D1E1A"/>
        </a:solidFill>
        <a:effectLst/>
      </p:bgPr>
    </p:bg>
    <p:spTree>
      <p:nvGrpSpPr>
        <p:cNvPr id="1" name="Shape 5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3" name="Google Shape;533;gd27dac0346_0_33"/>
          <p:cNvSpPr txBox="1"/>
          <p:nvPr/>
        </p:nvSpPr>
        <p:spPr>
          <a:xfrm>
            <a:off x="1351602" y="1590168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Demo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534" name="Google Shape;534;gd27dac0346_0_33"/>
          <p:cNvSpPr txBox="1"/>
          <p:nvPr/>
        </p:nvSpPr>
        <p:spPr>
          <a:xfrm>
            <a:off x="1351601" y="2826999"/>
            <a:ext cx="3026700" cy="428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7366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Fuzzing a buggy server</a:t>
            </a:r>
            <a:endParaRPr sz="2100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9" name="Google Shape;539;gd27dac0346_0_12"/>
          <p:cNvSpPr txBox="1"/>
          <p:nvPr/>
        </p:nvSpPr>
        <p:spPr>
          <a:xfrm>
            <a:off x="1351604" y="1648847"/>
            <a:ext cx="6445527" cy="11833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Markdown Documentation 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(multiple locations):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On the 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course site</a:t>
            </a:r>
            <a:endParaRPr sz="185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In the </a:t>
            </a:r>
            <a:r>
              <a:rPr lang="en-US" sz="1850" b="0" i="0" u="sng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base code repo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(check </a:t>
            </a:r>
            <a:r>
              <a:rPr lang="en-US" sz="1850" b="1" i="0" u="none" strike="noStrike" cap="none">
                <a:solidFill>
                  <a:schemeClr val="accent5"/>
                </a:solidFill>
                <a:latin typeface="Consolas"/>
                <a:ea typeface="Consolas"/>
                <a:cs typeface="Consolas"/>
                <a:sym typeface="Consolas"/>
              </a:rPr>
              <a:t>sfi/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0" name="Google Shape;540;gd27dac0346_0_12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 </a:t>
            </a:r>
            <a:r>
              <a:rPr lang="en-US" sz="400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Documentation</a:t>
            </a:r>
            <a:endParaRPr sz="400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41" name="Google Shape;541;gd27dac0346_0_1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02835" y="2829244"/>
            <a:ext cx="4538175" cy="250734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6" name="Google Shape;546;gfc90e576ea_0_7"/>
          <p:cNvSpPr txBox="1"/>
          <p:nvPr/>
        </p:nvSpPr>
        <p:spPr>
          <a:xfrm>
            <a:off x="1351604" y="1658700"/>
            <a:ext cx="6445527" cy="345949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Using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allows you to earn extra credit - up to extra points. You get more points the better your server does while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is attacking it: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1: 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getting the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running.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+5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2: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15 seconds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3: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2 minutes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4: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10 minutes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+2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85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Stage 5: </a:t>
            </a:r>
            <a:r>
              <a:rPr lang="en-US" sz="185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fuzzer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finds zero bugs in </a:t>
            </a:r>
            <a:r>
              <a:rPr lang="en-US" sz="185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1 hour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(</a:t>
            </a:r>
            <a:r>
              <a:rPr lang="en-US" sz="1850" b="1" i="0" u="none" strike="noStrike" cap="none" dirty="0">
                <a:solidFill>
                  <a:srgbClr val="38761D"/>
                </a:solidFill>
              </a:rPr>
              <a:t>+4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</a:t>
            </a:r>
            <a:endParaRPr dirty="0"/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47" name="Google Shape;547;gfc90e576ea_0_7"/>
          <p:cNvSpPr txBox="1"/>
          <p:nvPr/>
        </p:nvSpPr>
        <p:spPr>
          <a:xfrm>
            <a:off x="1351602" y="520209"/>
            <a:ext cx="6445465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008" b="1" i="0" u="none" strike="noStrike" cap="none">
                <a:solidFill>
                  <a:srgbClr val="674EA7"/>
                </a:solidFill>
                <a:latin typeface="Arial"/>
                <a:ea typeface="Arial"/>
                <a:cs typeface="Arial"/>
                <a:sym typeface="Arial"/>
              </a:rPr>
              <a:t>Fuzzing </a:t>
            </a:r>
            <a:r>
              <a:rPr lang="en-US" sz="4008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Extra Credit</a:t>
            </a:r>
            <a:endParaRPr sz="400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8A1F41"/>
        </a:solidFill>
        <a:effectLst/>
      </p:bgPr>
    </p:bg>
    <p:spTree>
      <p:nvGrpSpPr>
        <p:cNvPr id="1" name="Shape 5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" name="Google Shape;552;p40"/>
          <p:cNvSpPr txBox="1"/>
          <p:nvPr/>
        </p:nvSpPr>
        <p:spPr>
          <a:xfrm>
            <a:off x="1355330" y="2053766"/>
            <a:ext cx="6438074" cy="9592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rPr>
              <a:t>Questions?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pic>
        <p:nvPicPr>
          <p:cNvPr id="553" name="Google Shape;553;p4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098590" y="496668"/>
            <a:ext cx="699005" cy="363171"/>
          </a:xfrm>
          <a:prstGeom prst="rect">
            <a:avLst/>
          </a:prstGeom>
          <a:noFill/>
          <a:ln>
            <a:noFill/>
          </a:ln>
        </p:spPr>
      </p:pic>
      <p:sp>
        <p:nvSpPr>
          <p:cNvPr id="554" name="Google Shape;554;p40"/>
          <p:cNvSpPr txBox="1"/>
          <p:nvPr/>
        </p:nvSpPr>
        <p:spPr>
          <a:xfrm>
            <a:off x="1355330" y="3085377"/>
            <a:ext cx="6438074" cy="47498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4000"/>
              <a:buFont typeface="Arial"/>
              <a:buNone/>
            </a:pPr>
            <a:r>
              <a:rPr lang="en-US" sz="2109" b="1" i="0" u="none" strike="noStrike" cap="none">
                <a:solidFill>
                  <a:srgbClr val="DA9EB1"/>
                </a:solidFill>
                <a:latin typeface="Arial"/>
                <a:ea typeface="Arial"/>
                <a:cs typeface="Arial"/>
                <a:sym typeface="Arial"/>
              </a:rPr>
              <a:t>Thank you for attending!</a:t>
            </a:r>
            <a:endParaRPr sz="2109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"/>
          <p:cNvSpPr txBox="1"/>
          <p:nvPr/>
        </p:nvSpPr>
        <p:spPr>
          <a:xfrm>
            <a:off x="1351603" y="520207"/>
            <a:ext cx="6440713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Socket Programming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47" name="Google Shape;147;p6"/>
          <p:cNvSpPr txBox="1"/>
          <p:nvPr/>
        </p:nvSpPr>
        <p:spPr>
          <a:xfrm>
            <a:off x="1351604" y="1658700"/>
            <a:ext cx="6440712" cy="271803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Medium through which programs access network</a:t>
            </a:r>
            <a:endParaRPr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System calls: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socket()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create the socket file descriptor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bind()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/>
              <a:t>assign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1850"/>
              <a:t>to (local)</a:t>
            </a:r>
            <a:r>
              <a:rPr lang="en-US" sz="1850">
                <a:solidFill>
                  <a:schemeClr val="dk1"/>
                </a:solidFill>
              </a:rPr>
              <a:t>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address</a:t>
            </a:r>
            <a:r>
              <a:rPr lang="en-US" sz="1850"/>
              <a:t> and 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port</a:t>
            </a:r>
            <a:endParaRPr sz="1850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listen()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/>
              <a:t>start queueing incoming requests</a:t>
            </a:r>
            <a:endParaRPr/>
          </a:p>
          <a:p>
            <a:pPr marL="481965" marR="0" lvl="1" indent="-16700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1" i="0" u="none" strike="noStrike" cap="none">
                <a:solidFill>
                  <a:srgbClr val="1155CC"/>
                </a:solidFill>
                <a:latin typeface="Consolas"/>
                <a:ea typeface="Consolas"/>
                <a:cs typeface="Consolas"/>
                <a:sym typeface="Consolas"/>
              </a:rPr>
              <a:t>accept()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r>
              <a:rPr lang="en-US" sz="1850"/>
              <a:t>connect to a client, return new socket</a:t>
            </a:r>
            <a:endParaRPr/>
          </a:p>
          <a:p>
            <a:pPr marL="285750" marR="0" lvl="0" indent="-18288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None/>
            </a:pPr>
            <a:endParaRPr sz="18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None/>
            </a:pP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All </a:t>
            </a:r>
            <a:r>
              <a:rPr lang="en-US" sz="1850"/>
              <a:t>sockets</a:t>
            </a:r>
            <a:r>
              <a:rPr lang="en-US" sz="185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by default are blocking</a:t>
            </a:r>
            <a:endParaRPr sz="1172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7"/>
          <p:cNvSpPr txBox="1"/>
          <p:nvPr/>
        </p:nvSpPr>
        <p:spPr>
          <a:xfrm>
            <a:off x="1351604" y="1658700"/>
            <a:ext cx="6440712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Hypertext Transfer Protocol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Exists in the application layer of the OSI model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Normally takes place over TCP/IP connections</a:t>
            </a:r>
            <a:endParaRPr dirty="0"/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Developed at CERN in 1989 and governed by W3C (World Wide Web Consortium)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40665" marR="0" lvl="0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●"/>
            </a:pPr>
            <a:r>
              <a:rPr lang="en-US" sz="1850" b="1" i="0" u="none" strike="noStrike" cap="none" dirty="0">
                <a:solidFill>
                  <a:schemeClr val="accent2"/>
                </a:solidFill>
                <a:latin typeface="Arial"/>
                <a:ea typeface="Arial"/>
                <a:cs typeface="Arial"/>
                <a:sym typeface="Arial"/>
              </a:rPr>
              <a:t>Request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and </a:t>
            </a:r>
            <a:r>
              <a:rPr lang="en-US" sz="1850" b="1" i="0" u="none" strike="noStrike" cap="none" dirty="0">
                <a:solidFill>
                  <a:srgbClr val="1155CC"/>
                </a:solidFill>
                <a:latin typeface="Arial"/>
                <a:ea typeface="Arial"/>
                <a:cs typeface="Arial"/>
                <a:sym typeface="Arial"/>
              </a:rPr>
              <a:t>Response</a:t>
            </a: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 messages use verbiage to denote intent</a:t>
            </a:r>
            <a:endParaRPr sz="185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GET, POST, PUT, DELETE</a:t>
            </a:r>
            <a:endParaRPr dirty="0"/>
          </a:p>
          <a:p>
            <a:pPr marL="481965" marR="0" lvl="1" indent="-24066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620"/>
              <a:buFont typeface="Arial"/>
              <a:buChar char="○"/>
            </a:pPr>
            <a:r>
              <a:rPr lang="en-US" sz="185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Stateless</a:t>
            </a:r>
            <a:endParaRPr sz="1172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3" name="Google Shape;153;p7"/>
          <p:cNvSpPr txBox="1"/>
          <p:nvPr/>
        </p:nvSpPr>
        <p:spPr>
          <a:xfrm>
            <a:off x="1351603" y="520207"/>
            <a:ext cx="6445528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p8"/>
          <p:cNvSpPr txBox="1"/>
          <p:nvPr/>
        </p:nvSpPr>
        <p:spPr>
          <a:xfrm>
            <a:off x="1351603" y="520207"/>
            <a:ext cx="6488864" cy="113830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Requests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59" name="Google Shape;159;p8"/>
          <p:cNvSpPr txBox="1"/>
          <p:nvPr/>
        </p:nvSpPr>
        <p:spPr>
          <a:xfrm>
            <a:off x="1351603" y="1658700"/>
            <a:ext cx="6488864" cy="331505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1.1 requests are structured as follows: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60" name="Google Shape;160;p8"/>
          <p:cNvSpPr/>
          <p:nvPr/>
        </p:nvSpPr>
        <p:spPr>
          <a:xfrm>
            <a:off x="1351600" y="2173375"/>
            <a:ext cx="6445500" cy="24456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POST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>
                <a:solidFill>
                  <a:srgbClr val="F1C232"/>
                </a:solidFill>
                <a:latin typeface="Consolas"/>
                <a:ea typeface="Consolas"/>
                <a:cs typeface="Consolas"/>
                <a:sym typeface="Consolas"/>
              </a:rPr>
              <a:t>/index.html</a:t>
            </a:r>
            <a:r>
              <a:rPr lang="en-US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b="1" i="0" u="none" strike="noStrike" cap="none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endParaRPr b="1" i="0" u="none" strike="noStrike" cap="none">
              <a:solidFill>
                <a:srgbClr val="E06666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Host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localhost:1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2345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User-Agent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curl/7.81.0</a:t>
            </a:r>
            <a:endParaRPr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Accept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text/html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application/json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Content-Length</a:t>
            </a: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67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b="1" i="0" u="none" strike="noStrike" cap="none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&lt;67 bytes of data&gt;</a:t>
            </a:r>
            <a:endParaRPr b="1" i="0" u="none" strike="noStrike" cap="none">
              <a:solidFill>
                <a:schemeClr val="lt1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61" name="Google Shape;161;p8"/>
          <p:cNvSpPr txBox="1"/>
          <p:nvPr/>
        </p:nvSpPr>
        <p:spPr>
          <a:xfrm>
            <a:off x="4932000" y="2251475"/>
            <a:ext cx="28587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413" b="1" i="0" u="none" strike="noStrike" cap="none" dirty="0">
                <a:solidFill>
                  <a:srgbClr val="51A8F9"/>
                </a:solidFill>
              </a:rPr>
              <a:t>&lt;method&gt;</a:t>
            </a:r>
            <a:r>
              <a:rPr lang="en-US" sz="1413" b="1" i="0" u="none" strike="noStrike" cap="none" dirty="0">
                <a:solidFill>
                  <a:srgbClr val="4A86E8"/>
                </a:solidFill>
              </a:rPr>
              <a:t> </a:t>
            </a:r>
            <a:r>
              <a:rPr lang="en-US" sz="1413" b="1" i="0" u="none" strike="noStrike" cap="none" dirty="0">
                <a:solidFill>
                  <a:srgbClr val="F1C232"/>
                </a:solidFill>
              </a:rPr>
              <a:t>&lt;target&gt; </a:t>
            </a:r>
            <a:r>
              <a:rPr lang="en-US" sz="1413" b="1" i="0" u="none" strike="noStrike" cap="none" dirty="0">
                <a:solidFill>
                  <a:srgbClr val="E06666"/>
                </a:solidFill>
              </a:rPr>
              <a:t>&lt;version&gt;</a:t>
            </a:r>
            <a:endParaRPr sz="938" b="1" i="0" u="none" strike="noStrike" cap="none" dirty="0">
              <a:solidFill>
                <a:srgbClr val="000000"/>
              </a:solidFill>
            </a:endParaRPr>
          </a:p>
        </p:txBody>
      </p:sp>
      <p:cxnSp>
        <p:nvCxnSpPr>
          <p:cNvPr id="162" name="Google Shape;162;p8"/>
          <p:cNvCxnSpPr/>
          <p:nvPr/>
        </p:nvCxnSpPr>
        <p:spPr>
          <a:xfrm>
            <a:off x="3698914" y="2686866"/>
            <a:ext cx="8310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3" name="Google Shape;163;p8"/>
          <p:cNvCxnSpPr/>
          <p:nvPr/>
        </p:nvCxnSpPr>
        <p:spPr>
          <a:xfrm>
            <a:off x="4529925" y="2688200"/>
            <a:ext cx="0" cy="111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4" name="Google Shape;164;p8"/>
          <p:cNvCxnSpPr/>
          <p:nvPr/>
        </p:nvCxnSpPr>
        <p:spPr>
          <a:xfrm>
            <a:off x="3698914" y="3815791"/>
            <a:ext cx="836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5" name="Google Shape;165;p8"/>
          <p:cNvCxnSpPr/>
          <p:nvPr/>
        </p:nvCxnSpPr>
        <p:spPr>
          <a:xfrm>
            <a:off x="4068225" y="2397800"/>
            <a:ext cx="7389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66" name="Google Shape;166;p8"/>
          <p:cNvCxnSpPr/>
          <p:nvPr/>
        </p:nvCxnSpPr>
        <p:spPr>
          <a:xfrm>
            <a:off x="4535025" y="3247410"/>
            <a:ext cx="276900" cy="0"/>
          </a:xfrm>
          <a:prstGeom prst="straightConnector1">
            <a:avLst/>
          </a:prstGeom>
          <a:noFill/>
          <a:ln w="38100" cap="flat" cmpd="sng">
            <a:solidFill>
              <a:schemeClr val="lt1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7" name="Google Shape;167;p8"/>
          <p:cNvSpPr txBox="1"/>
          <p:nvPr/>
        </p:nvSpPr>
        <p:spPr>
          <a:xfrm>
            <a:off x="4932125" y="3025645"/>
            <a:ext cx="2858700" cy="341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 dirty="0">
                <a:solidFill>
                  <a:srgbClr val="70BF41"/>
                </a:solidFill>
              </a:rPr>
              <a:t>&lt;header name&gt;</a:t>
            </a:r>
            <a:r>
              <a:rPr lang="en-US" b="1" i="0" u="none" strike="noStrike" cap="none" dirty="0">
                <a:solidFill>
                  <a:schemeClr val="lt1"/>
                </a:solidFill>
              </a:rPr>
              <a:t>: &lt;header value&gt;</a:t>
            </a:r>
            <a:endParaRPr b="1" i="0" u="none" strike="noStrike" cap="none" dirty="0">
              <a:solidFill>
                <a:schemeClr val="lt1"/>
              </a:solidFill>
            </a:endParaRPr>
          </a:p>
        </p:txBody>
      </p:sp>
      <p:cxnSp>
        <p:nvCxnSpPr>
          <p:cNvPr id="168" name="Google Shape;168;p8"/>
          <p:cNvCxnSpPr/>
          <p:nvPr/>
        </p:nvCxnSpPr>
        <p:spPr>
          <a:xfrm>
            <a:off x="2195575" y="4097045"/>
            <a:ext cx="2611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69" name="Google Shape;169;p8"/>
          <p:cNvSpPr txBox="1"/>
          <p:nvPr/>
        </p:nvSpPr>
        <p:spPr>
          <a:xfrm>
            <a:off x="4932125" y="3933100"/>
            <a:ext cx="2773800" cy="318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&lt;blank line: CRLF&gt; (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</a:rPr>
              <a:t>\r\n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)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70" name="Google Shape;170;p8"/>
          <p:cNvCxnSpPr/>
          <p:nvPr/>
        </p:nvCxnSpPr>
        <p:spPr>
          <a:xfrm>
            <a:off x="3340418" y="4378300"/>
            <a:ext cx="1471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71" name="Google Shape;171;p8"/>
          <p:cNvSpPr txBox="1"/>
          <p:nvPr/>
        </p:nvSpPr>
        <p:spPr>
          <a:xfrm>
            <a:off x="4932125" y="4219157"/>
            <a:ext cx="243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&lt;message body&gt;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6" name="Google Shape;176;g83ccbea928_0_3"/>
          <p:cNvSpPr txBox="1"/>
          <p:nvPr/>
        </p:nvSpPr>
        <p:spPr>
          <a:xfrm>
            <a:off x="1351602" y="520209"/>
            <a:ext cx="6440650" cy="113827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ctr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8000"/>
              <a:buFont typeface="Arial"/>
              <a:buNone/>
            </a:pPr>
            <a:r>
              <a:rPr lang="en-US" sz="4219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HTTP Responses</a:t>
            </a:r>
            <a:endParaRPr sz="4219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7" name="Google Shape;177;g83ccbea928_0_3"/>
          <p:cNvSpPr txBox="1"/>
          <p:nvPr/>
        </p:nvSpPr>
        <p:spPr>
          <a:xfrm>
            <a:off x="1351602" y="1658700"/>
            <a:ext cx="6440650" cy="3314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26750" tIns="26750" rIns="26750" bIns="2675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3600"/>
              <a:buFont typeface="Arial"/>
              <a:buNone/>
            </a:pPr>
            <a:r>
              <a:rPr lang="en-US" sz="1898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Version 1.1 responses are structured as follows:</a:t>
            </a:r>
            <a:endParaRPr sz="1898" b="0" i="0" u="none" strike="noStrike" cap="none">
              <a:solidFill>
                <a:srgbClr val="000000"/>
              </a:solidFill>
              <a:latin typeface="Helvetica Neue Light"/>
              <a:ea typeface="Helvetica Neue Light"/>
              <a:cs typeface="Helvetica Neue Light"/>
              <a:sym typeface="Helvetica Neue Light"/>
            </a:endParaRPr>
          </a:p>
        </p:txBody>
      </p:sp>
      <p:sp>
        <p:nvSpPr>
          <p:cNvPr id="178" name="Google Shape;178;g83ccbea928_0_3"/>
          <p:cNvSpPr/>
          <p:nvPr/>
        </p:nvSpPr>
        <p:spPr>
          <a:xfrm>
            <a:off x="1351600" y="2173375"/>
            <a:ext cx="6445500" cy="2454000"/>
          </a:xfrm>
          <a:prstGeom prst="rect">
            <a:avLst/>
          </a:prstGeom>
          <a:solidFill>
            <a:srgbClr val="1D1E1A"/>
          </a:solidFill>
          <a:ln>
            <a:noFill/>
          </a:ln>
        </p:spPr>
        <p:txBody>
          <a:bodyPr spcFirstLastPara="1" wrap="square" lIns="113900" tIns="113900" rIns="113900" bIns="1139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E06666"/>
                </a:solidFill>
                <a:latin typeface="Consolas"/>
                <a:ea typeface="Consolas"/>
                <a:cs typeface="Consolas"/>
                <a:sym typeface="Consolas"/>
              </a:rPr>
              <a:t>HTTP/1.1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13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200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 </a:t>
            </a:r>
            <a:r>
              <a:rPr lang="en-US" sz="1413" b="1" i="0" u="none" strike="noStrike" cap="none">
                <a:solidFill>
                  <a:srgbClr val="51A8F9"/>
                </a:solidFill>
                <a:latin typeface="Consolas"/>
                <a:ea typeface="Consolas"/>
                <a:cs typeface="Consolas"/>
                <a:sym typeface="Consolas"/>
              </a:rPr>
              <a:t>OK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Accept-Ranges</a:t>
            </a:r>
            <a:r>
              <a:rPr lang="en-US" sz="1413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bytes</a:t>
            </a:r>
            <a:endParaRPr sz="1413"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lvl="0" indent="0" algn="l" rtl="0">
              <a:spcBef>
                <a:spcPts val="528"/>
              </a:spcBef>
              <a:spcAft>
                <a:spcPts val="0"/>
              </a:spcAft>
              <a:buClr>
                <a:schemeClr val="dk1"/>
              </a:buClr>
              <a:buSzPts val="2300"/>
              <a:buFont typeface="Arial"/>
              <a:buNone/>
            </a:pPr>
            <a:r>
              <a:rPr lang="en-US" sz="1413" b="1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Server</a:t>
            </a:r>
            <a:r>
              <a:rPr lang="en-US" sz="1413" b="1">
                <a:solidFill>
                  <a:schemeClr val="lt1"/>
                </a:solidFill>
                <a:latin typeface="Consolas"/>
                <a:ea typeface="Consolas"/>
                <a:cs typeface="Consolas"/>
                <a:sym typeface="Consolas"/>
              </a:rPr>
              <a:t>: CS3214-Personal-Server</a:t>
            </a:r>
            <a:endParaRPr sz="1413" b="1">
              <a:solidFill>
                <a:srgbClr val="70BF41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Content-Type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text/html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Content-Encoding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UTF-8</a:t>
            </a:r>
            <a:endParaRPr sz="1413" b="1" i="0" u="none" strike="noStrike" cap="none">
              <a:solidFill>
                <a:srgbClr val="000000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70BF41"/>
                </a:solidFill>
                <a:latin typeface="Consolas"/>
                <a:ea typeface="Consolas"/>
                <a:cs typeface="Consolas"/>
                <a:sym typeface="Consolas"/>
              </a:rPr>
              <a:t>Content-Length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: </a:t>
            </a:r>
            <a:r>
              <a:rPr lang="en-US" sz="1413" b="1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3968</a:t>
            </a:r>
            <a:endParaRPr sz="1413" b="1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endParaRPr sz="1413" b="1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&lt;contents of </a:t>
            </a:r>
            <a:r>
              <a:rPr lang="en-US" sz="1413" b="1" i="0" u="none" strike="noStrike" cap="none">
                <a:solidFill>
                  <a:srgbClr val="FFD966"/>
                </a:solidFill>
                <a:latin typeface="Consolas"/>
                <a:ea typeface="Consolas"/>
                <a:cs typeface="Consolas"/>
                <a:sym typeface="Consolas"/>
              </a:rPr>
              <a:t>index.html</a:t>
            </a:r>
            <a:r>
              <a:rPr lang="en-US" sz="1413" b="1" i="0" u="none" strike="noStrike" cap="none">
                <a:solidFill>
                  <a:srgbClr val="FFFFFF"/>
                </a:solidFill>
                <a:latin typeface="Consolas"/>
                <a:ea typeface="Consolas"/>
                <a:cs typeface="Consolas"/>
                <a:sym typeface="Consolas"/>
              </a:rPr>
              <a:t>&gt;</a:t>
            </a:r>
            <a:endParaRPr sz="1413" b="1" i="0" u="none" strike="noStrike" cap="none">
              <a:solidFill>
                <a:srgbClr val="FFFFFF"/>
              </a:solidFill>
              <a:latin typeface="Consolas"/>
              <a:ea typeface="Consolas"/>
              <a:cs typeface="Consolas"/>
              <a:sym typeface="Consolas"/>
            </a:endParaRPr>
          </a:p>
        </p:txBody>
      </p:sp>
      <p:sp>
        <p:nvSpPr>
          <p:cNvPr id="179" name="Google Shape;179;g83ccbea928_0_3"/>
          <p:cNvSpPr txBox="1"/>
          <p:nvPr/>
        </p:nvSpPr>
        <p:spPr>
          <a:xfrm>
            <a:off x="4947100" y="2239169"/>
            <a:ext cx="28500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E06666"/>
                </a:solidFill>
              </a:rPr>
              <a:t>&lt;version&gt; </a:t>
            </a:r>
            <a:r>
              <a:rPr lang="en-US" sz="1413" b="1" i="0" u="none" strike="noStrike" cap="none">
                <a:solidFill>
                  <a:srgbClr val="51A8F9"/>
                </a:solidFill>
              </a:rPr>
              <a:t>&lt;response code&gt;</a:t>
            </a:r>
            <a:endParaRPr sz="938" b="1" i="0" u="none" strike="noStrike" cap="none">
              <a:solidFill>
                <a:srgbClr val="51A8F9"/>
              </a:solidFill>
            </a:endParaRPr>
          </a:p>
        </p:txBody>
      </p:sp>
      <p:cxnSp>
        <p:nvCxnSpPr>
          <p:cNvPr id="180" name="Google Shape;180;g83ccbea928_0_3"/>
          <p:cNvCxnSpPr/>
          <p:nvPr/>
        </p:nvCxnSpPr>
        <p:spPr>
          <a:xfrm>
            <a:off x="3760409" y="2689750"/>
            <a:ext cx="8472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1" name="Google Shape;181;g83ccbea928_0_3"/>
          <p:cNvCxnSpPr/>
          <p:nvPr/>
        </p:nvCxnSpPr>
        <p:spPr>
          <a:xfrm>
            <a:off x="4607859" y="2698475"/>
            <a:ext cx="0" cy="111840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2" name="Google Shape;182;g83ccbea928_0_3"/>
          <p:cNvCxnSpPr/>
          <p:nvPr/>
        </p:nvCxnSpPr>
        <p:spPr>
          <a:xfrm>
            <a:off x="3780934" y="3819575"/>
            <a:ext cx="821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3" name="Google Shape;183;g83ccbea928_0_3"/>
          <p:cNvCxnSpPr/>
          <p:nvPr/>
        </p:nvCxnSpPr>
        <p:spPr>
          <a:xfrm>
            <a:off x="3180263" y="2399170"/>
            <a:ext cx="16707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cxnSp>
        <p:nvCxnSpPr>
          <p:cNvPr id="184" name="Google Shape;184;g83ccbea928_0_3"/>
          <p:cNvCxnSpPr/>
          <p:nvPr/>
        </p:nvCxnSpPr>
        <p:spPr>
          <a:xfrm>
            <a:off x="4608221" y="3246644"/>
            <a:ext cx="2541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5" name="Google Shape;185;g83ccbea928_0_3"/>
          <p:cNvSpPr txBox="1"/>
          <p:nvPr/>
        </p:nvSpPr>
        <p:spPr>
          <a:xfrm>
            <a:off x="4947100" y="3087300"/>
            <a:ext cx="2842500" cy="356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528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lang="en-US" b="1" i="0" u="none" strike="noStrike" cap="none">
                <a:solidFill>
                  <a:srgbClr val="70BF41"/>
                </a:solidFill>
              </a:rPr>
              <a:t>&lt;header name&gt;</a:t>
            </a:r>
            <a:r>
              <a:rPr lang="en-US" b="1" i="0" u="none" strike="noStrike" cap="none">
                <a:solidFill>
                  <a:schemeClr val="lt1"/>
                </a:solidFill>
              </a:rPr>
              <a:t>: &lt;header value&gt;</a:t>
            </a:r>
            <a:endParaRPr sz="1600" b="1"/>
          </a:p>
        </p:txBody>
      </p:sp>
      <p:cxnSp>
        <p:nvCxnSpPr>
          <p:cNvPr id="186" name="Google Shape;186;g83ccbea928_0_3"/>
          <p:cNvCxnSpPr/>
          <p:nvPr/>
        </p:nvCxnSpPr>
        <p:spPr>
          <a:xfrm>
            <a:off x="2293175" y="4100750"/>
            <a:ext cx="25635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7" name="Google Shape;187;g83ccbea928_0_3"/>
          <p:cNvSpPr txBox="1"/>
          <p:nvPr/>
        </p:nvSpPr>
        <p:spPr>
          <a:xfrm>
            <a:off x="4947100" y="3938275"/>
            <a:ext cx="2650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b="1" i="0" u="none" strike="noStrike" cap="none" dirty="0">
                <a:solidFill>
                  <a:srgbClr val="FFFFFF"/>
                </a:solidFill>
              </a:rPr>
              <a:t>&lt;blank line: CRLF&gt; (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  <a:latin typeface="+mj-lt"/>
              </a:rPr>
              <a:t>\r\n</a:t>
            </a:r>
            <a:r>
              <a:rPr lang="en-US" sz="1400" b="1" i="0" u="none" strike="noStrike" cap="none" dirty="0">
                <a:solidFill>
                  <a:srgbClr val="FFFFFF"/>
                </a:solidFill>
                <a:latin typeface="+mj-lt"/>
                <a:ea typeface="Consolas"/>
                <a:cs typeface="Consolas"/>
                <a:sym typeface="Consolas"/>
              </a:rPr>
              <a:t>"</a:t>
            </a:r>
            <a:r>
              <a:rPr lang="en-US" b="1" i="0" u="none" strike="noStrike" cap="none" dirty="0">
                <a:solidFill>
                  <a:srgbClr val="FFFFFF"/>
                </a:solidFill>
              </a:rPr>
              <a:t>)</a:t>
            </a:r>
            <a:endParaRPr b="1" i="0" u="none" strike="noStrike" cap="none" dirty="0">
              <a:solidFill>
                <a:srgbClr val="FFFFFF"/>
              </a:solidFill>
            </a:endParaRPr>
          </a:p>
        </p:txBody>
      </p:sp>
      <p:cxnSp>
        <p:nvCxnSpPr>
          <p:cNvPr id="188" name="Google Shape;188;g83ccbea928_0_3"/>
          <p:cNvCxnSpPr/>
          <p:nvPr/>
        </p:nvCxnSpPr>
        <p:spPr>
          <a:xfrm>
            <a:off x="3975880" y="4385380"/>
            <a:ext cx="874800" cy="0"/>
          </a:xfrm>
          <a:prstGeom prst="straightConnector1">
            <a:avLst/>
          </a:prstGeom>
          <a:noFill/>
          <a:ln w="38100" cap="flat" cmpd="sng">
            <a:solidFill>
              <a:srgbClr val="FFFFFF"/>
            </a:solidFill>
            <a:prstDash val="solid"/>
            <a:round/>
            <a:headEnd type="none" w="sm" len="sm"/>
            <a:tailEnd type="none" w="sm" len="sm"/>
          </a:ln>
        </p:spPr>
      </p:cxnSp>
      <p:sp>
        <p:nvSpPr>
          <p:cNvPr id="189" name="Google Shape;189;g83ccbea928_0_3"/>
          <p:cNvSpPr txBox="1"/>
          <p:nvPr/>
        </p:nvSpPr>
        <p:spPr>
          <a:xfrm>
            <a:off x="4947125" y="4218025"/>
            <a:ext cx="2650800" cy="31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8200" tIns="48200" rIns="48200" bIns="48200" anchor="t" anchorCtr="0">
            <a:no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300"/>
              <a:buFont typeface="Arial"/>
              <a:buNone/>
            </a:pPr>
            <a:r>
              <a:rPr lang="en-US" sz="1413" b="1" i="0" u="none" strike="noStrike" cap="none">
                <a:solidFill>
                  <a:srgbClr val="FFFFFF"/>
                </a:solidFill>
              </a:rPr>
              <a:t>&lt;message body&gt;</a:t>
            </a:r>
            <a:endParaRPr sz="938" b="1" i="0" u="none" strike="noStrike" cap="none">
              <a:solidFill>
                <a:srgbClr val="FFFFFF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2876</Words>
  <Application>Microsoft Office PowerPoint</Application>
  <PresentationFormat>On-screen Show (16:10)</PresentationFormat>
  <Paragraphs>514</Paragraphs>
  <Slides>56</Slides>
  <Notes>55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56</vt:i4>
      </vt:variant>
    </vt:vector>
  </HeadingPairs>
  <TitlesOfParts>
    <vt:vector size="65" baseType="lpstr">
      <vt:lpstr>Noto Sans Symbols</vt:lpstr>
      <vt:lpstr>Times New Roman</vt:lpstr>
      <vt:lpstr>Courier New</vt:lpstr>
      <vt:lpstr>Consolas</vt:lpstr>
      <vt:lpstr>Arial</vt:lpstr>
      <vt:lpstr>Calibri</vt:lpstr>
      <vt:lpstr>Helvetica Neue Light</vt:lpstr>
      <vt:lpstr>Office Theme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William D McQuain</dc:creator>
  <cp:lastModifiedBy>Didenkova, Alice</cp:lastModifiedBy>
  <cp:revision>33</cp:revision>
  <dcterms:modified xsi:type="dcterms:W3CDTF">2023-11-28T23:50:20Z</dcterms:modified>
</cp:coreProperties>
</file>