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y="5143500" cx="9144000"/>
  <p:notesSz cx="6858000" cy="9144000"/>
  <p:embeddedFontLst>
    <p:embeddedFont>
      <p:font typeface="Roboto"/>
      <p:regular r:id="rId68"/>
      <p:bold r:id="rId69"/>
      <p:italic r:id="rId70"/>
      <p:boldItalic r:id="rId71"/>
    </p:embeddedFont>
    <p:embeddedFont>
      <p:font typeface="Roboto Mono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6" roundtripDataSignature="AMtx7mgMJNabyCAqOCAmapwU4CNSbeR+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277798-E0AD-44AA-BC18-EE994BECBDB6}">
  <a:tblStyle styleId="{F5277798-E0AD-44AA-BC18-EE994BECBDB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font" Target="fonts/RobotoMono-bold.fntdata"/><Relationship Id="rId72" Type="http://schemas.openxmlformats.org/officeDocument/2006/relationships/font" Target="fonts/RobotoMono-regular.fntdata"/><Relationship Id="rId31" Type="http://schemas.openxmlformats.org/officeDocument/2006/relationships/slide" Target="slides/slide24.xml"/><Relationship Id="rId75" Type="http://schemas.openxmlformats.org/officeDocument/2006/relationships/font" Target="fonts/RobotoMono-boldItalic.fntdata"/><Relationship Id="rId30" Type="http://schemas.openxmlformats.org/officeDocument/2006/relationships/slide" Target="slides/slide23.xml"/><Relationship Id="rId74" Type="http://schemas.openxmlformats.org/officeDocument/2006/relationships/font" Target="fonts/RobotoMono-italic.fntdata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76" Type="http://customschemas.google.com/relationships/presentationmetadata" Target="metadata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Roboto-boldItalic.fntdata"/><Relationship Id="rId70" Type="http://schemas.openxmlformats.org/officeDocument/2006/relationships/font" Target="fonts/Roboto-italic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font" Target="fonts/Roboto-regular.fntdata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Roboto-bold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5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The only signal that you absolutely must catch is SIGCHLD (according to FAQ)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The only signal that you absolutely must catch is SIGCHLD (according to FAQ)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wait and waitpid will have a wstatus argument as an int * which will store the wait status for use with this macro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8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8" name="Google Shape;45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2" name="Google Shape;58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Explanation of shell vs terminal on next page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0" name="Google Shape;62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tr - translate or delete characters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9" name="Google Shape;62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6" name="Google Shape;636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2" name="Google Shape;64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0" name="Google Shape;65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7" name="Google Shape;66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5" name="Google Shape;67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Shell is a program which processes commands and returns output. Terminal is a program that runs a shell, in the old days, was literally hardware but now the concept is translated in software (like Gnome-Terminal)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We will not be making a terminal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5" name="Google Shape;695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1" name="Google Shape;70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9" name="Google Shape;70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9" name="Google Shape;71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7" name="Google Shape;72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6" name="Google Shape;73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For asm nerds, you can do layout asm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If the layout messes up, you can type refresh or ctrl-L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3" name="Google Shape;743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9" name="Google Shape;74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5" name="Google Shape;75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1" name="Google Shape;761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7" name="Google Shape;767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background">
  <p:cSld name="empty background">
    <p:bg>
      <p:bgPr>
        <a:solidFill>
          <a:srgbClr val="FFFFFF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58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tem circle pictures">
  <p:cSld name="three item circle pictures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79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ash"/>
            <a:miter lim="8000"/>
            <a:headEnd len="sm" w="sm" type="none"/>
            <a:tailEnd len="sm" w="sm" type="none"/>
          </a:ln>
        </p:spPr>
      </p:cxnSp>
      <p:sp>
        <p:nvSpPr>
          <p:cNvPr id="68" name="Google Shape;68;p79"/>
          <p:cNvSpPr/>
          <p:nvPr>
            <p:ph idx="2" type="pic"/>
          </p:nvPr>
        </p:nvSpPr>
        <p:spPr>
          <a:xfrm>
            <a:off x="608609" y="1167254"/>
            <a:ext cx="1719072" cy="1289304"/>
          </a:xfrm>
          <a:prstGeom prst="ellipse">
            <a:avLst/>
          </a:prstGeom>
          <a:noFill/>
          <a:ln>
            <a:noFill/>
          </a:ln>
        </p:spPr>
      </p:sp>
      <p:sp>
        <p:nvSpPr>
          <p:cNvPr id="69" name="Google Shape;69;p79"/>
          <p:cNvSpPr/>
          <p:nvPr>
            <p:ph idx="3" type="pic"/>
          </p:nvPr>
        </p:nvSpPr>
        <p:spPr>
          <a:xfrm>
            <a:off x="3299790" y="2415330"/>
            <a:ext cx="1719072" cy="1289304"/>
          </a:xfrm>
          <a:prstGeom prst="ellipse">
            <a:avLst/>
          </a:prstGeom>
          <a:noFill/>
          <a:ln>
            <a:noFill/>
          </a:ln>
        </p:spPr>
      </p:sp>
      <p:sp>
        <p:nvSpPr>
          <p:cNvPr id="70" name="Google Shape;70;p79"/>
          <p:cNvSpPr/>
          <p:nvPr>
            <p:ph idx="4" type="pic"/>
          </p:nvPr>
        </p:nvSpPr>
        <p:spPr>
          <a:xfrm>
            <a:off x="6313714" y="1559920"/>
            <a:ext cx="1719072" cy="1289304"/>
          </a:xfrm>
          <a:prstGeom prst="ellipse">
            <a:avLst/>
          </a:prstGeom>
          <a:noFill/>
          <a:ln>
            <a:noFill/>
          </a:ln>
        </p:spPr>
      </p:sp>
      <p:sp>
        <p:nvSpPr>
          <p:cNvPr id="71" name="Google Shape;71;p79"/>
          <p:cNvSpPr/>
          <p:nvPr/>
        </p:nvSpPr>
        <p:spPr>
          <a:xfrm>
            <a:off x="542029" y="1117319"/>
            <a:ext cx="1852233" cy="1389175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34275" spcFirstLastPara="1" rIns="342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79"/>
          <p:cNvCxnSpPr/>
          <p:nvPr/>
        </p:nvCxnSpPr>
        <p:spPr>
          <a:xfrm>
            <a:off x="2260026" y="2204572"/>
            <a:ext cx="1069507" cy="564071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3" name="Google Shape;73;p79"/>
          <p:cNvSpPr/>
          <p:nvPr/>
        </p:nvSpPr>
        <p:spPr>
          <a:xfrm>
            <a:off x="3228079" y="2365395"/>
            <a:ext cx="1852233" cy="1389175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34275" spcFirstLastPara="1" rIns="342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" name="Google Shape;74;p79"/>
          <p:cNvCxnSpPr/>
          <p:nvPr/>
        </p:nvCxnSpPr>
        <p:spPr>
          <a:xfrm flipH="1" rot="10800000">
            <a:off x="5018862" y="2434508"/>
            <a:ext cx="1280567" cy="340043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5" name="Google Shape;75;p79"/>
          <p:cNvSpPr/>
          <p:nvPr/>
        </p:nvSpPr>
        <p:spPr>
          <a:xfrm>
            <a:off x="6237979" y="1510779"/>
            <a:ext cx="1852233" cy="1389175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34275" spcFirstLastPara="1" rIns="342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background alt footer">
  <p:cSld name="empty background alt footer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0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T-grid-02.png" id="78" name="Google Shape;78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8705" y="4630516"/>
            <a:ext cx="795060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 side photo">
  <p:cSld name="right side photo"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1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o page">
  <p:cSld name="bio page">
    <p:bg>
      <p:bgPr>
        <a:solidFill>
          <a:srgbClr val="FFFF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2"/>
          <p:cNvSpPr/>
          <p:nvPr/>
        </p:nvSpPr>
        <p:spPr>
          <a:xfrm>
            <a:off x="7470650" y="4767860"/>
            <a:ext cx="187037" cy="3114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34275" spcFirstLastPara="1" rIns="3427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82"/>
          <p:cNvSpPr/>
          <p:nvPr/>
        </p:nvSpPr>
        <p:spPr>
          <a:xfrm>
            <a:off x="6450425" y="2706185"/>
            <a:ext cx="1852233" cy="1389175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34275" spcFirstLastPara="1" rIns="342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82"/>
          <p:cNvSpPr/>
          <p:nvPr/>
        </p:nvSpPr>
        <p:spPr>
          <a:xfrm>
            <a:off x="531726" y="1106992"/>
            <a:ext cx="1852233" cy="1389175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34275" spcFirstLastPara="1" rIns="3427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82"/>
          <p:cNvSpPr/>
          <p:nvPr>
            <p:ph idx="2" type="pic"/>
          </p:nvPr>
        </p:nvSpPr>
        <p:spPr>
          <a:xfrm>
            <a:off x="598306" y="1156927"/>
            <a:ext cx="1719072" cy="1289304"/>
          </a:xfrm>
          <a:prstGeom prst="ellipse">
            <a:avLst/>
          </a:prstGeom>
          <a:noFill/>
          <a:ln>
            <a:noFill/>
          </a:ln>
        </p:spPr>
      </p:sp>
      <p:sp>
        <p:nvSpPr>
          <p:cNvPr id="86" name="Google Shape;86;p82"/>
          <p:cNvSpPr/>
          <p:nvPr>
            <p:ph idx="3" type="pic"/>
          </p:nvPr>
        </p:nvSpPr>
        <p:spPr>
          <a:xfrm>
            <a:off x="6517005" y="2756120"/>
            <a:ext cx="1719072" cy="1289304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graphic empty background">
  <p:cSld name="gray graphic empty background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3"/>
          <p:cNvSpPr/>
          <p:nvPr/>
        </p:nvSpPr>
        <p:spPr>
          <a:xfrm>
            <a:off x="0" y="0"/>
            <a:ext cx="37719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" name="Google Shape;95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" name="Google Shape;102;p6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" name="Google Shape;103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6" name="Google Shape;106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0" name="Google Shape;110;p6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1" name="Google Shape;111;p6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hoto background">
  <p:cSld name="full photo background">
    <p:bg>
      <p:bgPr>
        <a:solidFill>
          <a:srgbClr val="FFFFFF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5" name="Google Shape;115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8" name="Google Shape;118;p6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 text w/ 4 photos">
  <p:cSld name="right text w/ 4 photos"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2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72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72"/>
          <p:cNvSpPr txBox="1"/>
          <p:nvPr/>
        </p:nvSpPr>
        <p:spPr>
          <a:xfrm>
            <a:off x="-742950" y="1289050"/>
            <a:ext cx="69312" cy="207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72"/>
          <p:cNvSpPr/>
          <p:nvPr>
            <p:ph idx="2" type="pic"/>
          </p:nvPr>
        </p:nvSpPr>
        <p:spPr>
          <a:xfrm>
            <a:off x="707246" y="1164461"/>
            <a:ext cx="2501459" cy="1668096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72"/>
          <p:cNvSpPr/>
          <p:nvPr>
            <p:ph idx="3" type="pic"/>
          </p:nvPr>
        </p:nvSpPr>
        <p:spPr>
          <a:xfrm>
            <a:off x="3321954" y="1318200"/>
            <a:ext cx="1688377" cy="11202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72"/>
          <p:cNvSpPr/>
          <p:nvPr>
            <p:ph idx="4" type="pic"/>
          </p:nvPr>
        </p:nvSpPr>
        <p:spPr>
          <a:xfrm>
            <a:off x="435024" y="2949088"/>
            <a:ext cx="2773681" cy="1100287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72"/>
          <p:cNvSpPr/>
          <p:nvPr>
            <p:ph idx="5" type="pic"/>
          </p:nvPr>
        </p:nvSpPr>
        <p:spPr>
          <a:xfrm>
            <a:off x="3321954" y="2560113"/>
            <a:ext cx="1961899" cy="1300129"/>
          </a:xfrm>
          <a:prstGeom prst="rect">
            <a:avLst/>
          </a:prstGeom>
          <a:noFill/>
          <a:ln>
            <a:noFill/>
          </a:ln>
        </p:spPr>
      </p:sp>
      <p:pic>
        <p:nvPicPr>
          <p:cNvPr descr="pasted-image.pdf" id="18" name="Google Shape;1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1299" y="995001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19" name="Google Shape;1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5340615" y="3860242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 text w/ 4 photos alt footer">
  <p:cSld name="right text w/ 4 photos alt footer">
    <p:bg>
      <p:bgPr>
        <a:solidFill>
          <a:srgbClr val="FFFFFF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3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73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73"/>
          <p:cNvSpPr txBox="1"/>
          <p:nvPr/>
        </p:nvSpPr>
        <p:spPr>
          <a:xfrm>
            <a:off x="-742950" y="1289050"/>
            <a:ext cx="69312" cy="207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73"/>
          <p:cNvSpPr/>
          <p:nvPr>
            <p:ph idx="2" type="pic"/>
          </p:nvPr>
        </p:nvSpPr>
        <p:spPr>
          <a:xfrm>
            <a:off x="707246" y="1164461"/>
            <a:ext cx="2501459" cy="1668096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73"/>
          <p:cNvSpPr/>
          <p:nvPr>
            <p:ph idx="3" type="pic"/>
          </p:nvPr>
        </p:nvSpPr>
        <p:spPr>
          <a:xfrm>
            <a:off x="3321954" y="1318200"/>
            <a:ext cx="1688377" cy="11202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73"/>
          <p:cNvSpPr/>
          <p:nvPr>
            <p:ph idx="4" type="pic"/>
          </p:nvPr>
        </p:nvSpPr>
        <p:spPr>
          <a:xfrm>
            <a:off x="435024" y="2949088"/>
            <a:ext cx="2773681" cy="1100287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73"/>
          <p:cNvSpPr/>
          <p:nvPr>
            <p:ph idx="5" type="pic"/>
          </p:nvPr>
        </p:nvSpPr>
        <p:spPr>
          <a:xfrm>
            <a:off x="3321954" y="2560113"/>
            <a:ext cx="1961899" cy="130012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8" name="Google Shape;28;p73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ash"/>
            <a:miter lim="8000"/>
            <a:headEnd len="sm" w="sm" type="none"/>
            <a:tailEnd len="sm" w="sm" type="none"/>
          </a:ln>
        </p:spPr>
      </p:cxnSp>
      <p:pic>
        <p:nvPicPr>
          <p:cNvPr descr="VT-grid-02.png" id="29" name="Google Shape;29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8705" y="4630516"/>
            <a:ext cx="795060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30" name="Google Shape;3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299" y="995001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31" name="Google Shape;3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5340615" y="3860242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 side text + 1 picture">
  <p:cSld name="right side text + 1 picture">
    <p:bg>
      <p:bgPr>
        <a:solidFill>
          <a:srgbClr val="FFFFFF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4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4"/>
          <p:cNvSpPr/>
          <p:nvPr>
            <p:ph idx="2" type="pic"/>
          </p:nvPr>
        </p:nvSpPr>
        <p:spPr>
          <a:xfrm>
            <a:off x="713720" y="1029950"/>
            <a:ext cx="4414539" cy="294769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pasted-image.pdf" id="35" name="Google Shape;3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7773" y="860490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36" name="Google Shape;3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5184746" y="3977640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ight side text + 1 picture alt footer">
  <p:cSld name="1_right side text + 1 picture alt footer">
    <p:bg>
      <p:bgPr>
        <a:solidFill>
          <a:srgbClr val="FFFFFF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5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5"/>
          <p:cNvSpPr/>
          <p:nvPr>
            <p:ph idx="2" type="pic"/>
          </p:nvPr>
        </p:nvSpPr>
        <p:spPr>
          <a:xfrm>
            <a:off x="713720" y="1029950"/>
            <a:ext cx="4414539" cy="294769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VT-grid-02.png" id="40" name="Google Shape;40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8705" y="4630516"/>
            <a:ext cx="7950605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75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ash"/>
            <a:miter lim="8000"/>
            <a:headEnd len="sm" w="sm" type="none"/>
            <a:tailEnd len="sm" w="sm" type="none"/>
          </a:ln>
        </p:spPr>
      </p:cxnSp>
      <p:pic>
        <p:nvPicPr>
          <p:cNvPr descr="pasted-image.pdf" id="42" name="Google Shape;4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773" y="860490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43" name="Google Shape;4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5184746" y="3977640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side photo">
  <p:cSld name="left side photo">
    <p:bg>
      <p:bgPr>
        <a:solidFill>
          <a:srgbClr val="FFFF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6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big picture"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7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7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7"/>
          <p:cNvSpPr txBox="1"/>
          <p:nvPr/>
        </p:nvSpPr>
        <p:spPr>
          <a:xfrm>
            <a:off x="-742950" y="1289050"/>
            <a:ext cx="69312" cy="207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7"/>
          <p:cNvSpPr/>
          <p:nvPr>
            <p:ph idx="2" type="pic"/>
          </p:nvPr>
        </p:nvSpPr>
        <p:spPr>
          <a:xfrm>
            <a:off x="516760" y="516761"/>
            <a:ext cx="8126784" cy="411457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1" name="Google Shape;51;p77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ash"/>
            <a:miter lim="8000"/>
            <a:headEnd len="sm" w="sm" type="none"/>
            <a:tailEnd len="sm" w="sm" type="none"/>
          </a:ln>
        </p:spPr>
      </p:cxnSp>
      <p:pic>
        <p:nvPicPr>
          <p:cNvPr descr="pasted-image.pdf" id="52" name="Google Shape;52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813" y="347301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53" name="Google Shape;5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8700030" y="4631340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collage">
  <p:cSld name="picture collage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8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8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4275" spcFirstLastPara="1" rIns="34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8"/>
          <p:cNvSpPr txBox="1"/>
          <p:nvPr/>
        </p:nvSpPr>
        <p:spPr>
          <a:xfrm>
            <a:off x="-742950" y="1289050"/>
            <a:ext cx="69312" cy="207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8"/>
          <p:cNvSpPr/>
          <p:nvPr>
            <p:ph idx="2" type="pic"/>
          </p:nvPr>
        </p:nvSpPr>
        <p:spPr>
          <a:xfrm>
            <a:off x="516760" y="516761"/>
            <a:ext cx="2418061" cy="411457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9" name="Google Shape;59;p78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dash"/>
            <a:miter lim="8000"/>
            <a:headEnd len="sm" w="sm" type="none"/>
            <a:tailEnd len="sm" w="sm" type="none"/>
          </a:ln>
        </p:spPr>
      </p:cxnSp>
      <p:sp>
        <p:nvSpPr>
          <p:cNvPr id="60" name="Google Shape;60;p78"/>
          <p:cNvSpPr/>
          <p:nvPr>
            <p:ph idx="3" type="pic"/>
          </p:nvPr>
        </p:nvSpPr>
        <p:spPr>
          <a:xfrm>
            <a:off x="6225483" y="2112461"/>
            <a:ext cx="2418061" cy="2516579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78"/>
          <p:cNvSpPr/>
          <p:nvPr>
            <p:ph idx="4" type="pic"/>
          </p:nvPr>
        </p:nvSpPr>
        <p:spPr>
          <a:xfrm>
            <a:off x="6225483" y="517093"/>
            <a:ext cx="2418061" cy="1419284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78"/>
          <p:cNvSpPr/>
          <p:nvPr>
            <p:ph idx="5" type="pic"/>
          </p:nvPr>
        </p:nvSpPr>
        <p:spPr>
          <a:xfrm>
            <a:off x="3108680" y="519503"/>
            <a:ext cx="2942496" cy="2506086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78"/>
          <p:cNvSpPr/>
          <p:nvPr>
            <p:ph idx="6" type="pic"/>
          </p:nvPr>
        </p:nvSpPr>
        <p:spPr>
          <a:xfrm>
            <a:off x="3108680" y="3241385"/>
            <a:ext cx="2942496" cy="1387655"/>
          </a:xfrm>
          <a:prstGeom prst="rect">
            <a:avLst/>
          </a:prstGeom>
          <a:noFill/>
          <a:ln>
            <a:noFill/>
          </a:ln>
        </p:spPr>
      </p:sp>
      <p:pic>
        <p:nvPicPr>
          <p:cNvPr descr="pasted-image.pdf" id="64" name="Google Shape;6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813" y="347301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65" name="Google Shape;6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8700030" y="4631340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0"/>
          </a:scheme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man7.org/linux/man-pages/man3/posix_spawn.3.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31.png"/><Relationship Id="rId8" Type="http://schemas.openxmlformats.org/officeDocument/2006/relationships/hyperlink" Target="https://en.wikipedia.org/wiki/Process_group#Applications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5.png"/><Relationship Id="rId6" Type="http://schemas.openxmlformats.org/officeDocument/2006/relationships/image" Target="../media/image31.png"/><Relationship Id="rId7" Type="http://schemas.openxmlformats.org/officeDocument/2006/relationships/hyperlink" Target="https://en.wikipedia.org/wiki/Process_group#Applications" TargetMode="External"/><Relationship Id="rId8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hyperlink" Target="https://en.wikipedia.org/wiki/Process_group#Applications" TargetMode="External"/><Relationship Id="rId6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gif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git.cs.vt.edu/profile/keys" TargetMode="External"/><Relationship Id="rId4" Type="http://schemas.openxmlformats.org/officeDocument/2006/relationships/image" Target="../media/image3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git.cs.vt.edu/help/ssh/README#generating-a-new-ssh-key-pair" TargetMode="External"/><Relationship Id="rId4" Type="http://schemas.openxmlformats.org/officeDocument/2006/relationships/hyperlink" Target="https://git.cs.vt.edu/help/ssh/README#locating-an-existing-ssh-key-pair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s://git.cs.vt.edu/cs3214-staff/cs3214-cush" TargetMode="External"/><Relationship Id="rId4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visualgdb.com/gdbreference/commands/set_follow-fork-mode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Relationship Id="rId4" Type="http://schemas.openxmlformats.org/officeDocument/2006/relationships/image" Target="../media/image1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 txBox="1"/>
          <p:nvPr/>
        </p:nvSpPr>
        <p:spPr>
          <a:xfrm>
            <a:off x="3388050" y="1224575"/>
            <a:ext cx="23679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CS 3214: Project 1</a:t>
            </a:r>
            <a:endParaRPr b="1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631500" y="1726875"/>
            <a:ext cx="78810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" sz="5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Customizable Shell</a:t>
            </a:r>
            <a:endParaRPr b="1" i="0" sz="5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1156350" y="3160950"/>
            <a:ext cx="43179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Help Session:	</a:t>
            </a:r>
            <a:r>
              <a:rPr b="1" lang="en" sz="1900">
                <a:solidFill>
                  <a:srgbClr val="FFFFFF"/>
                </a:solidFill>
              </a:rPr>
              <a:t>09/14/2022</a:t>
            </a:r>
            <a:endParaRPr/>
          </a:p>
        </p:txBody>
      </p:sp>
      <p:sp>
        <p:nvSpPr>
          <p:cNvPr id="130" name="Google Shape;130;p1"/>
          <p:cNvSpPr txBox="1"/>
          <p:nvPr/>
        </p:nvSpPr>
        <p:spPr>
          <a:xfrm>
            <a:off x="1156350" y="4053150"/>
            <a:ext cx="42843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FFFFFF"/>
                </a:solidFill>
              </a:rPr>
              <a:t>Sam Lightfoot</a:t>
            </a: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&lt;sabi0delaluz@vt.edu</a:t>
            </a:r>
            <a:r>
              <a:rPr lang="en" sz="1600">
                <a:solidFill>
                  <a:srgbClr val="FFFFFF"/>
                </a:solidFill>
              </a:rPr>
              <a:t>&gt;</a:t>
            </a:r>
            <a:endParaRPr b="1" sz="1300">
              <a:solidFill>
                <a:srgbClr val="5E5E5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FFFFFF"/>
                </a:solidFill>
              </a:rPr>
              <a:t>Alex Kyer &lt;makyer19@vt.edu&gt;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5"/>
          <p:cNvSpPr txBox="1"/>
          <p:nvPr/>
        </p:nvSpPr>
        <p:spPr>
          <a:xfrm>
            <a:off x="3864864" y="1780032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457" y="1228308"/>
            <a:ext cx="8433083" cy="30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34" y="1729632"/>
            <a:ext cx="8574928" cy="102565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5"/>
          <p:cNvSpPr txBox="1"/>
          <p:nvPr/>
        </p:nvSpPr>
        <p:spPr>
          <a:xfrm>
            <a:off x="524256" y="3255264"/>
            <a:ext cx="56814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Notice the PID and PGID!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POSIX Spawn</a:t>
            </a:r>
            <a:endParaRPr b="1" sz="2500"/>
          </a:p>
        </p:txBody>
      </p:sp>
      <p:sp>
        <p:nvSpPr>
          <p:cNvPr id="219" name="Google Shape;219;p84"/>
          <p:cNvSpPr txBox="1"/>
          <p:nvPr>
            <p:ph idx="1" type="body"/>
          </p:nvPr>
        </p:nvSpPr>
        <p:spPr>
          <a:xfrm>
            <a:off x="384775" y="920826"/>
            <a:ext cx="7947000" cy="41998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Replaces fork() + exec() entirely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is “linear” rather than handling multiple processes in if-else statements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posix_spawn(3) - Linux manual page (man7.org)</a:t>
            </a:r>
            <a:r>
              <a:rPr b="1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You need to include “spawn.h” in your cush.c to use these functions. The file is located in the posix_spawn directory. Also be sure to use the Makefile and compile posix_spawn.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5"/>
          <p:cNvSpPr txBox="1"/>
          <p:nvPr>
            <p:ph type="title"/>
          </p:nvPr>
        </p:nvSpPr>
        <p:spPr>
          <a:xfrm>
            <a:off x="573024" y="145000"/>
            <a:ext cx="3256419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fork() + exec()</a:t>
            </a:r>
            <a:endParaRPr/>
          </a:p>
        </p:txBody>
      </p:sp>
      <p:cxnSp>
        <p:nvCxnSpPr>
          <p:cNvPr id="225" name="Google Shape;225;p85"/>
          <p:cNvCxnSpPr/>
          <p:nvPr/>
        </p:nvCxnSpPr>
        <p:spPr>
          <a:xfrm rot="10800000">
            <a:off x="4572000" y="717700"/>
            <a:ext cx="0" cy="3439772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p85"/>
          <p:cNvSpPr txBox="1"/>
          <p:nvPr/>
        </p:nvSpPr>
        <p:spPr>
          <a:xfrm>
            <a:off x="5618202" y="160051"/>
            <a:ext cx="2491362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posix_spawn()</a:t>
            </a:r>
            <a:endParaRPr/>
          </a:p>
        </p:txBody>
      </p:sp>
      <p:sp>
        <p:nvSpPr>
          <p:cNvPr id="227" name="Google Shape;227;p85"/>
          <p:cNvSpPr txBox="1"/>
          <p:nvPr/>
        </p:nvSpPr>
        <p:spPr>
          <a:xfrm>
            <a:off x="164595" y="4410749"/>
            <a:ext cx="881481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recommend using posix_spawn() for this project, but it is not required.</a:t>
            </a:r>
            <a:endParaRPr/>
          </a:p>
        </p:txBody>
      </p:sp>
      <p:pic>
        <p:nvPicPr>
          <p:cNvPr id="228" name="Google Shape;228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023" y="1385297"/>
            <a:ext cx="3527024" cy="209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6020" y="1501556"/>
            <a:ext cx="3895725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POSIX Spawn Attributes</a:t>
            </a:r>
            <a:endParaRPr/>
          </a:p>
        </p:txBody>
      </p:sp>
      <p:sp>
        <p:nvSpPr>
          <p:cNvPr id="235" name="Google Shape;235;p86"/>
          <p:cNvSpPr txBox="1"/>
          <p:nvPr/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Groups - posix_spawnattr_getpgroup () </a:t>
            </a:r>
            <a:endParaRPr/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Terminal Control - posix_spawnattr_tcsetpgrp_np()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Piping -  posix_spawn_file_actions_adddup2()</a:t>
            </a:r>
            <a:endParaRPr/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listed on both the spec and &lt;spawn.h&gt;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1430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Built-in Commands</a:t>
            </a:r>
            <a:endParaRPr b="1" sz="2500"/>
          </a:p>
        </p:txBody>
      </p:sp>
      <p:sp>
        <p:nvSpPr>
          <p:cNvPr id="241" name="Google Shape;241;p9"/>
          <p:cNvSpPr txBox="1"/>
          <p:nvPr>
            <p:ph idx="1" type="body"/>
          </p:nvPr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Commands that are defined within the program by you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need to fork off and execute an external program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Required Built-In Commands for your shell: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kill - kills a process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jobs - displays a list of jobs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stop - stops a process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fg - sends a process to foreground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bg - sends a process to background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exit - exits the shell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additional built-ins / functionality extenders also required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Built-ins Behind the Scenes</a:t>
            </a:r>
            <a:endParaRPr b="1" sz="2500"/>
          </a:p>
        </p:txBody>
      </p:sp>
      <p:sp>
        <p:nvSpPr>
          <p:cNvPr id="247" name="Google Shape;247;p10"/>
          <p:cNvSpPr txBox="1"/>
          <p:nvPr/>
        </p:nvSpPr>
        <p:spPr>
          <a:xfrm>
            <a:off x="781950" y="1846450"/>
            <a:ext cx="9354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jobs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13" y="26668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0"/>
          <p:cNvCxnSpPr/>
          <p:nvPr/>
        </p:nvCxnSpPr>
        <p:spPr>
          <a:xfrm>
            <a:off x="1246950" y="2222350"/>
            <a:ext cx="0" cy="94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10"/>
          <p:cNvCxnSpPr>
            <a:stCxn id="248" idx="3"/>
            <a:endCxn id="251" idx="1"/>
          </p:cNvCxnSpPr>
          <p:nvPr/>
        </p:nvCxnSpPr>
        <p:spPr>
          <a:xfrm>
            <a:off x="2796613" y="3169827"/>
            <a:ext cx="119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51" name="Google Shape;25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648" y="2666875"/>
            <a:ext cx="1005900" cy="10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0"/>
          <p:cNvSpPr txBox="1"/>
          <p:nvPr/>
        </p:nvSpPr>
        <p:spPr>
          <a:xfrm>
            <a:off x="6147187" y="2854300"/>
            <a:ext cx="2943417" cy="62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[1]+	Stopped	vim</a:t>
            </a:r>
            <a:endParaRPr b="0" i="0" sz="11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[2]-	Running	sleep 20 &amp;	</a:t>
            </a:r>
            <a:endParaRPr b="0" i="0" sz="11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53" name="Google Shape;253;p10"/>
          <p:cNvCxnSpPr>
            <a:stCxn id="251" idx="3"/>
          </p:cNvCxnSpPr>
          <p:nvPr/>
        </p:nvCxnSpPr>
        <p:spPr>
          <a:xfrm>
            <a:off x="5001548" y="3169825"/>
            <a:ext cx="108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4" name="Google Shape;254;p10"/>
          <p:cNvCxnSpPr>
            <a:endCxn id="248" idx="1"/>
          </p:cNvCxnSpPr>
          <p:nvPr/>
        </p:nvCxnSpPr>
        <p:spPr>
          <a:xfrm>
            <a:off x="1250713" y="3169827"/>
            <a:ext cx="54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5" name="Google Shape;255;p10"/>
          <p:cNvSpPr txBox="1"/>
          <p:nvPr/>
        </p:nvSpPr>
        <p:spPr>
          <a:xfrm>
            <a:off x="5108950" y="738925"/>
            <a:ext cx="3624900" cy="1689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 STEPS for </a:t>
            </a:r>
            <a:r>
              <a:rPr b="1" i="1" lang="en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built-in</a:t>
            </a:r>
            <a:endParaRPr b="1" i="1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waits for user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Shell realizes this is a built in command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Shell executes built-in (no forking)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After execution, shell repeats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I/O Piping</a:t>
            </a:r>
            <a:endParaRPr b="1" sz="2500"/>
          </a:p>
        </p:txBody>
      </p:sp>
      <p:sp>
        <p:nvSpPr>
          <p:cNvPr id="261" name="Google Shape;261;p11"/>
          <p:cNvSpPr txBox="1"/>
          <p:nvPr>
            <p:ph idx="1" type="body"/>
          </p:nvPr>
        </p:nvSpPr>
        <p:spPr>
          <a:xfrm>
            <a:off x="198325" y="2819625"/>
            <a:ext cx="2545500" cy="218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The Shell will fork off a child process to execute each command in a pipeline</a:t>
            </a:r>
            <a:endParaRPr sz="1300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But since this is a pipeline of commands, we’ll also need to wire STDIN and STDOUT for each process….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322125" y="1017713"/>
            <a:ext cx="24216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 | grep *.txt | wc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4213" y="13706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11"/>
          <p:cNvCxnSpPr/>
          <p:nvPr/>
        </p:nvCxnSpPr>
        <p:spPr>
          <a:xfrm>
            <a:off x="1257375" y="1393613"/>
            <a:ext cx="0" cy="47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p11"/>
          <p:cNvCxnSpPr>
            <a:endCxn id="263" idx="1"/>
          </p:cNvCxnSpPr>
          <p:nvPr/>
        </p:nvCxnSpPr>
        <p:spPr>
          <a:xfrm>
            <a:off x="1265513" y="1873627"/>
            <a:ext cx="54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6" name="Google Shape;266;p11"/>
          <p:cNvCxnSpPr>
            <a:stCxn id="263" idx="3"/>
          </p:cNvCxnSpPr>
          <p:nvPr/>
        </p:nvCxnSpPr>
        <p:spPr>
          <a:xfrm flipH="1" rot="10800000">
            <a:off x="2820113" y="1862227"/>
            <a:ext cx="1031700" cy="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7" name="Google Shape;267;p11"/>
          <p:cNvCxnSpPr/>
          <p:nvPr/>
        </p:nvCxnSpPr>
        <p:spPr>
          <a:xfrm>
            <a:off x="3371575" y="1883225"/>
            <a:ext cx="21000" cy="269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8" name="Google Shape;268;p11"/>
          <p:cNvCxnSpPr/>
          <p:nvPr/>
        </p:nvCxnSpPr>
        <p:spPr>
          <a:xfrm flipH="1" rot="10800000">
            <a:off x="3371575" y="2756215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69" name="Google Shape;26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6073" y="1366613"/>
            <a:ext cx="1005900" cy="10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9473" y="2254763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1"/>
          <p:cNvCxnSpPr>
            <a:stCxn id="270" idx="3"/>
          </p:cNvCxnSpPr>
          <p:nvPr/>
        </p:nvCxnSpPr>
        <p:spPr>
          <a:xfrm>
            <a:off x="5085373" y="2757713"/>
            <a:ext cx="9897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2" name="Google Shape;272;p11"/>
          <p:cNvCxnSpPr>
            <a:stCxn id="269" idx="3"/>
          </p:cNvCxnSpPr>
          <p:nvPr/>
        </p:nvCxnSpPr>
        <p:spPr>
          <a:xfrm flipH="1" rot="10800000">
            <a:off x="5011973" y="1857263"/>
            <a:ext cx="34743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3" name="Google Shape;273;p11"/>
          <p:cNvCxnSpPr/>
          <p:nvPr/>
        </p:nvCxnSpPr>
        <p:spPr>
          <a:xfrm flipH="1" rot="10800000">
            <a:off x="3371575" y="3699490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74" name="Google Shape;27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79473" y="3198038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11"/>
          <p:cNvCxnSpPr>
            <a:stCxn id="274" idx="3"/>
          </p:cNvCxnSpPr>
          <p:nvPr/>
        </p:nvCxnSpPr>
        <p:spPr>
          <a:xfrm>
            <a:off x="5085373" y="3700988"/>
            <a:ext cx="9897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6" name="Google Shape;276;p11"/>
          <p:cNvCxnSpPr/>
          <p:nvPr/>
        </p:nvCxnSpPr>
        <p:spPr>
          <a:xfrm flipH="1" rot="10800000">
            <a:off x="3371575" y="4562465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77" name="Google Shape;27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79473" y="4061013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11"/>
          <p:cNvCxnSpPr>
            <a:stCxn id="277" idx="3"/>
          </p:cNvCxnSpPr>
          <p:nvPr/>
        </p:nvCxnSpPr>
        <p:spPr>
          <a:xfrm>
            <a:off x="5085373" y="4563963"/>
            <a:ext cx="9897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9" name="Google Shape;279;p11"/>
          <p:cNvSpPr txBox="1"/>
          <p:nvPr/>
        </p:nvSpPr>
        <p:spPr>
          <a:xfrm>
            <a:off x="6194750" y="2569775"/>
            <a:ext cx="6633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1"/>
          <p:cNvSpPr txBox="1"/>
          <p:nvPr/>
        </p:nvSpPr>
        <p:spPr>
          <a:xfrm>
            <a:off x="6194750" y="3513050"/>
            <a:ext cx="10317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grep *.txt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1"/>
          <p:cNvSpPr txBox="1"/>
          <p:nvPr/>
        </p:nvSpPr>
        <p:spPr>
          <a:xfrm>
            <a:off x="6194750" y="4376025"/>
            <a:ext cx="4128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wc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I/O Piping</a:t>
            </a:r>
            <a:endParaRPr b="1" sz="2500"/>
          </a:p>
        </p:txBody>
      </p:sp>
      <p:sp>
        <p:nvSpPr>
          <p:cNvPr id="287" name="Google Shape;287;p12"/>
          <p:cNvSpPr txBox="1"/>
          <p:nvPr/>
        </p:nvSpPr>
        <p:spPr>
          <a:xfrm>
            <a:off x="322125" y="4378888"/>
            <a:ext cx="24216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 | grep *.txt | wc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450" y="2353526"/>
            <a:ext cx="1331225" cy="1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2"/>
          <p:cNvSpPr txBox="1"/>
          <p:nvPr/>
        </p:nvSpPr>
        <p:spPr>
          <a:xfrm>
            <a:off x="1201275" y="1977625"/>
            <a:ext cx="6633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3776263" y="1977625"/>
            <a:ext cx="10317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grep *.txt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6719675" y="1977625"/>
            <a:ext cx="4128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wc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6500" y="2453726"/>
            <a:ext cx="1331225" cy="13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4550" y="2453726"/>
            <a:ext cx="1331225" cy="1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2"/>
          <p:cNvSpPr/>
          <p:nvPr/>
        </p:nvSpPr>
        <p:spPr>
          <a:xfrm>
            <a:off x="2338200" y="2661775"/>
            <a:ext cx="1209600" cy="78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2"/>
          <p:cNvSpPr/>
          <p:nvPr/>
        </p:nvSpPr>
        <p:spPr>
          <a:xfrm>
            <a:off x="5021338" y="2661775"/>
            <a:ext cx="1209600" cy="78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2"/>
          <p:cNvSpPr txBox="1"/>
          <p:nvPr>
            <p:ph idx="1" type="body"/>
          </p:nvPr>
        </p:nvSpPr>
        <p:spPr>
          <a:xfrm>
            <a:off x="364600" y="1085025"/>
            <a:ext cx="81957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Processes will wait on previous process, final process outputs to terminal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STDIN and STDOUT for processes are joined to create the pipeline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cxnSp>
        <p:nvCxnSpPr>
          <p:cNvPr id="297" name="Google Shape;297;p12"/>
          <p:cNvCxnSpPr/>
          <p:nvPr/>
        </p:nvCxnSpPr>
        <p:spPr>
          <a:xfrm>
            <a:off x="260950" y="4039650"/>
            <a:ext cx="8403000" cy="41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12"/>
          <p:cNvSpPr/>
          <p:nvPr/>
        </p:nvSpPr>
        <p:spPr>
          <a:xfrm>
            <a:off x="3131500" y="4498925"/>
            <a:ext cx="2808000" cy="19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"/>
          <p:cNvSpPr/>
          <p:nvPr/>
        </p:nvSpPr>
        <p:spPr>
          <a:xfrm rot="-5400000">
            <a:off x="1376113" y="3823775"/>
            <a:ext cx="495900" cy="4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2"/>
          <p:cNvSpPr/>
          <p:nvPr/>
        </p:nvSpPr>
        <p:spPr>
          <a:xfrm rot="5400000">
            <a:off x="6820763" y="3823775"/>
            <a:ext cx="495900" cy="4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260950" y="4060500"/>
            <a:ext cx="9186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2"/>
          <p:cNvSpPr txBox="1"/>
          <p:nvPr/>
        </p:nvSpPr>
        <p:spPr>
          <a:xfrm>
            <a:off x="6008300" y="4180600"/>
            <a:ext cx="9186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 txBox="1"/>
          <p:nvPr/>
        </p:nvSpPr>
        <p:spPr>
          <a:xfrm>
            <a:off x="6826450" y="4384025"/>
            <a:ext cx="1837500" cy="428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1       9      58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I/O Redirection</a:t>
            </a:r>
            <a:endParaRPr b="1" sz="2500"/>
          </a:p>
        </p:txBody>
      </p:sp>
      <p:sp>
        <p:nvSpPr>
          <p:cNvPr id="309" name="Google Shape;309;p13"/>
          <p:cNvSpPr txBox="1"/>
          <p:nvPr>
            <p:ph idx="1" type="body"/>
          </p:nvPr>
        </p:nvSpPr>
        <p:spPr>
          <a:xfrm>
            <a:off x="384775" y="1152475"/>
            <a:ext cx="7947000" cy="3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&gt; 	  	 overwrites original file contents before writing out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&gt;&gt;     	 appends to the end of contents in file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&lt;	  	 read input from existing file rather than STDIN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I/O Redirection (Output)</a:t>
            </a:r>
            <a:endParaRPr b="1" sz="2500"/>
          </a:p>
        </p:txBody>
      </p:sp>
      <p:sp>
        <p:nvSpPr>
          <p:cNvPr id="315" name="Google Shape;315;p14"/>
          <p:cNvSpPr txBox="1"/>
          <p:nvPr/>
        </p:nvSpPr>
        <p:spPr>
          <a:xfrm>
            <a:off x="311700" y="1528050"/>
            <a:ext cx="36840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echo </a:t>
            </a:r>
            <a:r>
              <a:rPr b="0" i="0" lang="en" sz="1100" u="none" cap="none" strike="noStrik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'Welcome to Systems!' </a:t>
            </a:r>
            <a:r>
              <a:rPr b="0" i="0" lang="en" sz="1100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&gt; output.txt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13" y="23484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14"/>
          <p:cNvCxnSpPr/>
          <p:nvPr/>
        </p:nvCxnSpPr>
        <p:spPr>
          <a:xfrm>
            <a:off x="1246950" y="1903950"/>
            <a:ext cx="5400" cy="9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p14"/>
          <p:cNvCxnSpPr>
            <a:endCxn id="316" idx="1"/>
          </p:cNvCxnSpPr>
          <p:nvPr/>
        </p:nvCxnSpPr>
        <p:spPr>
          <a:xfrm flipH="1" rot="10800000">
            <a:off x="1281913" y="2851427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9" name="Google Shape;319;p14"/>
          <p:cNvCxnSpPr>
            <a:stCxn id="316" idx="3"/>
          </p:cNvCxnSpPr>
          <p:nvPr/>
        </p:nvCxnSpPr>
        <p:spPr>
          <a:xfrm flipH="1" rot="10800000">
            <a:off x="2796613" y="2843327"/>
            <a:ext cx="9186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0" name="Google Shape;320;p14"/>
          <p:cNvCxnSpPr/>
          <p:nvPr/>
        </p:nvCxnSpPr>
        <p:spPr>
          <a:xfrm>
            <a:off x="3334975" y="2847375"/>
            <a:ext cx="5400" cy="9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1" name="Google Shape;321;p14"/>
          <p:cNvCxnSpPr/>
          <p:nvPr/>
        </p:nvCxnSpPr>
        <p:spPr>
          <a:xfrm flipH="1" rot="10800000">
            <a:off x="3348950" y="3798903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22" name="Google Shape;3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648" y="2348475"/>
            <a:ext cx="1005900" cy="10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9048" y="3354375"/>
            <a:ext cx="1005900" cy="10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4"/>
          <p:cNvSpPr txBox="1"/>
          <p:nvPr/>
        </p:nvSpPr>
        <p:spPr>
          <a:xfrm>
            <a:off x="5600200" y="3669375"/>
            <a:ext cx="17907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Welcome to Systems!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14"/>
          <p:cNvCxnSpPr>
            <a:stCxn id="323" idx="3"/>
          </p:cNvCxnSpPr>
          <p:nvPr/>
        </p:nvCxnSpPr>
        <p:spPr>
          <a:xfrm flipH="1" rot="10800000">
            <a:off x="5074948" y="3851625"/>
            <a:ext cx="5097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6" name="Google Shape;326;p14"/>
          <p:cNvCxnSpPr>
            <a:stCxn id="322" idx="3"/>
          </p:cNvCxnSpPr>
          <p:nvPr/>
        </p:nvCxnSpPr>
        <p:spPr>
          <a:xfrm flipH="1" rot="10800000">
            <a:off x="5001548" y="2839125"/>
            <a:ext cx="34743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7" name="Google Shape;327;p14"/>
          <p:cNvSpPr txBox="1"/>
          <p:nvPr/>
        </p:nvSpPr>
        <p:spPr>
          <a:xfrm>
            <a:off x="3335000" y="2839125"/>
            <a:ext cx="2088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6400" y="3354372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14"/>
          <p:cNvCxnSpPr/>
          <p:nvPr/>
        </p:nvCxnSpPr>
        <p:spPr>
          <a:xfrm flipH="1" rot="10800000">
            <a:off x="7450723" y="3851625"/>
            <a:ext cx="5097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0" name="Google Shape;330;p14"/>
          <p:cNvSpPr txBox="1"/>
          <p:nvPr/>
        </p:nvSpPr>
        <p:spPr>
          <a:xfrm>
            <a:off x="7797000" y="3189375"/>
            <a:ext cx="10647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output.txt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Topics</a:t>
            </a:r>
            <a:endParaRPr b="1"/>
          </a:p>
        </p:txBody>
      </p:sp>
      <p:sp>
        <p:nvSpPr>
          <p:cNvPr id="136" name="Google Shape;136;p2"/>
          <p:cNvSpPr txBox="1"/>
          <p:nvPr>
            <p:ph idx="1" type="body"/>
          </p:nvPr>
        </p:nvSpPr>
        <p:spPr>
          <a:xfrm>
            <a:off x="311700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 Concepts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Project Overview / Logistics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Version Control (Git)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Debugging (GDB)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Advice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 &amp; 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I/O Redirection (Input)</a:t>
            </a:r>
            <a:endParaRPr b="1" sz="2500"/>
          </a:p>
        </p:txBody>
      </p:sp>
      <p:sp>
        <p:nvSpPr>
          <p:cNvPr id="336" name="Google Shape;336;p15"/>
          <p:cNvSpPr txBox="1"/>
          <p:nvPr/>
        </p:nvSpPr>
        <p:spPr>
          <a:xfrm>
            <a:off x="311700" y="1528050"/>
            <a:ext cx="14316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wc</a:t>
            </a:r>
            <a:r>
              <a:rPr b="0" i="0" lang="en" sz="1100" u="none" cap="none" strike="noStrik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100" u="none" cap="none" strike="noStrik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&lt; hello.txt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13" y="23484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15"/>
          <p:cNvCxnSpPr/>
          <p:nvPr/>
        </p:nvCxnSpPr>
        <p:spPr>
          <a:xfrm>
            <a:off x="1246950" y="1903950"/>
            <a:ext cx="5400" cy="9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" name="Google Shape;339;p15"/>
          <p:cNvCxnSpPr>
            <a:endCxn id="337" idx="1"/>
          </p:cNvCxnSpPr>
          <p:nvPr/>
        </p:nvCxnSpPr>
        <p:spPr>
          <a:xfrm flipH="1" rot="10800000">
            <a:off x="1281913" y="2851427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0" name="Google Shape;340;p15"/>
          <p:cNvCxnSpPr>
            <a:stCxn id="337" idx="3"/>
          </p:cNvCxnSpPr>
          <p:nvPr/>
        </p:nvCxnSpPr>
        <p:spPr>
          <a:xfrm flipH="1" rot="10800000">
            <a:off x="2796613" y="2843327"/>
            <a:ext cx="9186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1" name="Google Shape;341;p15"/>
          <p:cNvCxnSpPr/>
          <p:nvPr/>
        </p:nvCxnSpPr>
        <p:spPr>
          <a:xfrm>
            <a:off x="3334975" y="2847375"/>
            <a:ext cx="5400" cy="9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p15"/>
          <p:cNvCxnSpPr/>
          <p:nvPr/>
        </p:nvCxnSpPr>
        <p:spPr>
          <a:xfrm flipH="1" rot="10800000">
            <a:off x="3348950" y="3798903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43" name="Google Shape;3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648" y="2348475"/>
            <a:ext cx="1005900" cy="10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9048" y="3354375"/>
            <a:ext cx="1005900" cy="10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5"/>
          <p:cNvSpPr txBox="1"/>
          <p:nvPr/>
        </p:nvSpPr>
        <p:spPr>
          <a:xfrm>
            <a:off x="5600199" y="3669375"/>
            <a:ext cx="2315701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1	2	12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6" name="Google Shape;346;p15"/>
          <p:cNvCxnSpPr>
            <a:stCxn id="344" idx="3"/>
          </p:cNvCxnSpPr>
          <p:nvPr/>
        </p:nvCxnSpPr>
        <p:spPr>
          <a:xfrm flipH="1" rot="10800000">
            <a:off x="5074948" y="3851625"/>
            <a:ext cx="5097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7" name="Google Shape;347;p15"/>
          <p:cNvCxnSpPr>
            <a:stCxn id="343" idx="3"/>
          </p:cNvCxnSpPr>
          <p:nvPr/>
        </p:nvCxnSpPr>
        <p:spPr>
          <a:xfrm flipH="1" rot="10800000">
            <a:off x="5001548" y="2839125"/>
            <a:ext cx="34743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8" name="Google Shape;348;p15"/>
          <p:cNvSpPr txBox="1"/>
          <p:nvPr/>
        </p:nvSpPr>
        <p:spPr>
          <a:xfrm>
            <a:off x="3335000" y="2839125"/>
            <a:ext cx="2088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2225" y="3991122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p15"/>
          <p:cNvCxnSpPr/>
          <p:nvPr/>
        </p:nvCxnSpPr>
        <p:spPr>
          <a:xfrm>
            <a:off x="2985375" y="4718125"/>
            <a:ext cx="159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1" name="Google Shape;351;p15"/>
          <p:cNvCxnSpPr>
            <a:endCxn id="344" idx="2"/>
          </p:cNvCxnSpPr>
          <p:nvPr/>
        </p:nvCxnSpPr>
        <p:spPr>
          <a:xfrm flipH="1" rot="10800000">
            <a:off x="4561498" y="4360275"/>
            <a:ext cx="10500" cy="36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2" name="Google Shape;352;p15"/>
          <p:cNvSpPr txBox="1"/>
          <p:nvPr/>
        </p:nvSpPr>
        <p:spPr>
          <a:xfrm>
            <a:off x="2108550" y="3883075"/>
            <a:ext cx="9186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hello.txt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Signal Handling</a:t>
            </a:r>
            <a:endParaRPr b="1" sz="2500"/>
          </a:p>
        </p:txBody>
      </p:sp>
      <p:sp>
        <p:nvSpPr>
          <p:cNvPr id="358" name="Google Shape;358;p16"/>
          <p:cNvSpPr txBox="1"/>
          <p:nvPr>
            <p:ph idx="1" type="body"/>
          </p:nvPr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Shells can handle signals sent to them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SIGINT (Ctrl + C)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SIGTSTP (Ctrl + Z)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SIGCHLD (when a child process terminates)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Handling SIGINT (Ctrl + C)</a:t>
            </a:r>
            <a:endParaRPr b="1"/>
          </a:p>
        </p:txBody>
      </p:sp>
      <p:pic>
        <p:nvPicPr>
          <p:cNvPr id="364" name="Google Shape;3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01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4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3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98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1338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Google Shape;369;p17"/>
          <p:cNvCxnSpPr>
            <a:endCxn id="366" idx="1"/>
          </p:cNvCxnSpPr>
          <p:nvPr/>
        </p:nvCxnSpPr>
        <p:spPr>
          <a:xfrm>
            <a:off x="1585263" y="1839550"/>
            <a:ext cx="108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0" name="Google Shape;370;p17"/>
          <p:cNvCxnSpPr>
            <a:endCxn id="367" idx="1"/>
          </p:cNvCxnSpPr>
          <p:nvPr/>
        </p:nvCxnSpPr>
        <p:spPr>
          <a:xfrm>
            <a:off x="3574763" y="1839550"/>
            <a:ext cx="153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1" name="Google Shape;371;p17"/>
          <p:cNvCxnSpPr>
            <a:stCxn id="367" idx="3"/>
            <a:endCxn id="368" idx="1"/>
          </p:cNvCxnSpPr>
          <p:nvPr/>
        </p:nvCxnSpPr>
        <p:spPr>
          <a:xfrm>
            <a:off x="6017238" y="1839550"/>
            <a:ext cx="158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2" name="Google Shape;372;p17"/>
          <p:cNvCxnSpPr>
            <a:stCxn id="368" idx="3"/>
          </p:cNvCxnSpPr>
          <p:nvPr/>
        </p:nvCxnSpPr>
        <p:spPr>
          <a:xfrm>
            <a:off x="8508713" y="1839550"/>
            <a:ext cx="3570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73" name="Google Shape;37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92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1788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1243" y="2458588"/>
            <a:ext cx="969450" cy="969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Google Shape;376;p17"/>
          <p:cNvCxnSpPr>
            <a:stCxn id="365" idx="3"/>
            <a:endCxn id="373" idx="1"/>
          </p:cNvCxnSpPr>
          <p:nvPr/>
        </p:nvCxnSpPr>
        <p:spPr>
          <a:xfrm>
            <a:off x="1662026" y="2943314"/>
            <a:ext cx="98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7" name="Google Shape;377;p17"/>
          <p:cNvCxnSpPr>
            <a:stCxn id="373" idx="3"/>
            <a:endCxn id="374" idx="1"/>
          </p:cNvCxnSpPr>
          <p:nvPr/>
        </p:nvCxnSpPr>
        <p:spPr>
          <a:xfrm>
            <a:off x="3592826" y="2943314"/>
            <a:ext cx="149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8" name="Google Shape;378;p17"/>
          <p:cNvCxnSpPr>
            <a:stCxn id="374" idx="3"/>
            <a:endCxn id="375" idx="1"/>
          </p:cNvCxnSpPr>
          <p:nvPr/>
        </p:nvCxnSpPr>
        <p:spPr>
          <a:xfrm>
            <a:off x="6035338" y="2943314"/>
            <a:ext cx="156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79" name="Google Shape;37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2900" y="243000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00025" y="239325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24125" y="239325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97225" y="1289050"/>
            <a:ext cx="357000" cy="3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7"/>
          <p:cNvSpPr txBox="1"/>
          <p:nvPr/>
        </p:nvSpPr>
        <p:spPr>
          <a:xfrm>
            <a:off x="409050" y="3628100"/>
            <a:ext cx="18675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and single child process (in the foreground) are running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7"/>
          <p:cNvSpPr txBox="1"/>
          <p:nvPr/>
        </p:nvSpPr>
        <p:spPr>
          <a:xfrm>
            <a:off x="2337775" y="3628100"/>
            <a:ext cx="2039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User sends SIGINT (Ctrl +C)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37775" y="4077692"/>
            <a:ext cx="1984524" cy="62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6" name="Google Shape;386;p17"/>
          <p:cNvCxnSpPr>
            <a:endCxn id="374" idx="2"/>
          </p:cNvCxnSpPr>
          <p:nvPr/>
        </p:nvCxnSpPr>
        <p:spPr>
          <a:xfrm flipH="1" rot="10800000">
            <a:off x="4377363" y="3415076"/>
            <a:ext cx="1186200" cy="629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7" name="Google Shape;387;p17"/>
          <p:cNvSpPr txBox="1"/>
          <p:nvPr/>
        </p:nvSpPr>
        <p:spPr>
          <a:xfrm>
            <a:off x="5060875" y="3628100"/>
            <a:ext cx="17844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Signal sent to foreground process group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7"/>
          <p:cNvSpPr txBox="1"/>
          <p:nvPr/>
        </p:nvSpPr>
        <p:spPr>
          <a:xfrm>
            <a:off x="7066125" y="3628100"/>
            <a:ext cx="2039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Group is forced to terminate, shell reacquires terminal control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7"/>
          <p:cNvSpPr txBox="1"/>
          <p:nvPr/>
        </p:nvSpPr>
        <p:spPr>
          <a:xfrm>
            <a:off x="6484500" y="4898475"/>
            <a:ext cx="26595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Explanation : </a:t>
            </a:r>
            <a:r>
              <a:rPr b="0" i="0" lang="en" sz="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https://en.wikipedia.org/wiki/Process_group#Applications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Handling SIGTSTP (Ctrl + Z)</a:t>
            </a:r>
            <a:endParaRPr b="1"/>
          </a:p>
        </p:txBody>
      </p:sp>
      <p:pic>
        <p:nvPicPr>
          <p:cNvPr id="395" name="Google Shape;39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01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4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3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98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1338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Google Shape;400;p18"/>
          <p:cNvCxnSpPr>
            <a:endCxn id="397" idx="1"/>
          </p:cNvCxnSpPr>
          <p:nvPr/>
        </p:nvCxnSpPr>
        <p:spPr>
          <a:xfrm>
            <a:off x="1585263" y="1839550"/>
            <a:ext cx="108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1" name="Google Shape;401;p18"/>
          <p:cNvCxnSpPr>
            <a:endCxn id="398" idx="1"/>
          </p:cNvCxnSpPr>
          <p:nvPr/>
        </p:nvCxnSpPr>
        <p:spPr>
          <a:xfrm>
            <a:off x="3574763" y="1839550"/>
            <a:ext cx="153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2" name="Google Shape;402;p18"/>
          <p:cNvCxnSpPr>
            <a:stCxn id="398" idx="3"/>
            <a:endCxn id="399" idx="1"/>
          </p:cNvCxnSpPr>
          <p:nvPr/>
        </p:nvCxnSpPr>
        <p:spPr>
          <a:xfrm>
            <a:off x="6017238" y="1839550"/>
            <a:ext cx="158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3" name="Google Shape;403;p18"/>
          <p:cNvCxnSpPr>
            <a:stCxn id="399" idx="3"/>
          </p:cNvCxnSpPr>
          <p:nvPr/>
        </p:nvCxnSpPr>
        <p:spPr>
          <a:xfrm>
            <a:off x="8508713" y="1839550"/>
            <a:ext cx="3570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404" name="Google Shape;40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92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1788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p18"/>
          <p:cNvCxnSpPr>
            <a:stCxn id="396" idx="3"/>
            <a:endCxn id="404" idx="1"/>
          </p:cNvCxnSpPr>
          <p:nvPr/>
        </p:nvCxnSpPr>
        <p:spPr>
          <a:xfrm>
            <a:off x="1662026" y="2943314"/>
            <a:ext cx="98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7" name="Google Shape;407;p18"/>
          <p:cNvCxnSpPr>
            <a:stCxn id="404" idx="3"/>
            <a:endCxn id="405" idx="1"/>
          </p:cNvCxnSpPr>
          <p:nvPr/>
        </p:nvCxnSpPr>
        <p:spPr>
          <a:xfrm>
            <a:off x="3592826" y="2943314"/>
            <a:ext cx="149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8" name="Google Shape;408;p18"/>
          <p:cNvCxnSpPr>
            <a:stCxn id="405" idx="3"/>
          </p:cNvCxnSpPr>
          <p:nvPr/>
        </p:nvCxnSpPr>
        <p:spPr>
          <a:xfrm>
            <a:off x="6035338" y="2943314"/>
            <a:ext cx="1566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409" name="Google Shape;40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900" y="243000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0025" y="239325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4125" y="239325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7225" y="1289050"/>
            <a:ext cx="357000" cy="3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8"/>
          <p:cNvSpPr txBox="1"/>
          <p:nvPr/>
        </p:nvSpPr>
        <p:spPr>
          <a:xfrm>
            <a:off x="409050" y="3628100"/>
            <a:ext cx="18675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and single child process (in the foreground) are running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 txBox="1"/>
          <p:nvPr/>
        </p:nvSpPr>
        <p:spPr>
          <a:xfrm>
            <a:off x="2337775" y="3628100"/>
            <a:ext cx="2168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User sends SIGTSTP (Ctrl + Z)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37775" y="4047067"/>
            <a:ext cx="1984524" cy="62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18"/>
          <p:cNvCxnSpPr>
            <a:endCxn id="405" idx="2"/>
          </p:cNvCxnSpPr>
          <p:nvPr/>
        </p:nvCxnSpPr>
        <p:spPr>
          <a:xfrm flipH="1" rot="10800000">
            <a:off x="4377363" y="3415076"/>
            <a:ext cx="1186200" cy="629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7" name="Google Shape;417;p18"/>
          <p:cNvSpPr txBox="1"/>
          <p:nvPr/>
        </p:nvSpPr>
        <p:spPr>
          <a:xfrm>
            <a:off x="5060875" y="3628100"/>
            <a:ext cx="17844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Signal sent to foreground process group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8"/>
          <p:cNvSpPr txBox="1"/>
          <p:nvPr/>
        </p:nvSpPr>
        <p:spPr>
          <a:xfrm>
            <a:off x="7066125" y="3628100"/>
            <a:ext cx="2039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Group is forced to stop, shell reacquires terminal control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 txBox="1"/>
          <p:nvPr/>
        </p:nvSpPr>
        <p:spPr>
          <a:xfrm>
            <a:off x="6484500" y="4898475"/>
            <a:ext cx="26595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Explanation : </a:t>
            </a:r>
            <a:r>
              <a:rPr b="0" i="0" lang="en" sz="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https://en.wikipedia.org/wiki/Process_group#Applications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"/>
          <p:cNvSpPr txBox="1"/>
          <p:nvPr/>
        </p:nvSpPr>
        <p:spPr>
          <a:xfrm>
            <a:off x="3808050" y="4181138"/>
            <a:ext cx="357000" cy="357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58100" y="2515323"/>
            <a:ext cx="943551" cy="94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Handling SIGCHLD </a:t>
            </a:r>
            <a:endParaRPr b="1"/>
          </a:p>
        </p:txBody>
      </p:sp>
      <p:pic>
        <p:nvPicPr>
          <p:cNvPr id="427" name="Google Shape;4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01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4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3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98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Google Shape;431;p19"/>
          <p:cNvCxnSpPr>
            <a:endCxn id="429" idx="1"/>
          </p:cNvCxnSpPr>
          <p:nvPr/>
        </p:nvCxnSpPr>
        <p:spPr>
          <a:xfrm>
            <a:off x="1585263" y="1839550"/>
            <a:ext cx="108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2" name="Google Shape;432;p19"/>
          <p:cNvCxnSpPr>
            <a:endCxn id="430" idx="1"/>
          </p:cNvCxnSpPr>
          <p:nvPr/>
        </p:nvCxnSpPr>
        <p:spPr>
          <a:xfrm>
            <a:off x="3574763" y="1839550"/>
            <a:ext cx="153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3" name="Google Shape;433;p19"/>
          <p:cNvCxnSpPr>
            <a:stCxn id="430" idx="3"/>
          </p:cNvCxnSpPr>
          <p:nvPr/>
        </p:nvCxnSpPr>
        <p:spPr>
          <a:xfrm flipH="1" rot="10800000">
            <a:off x="6017238" y="1833850"/>
            <a:ext cx="28548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434" name="Google Shape;43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92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" name="Google Shape;435;p19"/>
          <p:cNvCxnSpPr>
            <a:stCxn id="428" idx="3"/>
            <a:endCxn id="434" idx="1"/>
          </p:cNvCxnSpPr>
          <p:nvPr/>
        </p:nvCxnSpPr>
        <p:spPr>
          <a:xfrm>
            <a:off x="1662026" y="2943314"/>
            <a:ext cx="98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6" name="Google Shape;436;p19"/>
          <p:cNvSpPr txBox="1"/>
          <p:nvPr/>
        </p:nvSpPr>
        <p:spPr>
          <a:xfrm>
            <a:off x="409050" y="3628100"/>
            <a:ext cx="18675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and single child process (</a:t>
            </a:r>
            <a:r>
              <a:rPr b="1" i="0" lang="en" sz="1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foreground or background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are running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9"/>
          <p:cNvSpPr txBox="1"/>
          <p:nvPr/>
        </p:nvSpPr>
        <p:spPr>
          <a:xfrm>
            <a:off x="2337775" y="3628100"/>
            <a:ext cx="20397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Child process is finished and terminates - notifies parent by sending SIGCHLD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8" name="Google Shape;438;p19"/>
          <p:cNvCxnSpPr/>
          <p:nvPr/>
        </p:nvCxnSpPr>
        <p:spPr>
          <a:xfrm flipH="1" rot="10800000">
            <a:off x="3691563" y="2043476"/>
            <a:ext cx="1186200" cy="629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9" name="Google Shape;439;p19"/>
          <p:cNvSpPr txBox="1"/>
          <p:nvPr/>
        </p:nvSpPr>
        <p:spPr>
          <a:xfrm>
            <a:off x="4754725" y="3597475"/>
            <a:ext cx="17844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The shell’s SIGCHLD handler code uses info to perform any necessary bookkeeping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9"/>
          <p:cNvSpPr txBox="1"/>
          <p:nvPr/>
        </p:nvSpPr>
        <p:spPr>
          <a:xfrm>
            <a:off x="6916375" y="3597475"/>
            <a:ext cx="20397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Shell continues running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9"/>
          <p:cNvSpPr txBox="1"/>
          <p:nvPr/>
        </p:nvSpPr>
        <p:spPr>
          <a:xfrm>
            <a:off x="6484500" y="4669875"/>
            <a:ext cx="26595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Explanation : </a:t>
            </a:r>
            <a:r>
              <a:rPr b="0" i="0" lang="en" sz="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https://en.wikipedia.org/wiki/Process_group#Applications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1621" y="2621522"/>
            <a:ext cx="1867500" cy="890652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9"/>
          <p:cNvSpPr txBox="1"/>
          <p:nvPr/>
        </p:nvSpPr>
        <p:spPr>
          <a:xfrm rot="-932856">
            <a:off x="4811332" y="2641312"/>
            <a:ext cx="587601" cy="502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3657 just exited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4" name="Google Shape;444;p19"/>
          <p:cNvCxnSpPr>
            <a:stCxn id="430" idx="2"/>
            <a:endCxn id="442" idx="0"/>
          </p:cNvCxnSpPr>
          <p:nvPr/>
        </p:nvCxnSpPr>
        <p:spPr>
          <a:xfrm>
            <a:off x="5563551" y="2293225"/>
            <a:ext cx="41700" cy="32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Handling SIGCHLD: WIF* Macros</a:t>
            </a:r>
            <a:endParaRPr b="1"/>
          </a:p>
        </p:txBody>
      </p:sp>
      <p:sp>
        <p:nvSpPr>
          <p:cNvPr id="450" name="Google Shape;45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wait* is called it will return a pid and a status for a child process that changes state. Using macros, we can decode this status to discover what state a process changed to and how it happened: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WIFEXITED(status) - did child process exit normally?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WIFSIGNALED(status) - was child process signaled to terminate?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WIFSTOPPED(status) - was child process signaled to stop?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2075" y="304800"/>
            <a:ext cx="641985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2"/>
          <p:cNvSpPr txBox="1"/>
          <p:nvPr/>
        </p:nvSpPr>
        <p:spPr>
          <a:xfrm>
            <a:off x="1896900" y="1702375"/>
            <a:ext cx="57750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" sz="5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Overview</a:t>
            </a:r>
            <a:endParaRPr b="1" i="0" sz="5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Requirements and Grading</a:t>
            </a:r>
            <a:endParaRPr b="1"/>
          </a:p>
        </p:txBody>
      </p:sp>
      <p:sp>
        <p:nvSpPr>
          <p:cNvPr id="467" name="Google Shape;467;p23"/>
          <p:cNvSpPr txBox="1"/>
          <p:nvPr>
            <p:ph idx="1" type="body"/>
          </p:nvPr>
        </p:nvSpPr>
        <p:spPr>
          <a:xfrm>
            <a:off x="317800" y="1054475"/>
            <a:ext cx="8520600" cy="28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Basic Functionality - 50 pts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Start foreground and background jobs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Built-in commands : ‘jobs’, ‘fg’, ‘bg’, ‘kill’, ‘stop’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Signal Handling (SIGINT, SIGTSTP, SIGCHLD)</a:t>
            </a:r>
            <a:endParaRPr sz="12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Advanced Functionality - 50 pts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I/O Pipes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I/O Redirection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Running programs requiring exclusive terminal access (ex: vim)</a:t>
            </a:r>
            <a:endParaRPr sz="12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Extra Built-ins - 20 pts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Version Control (Git) - 10 pts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Documentation - 10 pts</a:t>
            </a:r>
            <a:endParaRPr sz="1600"/>
          </a:p>
        </p:txBody>
      </p:sp>
      <p:cxnSp>
        <p:nvCxnSpPr>
          <p:cNvPr id="468" name="Google Shape;468;p23"/>
          <p:cNvCxnSpPr/>
          <p:nvPr/>
        </p:nvCxnSpPr>
        <p:spPr>
          <a:xfrm>
            <a:off x="360675" y="3915875"/>
            <a:ext cx="600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9" name="Google Shape;469;p23"/>
          <p:cNvSpPr txBox="1"/>
          <p:nvPr/>
        </p:nvSpPr>
        <p:spPr>
          <a:xfrm>
            <a:off x="360675" y="4111800"/>
            <a:ext cx="27861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: 140 points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Before You Start Coding ….</a:t>
            </a:r>
            <a:endParaRPr b="1"/>
          </a:p>
        </p:txBody>
      </p:sp>
      <p:sp>
        <p:nvSpPr>
          <p:cNvPr id="475" name="Google Shape;47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time to read over and comment the starter code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 the provided lecture material and Chapter 8 in the textbook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Exercise 1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fork() / exec() model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Piping : pipe(), dup2(), close()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out Dr. Back’s example shell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Located at </a:t>
            </a:r>
            <a:r>
              <a:rPr b="1" lang="en"/>
              <a:t>~cs3214/bin/cush-gback</a:t>
            </a:r>
            <a:r>
              <a:rPr lang="en"/>
              <a:t> in rlogin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be useful for comparing outputs with your shell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2201875" y="1714625"/>
            <a:ext cx="50892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" sz="5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Shell Concepts</a:t>
            </a:r>
            <a:endParaRPr b="1" i="0" sz="5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Base Code</a:t>
            </a:r>
            <a:endParaRPr b="1"/>
          </a:p>
        </p:txBody>
      </p:sp>
      <p:sp>
        <p:nvSpPr>
          <p:cNvPr id="481" name="Google Shape;48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Already includes a parser!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Parser spits out hierarchical data structures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6"/>
          <p:cNvSpPr/>
          <p:nvPr/>
        </p:nvSpPr>
        <p:spPr>
          <a:xfrm>
            <a:off x="5461300" y="658325"/>
            <a:ext cx="3245100" cy="13164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6"/>
          <p:cNvSpPr/>
          <p:nvPr/>
        </p:nvSpPr>
        <p:spPr>
          <a:xfrm>
            <a:off x="5461425" y="1082825"/>
            <a:ext cx="3245100" cy="883500"/>
          </a:xfrm>
          <a:prstGeom prst="rect">
            <a:avLst/>
          </a:prstGeom>
          <a:solidFill>
            <a:srgbClr val="6D9EEB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6"/>
          <p:cNvSpPr/>
          <p:nvPr/>
        </p:nvSpPr>
        <p:spPr>
          <a:xfrm>
            <a:off x="5467175" y="1429625"/>
            <a:ext cx="3245100" cy="545100"/>
          </a:xfrm>
          <a:prstGeom prst="rect">
            <a:avLst/>
          </a:prstGeom>
          <a:solidFill>
            <a:srgbClr val="3D85C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Data Structures</a:t>
            </a:r>
            <a:endParaRPr b="1"/>
          </a:p>
        </p:txBody>
      </p:sp>
      <p:sp>
        <p:nvSpPr>
          <p:cNvPr id="490" name="Google Shape;490;p26"/>
          <p:cNvSpPr txBox="1"/>
          <p:nvPr/>
        </p:nvSpPr>
        <p:spPr>
          <a:xfrm>
            <a:off x="721925" y="1589050"/>
            <a:ext cx="2657400" cy="4164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sleep 10 &amp;; echo hi | rev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6"/>
          <p:cNvSpPr txBox="1"/>
          <p:nvPr/>
        </p:nvSpPr>
        <p:spPr>
          <a:xfrm>
            <a:off x="721925" y="1276750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ast_command_line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6"/>
          <p:cNvSpPr txBox="1"/>
          <p:nvPr/>
        </p:nvSpPr>
        <p:spPr>
          <a:xfrm>
            <a:off x="690625" y="2889075"/>
            <a:ext cx="2657400" cy="4164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sleep 10 &amp;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6"/>
          <p:cNvSpPr txBox="1"/>
          <p:nvPr/>
        </p:nvSpPr>
        <p:spPr>
          <a:xfrm>
            <a:off x="690625" y="2576775"/>
            <a:ext cx="12375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ast_pipeline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6"/>
          <p:cNvSpPr txBox="1"/>
          <p:nvPr/>
        </p:nvSpPr>
        <p:spPr>
          <a:xfrm>
            <a:off x="3665850" y="2889075"/>
            <a:ext cx="2657400" cy="4164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echo hi | rev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6"/>
          <p:cNvSpPr txBox="1"/>
          <p:nvPr/>
        </p:nvSpPr>
        <p:spPr>
          <a:xfrm>
            <a:off x="3665850" y="2576775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ast_pipeline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6"/>
          <p:cNvSpPr txBox="1"/>
          <p:nvPr/>
        </p:nvSpPr>
        <p:spPr>
          <a:xfrm>
            <a:off x="640275" y="4391450"/>
            <a:ext cx="2657400" cy="4164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sleep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6"/>
          <p:cNvSpPr txBox="1"/>
          <p:nvPr/>
        </p:nvSpPr>
        <p:spPr>
          <a:xfrm>
            <a:off x="640275" y="4079150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6"/>
          <p:cNvSpPr txBox="1"/>
          <p:nvPr/>
        </p:nvSpPr>
        <p:spPr>
          <a:xfrm>
            <a:off x="3603225" y="4391450"/>
            <a:ext cx="2657400" cy="4164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echo hi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6"/>
          <p:cNvSpPr txBox="1"/>
          <p:nvPr/>
        </p:nvSpPr>
        <p:spPr>
          <a:xfrm>
            <a:off x="3603225" y="4079150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6"/>
          <p:cNvSpPr txBox="1"/>
          <p:nvPr/>
        </p:nvSpPr>
        <p:spPr>
          <a:xfrm>
            <a:off x="6388625" y="4391450"/>
            <a:ext cx="2657400" cy="4164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6"/>
          <p:cNvSpPr txBox="1"/>
          <p:nvPr/>
        </p:nvSpPr>
        <p:spPr>
          <a:xfrm>
            <a:off x="6388625" y="4079150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2" name="Google Shape;502;p26"/>
          <p:cNvCxnSpPr>
            <a:endCxn id="492" idx="0"/>
          </p:cNvCxnSpPr>
          <p:nvPr/>
        </p:nvCxnSpPr>
        <p:spPr>
          <a:xfrm flipH="1">
            <a:off x="2019325" y="2005575"/>
            <a:ext cx="31200" cy="88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3" name="Google Shape;503;p26"/>
          <p:cNvCxnSpPr>
            <a:stCxn id="490" idx="2"/>
            <a:endCxn id="495" idx="1"/>
          </p:cNvCxnSpPr>
          <p:nvPr/>
        </p:nvCxnSpPr>
        <p:spPr>
          <a:xfrm>
            <a:off x="2050625" y="2005450"/>
            <a:ext cx="1615200" cy="72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4" name="Google Shape;504;p26"/>
          <p:cNvCxnSpPr>
            <a:stCxn id="492" idx="2"/>
          </p:cNvCxnSpPr>
          <p:nvPr/>
        </p:nvCxnSpPr>
        <p:spPr>
          <a:xfrm flipH="1">
            <a:off x="2007925" y="3305475"/>
            <a:ext cx="11400" cy="77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5" name="Google Shape;505;p26"/>
          <p:cNvCxnSpPr>
            <a:stCxn id="494" idx="2"/>
          </p:cNvCxnSpPr>
          <p:nvPr/>
        </p:nvCxnSpPr>
        <p:spPr>
          <a:xfrm>
            <a:off x="4994550" y="3305475"/>
            <a:ext cx="1500" cy="74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6" name="Google Shape;506;p26"/>
          <p:cNvCxnSpPr>
            <a:stCxn id="494" idx="2"/>
            <a:endCxn id="501" idx="1"/>
          </p:cNvCxnSpPr>
          <p:nvPr/>
        </p:nvCxnSpPr>
        <p:spPr>
          <a:xfrm>
            <a:off x="4994550" y="3305475"/>
            <a:ext cx="1394100" cy="92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7" name="Google Shape;507;p26"/>
          <p:cNvSpPr txBox="1"/>
          <p:nvPr/>
        </p:nvSpPr>
        <p:spPr>
          <a:xfrm>
            <a:off x="6260625" y="701200"/>
            <a:ext cx="19164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ast_command_line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6"/>
          <p:cNvSpPr txBox="1"/>
          <p:nvPr/>
        </p:nvSpPr>
        <p:spPr>
          <a:xfrm>
            <a:off x="5498075" y="1082825"/>
            <a:ext cx="11757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ast_pipeline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6"/>
          <p:cNvSpPr txBox="1"/>
          <p:nvPr/>
        </p:nvSpPr>
        <p:spPr>
          <a:xfrm>
            <a:off x="5461300" y="1503150"/>
            <a:ext cx="1420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0" name="Google Shape;510;p26"/>
          <p:cNvCxnSpPr>
            <a:stCxn id="487" idx="0"/>
          </p:cNvCxnSpPr>
          <p:nvPr/>
        </p:nvCxnSpPr>
        <p:spPr>
          <a:xfrm flipH="1">
            <a:off x="7077975" y="1082825"/>
            <a:ext cx="6000" cy="33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1" name="Google Shape;511;p26"/>
          <p:cNvCxnSpPr/>
          <p:nvPr/>
        </p:nvCxnSpPr>
        <p:spPr>
          <a:xfrm flipH="1">
            <a:off x="7077975" y="1408200"/>
            <a:ext cx="6000" cy="545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2" name="Google Shape;512;p26"/>
          <p:cNvCxnSpPr/>
          <p:nvPr/>
        </p:nvCxnSpPr>
        <p:spPr>
          <a:xfrm>
            <a:off x="7907150" y="1435775"/>
            <a:ext cx="3300" cy="532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3" name="Google Shape;513;p26"/>
          <p:cNvSpPr txBox="1"/>
          <p:nvPr/>
        </p:nvSpPr>
        <p:spPr>
          <a:xfrm>
            <a:off x="7129475" y="1085900"/>
            <a:ext cx="11757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ast_pipeline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6"/>
          <p:cNvSpPr txBox="1"/>
          <p:nvPr/>
        </p:nvSpPr>
        <p:spPr>
          <a:xfrm>
            <a:off x="7053250" y="1435775"/>
            <a:ext cx="14697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6"/>
          <p:cNvSpPr txBox="1"/>
          <p:nvPr/>
        </p:nvSpPr>
        <p:spPr>
          <a:xfrm>
            <a:off x="7858150" y="1435775"/>
            <a:ext cx="14697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List Data Structure</a:t>
            </a:r>
            <a:endParaRPr b="1"/>
          </a:p>
        </p:txBody>
      </p:sp>
      <p:sp>
        <p:nvSpPr>
          <p:cNvPr id="521" name="Google Shape;52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You’re also provided with a linked list data structure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Check out list.h and list.c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You’ll be using this list throughout the semester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 through list.c before using it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8"/>
          <p:cNvSpPr txBox="1"/>
          <p:nvPr>
            <p:ph type="title"/>
          </p:nvPr>
        </p:nvSpPr>
        <p:spPr>
          <a:xfrm>
            <a:off x="840150" y="145000"/>
            <a:ext cx="7463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“Data contains node” vs “Node points to data”</a:t>
            </a:r>
            <a:endParaRPr u="sng"/>
          </a:p>
        </p:txBody>
      </p:sp>
      <p:sp>
        <p:nvSpPr>
          <p:cNvPr id="527" name="Google Shape;527;p28"/>
          <p:cNvSpPr txBox="1"/>
          <p:nvPr/>
        </p:nvSpPr>
        <p:spPr>
          <a:xfrm>
            <a:off x="4995975" y="1071675"/>
            <a:ext cx="2902500" cy="10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listnode</a:t>
            </a:r>
            <a:r>
              <a:rPr b="0" i="0" lang="en" sz="1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0" i="0" lang="en" sz="14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" sz="1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{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" sz="14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listnode</a:t>
            </a:r>
            <a:r>
              <a:rPr b="0" i="0" lang="en" sz="1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0" i="0" lang="en" sz="14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" sz="1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next;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28"/>
          <p:cNvCxnSpPr/>
          <p:nvPr/>
        </p:nvCxnSpPr>
        <p:spPr>
          <a:xfrm rot="10800000">
            <a:off x="4572000" y="717700"/>
            <a:ext cx="1500" cy="4441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9" name="Google Shape;529;p28"/>
          <p:cNvSpPr txBox="1"/>
          <p:nvPr/>
        </p:nvSpPr>
        <p:spPr>
          <a:xfrm>
            <a:off x="623300" y="1071675"/>
            <a:ext cx="2902500" cy="10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b="0" i="0" lang="en" sz="1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list_elem</a:t>
            </a:r>
            <a:r>
              <a:rPr b="0" i="0" lang="en" sz="1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" sz="14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b="0" i="0" lang="en" sz="14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list_elem * prev;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" sz="14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list_elem * next;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8"/>
          <p:cNvSpPr txBox="1"/>
          <p:nvPr/>
        </p:nvSpPr>
        <p:spPr>
          <a:xfrm>
            <a:off x="623300" y="743475"/>
            <a:ext cx="25227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Your Linked List</a:t>
            </a:r>
            <a:endParaRPr b="0" i="0" sz="14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8"/>
          <p:cNvSpPr txBox="1"/>
          <p:nvPr/>
        </p:nvSpPr>
        <p:spPr>
          <a:xfrm>
            <a:off x="5038125" y="743475"/>
            <a:ext cx="25227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Regular Linked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8"/>
          <p:cNvSpPr/>
          <p:nvPr/>
        </p:nvSpPr>
        <p:spPr>
          <a:xfrm>
            <a:off x="4872550" y="2343613"/>
            <a:ext cx="783900" cy="410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8"/>
          <p:cNvSpPr/>
          <p:nvPr/>
        </p:nvSpPr>
        <p:spPr>
          <a:xfrm>
            <a:off x="5894950" y="2343613"/>
            <a:ext cx="783900" cy="410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8"/>
          <p:cNvSpPr/>
          <p:nvPr/>
        </p:nvSpPr>
        <p:spPr>
          <a:xfrm>
            <a:off x="6972200" y="2343613"/>
            <a:ext cx="783900" cy="410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8"/>
          <p:cNvSpPr/>
          <p:nvPr/>
        </p:nvSpPr>
        <p:spPr>
          <a:xfrm>
            <a:off x="7927200" y="2343613"/>
            <a:ext cx="783900" cy="410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8"/>
          <p:cNvSpPr/>
          <p:nvPr/>
        </p:nvSpPr>
        <p:spPr>
          <a:xfrm>
            <a:off x="5894950" y="3255988"/>
            <a:ext cx="753600" cy="6552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7" name="Google Shape;537;p28"/>
          <p:cNvCxnSpPr>
            <a:stCxn id="533" idx="2"/>
            <a:endCxn id="536" idx="0"/>
          </p:cNvCxnSpPr>
          <p:nvPr/>
        </p:nvCxnSpPr>
        <p:spPr>
          <a:xfrm flipH="1">
            <a:off x="6271600" y="2754013"/>
            <a:ext cx="153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38" name="Google Shape;538;p28"/>
          <p:cNvCxnSpPr>
            <a:stCxn id="534" idx="2"/>
          </p:cNvCxnSpPr>
          <p:nvPr/>
        </p:nvCxnSpPr>
        <p:spPr>
          <a:xfrm>
            <a:off x="7364150" y="2754013"/>
            <a:ext cx="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39" name="Google Shape;539;p28"/>
          <p:cNvCxnSpPr>
            <a:stCxn id="532" idx="3"/>
            <a:endCxn id="533" idx="1"/>
          </p:cNvCxnSpPr>
          <p:nvPr/>
        </p:nvCxnSpPr>
        <p:spPr>
          <a:xfrm>
            <a:off x="5656450" y="2548813"/>
            <a:ext cx="238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0" name="Google Shape;540;p28"/>
          <p:cNvCxnSpPr>
            <a:stCxn id="533" idx="3"/>
            <a:endCxn id="534" idx="1"/>
          </p:cNvCxnSpPr>
          <p:nvPr/>
        </p:nvCxnSpPr>
        <p:spPr>
          <a:xfrm>
            <a:off x="6678850" y="2548813"/>
            <a:ext cx="293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1" name="Google Shape;541;p28"/>
          <p:cNvCxnSpPr>
            <a:stCxn id="534" idx="3"/>
            <a:endCxn id="535" idx="1"/>
          </p:cNvCxnSpPr>
          <p:nvPr/>
        </p:nvCxnSpPr>
        <p:spPr>
          <a:xfrm>
            <a:off x="7756100" y="2548813"/>
            <a:ext cx="17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42" name="Google Shape;542;p28"/>
          <p:cNvSpPr/>
          <p:nvPr/>
        </p:nvSpPr>
        <p:spPr>
          <a:xfrm>
            <a:off x="6987350" y="3255988"/>
            <a:ext cx="753600" cy="6552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8"/>
          <p:cNvSpPr/>
          <p:nvPr/>
        </p:nvSpPr>
        <p:spPr>
          <a:xfrm>
            <a:off x="73632" y="3315750"/>
            <a:ext cx="783900" cy="410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8"/>
          <p:cNvSpPr/>
          <p:nvPr/>
        </p:nvSpPr>
        <p:spPr>
          <a:xfrm>
            <a:off x="3681625" y="3276788"/>
            <a:ext cx="783900" cy="410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8"/>
          <p:cNvSpPr/>
          <p:nvPr/>
        </p:nvSpPr>
        <p:spPr>
          <a:xfrm>
            <a:off x="2482275" y="2509425"/>
            <a:ext cx="783900" cy="1552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8"/>
          <p:cNvSpPr/>
          <p:nvPr/>
        </p:nvSpPr>
        <p:spPr>
          <a:xfrm>
            <a:off x="1263075" y="2509425"/>
            <a:ext cx="783900" cy="15522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7" name="Google Shape;547;p28"/>
          <p:cNvCxnSpPr>
            <a:stCxn id="543" idx="3"/>
          </p:cNvCxnSpPr>
          <p:nvPr/>
        </p:nvCxnSpPr>
        <p:spPr>
          <a:xfrm>
            <a:off x="857532" y="3520950"/>
            <a:ext cx="40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8" name="Google Shape;548;p28"/>
          <p:cNvCxnSpPr/>
          <p:nvPr/>
        </p:nvCxnSpPr>
        <p:spPr>
          <a:xfrm>
            <a:off x="2046975" y="3518811"/>
            <a:ext cx="40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49" name="Google Shape;549;p28"/>
          <p:cNvCxnSpPr/>
          <p:nvPr/>
        </p:nvCxnSpPr>
        <p:spPr>
          <a:xfrm>
            <a:off x="3266175" y="3497974"/>
            <a:ext cx="40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0" name="Google Shape;550;p28"/>
          <p:cNvCxnSpPr>
            <a:stCxn id="546" idx="1"/>
          </p:cNvCxnSpPr>
          <p:nvPr/>
        </p:nvCxnSpPr>
        <p:spPr>
          <a:xfrm>
            <a:off x="1263075" y="3285525"/>
            <a:ext cx="7839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1" name="Google Shape;551;p28"/>
          <p:cNvCxnSpPr/>
          <p:nvPr/>
        </p:nvCxnSpPr>
        <p:spPr>
          <a:xfrm>
            <a:off x="1263075" y="3713475"/>
            <a:ext cx="7839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2" name="Google Shape;552;p28"/>
          <p:cNvCxnSpPr/>
          <p:nvPr/>
        </p:nvCxnSpPr>
        <p:spPr>
          <a:xfrm>
            <a:off x="2482275" y="3713475"/>
            <a:ext cx="7839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3" name="Google Shape;553;p28"/>
          <p:cNvCxnSpPr/>
          <p:nvPr/>
        </p:nvCxnSpPr>
        <p:spPr>
          <a:xfrm>
            <a:off x="2482275" y="3285525"/>
            <a:ext cx="7839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4" name="Google Shape;554;p28"/>
          <p:cNvSpPr txBox="1"/>
          <p:nvPr/>
        </p:nvSpPr>
        <p:spPr>
          <a:xfrm>
            <a:off x="1302975" y="3315750"/>
            <a:ext cx="704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list_elem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8"/>
          <p:cNvSpPr txBox="1"/>
          <p:nvPr/>
        </p:nvSpPr>
        <p:spPr>
          <a:xfrm>
            <a:off x="2522175" y="3315750"/>
            <a:ext cx="704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list_elem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8"/>
          <p:cNvSpPr txBox="1"/>
          <p:nvPr/>
        </p:nvSpPr>
        <p:spPr>
          <a:xfrm>
            <a:off x="1388800" y="2714625"/>
            <a:ext cx="704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8"/>
          <p:cNvSpPr txBox="1"/>
          <p:nvPr/>
        </p:nvSpPr>
        <p:spPr>
          <a:xfrm>
            <a:off x="2524463" y="2714625"/>
            <a:ext cx="704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8"/>
          <p:cNvSpPr txBox="1"/>
          <p:nvPr/>
        </p:nvSpPr>
        <p:spPr>
          <a:xfrm>
            <a:off x="92125" y="4105525"/>
            <a:ext cx="43896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Retrieve data from a struct list_elem by using the </a:t>
            </a: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list_entry macro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8"/>
          <p:cNvSpPr txBox="1"/>
          <p:nvPr/>
        </p:nvSpPr>
        <p:spPr>
          <a:xfrm>
            <a:off x="194000" y="4533475"/>
            <a:ext cx="4188900" cy="36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b="0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ast_command * cmd = list_entry(e, </a:t>
            </a:r>
            <a:r>
              <a:rPr b="0" i="0" lang="en" sz="1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b="0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ast_command, elem);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8"/>
          <p:cNvSpPr txBox="1"/>
          <p:nvPr/>
        </p:nvSpPr>
        <p:spPr>
          <a:xfrm>
            <a:off x="1387900" y="2260342"/>
            <a:ext cx="45058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 1</a:t>
            </a:r>
            <a:endParaRPr/>
          </a:p>
        </p:txBody>
      </p:sp>
      <p:sp>
        <p:nvSpPr>
          <p:cNvPr id="561" name="Google Shape;561;p28"/>
          <p:cNvSpPr txBox="1"/>
          <p:nvPr/>
        </p:nvSpPr>
        <p:spPr>
          <a:xfrm>
            <a:off x="2659393" y="2260342"/>
            <a:ext cx="45058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An example of an element in a list</a:t>
            </a:r>
            <a:endParaRPr/>
          </a:p>
        </p:txBody>
      </p:sp>
      <p:graphicFrame>
        <p:nvGraphicFramePr>
          <p:cNvPr id="567" name="Google Shape;567;p29"/>
          <p:cNvGraphicFramePr/>
          <p:nvPr/>
        </p:nvGraphicFramePr>
        <p:xfrm>
          <a:off x="311700" y="110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{F5277798-E0AD-44AA-BC18-EE994BECBDB6}</a:tableStyleId>
              </a:tblPr>
              <a:tblGrid>
                <a:gridCol w="7239000"/>
              </a:tblGrid>
              <a:tr h="172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struct ast_pipeline {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struct list/* &lt;ast_command&gt; */ commands;    /* List of commands */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char *iored_input;       /* If non-NULL, first command should read from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                        file 'iored_input' */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char *iored_output;      /* If non-NULL, last command should write to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                            file 'iored_output' */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bool append_to_output;   /* True if user typed &gt;&gt; to append */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bool bg_job;             /* True if user entered &amp; */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  struct list_elem elem;   /* Link element. */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FFFFFF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};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cxnSp>
        <p:nvCxnSpPr>
          <p:cNvPr id="568" name="Google Shape;568;p29"/>
          <p:cNvCxnSpPr/>
          <p:nvPr/>
        </p:nvCxnSpPr>
        <p:spPr>
          <a:xfrm rot="10800000">
            <a:off x="1383250" y="2642000"/>
            <a:ext cx="0" cy="673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9" name="Google Shape;569;p29"/>
          <p:cNvSpPr txBox="1"/>
          <p:nvPr/>
        </p:nvSpPr>
        <p:spPr>
          <a:xfrm>
            <a:off x="926500" y="3210950"/>
            <a:ext cx="37254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</a:t>
            </a:r>
            <a:r>
              <a:rPr b="0" i="0" lang="en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list_elem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a structure allows this structure to be added to a list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0" name="Google Shape;570;p29"/>
          <p:cNvCxnSpPr/>
          <p:nvPr/>
        </p:nvCxnSpPr>
        <p:spPr>
          <a:xfrm>
            <a:off x="703075" y="2597650"/>
            <a:ext cx="16653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List Pitfalls</a:t>
            </a:r>
            <a:endParaRPr b="1"/>
          </a:p>
        </p:txBody>
      </p:sp>
      <p:sp>
        <p:nvSpPr>
          <p:cNvPr id="576" name="Google Shape;576;p30"/>
          <p:cNvSpPr txBox="1"/>
          <p:nvPr>
            <p:ph idx="1" type="body"/>
          </p:nvPr>
        </p:nvSpPr>
        <p:spPr>
          <a:xfrm>
            <a:off x="311700" y="1152475"/>
            <a:ext cx="4260300" cy="23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u="sng"/>
              <a:t>Don’t:</a:t>
            </a:r>
            <a:endParaRPr b="1" u="sng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the same list_elem for multiple lists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Edit an element while iterating</a:t>
            </a:r>
            <a:endParaRPr/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Naive loop to remove elements in a list will fail!</a:t>
            </a:r>
            <a:endParaRPr sz="10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Forget to list_init()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77" name="Google Shape;577;p30"/>
          <p:cNvSpPr txBox="1"/>
          <p:nvPr/>
        </p:nvSpPr>
        <p:spPr>
          <a:xfrm>
            <a:off x="5978975" y="412425"/>
            <a:ext cx="2964900" cy="1800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invalid example</a:t>
            </a:r>
            <a:endParaRPr b="0" i="0" sz="1050" u="none" cap="none" strike="noStrik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(list_elem in list)</a:t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" sz="1050" u="none" cap="none" strike="noStrik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do stuff</a:t>
            </a:r>
            <a:endParaRPr b="0" i="0" sz="1050" u="none" cap="none" strike="noStrik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" sz="1050" u="none" cap="none" strike="noStrike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(someCondition) </a:t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	list_remove(currElem);</a:t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5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05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8" name="Google Shape;578;p30"/>
          <p:cNvSpPr txBox="1"/>
          <p:nvPr/>
        </p:nvSpPr>
        <p:spPr>
          <a:xfrm>
            <a:off x="5847300" y="94100"/>
            <a:ext cx="1429800" cy="391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BAD IDEA :(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0"/>
          <p:cNvSpPr txBox="1"/>
          <p:nvPr/>
        </p:nvSpPr>
        <p:spPr>
          <a:xfrm>
            <a:off x="200100" y="2571750"/>
            <a:ext cx="8743800" cy="2527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valid example: deallocates a pipeline struct and any commands stored in it while iterating</a:t>
            </a:r>
            <a:endParaRPr b="0" i="0" sz="1050" u="none" cap="none" strike="noStrik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050" u="none" cap="none" strike="noStrik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ast_pipeline_free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ast_pipeline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pipe)</a:t>
            </a:r>
            <a:endParaRPr b="0" i="0" sz="1050" u="none" cap="none" strike="noStrik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0" i="0" sz="1050" u="none" cap="none" strike="noStrik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list_elem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e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050" u="none" cap="none" strike="noStrik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list_begin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0" i="0" lang="en" sz="1050" u="none" cap="none" strike="noStrike">
                <a:solidFill>
                  <a:srgbClr val="E06C75"/>
                </a:solidFill>
                <a:latin typeface="Courier New"/>
                <a:ea typeface="Courier New"/>
                <a:cs typeface="Courier New"/>
                <a:sym typeface="Courier New"/>
              </a:rPr>
              <a:t>pipe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b="0" i="0" lang="en" sz="1050" u="none" cap="none" strike="noStrike">
                <a:solidFill>
                  <a:srgbClr val="E06C75"/>
                </a:solidFill>
                <a:latin typeface="Courier New"/>
                <a:ea typeface="Courier New"/>
                <a:cs typeface="Courier New"/>
                <a:sym typeface="Courier New"/>
              </a:rPr>
              <a:t>commands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); e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!=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050" u="none" cap="none" strike="noStrik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list_end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0" i="0" lang="en" sz="1050" u="none" cap="none" strike="noStrike">
                <a:solidFill>
                  <a:srgbClr val="E06C75"/>
                </a:solidFill>
                <a:latin typeface="Courier New"/>
                <a:ea typeface="Courier New"/>
                <a:cs typeface="Courier New"/>
                <a:sym typeface="Courier New"/>
              </a:rPr>
              <a:t>pipe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b="0" i="0" lang="en" sz="1050" u="none" cap="none" strike="noStrike">
                <a:solidFill>
                  <a:srgbClr val="E06C75"/>
                </a:solidFill>
                <a:latin typeface="Courier New"/>
                <a:ea typeface="Courier New"/>
                <a:cs typeface="Courier New"/>
                <a:sym typeface="Courier New"/>
              </a:rPr>
              <a:t>commands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); ) {</a:t>
            </a:r>
            <a:endParaRPr b="0" i="0" sz="1050" u="none" cap="none" strike="noStrik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ast_command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cmd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050" u="none" cap="none" strike="noStrik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list_entry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(e,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ast_command, elem); </a:t>
            </a:r>
            <a:endParaRPr b="0" i="0" sz="1050" u="none" cap="none" strike="noStrik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    e </a:t>
            </a:r>
            <a:r>
              <a:rPr b="0" i="0" lang="en" sz="1050" u="none" cap="none" strike="noStrik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" sz="1050" u="none" cap="none" strike="noStrik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list_remove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(e); </a:t>
            </a:r>
            <a:r>
              <a:rPr b="0" i="1" lang="en" sz="1050" u="none" cap="none" strike="noStrik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//Acts as the iterator; stores next element into e</a:t>
            </a:r>
            <a:endParaRPr b="0" i="1" sz="1050" u="none" cap="none" strike="noStrik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0" i="0" lang="en" sz="1050" u="none" cap="none" strike="noStrik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ast_command_free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(cmd);</a:t>
            </a:r>
            <a:endParaRPr b="0" i="0" sz="1050" u="none" cap="none" strike="noStrik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0" i="0" sz="1050" u="none" cap="none" strike="noStrik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0" i="0" lang="en" sz="1050" u="none" cap="none" strike="noStrik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free</a:t>
            </a: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(pipe);</a:t>
            </a:r>
            <a:endParaRPr b="0" i="0" sz="1050" u="none" cap="none" strike="noStrik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0" i="0" lang="en" sz="1050" u="none" cap="none" strike="noStrik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make sure to remove an ast_pipeline from a list before adding it to another!</a:t>
            </a:r>
            <a:endParaRPr b="0" i="0" sz="1050" u="none" cap="none" strike="noStrik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50" u="none" cap="none" strike="noStrik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bottom line with lists? </a:t>
            </a:r>
            <a:r>
              <a:rPr b="1" i="0" lang="en" sz="1050" u="none" cap="none" strike="noStrik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ALWAYS TEST</a:t>
            </a:r>
            <a:endParaRPr b="1" i="0" sz="1050" u="none" cap="none" strike="noStrik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Utility Functions (Strongly Recommended) </a:t>
            </a:r>
            <a:endParaRPr b="1"/>
          </a:p>
        </p:txBody>
      </p:sp>
      <p:sp>
        <p:nvSpPr>
          <p:cNvPr id="585" name="Google Shape;58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 Support (signal_support.c / .h)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signal_block()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signal_unblock()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singal_set_handler()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Terminal State Management (termstate_management.c / .h)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termstate_give_terminal_to()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termstate_give_terminal_back_to_shell()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termstate_restore()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Additional Built-ins and extensions</a:t>
            </a:r>
            <a:endParaRPr b="1"/>
          </a:p>
        </p:txBody>
      </p:sp>
      <p:sp>
        <p:nvSpPr>
          <p:cNvPr id="591" name="Google Shape;59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shell must contain two extra built-ins / functionality extensions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One high effort and one low effort (bolded is low-effort)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Ideas include: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Unix Philosophy - implement only functionality that is not already supported using Unix commands. If you have an idea not shown on the list or have any doubts please ask us</a:t>
            </a:r>
            <a:endParaRPr/>
          </a:p>
        </p:txBody>
      </p:sp>
      <p:sp>
        <p:nvSpPr>
          <p:cNvPr id="592" name="Google Shape;592;p21"/>
          <p:cNvSpPr txBox="1"/>
          <p:nvPr/>
        </p:nvSpPr>
        <p:spPr>
          <a:xfrm>
            <a:off x="936250" y="2035462"/>
            <a:ext cx="3171900" cy="14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1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Customizable Prompt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1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Setting/unsetting env vars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 expansion (e.g., *.c)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commands (ex. time)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Alias support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Embedded Apps</a:t>
            </a:r>
            <a:endParaRPr/>
          </a:p>
        </p:txBody>
      </p:sp>
      <p:sp>
        <p:nvSpPr>
          <p:cNvPr id="593" name="Google Shape;593;p21"/>
          <p:cNvSpPr txBox="1"/>
          <p:nvPr/>
        </p:nvSpPr>
        <p:spPr>
          <a:xfrm>
            <a:off x="4209930" y="2035462"/>
            <a:ext cx="3961800" cy="14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Shell Variables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Directory Stack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Command-line history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Backquote substitution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 command-line completion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Testing / Submission</a:t>
            </a:r>
            <a:endParaRPr b="1"/>
          </a:p>
        </p:txBody>
      </p:sp>
      <p:sp>
        <p:nvSpPr>
          <p:cNvPr id="599" name="Google Shape;59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 submit code that compiles!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the driver before submitting, don’t just run tests individually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grading, tests will be ran 3-5 times. If you crash a single time, it’s considered failing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Test Driver</a:t>
            </a:r>
            <a:endParaRPr b="1"/>
          </a:p>
        </p:txBody>
      </p:sp>
      <p:sp>
        <p:nvSpPr>
          <p:cNvPr id="605" name="Google Shape;605;p34"/>
          <p:cNvSpPr txBox="1"/>
          <p:nvPr>
            <p:ph idx="1" type="body"/>
          </p:nvPr>
        </p:nvSpPr>
        <p:spPr>
          <a:xfrm>
            <a:off x="311700" y="2979025"/>
            <a:ext cx="8520600" cy="2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Options: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-b : basic tests (processes, built-ins, signals)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-a : advanced tests (I/O Piping, I/O Redirection, exclusive terminal access)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-h : list all the options</a:t>
            </a:r>
            <a:endParaRPr/>
          </a:p>
        </p:txBody>
      </p:sp>
      <p:sp>
        <p:nvSpPr>
          <p:cNvPr id="606" name="Google Shape;606;p34"/>
          <p:cNvSpPr txBox="1"/>
          <p:nvPr/>
        </p:nvSpPr>
        <p:spPr>
          <a:xfrm>
            <a:off x="311700" y="1962475"/>
            <a:ext cx="8453100" cy="71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 src/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../tests/stdriver.py [options]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34"/>
          <p:cNvSpPr txBox="1"/>
          <p:nvPr/>
        </p:nvSpPr>
        <p:spPr>
          <a:xfrm>
            <a:off x="311700" y="2643800"/>
            <a:ext cx="51006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*- stdriver.py also available at ~cs3214/bin/stdriver.py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4"/>
          <p:cNvSpPr txBox="1"/>
          <p:nvPr>
            <p:ph idx="1" type="body"/>
          </p:nvPr>
        </p:nvSpPr>
        <p:spPr>
          <a:xfrm>
            <a:off x="244200" y="1064388"/>
            <a:ext cx="85206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driver reads from .tst file that describes a test suite (ex. basic.tst)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Ex: basic.tst contains a series of test scripts that it will run from the folder /tests/basic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What is a shell?</a:t>
            </a:r>
            <a:endParaRPr b="1"/>
          </a:p>
        </p:txBody>
      </p:sp>
      <p:sp>
        <p:nvSpPr>
          <p:cNvPr id="148" name="Google Shape;148;p4"/>
          <p:cNvSpPr txBox="1"/>
          <p:nvPr>
            <p:ph idx="1" type="body"/>
          </p:nvPr>
        </p:nvSpPr>
        <p:spPr>
          <a:xfrm>
            <a:off x="311700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Command Interpreter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Reads user input and executes user requests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to be confused with a “Terminal” (next slide explains distinction)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0362" y="2206575"/>
            <a:ext cx="3723275" cy="26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Additional Tests</a:t>
            </a:r>
            <a:endParaRPr b="1"/>
          </a:p>
        </p:txBody>
      </p:sp>
      <p:sp>
        <p:nvSpPr>
          <p:cNvPr id="614" name="Google Shape;614;p35"/>
          <p:cNvSpPr txBox="1"/>
          <p:nvPr>
            <p:ph idx="1" type="body"/>
          </p:nvPr>
        </p:nvSpPr>
        <p:spPr>
          <a:xfrm>
            <a:off x="311700" y="1152475"/>
            <a:ext cx="85206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are required to write tests for your two extra built-ins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a .tst file in ‘tests’ and create a directory that will store your test scripts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Inside &lt;custom&gt;.tst file:</a:t>
            </a:r>
            <a:endParaRPr/>
          </a:p>
        </p:txBody>
      </p:sp>
      <p:sp>
        <p:nvSpPr>
          <p:cNvPr id="615" name="Google Shape;615;p35"/>
          <p:cNvSpPr txBox="1"/>
          <p:nvPr/>
        </p:nvSpPr>
        <p:spPr>
          <a:xfrm>
            <a:off x="826050" y="2525900"/>
            <a:ext cx="3190200" cy="93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= &lt;custom&gt; Tests</a:t>
            </a:r>
            <a:endParaRPr b="0" i="0" sz="12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pts &lt;custom&gt;/&lt;test_name&gt;.py</a:t>
            </a:r>
            <a:endParaRPr b="0" i="0" sz="12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pts &lt;custom&gt;/&lt;test_name&gt;.py</a:t>
            </a:r>
            <a:endParaRPr b="0" i="0" sz="12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0" i="0" sz="12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6" name="Google Shape;616;p35"/>
          <p:cNvSpPr txBox="1"/>
          <p:nvPr/>
        </p:nvSpPr>
        <p:spPr>
          <a:xfrm>
            <a:off x="4524450" y="2525900"/>
            <a:ext cx="4041300" cy="217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driver checks number of total points (pts) to use for a test. Since this is just your own custom tests you can put an arbitrary number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5"/>
          <p:cNvSpPr txBox="1"/>
          <p:nvPr/>
        </p:nvSpPr>
        <p:spPr>
          <a:xfrm>
            <a:off x="826050" y="3632100"/>
            <a:ext cx="3190200" cy="93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= Milestone Tests</a:t>
            </a:r>
            <a:endParaRPr b="0" i="0" sz="12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 basic/foreground.py</a:t>
            </a:r>
            <a:endParaRPr b="0" i="0" sz="12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 basic/cmdfail_and_exit_test.py</a:t>
            </a:r>
            <a:endParaRPr b="0" i="0" sz="12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Additional Tests (Part 2)</a:t>
            </a:r>
            <a:endParaRPr b="1"/>
          </a:p>
        </p:txBody>
      </p:sp>
      <p:sp>
        <p:nvSpPr>
          <p:cNvPr id="623" name="Google Shape;623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sure your custom.tst file is of type “ASCII text”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it includes Windows terminators (CR, CRLF, etc.), see </a:t>
            </a:r>
            <a:r>
              <a:rPr b="1" lang="en"/>
              <a:t>man tr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\n, not \r\n</a:t>
            </a:r>
            <a:endParaRPr/>
          </a:p>
        </p:txBody>
      </p:sp>
      <p:sp>
        <p:nvSpPr>
          <p:cNvPr id="624" name="Google Shape;624;p36"/>
          <p:cNvSpPr txBox="1"/>
          <p:nvPr/>
        </p:nvSpPr>
        <p:spPr>
          <a:xfrm>
            <a:off x="887275" y="1650350"/>
            <a:ext cx="2479800" cy="4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file custom.tst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36"/>
          <p:cNvSpPr txBox="1"/>
          <p:nvPr/>
        </p:nvSpPr>
        <p:spPr>
          <a:xfrm>
            <a:off x="3973375" y="1650350"/>
            <a:ext cx="2339100" cy="514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custom.tst: ASCII text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6" name="Google Shape;626;p36"/>
          <p:cNvCxnSpPr>
            <a:stCxn id="624" idx="3"/>
            <a:endCxn id="625" idx="1"/>
          </p:cNvCxnSpPr>
          <p:nvPr/>
        </p:nvCxnSpPr>
        <p:spPr>
          <a:xfrm>
            <a:off x="3367075" y="1889150"/>
            <a:ext cx="606300" cy="1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Design Document</a:t>
            </a:r>
            <a:endParaRPr b="1"/>
          </a:p>
        </p:txBody>
      </p:sp>
      <p:sp>
        <p:nvSpPr>
          <p:cNvPr id="632" name="Google Shape;632;p3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you submit you must include a README.txt describing your implementation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TAs will assign credit only for the functionality for which test cases and documentation exist</a:t>
            </a:r>
            <a:endParaRPr/>
          </a:p>
        </p:txBody>
      </p:sp>
      <p:pic>
        <p:nvPicPr>
          <p:cNvPr id="633" name="Google Shape;633;p37"/>
          <p:cNvPicPr preferRelativeResize="0"/>
          <p:nvPr/>
        </p:nvPicPr>
        <p:blipFill rotWithShape="1">
          <a:blip r:embed="rId3">
            <a:alphaModFix/>
          </a:blip>
          <a:srcRect b="11189" l="27162" r="28496" t="10286"/>
          <a:stretch/>
        </p:blipFill>
        <p:spPr>
          <a:xfrm>
            <a:off x="4885700" y="787925"/>
            <a:ext cx="3778027" cy="3624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14350" rotWithShape="0" algn="bl" dir="7680000" dist="9525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38"/>
          <p:cNvSpPr txBox="1"/>
          <p:nvPr/>
        </p:nvSpPr>
        <p:spPr>
          <a:xfrm>
            <a:off x="1896900" y="1702375"/>
            <a:ext cx="53502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" sz="5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Version Control</a:t>
            </a:r>
            <a:endParaRPr b="1" i="0" sz="5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Version Control</a:t>
            </a:r>
            <a:endParaRPr b="1"/>
          </a:p>
        </p:txBody>
      </p:sp>
      <p:sp>
        <p:nvSpPr>
          <p:cNvPr id="645" name="Google Shape;645;p39"/>
          <p:cNvSpPr txBox="1"/>
          <p:nvPr>
            <p:ph idx="1" type="body"/>
          </p:nvPr>
        </p:nvSpPr>
        <p:spPr>
          <a:xfrm>
            <a:off x="311700" y="1152475"/>
            <a:ext cx="8520600" cy="19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be using Git for managing your source code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Why?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Organizes your code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Keeps track of features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collaborators to work freely without messing up other existing code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Back-ups whenever something goes wrong</a:t>
            </a:r>
            <a:endParaRPr/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646" name="Google Shape;64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275" y="3378487"/>
            <a:ext cx="3546300" cy="15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2250" y="3180464"/>
            <a:ext cx="3729126" cy="1910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Basic Git Commands</a:t>
            </a:r>
            <a:endParaRPr b="1"/>
          </a:p>
        </p:txBody>
      </p:sp>
      <p:sp>
        <p:nvSpPr>
          <p:cNvPr id="653" name="Google Shape;653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Stage file for commit: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Commit files: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Push changes to remote (note: always pull before push!)</a:t>
            </a:r>
            <a:endParaRPr/>
          </a:p>
        </p:txBody>
      </p:sp>
      <p:sp>
        <p:nvSpPr>
          <p:cNvPr id="654" name="Google Shape;654;p40"/>
          <p:cNvSpPr txBox="1"/>
          <p:nvPr/>
        </p:nvSpPr>
        <p:spPr>
          <a:xfrm>
            <a:off x="311700" y="1680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add &lt;file_name&gt;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40"/>
          <p:cNvSpPr txBox="1"/>
          <p:nvPr/>
        </p:nvSpPr>
        <p:spPr>
          <a:xfrm>
            <a:off x="311700" y="26248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commit -m ‘Add a description here’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40"/>
          <p:cNvSpPr txBox="1"/>
          <p:nvPr/>
        </p:nvSpPr>
        <p:spPr>
          <a:xfrm>
            <a:off x="311700" y="38165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push [origin &lt;branch_name&gt;]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Basic Git Commands</a:t>
            </a:r>
            <a:endParaRPr b="1"/>
          </a:p>
        </p:txBody>
      </p:sp>
      <p:sp>
        <p:nvSpPr>
          <p:cNvPr id="662" name="Google Shape;662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Fetch changes from remote: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status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63" name="Google Shape;663;p41"/>
          <p:cNvSpPr txBox="1"/>
          <p:nvPr/>
        </p:nvSpPr>
        <p:spPr>
          <a:xfrm>
            <a:off x="311700" y="1680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pull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41"/>
          <p:cNvSpPr txBox="1"/>
          <p:nvPr/>
        </p:nvSpPr>
        <p:spPr>
          <a:xfrm>
            <a:off x="311700" y="26248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status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Setup Git Access</a:t>
            </a:r>
            <a:endParaRPr b="1"/>
          </a:p>
        </p:txBody>
      </p:sp>
      <p:sp>
        <p:nvSpPr>
          <p:cNvPr id="670" name="Google Shape;670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You’ll need an SSH Key to get access to projects at git.cs.vt.edu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don’t already have a key…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a new key: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 Key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https://git.cs.vt.edu/profile/keys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You will paste public key here -----------&gt;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671" name="Google Shape;671;p42"/>
          <p:cNvSpPr txBox="1"/>
          <p:nvPr/>
        </p:nvSpPr>
        <p:spPr>
          <a:xfrm>
            <a:off x="1003600" y="2115775"/>
            <a:ext cx="3527100" cy="76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ssh-keygen -t rsa -b 4096 -C "email@vt.edu" \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-f ~/.ssh/id_rsa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2" name="Google Shape;672;p42"/>
          <p:cNvPicPr preferRelativeResize="0"/>
          <p:nvPr/>
        </p:nvPicPr>
        <p:blipFill rotWithShape="1">
          <a:blip r:embed="rId4">
            <a:alphaModFix/>
          </a:blip>
          <a:srcRect b="34719" l="46338" r="18303" t="15546"/>
          <a:stretch/>
        </p:blipFill>
        <p:spPr>
          <a:xfrm>
            <a:off x="4955725" y="1962575"/>
            <a:ext cx="3817248" cy="29085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3"/>
          <p:cNvSpPr txBox="1"/>
          <p:nvPr/>
        </p:nvSpPr>
        <p:spPr>
          <a:xfrm>
            <a:off x="434175" y="1203175"/>
            <a:ext cx="8186700" cy="3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Verify you have access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The first time you connect you will be asked to verify the host, just answer ‘Yes’ to continue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You can get in-depth explanations here: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Generate a key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b="0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Use an existing key 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Verify Git Access</a:t>
            </a:r>
            <a:endParaRPr b="1"/>
          </a:p>
        </p:txBody>
      </p:sp>
      <p:sp>
        <p:nvSpPr>
          <p:cNvPr id="679" name="Google Shape;679;p43"/>
          <p:cNvSpPr txBox="1"/>
          <p:nvPr/>
        </p:nvSpPr>
        <p:spPr>
          <a:xfrm>
            <a:off x="623975" y="2764775"/>
            <a:ext cx="6564000" cy="814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PTY allocation request failed on channel 0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 to GitLab, @spencetk!      </a:t>
            </a:r>
            <a:r>
              <a:rPr b="0" i="0" lang="en" sz="1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← Your pid should be displayed here</a:t>
            </a:r>
            <a:endParaRPr b="0" i="0" sz="1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Connection to git.cs.vt.edu closed.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43"/>
          <p:cNvSpPr txBox="1"/>
          <p:nvPr/>
        </p:nvSpPr>
        <p:spPr>
          <a:xfrm>
            <a:off x="623975" y="2232025"/>
            <a:ext cx="3839100" cy="422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 spencetk@linden  ~ &gt;ssh git@git.cs.vt.edu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43"/>
          <p:cNvSpPr txBox="1"/>
          <p:nvPr/>
        </p:nvSpPr>
        <p:spPr>
          <a:xfrm>
            <a:off x="3985625" y="4417975"/>
            <a:ext cx="3527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4"/>
          <p:cNvSpPr txBox="1"/>
          <p:nvPr/>
        </p:nvSpPr>
        <p:spPr>
          <a:xfrm>
            <a:off x="434175" y="1203300"/>
            <a:ext cx="5455800" cy="3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One member will fork the base repository: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b="0" i="0" lang="en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https://git.cs.vt.edu/cs3214-staff/cs3214-cush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Invite partner to collaborate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b="0" i="0" lang="en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Go to Settings &gt; Members to add them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b="0" i="0" lang="en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Check partner role permissions too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b="0" i="0" lang="en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Both members will clone the forked repository on their machines: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" sz="1800" u="sng" cap="none" strike="noStrik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IMPORTANT:</a:t>
            </a:r>
            <a:r>
              <a:rPr b="0" i="0" lang="en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Set forked repository to </a:t>
            </a:r>
            <a:r>
              <a:rPr b="1" i="0" lang="en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  <a:endParaRPr b="1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Go to Settings &gt; General &gt; Visibility, project features, permissions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GitLab Project Setup</a:t>
            </a:r>
            <a:endParaRPr b="1"/>
          </a:p>
        </p:txBody>
      </p:sp>
      <p:sp>
        <p:nvSpPr>
          <p:cNvPr id="688" name="Google Shape;688;p44"/>
          <p:cNvSpPr txBox="1"/>
          <p:nvPr/>
        </p:nvSpPr>
        <p:spPr>
          <a:xfrm>
            <a:off x="549500" y="3639800"/>
            <a:ext cx="2436900" cy="460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clone &lt;your git repo url&gt;.git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9" name="Google Shape;689;p44"/>
          <p:cNvPicPr preferRelativeResize="0"/>
          <p:nvPr/>
        </p:nvPicPr>
        <p:blipFill rotWithShape="1">
          <a:blip r:embed="rId4">
            <a:alphaModFix/>
          </a:blip>
          <a:srcRect b="18226" l="0" r="88519" t="55317"/>
          <a:stretch/>
        </p:blipFill>
        <p:spPr>
          <a:xfrm>
            <a:off x="6097525" y="1203300"/>
            <a:ext cx="2039650" cy="25457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0" name="Google Shape;690;p44"/>
          <p:cNvSpPr txBox="1"/>
          <p:nvPr/>
        </p:nvSpPr>
        <p:spPr>
          <a:xfrm>
            <a:off x="6783925" y="3639800"/>
            <a:ext cx="2088000" cy="716700"/>
          </a:xfrm>
          <a:prstGeom prst="rect">
            <a:avLst/>
          </a:prstGeom>
          <a:solidFill>
            <a:srgbClr val="D9D9D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*Your forked repository will have a navigation menu on the left side. Click under Settings to add members and set repo to private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1" name="Google Shape;691;p44"/>
          <p:cNvCxnSpPr>
            <a:stCxn id="688" idx="3"/>
          </p:cNvCxnSpPr>
          <p:nvPr/>
        </p:nvCxnSpPr>
        <p:spPr>
          <a:xfrm>
            <a:off x="2986400" y="3869900"/>
            <a:ext cx="6492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92" name="Google Shape;692;p44"/>
          <p:cNvSpPr txBox="1"/>
          <p:nvPr/>
        </p:nvSpPr>
        <p:spPr>
          <a:xfrm>
            <a:off x="3635600" y="3639800"/>
            <a:ext cx="1138800" cy="460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cs3214-cush</a:t>
            </a:r>
            <a:endParaRPr b="0" i="0" sz="12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Terminal vs Shell</a:t>
            </a:r>
            <a:endParaRPr b="1"/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372" y="3087569"/>
            <a:ext cx="2130225" cy="170345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/>
          <p:nvPr/>
        </p:nvSpPr>
        <p:spPr>
          <a:xfrm>
            <a:off x="311700" y="1313325"/>
            <a:ext cx="42603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Terminal (the front-end of our shell)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401" y="1658025"/>
            <a:ext cx="2130199" cy="142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 txBox="1"/>
          <p:nvPr/>
        </p:nvSpPr>
        <p:spPr>
          <a:xfrm>
            <a:off x="4572000" y="1313325"/>
            <a:ext cx="42603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Shell (an executable with no GUI)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4572000" y="1658025"/>
            <a:ext cx="4161900" cy="1358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ccerne@ccerne-ubuntu</a:t>
            </a: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b="0" i="0" lang="en" sz="900" u="none" cap="none" strike="noStrike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~/Documents</a:t>
            </a: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$ ls -l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total 16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drwxrwxr-x 7 ccerne ccerne 4096 Aug 23 10:37 CTF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drwxrwxr-x 6 ccerne ccerne 4096 Sep 11 21:42 Programming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drwxrwxr-x 5 ccerne ccerne 4096 Sep  1 16:56 Programs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drwxrwxr-x 5 ccerne ccerne 4096 Sep 13 21:19 VirginiaTech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ccerne@ccerne-ubuntu</a:t>
            </a: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b="0" i="0" lang="en" sz="900" u="none" cap="none" strike="noStrike">
                <a:solidFill>
                  <a:srgbClr val="4A86E8"/>
                </a:solidFill>
                <a:latin typeface="Roboto Mono"/>
                <a:ea typeface="Roboto Mono"/>
                <a:cs typeface="Roboto Mono"/>
                <a:sym typeface="Roboto Mono"/>
              </a:rPr>
              <a:t>~/Documents</a:t>
            </a: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$ echo $SHELL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/usr/bin/zsh</a:t>
            </a:r>
            <a:endParaRPr b="0" i="0" sz="900" u="none" cap="none" strike="noStrik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60" name="Google Shape;160;p5"/>
          <p:cNvCxnSpPr/>
          <p:nvPr/>
        </p:nvCxnSpPr>
        <p:spPr>
          <a:xfrm rot="10800000">
            <a:off x="5353350" y="3051050"/>
            <a:ext cx="798900" cy="789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1" name="Google Shape;161;p5"/>
          <p:cNvSpPr txBox="1"/>
          <p:nvPr/>
        </p:nvSpPr>
        <p:spPr>
          <a:xfrm>
            <a:off x="5832650" y="3785100"/>
            <a:ext cx="31560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terminal is running zsh, a shell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5"/>
          <p:cNvCxnSpPr/>
          <p:nvPr/>
        </p:nvCxnSpPr>
        <p:spPr>
          <a:xfrm rot="10800000">
            <a:off x="2470500" y="2249700"/>
            <a:ext cx="700500" cy="921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3" name="Google Shape;163;p5"/>
          <p:cNvSpPr txBox="1"/>
          <p:nvPr/>
        </p:nvSpPr>
        <p:spPr>
          <a:xfrm>
            <a:off x="2882600" y="3127525"/>
            <a:ext cx="23433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gnome-terminal, terminator, Terminal.app (macOS) etc.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2530525" y="4261825"/>
            <a:ext cx="30024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80s called, they want their Terminal back!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45"/>
          <p:cNvSpPr txBox="1"/>
          <p:nvPr/>
        </p:nvSpPr>
        <p:spPr>
          <a:xfrm>
            <a:off x="1756775" y="1696250"/>
            <a:ext cx="57924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" sz="5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GNU Project Debugger</a:t>
            </a:r>
            <a:endParaRPr b="1" i="0" sz="5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Starting GDB</a:t>
            </a:r>
            <a:endParaRPr b="1"/>
          </a:p>
        </p:txBody>
      </p:sp>
      <p:sp>
        <p:nvSpPr>
          <p:cNvPr id="704" name="Google Shape;704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Invoke GDB with a program and arguments: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Better alternative: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be compiled with debug symbols, -g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05" name="Google Shape;705;p46"/>
          <p:cNvSpPr txBox="1"/>
          <p:nvPr/>
        </p:nvSpPr>
        <p:spPr>
          <a:xfrm>
            <a:off x="311700" y="1680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gdb --args program arg1 arg2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46"/>
          <p:cNvSpPr txBox="1"/>
          <p:nvPr/>
        </p:nvSpPr>
        <p:spPr>
          <a:xfrm>
            <a:off x="311700" y="315592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run arg1 arg2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Breakpoints</a:t>
            </a:r>
            <a:endParaRPr b="1"/>
          </a:p>
        </p:txBody>
      </p:sp>
      <p:sp>
        <p:nvSpPr>
          <p:cNvPr id="712" name="Google Shape;712;p47"/>
          <p:cNvSpPr txBox="1"/>
          <p:nvPr>
            <p:ph idx="1" type="body"/>
          </p:nvPr>
        </p:nvSpPr>
        <p:spPr>
          <a:xfrm>
            <a:off x="311700" y="950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a breakpoint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a conditional breakpoint: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Ignore breakpoint #1 100 times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# of times breakpoint was hit</a:t>
            </a:r>
            <a:endParaRPr/>
          </a:p>
        </p:txBody>
      </p:sp>
      <p:sp>
        <p:nvSpPr>
          <p:cNvPr id="713" name="Google Shape;713;p47"/>
          <p:cNvSpPr txBox="1"/>
          <p:nvPr/>
        </p:nvSpPr>
        <p:spPr>
          <a:xfrm>
            <a:off x="311700" y="1350225"/>
            <a:ext cx="8520600" cy="624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b &lt;func_name&gt;     OR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b &lt;line_number&gt;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47"/>
          <p:cNvSpPr txBox="1"/>
          <p:nvPr/>
        </p:nvSpPr>
        <p:spPr>
          <a:xfrm>
            <a:off x="311700" y="23966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b &lt;func_name&gt; if &lt;condition&gt;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7"/>
          <p:cNvSpPr txBox="1"/>
          <p:nvPr/>
        </p:nvSpPr>
        <p:spPr>
          <a:xfrm>
            <a:off x="268825" y="34872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ignore 1 100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47"/>
          <p:cNvSpPr txBox="1"/>
          <p:nvPr/>
        </p:nvSpPr>
        <p:spPr>
          <a:xfrm>
            <a:off x="268825" y="45778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info b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Backtrace and Frames</a:t>
            </a:r>
            <a:endParaRPr b="1"/>
          </a:p>
        </p:txBody>
      </p:sp>
      <p:sp>
        <p:nvSpPr>
          <p:cNvPr id="722" name="Google Shape;722;p48"/>
          <p:cNvSpPr txBox="1"/>
          <p:nvPr>
            <p:ph idx="1" type="body"/>
          </p:nvPr>
        </p:nvSpPr>
        <p:spPr>
          <a:xfrm>
            <a:off x="311700" y="950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backtrace: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frame: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selecting frame, you can print all variables declared in that function call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23" name="Google Shape;723;p48"/>
          <p:cNvSpPr txBox="1"/>
          <p:nvPr/>
        </p:nvSpPr>
        <p:spPr>
          <a:xfrm>
            <a:off x="311700" y="14604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backtrace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48"/>
          <p:cNvSpPr txBox="1"/>
          <p:nvPr/>
        </p:nvSpPr>
        <p:spPr>
          <a:xfrm>
            <a:off x="311700" y="28143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frame &lt;num&gt;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Follow-Fork-Mode</a:t>
            </a:r>
            <a:endParaRPr b="1"/>
          </a:p>
        </p:txBody>
      </p:sp>
      <p:sp>
        <p:nvSpPr>
          <p:cNvPr id="730" name="Google Shape;730;p49"/>
          <p:cNvSpPr txBox="1"/>
          <p:nvPr>
            <p:ph idx="1" type="body"/>
          </p:nvPr>
        </p:nvSpPr>
        <p:spPr>
          <a:xfrm>
            <a:off x="311700" y="950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Which process to follow after a fork (parent / child):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‘parent’ = ignore child process and continue debugging the parent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‘child’ = begin debugging the child process when fork() is called</a:t>
            </a:r>
            <a:endParaRPr sz="1300"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Retaining debugger control after fork: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a fork, specify whether to freeze the child or allow it to run (this may make it difficult to find race conditions)</a:t>
            </a:r>
            <a:endParaRPr/>
          </a:p>
        </p:txBody>
      </p:sp>
      <p:sp>
        <p:nvSpPr>
          <p:cNvPr id="731" name="Google Shape;731;p49"/>
          <p:cNvSpPr txBox="1"/>
          <p:nvPr/>
        </p:nvSpPr>
        <p:spPr>
          <a:xfrm>
            <a:off x="311700" y="13864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set follow-fork-mode &lt;mode&gt;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49"/>
          <p:cNvSpPr txBox="1"/>
          <p:nvPr/>
        </p:nvSpPr>
        <p:spPr>
          <a:xfrm>
            <a:off x="311700" y="36361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set detach-on-fork &lt;mode&gt;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49"/>
          <p:cNvSpPr txBox="1"/>
          <p:nvPr/>
        </p:nvSpPr>
        <p:spPr>
          <a:xfrm>
            <a:off x="5147700" y="4835700"/>
            <a:ext cx="399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 reading: </a:t>
            </a:r>
            <a:r>
              <a:rPr b="0" i="0" lang="en" sz="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https://visualgdb.com/gdbreference/commands/set_follow-fork-mode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Layout Source</a:t>
            </a:r>
            <a:endParaRPr b="1"/>
          </a:p>
        </p:txBody>
      </p:sp>
      <p:sp>
        <p:nvSpPr>
          <p:cNvPr id="739" name="Google Shape;739;p50"/>
          <p:cNvSpPr txBox="1"/>
          <p:nvPr>
            <p:ph idx="1" type="body"/>
          </p:nvPr>
        </p:nvSpPr>
        <p:spPr>
          <a:xfrm>
            <a:off x="311700" y="950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source code lines while debugging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Far superior alternative to ‘list’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Toggle with Ctrl-X+A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40" name="Google Shape;740;p50"/>
          <p:cNvSpPr txBox="1"/>
          <p:nvPr/>
        </p:nvSpPr>
        <p:spPr>
          <a:xfrm>
            <a:off x="311700" y="2391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layout src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51"/>
          <p:cNvSpPr txBox="1"/>
          <p:nvPr/>
        </p:nvSpPr>
        <p:spPr>
          <a:xfrm>
            <a:off x="3340950" y="1696250"/>
            <a:ext cx="24621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" sz="5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Advice</a:t>
            </a:r>
            <a:endParaRPr b="1" i="0" sz="5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How Can I Fail Systems?</a:t>
            </a:r>
            <a:endParaRPr b="1"/>
          </a:p>
        </p:txBody>
      </p:sp>
      <p:sp>
        <p:nvSpPr>
          <p:cNvPr id="752" name="Google Shape;752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utilize class resources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Mismanage your time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understand your tools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Fail to get along with your partner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break down the problem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understand the concepts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Advice</a:t>
            </a:r>
            <a:endParaRPr b="1"/>
          </a:p>
        </p:txBody>
      </p:sp>
      <p:sp>
        <p:nvSpPr>
          <p:cNvPr id="758" name="Google Shape;758;p53"/>
          <p:cNvSpPr txBox="1"/>
          <p:nvPr>
            <p:ph idx="1" type="body"/>
          </p:nvPr>
        </p:nvSpPr>
        <p:spPr>
          <a:xfrm>
            <a:off x="311700" y="1152475"/>
            <a:ext cx="8520600" cy="3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 u="sng"/>
              <a:t>START EARLY</a:t>
            </a:r>
            <a:endParaRPr b="1" sz="1600" u="sng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Create a roadmap before starting projects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Utilize TAs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Come with questions prepared, try to figure out what the problem is first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" sz="1200"/>
              <a:t>Be organized and have clean code </a:t>
            </a:r>
            <a:r>
              <a:rPr lang="en" sz="1200"/>
              <a:t>- the cleaner it is, the faster we can help!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" sz="1200"/>
              <a:t>Run valgrind and try debugging with GDB before consulting us</a:t>
            </a:r>
            <a:endParaRPr b="1"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Discord, Zoom, Class Forum</a:t>
            </a:r>
            <a:endParaRPr sz="12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Understand the Exercises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 valgrind! This can isolate many bugs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Become an expert at the debugger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what works best for communicating with your partner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Discord, Zoom, etc.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764" name="Google Shape;764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Referred to previous help session slides created by previous UTA’s Kent McDonough, Connor Shugg, Joe D’Anna, Chris Cerne, Justin Vita, Sam Lightfoot, and Michael Kyer since the </a:t>
            </a:r>
            <a:r>
              <a:rPr lang="en"/>
              <a:t>Spring 2021</a:t>
            </a:r>
            <a:r>
              <a:rPr lang="en"/>
              <a:t> Semester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Spencer Keefer created the revised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Behind the Scenes</a:t>
            </a:r>
            <a:endParaRPr b="1"/>
          </a:p>
        </p:txBody>
      </p:sp>
      <p:sp>
        <p:nvSpPr>
          <p:cNvPr id="170" name="Google Shape;170;p6"/>
          <p:cNvSpPr txBox="1"/>
          <p:nvPr/>
        </p:nvSpPr>
        <p:spPr>
          <a:xfrm>
            <a:off x="311700" y="1528050"/>
            <a:ext cx="25962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$ echo </a:t>
            </a:r>
            <a:r>
              <a:rPr b="0" i="0" lang="en" sz="1100" u="none" cap="none" strike="noStrik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'Welcome to Systems!'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13" y="23484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6"/>
          <p:cNvCxnSpPr/>
          <p:nvPr/>
        </p:nvCxnSpPr>
        <p:spPr>
          <a:xfrm>
            <a:off x="1246950" y="1903950"/>
            <a:ext cx="5400" cy="9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6"/>
          <p:cNvCxnSpPr>
            <a:endCxn id="171" idx="1"/>
          </p:cNvCxnSpPr>
          <p:nvPr/>
        </p:nvCxnSpPr>
        <p:spPr>
          <a:xfrm flipH="1" rot="10800000">
            <a:off x="1281913" y="2851427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4" name="Google Shape;174;p6"/>
          <p:cNvCxnSpPr>
            <a:stCxn id="171" idx="3"/>
          </p:cNvCxnSpPr>
          <p:nvPr/>
        </p:nvCxnSpPr>
        <p:spPr>
          <a:xfrm flipH="1" rot="10800000">
            <a:off x="2796613" y="2843327"/>
            <a:ext cx="9186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5" name="Google Shape;175;p6"/>
          <p:cNvCxnSpPr/>
          <p:nvPr/>
        </p:nvCxnSpPr>
        <p:spPr>
          <a:xfrm>
            <a:off x="3334975" y="2847375"/>
            <a:ext cx="5400" cy="9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6"/>
          <p:cNvCxnSpPr/>
          <p:nvPr/>
        </p:nvCxnSpPr>
        <p:spPr>
          <a:xfrm flipH="1" rot="10800000">
            <a:off x="3348950" y="3798903"/>
            <a:ext cx="5088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648" y="2348475"/>
            <a:ext cx="1005900" cy="10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9048" y="3354375"/>
            <a:ext cx="1005900" cy="10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/>
          <p:nvPr/>
        </p:nvSpPr>
        <p:spPr>
          <a:xfrm>
            <a:off x="6226075" y="3669375"/>
            <a:ext cx="17907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Welcome to Systems!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6"/>
          <p:cNvCxnSpPr>
            <a:stCxn id="178" idx="3"/>
          </p:cNvCxnSpPr>
          <p:nvPr/>
        </p:nvCxnSpPr>
        <p:spPr>
          <a:xfrm>
            <a:off x="5074948" y="3857325"/>
            <a:ext cx="9897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1" name="Google Shape;181;p6"/>
          <p:cNvCxnSpPr>
            <a:stCxn id="177" idx="3"/>
          </p:cNvCxnSpPr>
          <p:nvPr/>
        </p:nvCxnSpPr>
        <p:spPr>
          <a:xfrm flipH="1" rot="10800000">
            <a:off x="5001548" y="2839125"/>
            <a:ext cx="34743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2" name="Google Shape;182;p6"/>
          <p:cNvSpPr txBox="1"/>
          <p:nvPr/>
        </p:nvSpPr>
        <p:spPr>
          <a:xfrm>
            <a:off x="3335000" y="2839125"/>
            <a:ext cx="2088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667475" y="594999"/>
            <a:ext cx="3164700" cy="2099213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 STEPS for </a:t>
            </a:r>
            <a:r>
              <a:rPr b="1" i="1" lang="en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non-built-in</a:t>
            </a:r>
            <a:endParaRPr b="1" i="1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waits for user input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Shell interprets command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Forks a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If it’s a foreground parent waits for child to finish. Else, parent repeats the process again.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 executes the command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56"/>
          <p:cNvSpPr txBox="1"/>
          <p:nvPr/>
        </p:nvSpPr>
        <p:spPr>
          <a:xfrm>
            <a:off x="1005150" y="1659500"/>
            <a:ext cx="71337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" sz="5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for attending!</a:t>
            </a:r>
            <a:endParaRPr b="1" i="0" sz="5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1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Additional Features for the Shell (where you come in)</a:t>
            </a:r>
            <a:endParaRPr b="1" sz="2500"/>
          </a:p>
        </p:txBody>
      </p:sp>
      <p:sp>
        <p:nvSpPr>
          <p:cNvPr id="189" name="Google Shape;189;p7"/>
          <p:cNvSpPr txBox="1"/>
          <p:nvPr>
            <p:ph idx="1" type="body"/>
          </p:nvPr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Foreground / Background Processes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 Groups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Built-in Commands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I/O Piping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I/O Redirection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 Handling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Foreground / Background Processes</a:t>
            </a:r>
            <a:endParaRPr b="1" sz="2500"/>
          </a:p>
        </p:txBody>
      </p:sp>
      <p:sp>
        <p:nvSpPr>
          <p:cNvPr id="195" name="Google Shape;195;p8"/>
          <p:cNvSpPr txBox="1"/>
          <p:nvPr>
            <p:ph idx="1" type="body"/>
          </p:nvPr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shell can fork processes into the foreground or background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196" name="Google Shape;196;p8"/>
          <p:cNvGraphicFramePr/>
          <p:nvPr/>
        </p:nvGraphicFramePr>
        <p:xfrm>
          <a:off x="795925" y="169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{F5277798-E0AD-44AA-BC18-EE994BECBDB6}</a:tableStyleId>
              </a:tblPr>
              <a:tblGrid>
                <a:gridCol w="3619500"/>
                <a:gridCol w="3619500"/>
              </a:tblGrid>
              <a:tr h="74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Foreground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/>
                        <a:t>Background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2701375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cap="none" strike="noStrike"/>
                        <a:t>Only one foreground process group at a time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cap="none" strike="noStrike"/>
                        <a:t>Have access to the terminal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cap="none" strike="noStrike"/>
                        <a:t>Does not have terminal access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cap="none" strike="noStrike"/>
                        <a:t>Using ‘&amp;’ sends command to background to run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pic>
        <p:nvPicPr>
          <p:cNvPr id="197" name="Google Shape;19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1625" y="3376300"/>
            <a:ext cx="2096625" cy="15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6750" y="3186700"/>
            <a:ext cx="2626374" cy="18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675" y="3186699"/>
            <a:ext cx="2626374" cy="1880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/>
              <a:t>Process Groups</a:t>
            </a:r>
            <a:endParaRPr b="1" sz="2500"/>
          </a:p>
        </p:txBody>
      </p: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Job is its own process group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Each command within a Job should have the same PGID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Two methodologies of creating new processes: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Fork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posix_spawn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Jobs are deleted when they are completed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Be careful not to delete a job prematurely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See the comment above wait_for_job()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r>
              <a:t/>
            </a:r>
            <a:endParaRPr/>
          </a:p>
          <a:p>
            <a: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Theme Colors 2">
      <a:dk1>
        <a:srgbClr val="861F41"/>
      </a:dk1>
      <a:lt1>
        <a:srgbClr val="FFFFFF"/>
      </a:lt1>
      <a:dk2>
        <a:srgbClr val="75787B"/>
      </a:dk2>
      <a:lt2>
        <a:srgbClr val="DBDBDB"/>
      </a:lt2>
      <a:accent1>
        <a:srgbClr val="861F41"/>
      </a:accent1>
      <a:accent2>
        <a:srgbClr val="E87731"/>
      </a:accent2>
      <a:accent3>
        <a:srgbClr val="A5A5A5"/>
      </a:accent3>
      <a:accent4>
        <a:srgbClr val="417C79"/>
      </a:accent4>
      <a:accent5>
        <a:srgbClr val="E5E1E6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