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322" r:id="rId2"/>
    <p:sldId id="323" r:id="rId3"/>
    <p:sldId id="339" r:id="rId4"/>
    <p:sldId id="347" r:id="rId5"/>
    <p:sldId id="345" r:id="rId6"/>
    <p:sldId id="344" r:id="rId7"/>
    <p:sldId id="325" r:id="rId8"/>
    <p:sldId id="326" r:id="rId9"/>
    <p:sldId id="327" r:id="rId10"/>
    <p:sldId id="328" r:id="rId11"/>
    <p:sldId id="331" r:id="rId12"/>
    <p:sldId id="332" r:id="rId13"/>
    <p:sldId id="333" r:id="rId14"/>
    <p:sldId id="340" r:id="rId15"/>
    <p:sldId id="348" r:id="rId16"/>
    <p:sldId id="350" r:id="rId17"/>
    <p:sldId id="353" r:id="rId18"/>
    <p:sldId id="354" r:id="rId19"/>
    <p:sldId id="355" r:id="rId20"/>
    <p:sldId id="356" r:id="rId21"/>
    <p:sldId id="351" r:id="rId22"/>
    <p:sldId id="352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67" r:id="rId34"/>
    <p:sldId id="368" r:id="rId35"/>
    <p:sldId id="369" r:id="rId36"/>
    <p:sldId id="370" r:id="rId37"/>
    <p:sldId id="371" r:id="rId38"/>
    <p:sldId id="372" r:id="rId39"/>
    <p:sldId id="373" r:id="rId40"/>
    <p:sldId id="374" r:id="rId41"/>
    <p:sldId id="375" r:id="rId42"/>
    <p:sldId id="376" r:id="rId43"/>
    <p:sldId id="377" r:id="rId44"/>
  </p:sldIdLst>
  <p:sldSz cx="9144000" cy="6858000" type="overhead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3300"/>
    <a:srgbClr val="FF6600"/>
    <a:srgbClr val="660000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13" autoAdjust="0"/>
    <p:restoredTop sz="86443" autoAdjust="0"/>
  </p:normalViewPr>
  <p:slideViewPr>
    <p:cSldViewPr>
      <p:cViewPr varScale="1">
        <p:scale>
          <a:sx n="109" d="100"/>
          <a:sy n="109" d="100"/>
        </p:scale>
        <p:origin x="25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50" y="2021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3" Type="http://schemas.openxmlformats.org/officeDocument/2006/relationships/slide" Target="slides/slide7.xml"/><Relationship Id="rId7" Type="http://schemas.openxmlformats.org/officeDocument/2006/relationships/slide" Target="slides/slide11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5" Type="http://schemas.openxmlformats.org/officeDocument/2006/relationships/slide" Target="slides/slide9.xml"/><Relationship Id="rId4" Type="http://schemas.openxmlformats.org/officeDocument/2006/relationships/slide" Target="slides/slide8.xml"/><Relationship Id="rId9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4655" cy="48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78" tIns="44139" rIns="88278" bIns="44139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2506 Computer Organization II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192" y="0"/>
            <a:ext cx="3064655" cy="48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78" tIns="44139" rIns="88278" bIns="44139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457"/>
            <a:ext cx="3064655" cy="48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78" tIns="44139" rIns="88278" bIns="44139" numCol="1" anchor="b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©CS:APP &amp; 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McQuain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, 2005-2013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192" y="8829457"/>
            <a:ext cx="3064655" cy="48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78" tIns="44139" rIns="88278" bIns="44139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E16F39D-8AFD-4215-8EC0-56B92173FCCF}" type="slidenum"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172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956" cy="464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l" defTabSz="931822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444" y="1"/>
            <a:ext cx="3037956" cy="464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r" defTabSz="931822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52" y="711532"/>
            <a:ext cx="4082725" cy="792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479"/>
            <a:ext cx="3037956" cy="464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l" defTabSz="931822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444" y="8831479"/>
            <a:ext cx="3037956" cy="464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r" defTabSz="931822">
              <a:defRPr sz="1000">
                <a:latin typeface="Arial" panose="020B0604020202020204" pitchFamily="34" charset="0"/>
              </a:defRPr>
            </a:lvl1pPr>
          </a:lstStyle>
          <a:p>
            <a:fld id="{3E9D3B53-E262-4C1A-B58F-C79D1214A6F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20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7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3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2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0 w 5269"/>
                <a:gd name="T3" fmla="*/ 0 h 2977"/>
                <a:gd name="T4" fmla="*/ 0 w 5269"/>
                <a:gd name="T5" fmla="*/ 297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268 w 5269"/>
                <a:gd name="T1" fmla="*/ 0 h 2977"/>
                <a:gd name="T2" fmla="*/ 5268 w 5269"/>
                <a:gd name="T3" fmla="*/ 2976 h 2977"/>
                <a:gd name="T4" fmla="*/ 0 w 5269"/>
                <a:gd name="T5" fmla="*/ 297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04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0 w 193"/>
                <a:gd name="T3" fmla="*/ 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92 w 193"/>
                <a:gd name="T1" fmla="*/ 0 h 721"/>
                <a:gd name="T2" fmla="*/ 192 w 193"/>
                <a:gd name="T3" fmla="*/ 720 h 721"/>
                <a:gd name="T4" fmla="*/ 0 w 193"/>
                <a:gd name="T5" fmla="*/ 720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6858000" y="177574"/>
            <a:ext cx="1750479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 algn="l"/>
            <a:r>
              <a:rPr lang="en-US" altLang="en-US" sz="1800" dirty="0" smtClean="0">
                <a:latin typeface="Helvetica" pitchFamily="34" charset="0"/>
              </a:rPr>
              <a:t>Cache </a:t>
            </a:r>
            <a:r>
              <a:rPr lang="en-US" altLang="en-US" sz="1800" dirty="0" smtClean="0">
                <a:latin typeface="Helvetica" pitchFamily="34" charset="0"/>
              </a:rPr>
              <a:t>Memory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 userDrawn="1"/>
        </p:nvSpPr>
        <p:spPr bwMode="auto">
          <a:xfrm>
            <a:off x="8534400" y="15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2CD332F7-E14B-4545-9282-15866D5B6652}" type="slidenum">
              <a:rPr lang="en-US" sz="2000">
                <a:latin typeface="Arial" charset="0"/>
              </a:rPr>
              <a:pPr>
                <a:spcBef>
                  <a:spcPct val="50000"/>
                </a:spcBef>
              </a:pPr>
              <a:t>‹#›</a:t>
            </a:fld>
            <a:endParaRPr lang="en-US" sz="2000">
              <a:latin typeface="Arial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 userDrawn="1"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20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1" name="Text Box 22"/>
          <p:cNvSpPr txBox="1">
            <a:spLocks noChangeArrowheads="1"/>
          </p:cNvSpPr>
          <p:nvPr userDrawn="1"/>
        </p:nvSpPr>
        <p:spPr bwMode="auto">
          <a:xfrm>
            <a:off x="6553200" y="6553200"/>
            <a:ext cx="2514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©2005-2020 CS:APP &amp;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droh" TargetMode="External"/><Relationship Id="rId2" Type="http://schemas.openxmlformats.org/officeDocument/2006/relationships/hyperlink" Target="http://www.cs.cmu.edu/~bryan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sapp.cs.cmu.edu/public/lectures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  <a:r>
              <a:rPr lang="en-US" baseline="0" dirty="0" smtClean="0"/>
              <a:t> Memory and Performance</a:t>
            </a:r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57200" y="762000"/>
            <a:ext cx="84582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/>
            <a:r>
              <a:rPr lang="en-US" altLang="en-US" sz="1800" dirty="0" smtClean="0"/>
              <a:t>Many </a:t>
            </a:r>
            <a:r>
              <a:rPr lang="en-US" altLang="en-US" sz="1800" dirty="0"/>
              <a:t>of the following slides are taken with permission from </a:t>
            </a:r>
            <a:endParaRPr lang="en-US" altLang="en-US" sz="1800" dirty="0" smtClean="0"/>
          </a:p>
          <a:p>
            <a:pPr algn="l" eaLnBrk="1" hangingPunct="1"/>
            <a:endParaRPr lang="en-US" altLang="en-US" sz="1800" dirty="0"/>
          </a:p>
          <a:p>
            <a:pPr algn="l" eaLnBrk="1" hangingPunct="1"/>
            <a:r>
              <a:rPr lang="en-US" altLang="en-US" sz="1800" b="1" dirty="0"/>
              <a:t>Complete </a:t>
            </a:r>
            <a:r>
              <a:rPr lang="en-US" altLang="en-US" sz="1800" b="1" dirty="0" err="1"/>
              <a:t>Powerpoint</a:t>
            </a:r>
            <a:r>
              <a:rPr lang="en-US" altLang="en-US" sz="1800" b="1" dirty="0"/>
              <a:t> Lecture Notes for</a:t>
            </a:r>
            <a:br>
              <a:rPr lang="en-US" altLang="en-US" sz="1800" b="1" dirty="0"/>
            </a:br>
            <a:r>
              <a:rPr lang="en-US" altLang="en-US" sz="1800" b="1" dirty="0"/>
              <a:t>Computer Systems: A Programmer's Perspective (CS:APP)</a:t>
            </a:r>
            <a:br>
              <a:rPr lang="en-US" altLang="en-US" sz="1800" b="1" dirty="0"/>
            </a:br>
            <a:endParaRPr lang="en-US" altLang="en-US" sz="1800" b="1" dirty="0"/>
          </a:p>
          <a:p>
            <a:pPr algn="l" eaLnBrk="1" hangingPunct="1"/>
            <a:r>
              <a:rPr lang="en-US" altLang="en-US" sz="1800" i="1" dirty="0">
                <a:hlinkClick r:id="rId2"/>
              </a:rPr>
              <a:t>Randal E. Bryant</a:t>
            </a:r>
            <a:r>
              <a:rPr lang="en-US" altLang="en-US" sz="1800" i="1" dirty="0"/>
              <a:t> and </a:t>
            </a:r>
            <a:r>
              <a:rPr lang="en-US" altLang="en-US" sz="1800" i="1" dirty="0">
                <a:hlinkClick r:id="rId3"/>
              </a:rPr>
              <a:t>David R. </a:t>
            </a:r>
            <a:r>
              <a:rPr lang="en-US" altLang="en-US" sz="1800" i="1" dirty="0" err="1">
                <a:hlinkClick r:id="rId3"/>
              </a:rPr>
              <a:t>O'Hallaron</a:t>
            </a:r>
            <a:r>
              <a:rPr lang="en-US" altLang="en-US" sz="1800" i="1" dirty="0"/>
              <a:t> </a:t>
            </a:r>
          </a:p>
          <a:p>
            <a:pPr algn="l" eaLnBrk="1" hangingPunct="1"/>
            <a:endParaRPr lang="en-US" altLang="en-US" sz="1800" i="1" dirty="0"/>
          </a:p>
          <a:p>
            <a:pPr algn="l" eaLnBrk="1" hangingPunct="1"/>
            <a:r>
              <a:rPr lang="en-US" altLang="en-US" sz="1800" dirty="0">
                <a:hlinkClick r:id="rId4"/>
              </a:rPr>
              <a:t>http://</a:t>
            </a:r>
            <a:r>
              <a:rPr lang="en-US" altLang="en-US" sz="1800" dirty="0" smtClean="0">
                <a:hlinkClick r:id="rId4"/>
              </a:rPr>
              <a:t>csapp.cs.cmu.edu/public/lectures.html</a:t>
            </a:r>
            <a:endParaRPr lang="en-US" altLang="en-US" sz="1800" dirty="0" smtClean="0"/>
          </a:p>
          <a:p>
            <a:pPr algn="l" eaLnBrk="1" hangingPunct="1"/>
            <a:endParaRPr lang="en-US" altLang="en-US" sz="1800" dirty="0"/>
          </a:p>
          <a:p>
            <a:pPr algn="l" eaLnBrk="1" hangingPunct="1"/>
            <a:r>
              <a:rPr lang="en-US" altLang="en-US" sz="1800" dirty="0" smtClean="0"/>
              <a:t>The book is used explicitly in CS 2505 and CS 3214 and as a reference in CS 2506. 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5345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(K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435012" y="685800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pPr algn="l"/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077751" y="2321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068351" y="2321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7830351" y="2321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5988673" y="1981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340473" y="27432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2838716" y="2857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111321" y="2857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372116" y="2857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794161" y="2857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1936126" y="2857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467116" y="2857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645444" y="2857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502961" y="2857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211039" y="2857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3919117" y="2857500"/>
            <a:ext cx="292644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110111" y="1670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295125" y="2456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5400000">
            <a:off x="1398949" y="2657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792881" y="864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146995" y="3200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7129" y="4278868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31473" y="3581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6774" y="5410200"/>
            <a:ext cx="778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  <a:r>
              <a:rPr lang="en-US" sz="1800" dirty="0" smtClean="0">
                <a:latin typeface="Calibri" pitchFamily="34" charset="0"/>
              </a:rPr>
              <a:t>old line (block) is evicted and replaced by requested block from DRAM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65041" y="2145268"/>
            <a:ext cx="2074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matching tags </a:t>
            </a:r>
            <a:r>
              <a:rPr lang="en-US" sz="1800" dirty="0" smtClean="0">
                <a:latin typeface="Calibri" pitchFamily="34" charset="0"/>
                <a:sym typeface="Wingdings" panose="05000000000000000000" pitchFamily="2" charset="2"/>
              </a:rPr>
              <a:t></a:t>
            </a:r>
            <a:r>
              <a:rPr lang="en-US" sz="1800" dirty="0" smtClean="0">
                <a:latin typeface="Calibri" pitchFamily="34" charset="0"/>
              </a:rPr>
              <a:t> hit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57844" y="2145268"/>
            <a:ext cx="111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  +</a:t>
            </a:r>
          </a:p>
        </p:txBody>
      </p:sp>
    </p:spTree>
    <p:extLst>
      <p:ext uri="{BB962C8B-B14F-4D97-AF65-F5344CB8AC3E}">
        <p14:creationId xmlns:p14="http://schemas.microsoft.com/office/powerpoint/2010/main" val="66293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18" y="142875"/>
            <a:ext cx="6119982" cy="462307"/>
          </a:xfrm>
        </p:spPr>
        <p:txBody>
          <a:bodyPr wrap="square" anchor="t" anchorCtr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-way Set Associative Cache (Here: K = 2)</a:t>
            </a:r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620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435012" y="685800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Calibri" pitchFamily="34" charset="0"/>
              </a:rPr>
              <a:t>K</a:t>
            </a:r>
            <a:r>
              <a:rPr lang="en-US" sz="1800" dirty="0" smtClean="0">
                <a:latin typeface="Calibri" pitchFamily="34" charset="0"/>
              </a:rPr>
              <a:t> = 2: Two lines per set</a:t>
            </a:r>
          </a:p>
          <a:p>
            <a:pPr algn="l"/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7200" y="25146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06607" y="25908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899924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135242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360367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58790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120788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71592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59630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336537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084544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2832550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4080935" y="25940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374252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5609570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5834695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06223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595116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419025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607063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6810865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6558872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6306878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457200" y="38862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606607" y="39624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1899924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2135242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2360367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358790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1120788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71592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259630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3336537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3084544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2832550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4080935" y="39656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374252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5609570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5834695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706223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4595116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419025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607063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6810865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6558872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6306878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457200" y="5102157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606607" y="5178360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899924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2135242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2360367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358790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1120788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71592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259630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3336537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3084544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2832550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4080935" y="5181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5374252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5609570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5834695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706223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4595116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419025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607063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6810865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6558872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6306878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300311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42875"/>
            <a:ext cx="6075424" cy="462307"/>
          </a:xfrm>
        </p:spPr>
        <p:txBody>
          <a:bodyPr wrap="square" anchor="t" anchorCtr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-way Set Associative Cache (Here: K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K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57200" y="3200400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06607" y="3276603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899924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135242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360367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58790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20788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1592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59630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336537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084544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32550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080935" y="3279846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374252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09570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834695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06223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595116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19025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07063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10865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558872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06878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88197" y="2678668"/>
            <a:ext cx="2074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matching tags </a:t>
            </a:r>
            <a:r>
              <a:rPr lang="en-US" sz="1800" dirty="0" smtClean="0">
                <a:latin typeface="Calibri" pitchFamily="34" charset="0"/>
                <a:sym typeface="Wingdings" panose="05000000000000000000" pitchFamily="2" charset="2"/>
              </a:rPr>
              <a:t></a:t>
            </a:r>
            <a:r>
              <a:rPr lang="en-US" sz="1800" dirty="0" smtClean="0">
                <a:latin typeface="Calibri" pitchFamily="34" charset="0"/>
              </a:rPr>
              <a:t> hit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1000" y="2678668"/>
            <a:ext cx="111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  +</a:t>
            </a:r>
          </a:p>
        </p:txBody>
      </p:sp>
    </p:spTree>
    <p:extLst>
      <p:ext uri="{BB962C8B-B14F-4D97-AF65-F5344CB8AC3E}">
        <p14:creationId xmlns:p14="http://schemas.microsoft.com/office/powerpoint/2010/main" val="122359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45" grpId="0"/>
      <p:bldP spid="43" grpId="0" animBg="1"/>
      <p:bldP spid="4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147293"/>
            <a:ext cx="6075423" cy="462307"/>
          </a:xfrm>
        </p:spPr>
        <p:txBody>
          <a:bodyPr wrap="square" anchor="t" anchorCtr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-way Set Associative Cache (Here: K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457200" y="762000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K</a:t>
            </a:r>
            <a:r>
              <a:rPr lang="en-US" sz="1800" dirty="0" smtClean="0">
                <a:latin typeface="Calibri" pitchFamily="34" charset="0"/>
              </a:rPr>
              <a:t>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642278" y="1470084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632878" y="1470084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94878" y="1470084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553200" y="1130122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533400" y="2807732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82807" y="28839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976124" y="29826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2211442" y="29826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436567" y="29826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3664107" y="29826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1196988" y="2982601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92128" y="29826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2672509" y="29826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412737" y="29826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3160744" y="2982601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908750" y="2982601"/>
            <a:ext cx="252617" cy="26311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4157135" y="2887178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450452" y="29858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685770" y="29858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5910895" y="29858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7138435" y="29858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671316" y="2985844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4266456" y="29858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6146837" y="29858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887065" y="29858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6635072" y="29858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383078" y="29858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130328" y="2230604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81212" y="1605508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506884" y="1605507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505200" y="1588532"/>
            <a:ext cx="152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713149" y="2778795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92710" y="-31671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816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2793607" y="3341132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79599" y="4419600"/>
            <a:ext cx="257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" y="5477470"/>
            <a:ext cx="59577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 algn="l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 algn="l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Replacement policies: random, least recently used (LRU), …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64397" y="2297668"/>
            <a:ext cx="2074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matching tags </a:t>
            </a:r>
            <a:r>
              <a:rPr lang="en-US" sz="1800" dirty="0" smtClean="0">
                <a:latin typeface="Calibri" pitchFamily="34" charset="0"/>
                <a:sym typeface="Wingdings" panose="05000000000000000000" pitchFamily="2" charset="2"/>
              </a:rPr>
              <a:t></a:t>
            </a:r>
            <a:r>
              <a:rPr lang="en-US" sz="1800" dirty="0" smtClean="0">
                <a:latin typeface="Calibri" pitchFamily="34" charset="0"/>
              </a:rPr>
              <a:t> 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7200" y="2297668"/>
            <a:ext cx="111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  +</a:t>
            </a:r>
          </a:p>
        </p:txBody>
      </p:sp>
    </p:spTree>
    <p:extLst>
      <p:ext uri="{BB962C8B-B14F-4D97-AF65-F5344CB8AC3E}">
        <p14:creationId xmlns:p14="http://schemas.microsoft.com/office/powerpoint/2010/main" val="242413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Organization Types</a:t>
            </a:r>
            <a:endParaRPr lang="en-US" dirty="0"/>
          </a:p>
        </p:txBody>
      </p:sp>
      <p:sp>
        <p:nvSpPr>
          <p:cNvPr id="3" name="Rectangle 32"/>
          <p:cNvSpPr txBox="1">
            <a:spLocks noChangeArrowheads="1"/>
          </p:cNvSpPr>
          <p:nvPr/>
        </p:nvSpPr>
        <p:spPr>
          <a:xfrm>
            <a:off x="457200" y="685800"/>
            <a:ext cx="8458200" cy="1698927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The "geometry" of the cache is defined by:</a:t>
            </a:r>
          </a:p>
          <a:p>
            <a:pPr marL="0" indent="0"/>
            <a:endParaRPr lang="en-US" sz="1800" kern="0" dirty="0">
              <a:latin typeface="Arial" panose="020B0604020202020204" pitchFamily="34" charset="0"/>
            </a:endParaRP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 = 2</a:t>
            </a:r>
            <a:r>
              <a:rPr lang="en-US" sz="18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0" kern="0" dirty="0" smtClean="0">
                <a:latin typeface="Arial" panose="020B0604020202020204" pitchFamily="34" charset="0"/>
              </a:rPr>
              <a:t>	the number of sets in the cache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K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  <a:r>
              <a:rPr lang="en-US" sz="18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800" kern="0" dirty="0" smtClean="0">
                <a:latin typeface="Arial" panose="020B0604020202020204" pitchFamily="34" charset="0"/>
              </a:rPr>
              <a:t>	the number of lines (blocks) in a set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 = 2</a:t>
            </a:r>
            <a:r>
              <a:rPr lang="en-US" sz="18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800" kern="0" dirty="0" smtClean="0">
                <a:latin typeface="Arial" panose="020B0604020202020204" pitchFamily="34" charset="0"/>
              </a:rPr>
              <a:t>	the number of bytes in a line (block)</a:t>
            </a:r>
          </a:p>
        </p:txBody>
      </p:sp>
      <p:sp>
        <p:nvSpPr>
          <p:cNvPr id="4" name="Rectangle 32"/>
          <p:cNvSpPr txBox="1">
            <a:spLocks noChangeArrowheads="1"/>
          </p:cNvSpPr>
          <p:nvPr/>
        </p:nvSpPr>
        <p:spPr>
          <a:xfrm>
            <a:off x="457200" y="2667000"/>
            <a:ext cx="8458200" cy="70173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286000" indent="-2286000"/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K = 1</a:t>
            </a:r>
            <a:r>
              <a:rPr lang="en-US" sz="1800" kern="0" dirty="0" smtClean="0">
                <a:latin typeface="Arial" panose="020B0604020202020204" pitchFamily="34" charset="0"/>
              </a:rPr>
              <a:t> (</a:t>
            </a: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r>
              <a:rPr lang="en-US" sz="1800" kern="0" dirty="0" smtClean="0">
                <a:latin typeface="Arial" panose="020B0604020202020204" pitchFamily="34" charset="0"/>
              </a:rPr>
              <a:t>)	</a:t>
            </a:r>
            <a:r>
              <a:rPr lang="en-US" sz="1800" i="1" kern="0" dirty="0" smtClean="0">
                <a:latin typeface="Arial" panose="020B0604020202020204" pitchFamily="34" charset="0"/>
              </a:rPr>
              <a:t>direct-mapped cache</a:t>
            </a:r>
          </a:p>
          <a:p>
            <a:pPr marL="2286000" indent="-2286000"/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only one possible location in cache for each DRAM block</a:t>
            </a:r>
          </a:p>
        </p:txBody>
      </p:sp>
      <p:sp>
        <p:nvSpPr>
          <p:cNvPr id="5" name="Rectangle 32"/>
          <p:cNvSpPr txBox="1">
            <a:spLocks noChangeArrowheads="1"/>
          </p:cNvSpPr>
          <p:nvPr/>
        </p:nvSpPr>
        <p:spPr>
          <a:xfrm>
            <a:off x="457200" y="3552480"/>
            <a:ext cx="8458200" cy="1311128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286000" indent="-2286000"/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 &gt; 1</a:t>
            </a:r>
            <a:endParaRPr lang="en-US" sz="1800" kern="0" dirty="0" smtClean="0">
              <a:latin typeface="Arial" panose="020B0604020202020204" pitchFamily="34" charset="0"/>
            </a:endParaRPr>
          </a:p>
          <a:p>
            <a:pPr marL="2286000" indent="-2286000"/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&gt; 1</a:t>
            </a: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800" kern="0" dirty="0" smtClean="0">
                <a:latin typeface="Arial" panose="020B0604020202020204" pitchFamily="34" charset="0"/>
              </a:rPr>
              <a:t>-</a:t>
            </a:r>
            <a:r>
              <a:rPr lang="en-US" sz="1800" i="1" kern="0" dirty="0" smtClean="0">
                <a:latin typeface="Arial" panose="020B0604020202020204" pitchFamily="34" charset="0"/>
              </a:rPr>
              <a:t>way associative cache</a:t>
            </a:r>
          </a:p>
          <a:p>
            <a:pPr marL="2286000" indent="-2286000"/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800" kern="0" dirty="0" smtClean="0">
                <a:latin typeface="Arial" panose="020B0604020202020204" pitchFamily="34" charset="0"/>
              </a:rPr>
              <a:t> possible locations (in same cache set) for each DRAM block</a:t>
            </a:r>
            <a:endParaRPr lang="en-US" sz="1800" kern="0" dirty="0">
              <a:latin typeface="Arial" panose="020B0604020202020204" pitchFamily="34" charset="0"/>
            </a:endParaRPr>
          </a:p>
        </p:txBody>
      </p:sp>
      <p:sp>
        <p:nvSpPr>
          <p:cNvPr id="6" name="Rectangle 32"/>
          <p:cNvSpPr txBox="1">
            <a:spLocks noChangeArrowheads="1"/>
          </p:cNvSpPr>
          <p:nvPr/>
        </p:nvSpPr>
        <p:spPr>
          <a:xfrm>
            <a:off x="457200" y="5159276"/>
            <a:ext cx="8458200" cy="70173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286000" indent="-2286000"/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 = 1</a:t>
            </a:r>
            <a:r>
              <a:rPr lang="en-US" sz="1800" kern="0" dirty="0" smtClean="0">
                <a:latin typeface="Arial" panose="020B0604020202020204" pitchFamily="34" charset="0"/>
              </a:rPr>
              <a:t> (only one set)	</a:t>
            </a:r>
            <a:r>
              <a:rPr lang="en-US" sz="1800" i="1" kern="0" dirty="0" smtClean="0">
                <a:latin typeface="Arial" panose="020B0604020202020204" pitchFamily="34" charset="0"/>
              </a:rPr>
              <a:t>fully-associative cache</a:t>
            </a:r>
          </a:p>
          <a:p>
            <a:pPr marL="2286000" indent="-2286000"/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800" kern="0" dirty="0" smtClean="0">
                <a:latin typeface="Arial" panose="020B0604020202020204" pitchFamily="34" charset="0"/>
              </a:rPr>
              <a:t> = # of cache blocks</a:t>
            </a: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each DRAM block can be at any location in the cache</a:t>
            </a:r>
          </a:p>
        </p:txBody>
      </p:sp>
    </p:spTree>
    <p:extLst>
      <p:ext uri="{BB962C8B-B14F-4D97-AF65-F5344CB8AC3E}">
        <p14:creationId xmlns:p14="http://schemas.microsoft.com/office/powerpoint/2010/main" val="340545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Example</a:t>
            </a:r>
            <a:endParaRPr lang="en-US" dirty="0"/>
          </a:p>
        </p:txBody>
      </p:sp>
      <p:sp>
        <p:nvSpPr>
          <p:cNvPr id="4" name="Rectangle 57"/>
          <p:cNvSpPr txBox="1">
            <a:spLocks noChangeArrowheads="1"/>
          </p:cNvSpPr>
          <p:nvPr/>
        </p:nvSpPr>
        <p:spPr>
          <a:xfrm>
            <a:off x="381000" y="762000"/>
            <a:ext cx="8270875" cy="1138773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kern="0" dirty="0" smtClean="0"/>
              <a:t>5-bit addresses (32-word DRAM)</a:t>
            </a:r>
          </a:p>
          <a:p>
            <a:pPr eaLnBrk="1" hangingPunct="1"/>
            <a:endParaRPr lang="en-US" altLang="en-US" kern="0" dirty="0" smtClean="0"/>
          </a:p>
          <a:p>
            <a:pPr eaLnBrk="1" hangingPunct="1"/>
            <a:r>
              <a:rPr lang="en-US" altLang="en-US" kern="0" dirty="0" smtClean="0"/>
              <a:t>Direct-mapped, 8-blocks, 1 word/block</a:t>
            </a:r>
            <a:endParaRPr lang="en-AU" altLang="en-US" kern="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109179"/>
              </p:ext>
            </p:extLst>
          </p:nvPr>
        </p:nvGraphicFramePr>
        <p:xfrm>
          <a:off x="1447800" y="2286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158700184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512523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33211451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599503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1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579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252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390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42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93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735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099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610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40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118148"/>
              </p:ext>
            </p:extLst>
          </p:nvPr>
        </p:nvGraphicFramePr>
        <p:xfrm>
          <a:off x="2667000" y="26822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158700184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512523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33211451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599503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1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579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252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390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42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93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735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339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en-US" b="1" dirty="0">
                        <a:solidFill>
                          <a:srgbClr val="0033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Mem[10110]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099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61025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6858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Memory access</a:t>
            </a:r>
          </a:p>
          <a:p>
            <a:pPr marL="1828800" indent="-1371600"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	10 110</a:t>
            </a:r>
          </a:p>
          <a:p>
            <a:pPr marL="1828800" indent="-1371600"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hit?	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575" y="2133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10 110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09575" y="2486025"/>
            <a:ext cx="2181225" cy="3325192"/>
            <a:chOff x="409575" y="2486025"/>
            <a:chExt cx="2181225" cy="3325192"/>
          </a:xfrm>
        </p:grpSpPr>
        <p:sp>
          <p:nvSpPr>
            <p:cNvPr id="6" name="Freeform 5"/>
            <p:cNvSpPr/>
            <p:nvPr/>
          </p:nvSpPr>
          <p:spPr bwMode="auto">
            <a:xfrm>
              <a:off x="690390" y="2486025"/>
              <a:ext cx="1900410" cy="2952750"/>
            </a:xfrm>
            <a:custGeom>
              <a:avLst/>
              <a:gdLst>
                <a:gd name="connsiteX0" fmla="*/ 309735 w 1900410"/>
                <a:gd name="connsiteY0" fmla="*/ 0 h 2952750"/>
                <a:gd name="connsiteX1" fmla="*/ 119235 w 1900410"/>
                <a:gd name="connsiteY1" fmla="*/ 962025 h 2952750"/>
                <a:gd name="connsiteX2" fmla="*/ 1900410 w 1900410"/>
                <a:gd name="connsiteY2" fmla="*/ 2952750 h 295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0410" h="2952750">
                  <a:moveTo>
                    <a:pt x="309735" y="0"/>
                  </a:moveTo>
                  <a:cubicBezTo>
                    <a:pt x="81929" y="234950"/>
                    <a:pt x="-145877" y="469900"/>
                    <a:pt x="119235" y="962025"/>
                  </a:cubicBezTo>
                  <a:cubicBezTo>
                    <a:pt x="384347" y="1454150"/>
                    <a:pt x="1142378" y="2203450"/>
                    <a:pt x="1900410" y="2952750"/>
                  </a:cubicBezTo>
                </a:path>
              </a:pathLst>
            </a:cu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09575" y="4980220"/>
              <a:ext cx="1905000" cy="830997"/>
              <a:chOff x="409575" y="4980220"/>
              <a:chExt cx="1905000" cy="830997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09575" y="4980220"/>
                <a:ext cx="1905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address % #sets</a:t>
                </a:r>
              </a:p>
              <a:p>
                <a:pPr algn="l"/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set to hold data  </a:t>
                </a:r>
              </a:p>
            </p:txBody>
          </p:sp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838200" y="5257800"/>
                <a:ext cx="0" cy="323850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5" name="Group 14"/>
          <p:cNvGrpSpPr/>
          <p:nvPr/>
        </p:nvGrpSpPr>
        <p:grpSpPr>
          <a:xfrm>
            <a:off x="676275" y="1354976"/>
            <a:ext cx="5991225" cy="3959974"/>
            <a:chOff x="676275" y="1354976"/>
            <a:chExt cx="5991225" cy="3959974"/>
          </a:xfrm>
        </p:grpSpPr>
        <p:sp>
          <p:nvSpPr>
            <p:cNvPr id="7" name="Freeform 6"/>
            <p:cNvSpPr/>
            <p:nvPr/>
          </p:nvSpPr>
          <p:spPr bwMode="auto">
            <a:xfrm>
              <a:off x="676275" y="1989758"/>
              <a:ext cx="4753883" cy="3325192"/>
            </a:xfrm>
            <a:custGeom>
              <a:avLst/>
              <a:gdLst>
                <a:gd name="connsiteX0" fmla="*/ 0 w 4753883"/>
                <a:gd name="connsiteY0" fmla="*/ 162892 h 3325192"/>
                <a:gd name="connsiteX1" fmla="*/ 2314575 w 4753883"/>
                <a:gd name="connsiteY1" fmla="*/ 967 h 3325192"/>
                <a:gd name="connsiteX2" fmla="*/ 4191000 w 4753883"/>
                <a:gd name="connsiteY2" fmla="*/ 229567 h 3325192"/>
                <a:gd name="connsiteX3" fmla="*/ 4752975 w 4753883"/>
                <a:gd name="connsiteY3" fmla="*/ 1086817 h 3325192"/>
                <a:gd name="connsiteX4" fmla="*/ 4295775 w 4753883"/>
                <a:gd name="connsiteY4" fmla="*/ 3325192 h 332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3883" h="3325192">
                  <a:moveTo>
                    <a:pt x="0" y="162892"/>
                  </a:moveTo>
                  <a:cubicBezTo>
                    <a:pt x="808037" y="76373"/>
                    <a:pt x="1616075" y="-10146"/>
                    <a:pt x="2314575" y="967"/>
                  </a:cubicBezTo>
                  <a:cubicBezTo>
                    <a:pt x="3013075" y="12079"/>
                    <a:pt x="3784600" y="48592"/>
                    <a:pt x="4191000" y="229567"/>
                  </a:cubicBezTo>
                  <a:cubicBezTo>
                    <a:pt x="4597400" y="410542"/>
                    <a:pt x="4735513" y="570880"/>
                    <a:pt x="4752975" y="1086817"/>
                  </a:cubicBezTo>
                  <a:cubicBezTo>
                    <a:pt x="4770437" y="1602754"/>
                    <a:pt x="4533106" y="2463973"/>
                    <a:pt x="4295775" y="3325192"/>
                  </a:cubicBezTo>
                </a:path>
              </a:pathLst>
            </a:cu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762500" y="1354976"/>
              <a:ext cx="1905000" cy="830997"/>
              <a:chOff x="4762500" y="1354976"/>
              <a:chExt cx="1905000" cy="830997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762500" y="1354976"/>
                <a:ext cx="1905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address / #sets</a:t>
                </a:r>
              </a:p>
              <a:p>
                <a:pPr algn="l"/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set to hold data  </a:t>
                </a: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5257800" y="1609130"/>
                <a:ext cx="0" cy="323850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32706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686109"/>
              </p:ext>
            </p:extLst>
          </p:nvPr>
        </p:nvGraphicFramePr>
        <p:xfrm>
          <a:off x="2667000" y="26822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158700184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512523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33211451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599503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1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579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252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339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lang="en-US" b="1" dirty="0">
                        <a:solidFill>
                          <a:srgbClr val="0033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Mem[11010]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390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42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93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735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Mem[10110]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099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61025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6858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Memory access</a:t>
            </a:r>
          </a:p>
          <a:p>
            <a:pPr marL="1828800" indent="-1371600"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	11 010</a:t>
            </a:r>
          </a:p>
          <a:p>
            <a:pPr marL="1828800" indent="-1371600"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hit?	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575" y="2133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11 010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09575" y="2486025"/>
            <a:ext cx="2181225" cy="2002572"/>
            <a:chOff x="409575" y="2486025"/>
            <a:chExt cx="2181225" cy="2002572"/>
          </a:xfrm>
        </p:grpSpPr>
        <p:sp>
          <p:nvSpPr>
            <p:cNvPr id="6" name="Freeform 5"/>
            <p:cNvSpPr/>
            <p:nvPr/>
          </p:nvSpPr>
          <p:spPr bwMode="auto">
            <a:xfrm>
              <a:off x="690390" y="2486025"/>
              <a:ext cx="1900410" cy="1492315"/>
            </a:xfrm>
            <a:custGeom>
              <a:avLst/>
              <a:gdLst>
                <a:gd name="connsiteX0" fmla="*/ 309735 w 1900410"/>
                <a:gd name="connsiteY0" fmla="*/ 0 h 2952750"/>
                <a:gd name="connsiteX1" fmla="*/ 119235 w 1900410"/>
                <a:gd name="connsiteY1" fmla="*/ 962025 h 2952750"/>
                <a:gd name="connsiteX2" fmla="*/ 1900410 w 1900410"/>
                <a:gd name="connsiteY2" fmla="*/ 2952750 h 295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0410" h="2952750">
                  <a:moveTo>
                    <a:pt x="309735" y="0"/>
                  </a:moveTo>
                  <a:cubicBezTo>
                    <a:pt x="81929" y="234950"/>
                    <a:pt x="-145877" y="469900"/>
                    <a:pt x="119235" y="962025"/>
                  </a:cubicBezTo>
                  <a:cubicBezTo>
                    <a:pt x="384347" y="1454150"/>
                    <a:pt x="1142378" y="2203450"/>
                    <a:pt x="1900410" y="2952750"/>
                  </a:cubicBezTo>
                </a:path>
              </a:pathLst>
            </a:cu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09575" y="3657600"/>
              <a:ext cx="1905000" cy="830997"/>
              <a:chOff x="409575" y="4980220"/>
              <a:chExt cx="1905000" cy="830997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09575" y="4980220"/>
                <a:ext cx="1905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address % #sets</a:t>
                </a:r>
              </a:p>
              <a:p>
                <a:pPr algn="l"/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set to hold data  </a:t>
                </a:r>
              </a:p>
            </p:txBody>
          </p:sp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838200" y="5257800"/>
                <a:ext cx="0" cy="323850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5" name="Group 14"/>
          <p:cNvGrpSpPr/>
          <p:nvPr/>
        </p:nvGrpSpPr>
        <p:grpSpPr>
          <a:xfrm>
            <a:off x="676275" y="1354976"/>
            <a:ext cx="5991225" cy="2455024"/>
            <a:chOff x="676275" y="1354976"/>
            <a:chExt cx="5991225" cy="2455024"/>
          </a:xfrm>
        </p:grpSpPr>
        <p:sp>
          <p:nvSpPr>
            <p:cNvPr id="7" name="Freeform 6"/>
            <p:cNvSpPr/>
            <p:nvPr/>
          </p:nvSpPr>
          <p:spPr bwMode="auto">
            <a:xfrm>
              <a:off x="676275" y="1989758"/>
              <a:ext cx="4753883" cy="1820242"/>
            </a:xfrm>
            <a:custGeom>
              <a:avLst/>
              <a:gdLst>
                <a:gd name="connsiteX0" fmla="*/ 0 w 4753883"/>
                <a:gd name="connsiteY0" fmla="*/ 162892 h 3325192"/>
                <a:gd name="connsiteX1" fmla="*/ 2314575 w 4753883"/>
                <a:gd name="connsiteY1" fmla="*/ 967 h 3325192"/>
                <a:gd name="connsiteX2" fmla="*/ 4191000 w 4753883"/>
                <a:gd name="connsiteY2" fmla="*/ 229567 h 3325192"/>
                <a:gd name="connsiteX3" fmla="*/ 4752975 w 4753883"/>
                <a:gd name="connsiteY3" fmla="*/ 1086817 h 3325192"/>
                <a:gd name="connsiteX4" fmla="*/ 4295775 w 4753883"/>
                <a:gd name="connsiteY4" fmla="*/ 3325192 h 332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3883" h="3325192">
                  <a:moveTo>
                    <a:pt x="0" y="162892"/>
                  </a:moveTo>
                  <a:cubicBezTo>
                    <a:pt x="808037" y="76373"/>
                    <a:pt x="1616075" y="-10146"/>
                    <a:pt x="2314575" y="967"/>
                  </a:cubicBezTo>
                  <a:cubicBezTo>
                    <a:pt x="3013075" y="12079"/>
                    <a:pt x="3784600" y="48592"/>
                    <a:pt x="4191000" y="229567"/>
                  </a:cubicBezTo>
                  <a:cubicBezTo>
                    <a:pt x="4597400" y="410542"/>
                    <a:pt x="4735513" y="570880"/>
                    <a:pt x="4752975" y="1086817"/>
                  </a:cubicBezTo>
                  <a:cubicBezTo>
                    <a:pt x="4770437" y="1602754"/>
                    <a:pt x="4533106" y="2463973"/>
                    <a:pt x="4295775" y="3325192"/>
                  </a:cubicBezTo>
                </a:path>
              </a:pathLst>
            </a:cu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762500" y="1354976"/>
              <a:ext cx="1905000" cy="830997"/>
              <a:chOff x="4762500" y="1354976"/>
              <a:chExt cx="1905000" cy="830997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762500" y="1354976"/>
                <a:ext cx="1905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address / #sets</a:t>
                </a:r>
              </a:p>
              <a:p>
                <a:pPr algn="l"/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/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set to hold data  </a:t>
                </a: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5257800" y="1609130"/>
                <a:ext cx="0" cy="323850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101593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99814"/>
              </p:ext>
            </p:extLst>
          </p:nvPr>
        </p:nvGraphicFramePr>
        <p:xfrm>
          <a:off x="2667000" y="26822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158700184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512523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33211451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599503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1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579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252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Mem[11010]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390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42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93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735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Mem[10110]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099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61025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685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Memory access</a:t>
            </a:r>
          </a:p>
          <a:p>
            <a:pPr marL="1828800" indent="-1371600"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	10 110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99210" y="1304925"/>
            <a:ext cx="2310665" cy="4124325"/>
            <a:chOff x="499210" y="1304925"/>
            <a:chExt cx="2310665" cy="4124325"/>
          </a:xfrm>
        </p:grpSpPr>
        <p:sp>
          <p:nvSpPr>
            <p:cNvPr id="16" name="TextBox 15"/>
            <p:cNvSpPr txBox="1"/>
            <p:nvPr/>
          </p:nvSpPr>
          <p:spPr>
            <a:xfrm>
              <a:off x="499210" y="3666589"/>
              <a:ext cx="15906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Identify the cache slot</a:t>
              </a: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1512771" y="1304925"/>
              <a:ext cx="1297104" cy="4124325"/>
            </a:xfrm>
            <a:custGeom>
              <a:avLst/>
              <a:gdLst>
                <a:gd name="connsiteX0" fmla="*/ 1297104 w 1297104"/>
                <a:gd name="connsiteY0" fmla="*/ 0 h 4124325"/>
                <a:gd name="connsiteX1" fmla="*/ 1704 w 1297104"/>
                <a:gd name="connsiteY1" fmla="*/ 1428750 h 4124325"/>
                <a:gd name="connsiteX2" fmla="*/ 1078029 w 1297104"/>
                <a:gd name="connsiteY2" fmla="*/ 4124325 h 412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7104" h="4124325">
                  <a:moveTo>
                    <a:pt x="1297104" y="0"/>
                  </a:moveTo>
                  <a:cubicBezTo>
                    <a:pt x="667660" y="370681"/>
                    <a:pt x="38217" y="741362"/>
                    <a:pt x="1704" y="1428750"/>
                  </a:cubicBezTo>
                  <a:cubicBezTo>
                    <a:pt x="-34809" y="2116138"/>
                    <a:pt x="521610" y="3120231"/>
                    <a:pt x="1078029" y="4124325"/>
                  </a:cubicBezTo>
                </a:path>
              </a:pathLst>
            </a:cu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495550" y="729346"/>
            <a:ext cx="4667250" cy="4585604"/>
            <a:chOff x="2495550" y="729346"/>
            <a:chExt cx="4667250" cy="4585604"/>
          </a:xfrm>
        </p:grpSpPr>
        <p:sp>
          <p:nvSpPr>
            <p:cNvPr id="17" name="Freeform 16"/>
            <p:cNvSpPr/>
            <p:nvPr/>
          </p:nvSpPr>
          <p:spPr bwMode="auto">
            <a:xfrm>
              <a:off x="2495550" y="729346"/>
              <a:ext cx="2371725" cy="4585604"/>
            </a:xfrm>
            <a:custGeom>
              <a:avLst/>
              <a:gdLst>
                <a:gd name="connsiteX0" fmla="*/ 0 w 2371725"/>
                <a:gd name="connsiteY0" fmla="*/ 261254 h 4585604"/>
                <a:gd name="connsiteX1" fmla="*/ 923925 w 2371725"/>
                <a:gd name="connsiteY1" fmla="*/ 108854 h 4585604"/>
                <a:gd name="connsiteX2" fmla="*/ 2066925 w 2371725"/>
                <a:gd name="connsiteY2" fmla="*/ 1680479 h 4585604"/>
                <a:gd name="connsiteX3" fmla="*/ 2371725 w 2371725"/>
                <a:gd name="connsiteY3" fmla="*/ 4585604 h 4585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1725" h="4585604">
                  <a:moveTo>
                    <a:pt x="0" y="261254"/>
                  </a:moveTo>
                  <a:cubicBezTo>
                    <a:pt x="289719" y="66785"/>
                    <a:pt x="579438" y="-127684"/>
                    <a:pt x="923925" y="108854"/>
                  </a:cubicBezTo>
                  <a:cubicBezTo>
                    <a:pt x="1268413" y="345392"/>
                    <a:pt x="1825625" y="934354"/>
                    <a:pt x="2066925" y="1680479"/>
                  </a:cubicBezTo>
                  <a:cubicBezTo>
                    <a:pt x="2308225" y="2426604"/>
                    <a:pt x="2339975" y="3506104"/>
                    <a:pt x="2371725" y="4585604"/>
                  </a:cubicBezTo>
                </a:path>
              </a:pathLst>
            </a:cu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27396" y="1066116"/>
              <a:ext cx="29354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If valid bit is 1…</a:t>
              </a:r>
            </a:p>
            <a:p>
              <a:pPr algn="l"/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and tags match... hit!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775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543530"/>
              </p:ext>
            </p:extLst>
          </p:nvPr>
        </p:nvGraphicFramePr>
        <p:xfrm>
          <a:off x="2667000" y="26822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158700184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512523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33211451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599503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1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339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lang="en-US" b="1" dirty="0">
                        <a:solidFill>
                          <a:srgbClr val="0033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Mem[10000]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579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252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Mem[11010]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390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339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</a:t>
                      </a:r>
                      <a:endParaRPr lang="en-US" b="1" dirty="0">
                        <a:solidFill>
                          <a:srgbClr val="00339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Mem[00011]</a:t>
                      </a:r>
                      <a:endParaRPr lang="en-US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42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93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735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Mem[10110]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099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61025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6858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Memory accesses</a:t>
            </a:r>
          </a:p>
          <a:p>
            <a:pPr marL="1828800" indent="-1371600" algn="l" defTabSz="1028700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	10 000	miss</a:t>
            </a:r>
          </a:p>
          <a:p>
            <a:pPr marL="1828800" indent="-1371600" algn="l" defTabSz="1028700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	00 011	miss</a:t>
            </a:r>
          </a:p>
          <a:p>
            <a:pPr marL="1828800" indent="-1371600" algn="l" defTabSz="1028700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	10 000	hit</a:t>
            </a:r>
          </a:p>
        </p:txBody>
      </p:sp>
    </p:spTree>
    <p:extLst>
      <p:ext uri="{BB962C8B-B14F-4D97-AF65-F5344CB8AC3E}">
        <p14:creationId xmlns:p14="http://schemas.microsoft.com/office/powerpoint/2010/main" val="8750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Memories</a:t>
            </a:r>
            <a:endParaRPr lang="en-US" dirty="0"/>
          </a:p>
        </p:txBody>
      </p:sp>
      <p:sp>
        <p:nvSpPr>
          <p:cNvPr id="187424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976568"/>
          </a:xfrm>
        </p:spPr>
        <p:txBody>
          <a:bodyPr>
            <a:spAutoFit/>
          </a:bodyPr>
          <a:lstStyle/>
          <a:p>
            <a:pPr marL="0" indent="0"/>
            <a:r>
              <a:rPr lang="en-US" sz="1800" dirty="0" smtClean="0">
                <a:solidFill>
                  <a:srgbClr val="FF0000"/>
                </a:solidFill>
              </a:rPr>
              <a:t>Cache memories </a:t>
            </a:r>
            <a:r>
              <a:rPr lang="en-US" sz="1800" dirty="0" smtClean="0"/>
              <a:t>are small, fast SRAM-based memories managed automatically in hardware.</a:t>
            </a:r>
          </a:p>
          <a:p>
            <a:pPr marL="0" indent="0"/>
            <a:endParaRPr lang="en-US" sz="1800" dirty="0" smtClean="0"/>
          </a:p>
          <a:p>
            <a:r>
              <a:rPr lang="en-US" sz="1800" dirty="0" smtClean="0"/>
              <a:t>CPU looks first for data in caches (e.g., L1, L2, and L3), then in main memory.</a:t>
            </a:r>
          </a:p>
          <a:p>
            <a:endParaRPr lang="en-US" sz="1800" dirty="0" smtClean="0"/>
          </a:p>
          <a:p>
            <a:r>
              <a:rPr lang="en-US" sz="1800" dirty="0" smtClean="0"/>
              <a:t>Typical system structure:</a:t>
            </a:r>
            <a:endParaRPr lang="en-US" sz="1800" dirty="0"/>
          </a:p>
        </p:txBody>
      </p:sp>
      <p:sp>
        <p:nvSpPr>
          <p:cNvPr id="33" name="Rectangle 146"/>
          <p:cNvSpPr>
            <a:spLocks noChangeAspect="1" noChangeArrowheads="1"/>
          </p:cNvSpPr>
          <p:nvPr/>
        </p:nvSpPr>
        <p:spPr bwMode="auto">
          <a:xfrm>
            <a:off x="7258050" y="4891087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Main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34" name="AutoShape 201"/>
          <p:cNvSpPr>
            <a:spLocks noChangeAspect="1" noChangeArrowheads="1"/>
          </p:cNvSpPr>
          <p:nvPr/>
        </p:nvSpPr>
        <p:spPr bwMode="auto">
          <a:xfrm>
            <a:off x="5884863" y="5027612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35" name="Rectangle 202"/>
          <p:cNvSpPr>
            <a:spLocks noChangeAspect="1" noChangeArrowheads="1"/>
          </p:cNvSpPr>
          <p:nvPr/>
        </p:nvSpPr>
        <p:spPr bwMode="auto">
          <a:xfrm>
            <a:off x="5060950" y="5056187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I/O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</a:rPr>
              <a:t>bridge</a:t>
            </a:r>
          </a:p>
        </p:txBody>
      </p:sp>
      <p:sp>
        <p:nvSpPr>
          <p:cNvPr id="36" name="AutoShape 205"/>
          <p:cNvSpPr>
            <a:spLocks noChangeAspect="1" noChangeArrowheads="1"/>
          </p:cNvSpPr>
          <p:nvPr/>
        </p:nvSpPr>
        <p:spPr bwMode="auto">
          <a:xfrm>
            <a:off x="3748088" y="5027612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37" name="Rectangle 206"/>
          <p:cNvSpPr>
            <a:spLocks noChangeAspect="1" noChangeArrowheads="1"/>
          </p:cNvSpPr>
          <p:nvPr/>
        </p:nvSpPr>
        <p:spPr bwMode="auto">
          <a:xfrm>
            <a:off x="1349375" y="5056187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Bus interface</a:t>
            </a:r>
          </a:p>
        </p:txBody>
      </p:sp>
      <p:sp>
        <p:nvSpPr>
          <p:cNvPr id="38" name="Rectangle 207"/>
          <p:cNvSpPr>
            <a:spLocks noChangeAspect="1" noChangeArrowheads="1"/>
          </p:cNvSpPr>
          <p:nvPr/>
        </p:nvSpPr>
        <p:spPr bwMode="auto">
          <a:xfrm>
            <a:off x="2862263" y="3860800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39" name="Rectangle 208"/>
          <p:cNvSpPr>
            <a:spLocks noChangeAspect="1" noChangeArrowheads="1"/>
          </p:cNvSpPr>
          <p:nvPr/>
        </p:nvSpPr>
        <p:spPr bwMode="auto">
          <a:xfrm>
            <a:off x="2862263" y="3998912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40" name="Rectangle 210"/>
          <p:cNvSpPr>
            <a:spLocks noChangeAspect="1" noChangeArrowheads="1"/>
          </p:cNvSpPr>
          <p:nvPr/>
        </p:nvSpPr>
        <p:spPr bwMode="auto">
          <a:xfrm>
            <a:off x="2862263" y="4135437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41" name="Rectangle 211"/>
          <p:cNvSpPr>
            <a:spLocks noChangeAspect="1" noChangeArrowheads="1"/>
          </p:cNvSpPr>
          <p:nvPr/>
        </p:nvSpPr>
        <p:spPr bwMode="auto">
          <a:xfrm>
            <a:off x="2862263" y="4273550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42" name="Rectangle 212"/>
          <p:cNvSpPr>
            <a:spLocks noChangeAspect="1" noChangeArrowheads="1"/>
          </p:cNvSpPr>
          <p:nvPr/>
        </p:nvSpPr>
        <p:spPr bwMode="auto">
          <a:xfrm>
            <a:off x="2862263" y="4410075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43" name="AutoShape 214"/>
          <p:cNvSpPr>
            <a:spLocks noChangeAspect="1" noChangeArrowheads="1"/>
          </p:cNvSpPr>
          <p:nvPr/>
        </p:nvSpPr>
        <p:spPr bwMode="auto">
          <a:xfrm>
            <a:off x="3559175" y="3860800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44" name="AutoShape 215"/>
          <p:cNvSpPr>
            <a:spLocks noChangeAspect="1" noChangeArrowheads="1"/>
          </p:cNvSpPr>
          <p:nvPr/>
        </p:nvSpPr>
        <p:spPr bwMode="auto">
          <a:xfrm flipH="1">
            <a:off x="3478213" y="4203700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45" name="Rectangle 220"/>
          <p:cNvSpPr>
            <a:spLocks noChangeAspect="1" noChangeArrowheads="1"/>
          </p:cNvSpPr>
          <p:nvPr/>
        </p:nvSpPr>
        <p:spPr bwMode="auto">
          <a:xfrm>
            <a:off x="3959225" y="3724275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46" name="Text Box 221"/>
          <p:cNvSpPr txBox="1">
            <a:spLocks noChangeAspect="1" noChangeArrowheads="1"/>
          </p:cNvSpPr>
          <p:nvPr/>
        </p:nvSpPr>
        <p:spPr bwMode="auto">
          <a:xfrm>
            <a:off x="2553561" y="3554998"/>
            <a:ext cx="126669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Register file</a:t>
            </a:r>
          </a:p>
        </p:txBody>
      </p:sp>
      <p:sp>
        <p:nvSpPr>
          <p:cNvPr id="47" name="AutoShape 222"/>
          <p:cNvSpPr>
            <a:spLocks noChangeAspect="1" noChangeArrowheads="1"/>
          </p:cNvSpPr>
          <p:nvPr/>
        </p:nvSpPr>
        <p:spPr bwMode="auto">
          <a:xfrm>
            <a:off x="2928938" y="4616450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48" name="Rectangle 223"/>
          <p:cNvSpPr>
            <a:spLocks noChangeAspect="1" noChangeArrowheads="1"/>
          </p:cNvSpPr>
          <p:nvPr/>
        </p:nvSpPr>
        <p:spPr bwMode="auto">
          <a:xfrm>
            <a:off x="1196975" y="3517900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49" name="Text Box 225"/>
          <p:cNvSpPr txBox="1">
            <a:spLocks noChangeAspect="1" noChangeArrowheads="1"/>
          </p:cNvSpPr>
          <p:nvPr/>
        </p:nvSpPr>
        <p:spPr bwMode="auto">
          <a:xfrm>
            <a:off x="1116339" y="3226385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CPU chip</a:t>
            </a:r>
          </a:p>
        </p:txBody>
      </p:sp>
      <p:sp>
        <p:nvSpPr>
          <p:cNvPr id="50" name="Text Box 229"/>
          <p:cNvSpPr txBox="1">
            <a:spLocks noChangeAspect="1" noChangeArrowheads="1"/>
          </p:cNvSpPr>
          <p:nvPr/>
        </p:nvSpPr>
        <p:spPr bwMode="auto">
          <a:xfrm>
            <a:off x="4592750" y="4393198"/>
            <a:ext cx="12570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System bus</a:t>
            </a:r>
          </a:p>
        </p:txBody>
      </p:sp>
      <p:sp>
        <p:nvSpPr>
          <p:cNvPr id="51" name="Line 230"/>
          <p:cNvSpPr>
            <a:spLocks noChangeAspect="1" noChangeShapeType="1"/>
          </p:cNvSpPr>
          <p:nvPr/>
        </p:nvSpPr>
        <p:spPr bwMode="auto">
          <a:xfrm flipH="1">
            <a:off x="4438650" y="4684712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52" name="Text Box 231"/>
          <p:cNvSpPr txBox="1">
            <a:spLocks noChangeAspect="1" noChangeArrowheads="1"/>
          </p:cNvSpPr>
          <p:nvPr/>
        </p:nvSpPr>
        <p:spPr bwMode="auto">
          <a:xfrm>
            <a:off x="5906920" y="4393198"/>
            <a:ext cx="131478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Memory bus</a:t>
            </a:r>
          </a:p>
        </p:txBody>
      </p:sp>
      <p:sp>
        <p:nvSpPr>
          <p:cNvPr id="53" name="Line 232"/>
          <p:cNvSpPr>
            <a:spLocks noChangeAspect="1" noChangeShapeType="1"/>
          </p:cNvSpPr>
          <p:nvPr/>
        </p:nvSpPr>
        <p:spPr bwMode="auto">
          <a:xfrm>
            <a:off x="6530975" y="4684712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54" name="Rectangle 233"/>
          <p:cNvSpPr>
            <a:spLocks noChangeAspect="1" noChangeArrowheads="1"/>
          </p:cNvSpPr>
          <p:nvPr/>
        </p:nvSpPr>
        <p:spPr bwMode="auto">
          <a:xfrm>
            <a:off x="1349375" y="3957637"/>
            <a:ext cx="1066800" cy="5207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Cache 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</a:rPr>
              <a:t>memories</a:t>
            </a:r>
          </a:p>
        </p:txBody>
      </p:sp>
      <p:sp>
        <p:nvSpPr>
          <p:cNvPr id="55" name="AutoShape 234"/>
          <p:cNvSpPr>
            <a:spLocks noChangeAspect="1" noChangeArrowheads="1"/>
          </p:cNvSpPr>
          <p:nvPr/>
        </p:nvSpPr>
        <p:spPr bwMode="auto">
          <a:xfrm>
            <a:off x="1577975" y="4478337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56" name="AutoShape 236"/>
          <p:cNvSpPr>
            <a:spLocks noChangeAspect="1" noChangeArrowheads="1"/>
          </p:cNvSpPr>
          <p:nvPr/>
        </p:nvSpPr>
        <p:spPr bwMode="auto">
          <a:xfrm flipH="1">
            <a:off x="2441575" y="4005262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664348"/>
              </p:ext>
            </p:extLst>
          </p:nvPr>
        </p:nvGraphicFramePr>
        <p:xfrm>
          <a:off x="2590800" y="1676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158700184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512523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33211451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599503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1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 .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252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Mem[11010]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390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 .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61025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6858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Memory access</a:t>
            </a:r>
          </a:p>
          <a:p>
            <a:pPr marL="1828800" indent="-1371600" algn="l" defTabSz="1028700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	10 010	miss (tags don't match)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384555"/>
              </p:ext>
            </p:extLst>
          </p:nvPr>
        </p:nvGraphicFramePr>
        <p:xfrm>
          <a:off x="2590800" y="37338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158700184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512523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33211451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599503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21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 .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252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Mem[10010]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390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 .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61025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448841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replacement</a:t>
            </a:r>
          </a:p>
        </p:txBody>
      </p:sp>
    </p:spTree>
    <p:extLst>
      <p:ext uri="{BB962C8B-B14F-4D97-AF65-F5344CB8AC3E}">
        <p14:creationId xmlns:p14="http://schemas.microsoft.com/office/powerpoint/2010/main" val="307109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Size Considerations</a:t>
            </a:r>
            <a:endParaRPr lang="en-US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81000" y="685800"/>
            <a:ext cx="8534400" cy="70173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Larger blocks should reduce miss rate</a:t>
            </a:r>
            <a:endParaRPr lang="en-US" altLang="en-US" kern="0" dirty="0" smtClean="0"/>
          </a:p>
          <a:p>
            <a:pPr marL="690563" lvl="1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due to spatial locality (if present)</a:t>
            </a:r>
            <a:endParaRPr lang="en-US" altLang="en-US" sz="1800" kern="0" dirty="0" smtClean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81000" y="1814763"/>
            <a:ext cx="8534400" cy="136037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But in a fixed-sized cache</a:t>
            </a:r>
          </a:p>
          <a:p>
            <a:pPr marL="690563" lvl="1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larger blocks </a:t>
            </a:r>
            <a:r>
              <a:rPr lang="en-US" altLang="en-US" sz="1800" kern="0" dirty="0" smtClean="0">
                <a:latin typeface="Arial" panose="020B0604020202020204" pitchFamily="34" charset="0"/>
                <a:sym typeface="Symbol" panose="05050102010706020507" pitchFamily="18" charset="2"/>
              </a:rPr>
              <a:t> fewer of them</a:t>
            </a:r>
          </a:p>
          <a:p>
            <a:pPr marL="690563" lvl="2" indent="-233363" eaLnBrk="1" hangingPunct="1">
              <a:buNone/>
            </a:pPr>
            <a:r>
              <a:rPr lang="en-US" altLang="en-US" kern="0" dirty="0" smtClean="0">
                <a:latin typeface="Arial" panose="020B0604020202020204" pitchFamily="34" charset="0"/>
                <a:sym typeface="Symbol" panose="05050102010706020507" pitchFamily="18" charset="2"/>
              </a:rPr>
              <a:t>	more competition  increased miss rate</a:t>
            </a:r>
          </a:p>
          <a:p>
            <a:pPr marL="690563" lvl="1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  <a:sym typeface="Symbol" panose="05050102010706020507" pitchFamily="18" charset="2"/>
              </a:rPr>
              <a:t>-	larger blocks  pollution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81000" y="3735693"/>
            <a:ext cx="8534400" cy="1064907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>
                <a:sym typeface="Symbol" panose="05050102010706020507" pitchFamily="18" charset="2"/>
              </a:rPr>
              <a:t>Larger miss penalty</a:t>
            </a:r>
          </a:p>
          <a:p>
            <a:pPr marL="690563" lvl="1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  <a:sym typeface="Symbol" panose="05050102010706020507" pitchFamily="18" charset="2"/>
              </a:rPr>
              <a:t>-	can override benefit of reduced miss rate</a:t>
            </a:r>
          </a:p>
          <a:p>
            <a:pPr marL="690563" lvl="1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  <a:sym typeface="Symbol" panose="05050102010706020507" pitchFamily="18" charset="2"/>
              </a:rPr>
              <a:t>-	early restart and critical-word-first can help</a:t>
            </a:r>
          </a:p>
        </p:txBody>
      </p:sp>
    </p:spTree>
    <p:extLst>
      <p:ext uri="{BB962C8B-B14F-4D97-AF65-F5344CB8AC3E}">
        <p14:creationId xmlns:p14="http://schemas.microsoft.com/office/powerpoint/2010/main" val="41013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Misses</a:t>
            </a:r>
            <a:endParaRPr lang="en-US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81000" y="685800"/>
            <a:ext cx="8534400" cy="36933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On cache hit, CPU proceeds normally</a:t>
            </a:r>
            <a:endParaRPr lang="en-AU" altLang="en-US" sz="1800" kern="0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81000" y="1424833"/>
            <a:ext cx="8534400" cy="3693319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On cache miss:</a:t>
            </a:r>
          </a:p>
          <a:p>
            <a:pPr eaLnBrk="1" hangingPunct="1"/>
            <a:endParaRPr lang="en-US" altLang="en-US" sz="1800" kern="0" dirty="0" smtClean="0"/>
          </a:p>
          <a:p>
            <a:pPr marL="690563" lvl="1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stall the CPU pipeline</a:t>
            </a:r>
          </a:p>
          <a:p>
            <a:pPr marL="690563" lvl="1" indent="-233363" eaLnBrk="1" hangingPunct="1">
              <a:buNone/>
            </a:pPr>
            <a:endParaRPr lang="en-US" altLang="en-US" sz="1800" kern="0" dirty="0" smtClean="0">
              <a:latin typeface="Arial" panose="020B0604020202020204" pitchFamily="34" charset="0"/>
            </a:endParaRPr>
          </a:p>
          <a:p>
            <a:pPr marL="690563" lvl="1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fetch block from next level of hierarchy</a:t>
            </a:r>
          </a:p>
          <a:p>
            <a:pPr marL="690563" lvl="1" indent="-233363" eaLnBrk="1" hangingPunct="1">
              <a:buNone/>
            </a:pPr>
            <a:endParaRPr lang="en-US" altLang="en-US" sz="1800" kern="0" dirty="0" smtClean="0">
              <a:latin typeface="Arial" panose="020B0604020202020204" pitchFamily="34" charset="0"/>
            </a:endParaRPr>
          </a:p>
          <a:p>
            <a:pPr marL="690563" lvl="1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instruction cache miss</a:t>
            </a:r>
          </a:p>
          <a:p>
            <a:pPr marL="690563" lvl="2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		restart instruction fetch</a:t>
            </a:r>
          </a:p>
          <a:p>
            <a:pPr marL="690563" lvl="1" indent="-233363" eaLnBrk="1" hangingPunct="1">
              <a:buNone/>
            </a:pPr>
            <a:endParaRPr lang="en-US" altLang="en-US" sz="1800" kern="0" dirty="0" smtClean="0">
              <a:latin typeface="Arial" panose="020B0604020202020204" pitchFamily="34" charset="0"/>
            </a:endParaRPr>
          </a:p>
          <a:p>
            <a:pPr marL="690563" lvl="1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data cache miss</a:t>
            </a:r>
          </a:p>
          <a:p>
            <a:pPr marL="690563" lvl="2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		complete data access</a:t>
            </a:r>
            <a:endParaRPr lang="en-AU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2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Write-Through</a:t>
            </a:r>
            <a:endParaRPr lang="en-US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81000" y="723144"/>
            <a:ext cx="8270875" cy="64633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 kern="0" dirty="0" smtClean="0"/>
              <a:t>On data-write hit, could just update the block in cache</a:t>
            </a:r>
          </a:p>
          <a:p>
            <a:pPr marL="690563" lvl="1" indent="-233363" eaLnBrk="1" hangingPunct="1">
              <a:lnSpc>
                <a:spcPct val="9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but then cache and memory would be inconsistent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81000" y="1733324"/>
            <a:ext cx="8270875" cy="34163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 kern="0" dirty="0" smtClean="0"/>
              <a:t>Write through: also update memory</a:t>
            </a:r>
            <a:endParaRPr lang="en-US" altLang="en-US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81000" y="2362403"/>
            <a:ext cx="8270875" cy="1200329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 kern="0" dirty="0" smtClean="0"/>
              <a:t>But makes writes take longer</a:t>
            </a:r>
          </a:p>
          <a:p>
            <a:pPr marL="690563" lvl="1" indent="-233363" eaLnBrk="1" hangingPunct="1">
              <a:lnSpc>
                <a:spcPct val="9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e.g., if base CPI = 1, 10% of instructions are stores, write to memory takes 100 cycles</a:t>
            </a:r>
          </a:p>
          <a:p>
            <a:pPr marL="690563" lvl="2" indent="-233363" eaLnBrk="1" hangingPunct="1">
              <a:lnSpc>
                <a:spcPct val="9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 -	effective CPI = 1 + 0.1×100 = 11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81000" y="4078272"/>
            <a:ext cx="8270875" cy="1255728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 kern="0" dirty="0" smtClean="0"/>
              <a:t>Solution: write buffer</a:t>
            </a:r>
          </a:p>
          <a:p>
            <a:pPr marL="690563" lvl="1" indent="-233363" eaLnBrk="1" hangingPunct="1">
              <a:lnSpc>
                <a:spcPct val="9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holds data waiting to be written to memory</a:t>
            </a:r>
          </a:p>
          <a:p>
            <a:pPr marL="690563" lvl="1" indent="-233363" eaLnBrk="1" hangingPunct="1">
              <a:lnSpc>
                <a:spcPct val="9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		CPU continues immediately</a:t>
            </a:r>
          </a:p>
          <a:p>
            <a:pPr marL="690563" lvl="2" indent="-233363" eaLnBrk="1" hangingPunct="1">
              <a:lnSpc>
                <a:spcPct val="9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only stalls on write if write buffer is already full</a:t>
            </a:r>
          </a:p>
        </p:txBody>
      </p:sp>
    </p:spTree>
    <p:extLst>
      <p:ext uri="{BB962C8B-B14F-4D97-AF65-F5344CB8AC3E}">
        <p14:creationId xmlns:p14="http://schemas.microsoft.com/office/powerpoint/2010/main" val="17230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Write-Back</a:t>
            </a:r>
            <a:endParaRPr lang="en-US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81000" y="685800"/>
            <a:ext cx="8270875" cy="70173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Alternative: On data-write hit, just update the block in cache</a:t>
            </a:r>
          </a:p>
          <a:p>
            <a:pPr marL="690563" lvl="1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keep track of whether each block is dirty</a:t>
            </a:r>
            <a:endParaRPr lang="en-AU" altLang="en-US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81000" y="1937671"/>
            <a:ext cx="8270875" cy="1034129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When a dirty block is replaced</a:t>
            </a:r>
          </a:p>
          <a:p>
            <a:pPr marL="690563" lvl="1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write it back to memory</a:t>
            </a:r>
          </a:p>
          <a:p>
            <a:pPr marL="690563" lvl="1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can use a write buffer to allow replacing block to be read first</a:t>
            </a:r>
            <a:endParaRPr lang="en-AU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37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Write-Allocation</a:t>
            </a:r>
            <a:endParaRPr lang="en-US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81000" y="762000"/>
            <a:ext cx="8270875" cy="36933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What should happen on a write miss?</a:t>
            </a:r>
            <a:endParaRPr lang="en-AU" altLang="en-US" sz="1600" kern="0" dirty="0" smtClean="0"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81000" y="1530965"/>
            <a:ext cx="8534400" cy="169892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Alternatives for write-through</a:t>
            </a:r>
          </a:p>
          <a:p>
            <a:pPr marL="690563" lvl="1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allocate on miss: fetch the block</a:t>
            </a:r>
          </a:p>
          <a:p>
            <a:pPr marL="690563" lvl="1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write around: don’t fetch the block</a:t>
            </a:r>
          </a:p>
          <a:p>
            <a:pPr marL="690563" lvl="2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		since programs often write a whole block before reading it</a:t>
            </a:r>
          </a:p>
          <a:p>
            <a:pPr marL="690563" lvl="2" indent="-233363" eaLnBrk="1" hangingPunct="1">
              <a:buNone/>
            </a:pPr>
            <a:r>
              <a:rPr lang="en-US" altLang="en-US" sz="1800" kern="0" dirty="0">
                <a:latin typeface="Arial" panose="020B0604020202020204" pitchFamily="34" charset="0"/>
              </a:rPr>
              <a:t>	</a:t>
            </a:r>
            <a:r>
              <a:rPr lang="en-US" altLang="en-US" sz="1800" kern="0" dirty="0" smtClean="0">
                <a:latin typeface="Arial" panose="020B0604020202020204" pitchFamily="34" charset="0"/>
              </a:rPr>
              <a:t>	(e.g., initialization)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81000" y="3565469"/>
            <a:ext cx="8270875" cy="70173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For write-back</a:t>
            </a:r>
          </a:p>
          <a:p>
            <a:pPr marL="690563" lvl="1" indent="-233363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usually fetch the block</a:t>
            </a:r>
            <a:endParaRPr lang="en-AU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1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Supporting Caches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81000" y="685800"/>
            <a:ext cx="8270875" cy="1255728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 kern="0" dirty="0" smtClean="0"/>
              <a:t>Use DRAMs for main memory</a:t>
            </a:r>
          </a:p>
          <a:p>
            <a:pPr marL="690563" lvl="1" indent="-233363" eaLnBrk="1" hangingPunct="1">
              <a:lnSpc>
                <a:spcPct val="9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fixed width (e.g., 1 word)</a:t>
            </a:r>
          </a:p>
          <a:p>
            <a:pPr marL="690563" lvl="1" indent="-233363" eaLnBrk="1" hangingPunct="1">
              <a:lnSpc>
                <a:spcPct val="9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connected by fixed-width clocked bus</a:t>
            </a:r>
          </a:p>
          <a:p>
            <a:pPr marL="690563" lvl="2" indent="-233363" eaLnBrk="1" hangingPunct="1">
              <a:lnSpc>
                <a:spcPct val="9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bus clock is typically slower than CPU clock</a:t>
            </a:r>
            <a:endParaRPr lang="en-AU" altLang="en-US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81000" y="2250180"/>
            <a:ext cx="8270875" cy="1255728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 kern="0" dirty="0" smtClean="0"/>
              <a:t>Example cache block read</a:t>
            </a:r>
          </a:p>
          <a:p>
            <a:pPr marL="690563" lvl="1" indent="-233363" eaLnBrk="1" hangingPunct="1">
              <a:lnSpc>
                <a:spcPct val="9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1 bus cycle for address transfer</a:t>
            </a:r>
          </a:p>
          <a:p>
            <a:pPr marL="690563" lvl="1" indent="-233363" eaLnBrk="1" hangingPunct="1">
              <a:lnSpc>
                <a:spcPct val="9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15 bus cycles per DRAM access</a:t>
            </a:r>
          </a:p>
          <a:p>
            <a:pPr marL="690563" lvl="1" indent="-233363" eaLnBrk="1" hangingPunct="1">
              <a:lnSpc>
                <a:spcPct val="9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1 bus cycle per data transfer</a:t>
            </a:r>
            <a:endParaRPr lang="en-AU" altLang="en-US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81000" y="3926276"/>
            <a:ext cx="8270875" cy="95103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 kern="0" dirty="0" smtClean="0"/>
              <a:t>For 4-word block, 1-word-wide DRAM</a:t>
            </a:r>
          </a:p>
          <a:p>
            <a:pPr marL="690563" lvl="1" indent="-233363" eaLnBrk="1" hangingPunct="1">
              <a:lnSpc>
                <a:spcPct val="9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miss penalty = 1 + 4×15 + 4×1 = 65 bus cycles</a:t>
            </a:r>
          </a:p>
          <a:p>
            <a:pPr marL="690563" lvl="1" indent="-233363" eaLnBrk="1" hangingPunct="1">
              <a:lnSpc>
                <a:spcPct val="9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bandwidth = 16 bytes / 65 cycles = 0.25 B/cycle</a:t>
            </a:r>
            <a:endParaRPr lang="en-AU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5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Cache Performance</a:t>
            </a:r>
            <a:endParaRPr lang="en-US" dirty="0"/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381000" y="685800"/>
            <a:ext cx="8270875" cy="1421928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800" kern="0" dirty="0" smtClean="0"/>
              <a:t>Components of CPU time</a:t>
            </a:r>
          </a:p>
          <a:p>
            <a:pPr marL="690563" lvl="1" indent="-233363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program execution cycles</a:t>
            </a:r>
          </a:p>
          <a:p>
            <a:pPr marL="690563" lvl="2" indent="-233363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includes cache hit time</a:t>
            </a:r>
          </a:p>
          <a:p>
            <a:pPr marL="690563" lvl="1" indent="-233363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memory stall cycles</a:t>
            </a:r>
          </a:p>
          <a:p>
            <a:pPr marL="690563" lvl="2" indent="-233363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mainly from cache misses</a:t>
            </a:r>
            <a:endParaRPr lang="en-AU" altLang="en-US" sz="1800" kern="0" dirty="0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381000" y="2498229"/>
            <a:ext cx="8270875" cy="31393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800" kern="0" dirty="0" smtClean="0"/>
              <a:t>With simplifying assumptions:</a:t>
            </a:r>
            <a:endParaRPr lang="en-AU" altLang="en-US" sz="1800" kern="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768412"/>
              </p:ext>
            </p:extLst>
          </p:nvPr>
        </p:nvGraphicFramePr>
        <p:xfrm>
          <a:off x="1524000" y="3429000"/>
          <a:ext cx="5990216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3" imgW="3263760" imgH="1079280" progId="Equation.DSMT4">
                  <p:embed/>
                </p:oleObj>
              </mc:Choice>
              <mc:Fallback>
                <p:oleObj name="Equation" r:id="rId3" imgW="326376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3429000"/>
                        <a:ext cx="5990216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47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Performance Operation</a:t>
            </a:r>
            <a:endParaRPr lang="en-US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81000" y="685800"/>
            <a:ext cx="8270875" cy="1421928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800" kern="0" dirty="0" smtClean="0"/>
              <a:t>Given</a:t>
            </a:r>
          </a:p>
          <a:p>
            <a:pPr marL="685800" lvl="1" indent="-228600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I-cache miss rate = 2%</a:t>
            </a:r>
          </a:p>
          <a:p>
            <a:pPr marL="685800" lvl="1" indent="-228600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D-cache miss rate = 4%</a:t>
            </a:r>
          </a:p>
          <a:p>
            <a:pPr marL="685800" lvl="1" indent="-228600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miss penalty = 100 cycles</a:t>
            </a:r>
          </a:p>
          <a:p>
            <a:pPr marL="685800" lvl="1" indent="-228600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base CPI (ideal cache) = 2</a:t>
            </a:r>
            <a:endParaRPr lang="en-AU" altLang="en-US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81000" y="2590800"/>
            <a:ext cx="8270875" cy="86793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800" kern="0" dirty="0" smtClean="0"/>
              <a:t>Miss cycles per instruction</a:t>
            </a:r>
          </a:p>
          <a:p>
            <a:pPr marL="685800" lvl="1" indent="-228600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I-cache:	0.02 × 100 = 2</a:t>
            </a:r>
          </a:p>
          <a:p>
            <a:pPr marL="685800" lvl="1" indent="-228600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D-cache:	0.36 × 0.04 × 100 = 1.44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81000" y="4038600"/>
            <a:ext cx="8270875" cy="59093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800" kern="0" dirty="0" smtClean="0"/>
              <a:t>Actual CPI = 2 + 2 + 1.44 = 5.44</a:t>
            </a:r>
          </a:p>
          <a:p>
            <a:pPr marL="685800" lvl="1" indent="-228600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ideal CPU is 5.44/2 =2.72 times faster</a:t>
            </a:r>
            <a:endParaRPr lang="en-AU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40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Access Time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762000"/>
            <a:ext cx="8270875" cy="36933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AU" altLang="en-US" sz="1800" kern="0" dirty="0" smtClean="0"/>
              <a:t>Hit time is also important for performance</a:t>
            </a:r>
            <a:endParaRPr lang="en-US" altLang="en-US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397877"/>
            <a:ext cx="8270875" cy="70173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AU" altLang="en-US" sz="1800" kern="0" dirty="0" smtClean="0"/>
              <a:t>Average memory access time (AMAT)</a:t>
            </a:r>
          </a:p>
          <a:p>
            <a:pPr lvl="1" eaLnBrk="1" hangingPunct="1"/>
            <a:r>
              <a:rPr lang="en-AU" altLang="en-US" sz="1800" kern="0" dirty="0" smtClean="0">
                <a:latin typeface="Arial" panose="020B0604020202020204" pitchFamily="34" charset="0"/>
              </a:rPr>
              <a:t>AMAT = Hit time + Miss rate </a:t>
            </a: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× Miss penalty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2438400"/>
            <a:ext cx="8270875" cy="2363724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>
                <a:cs typeface="Arial" panose="020B0604020202020204" pitchFamily="34" charset="0"/>
              </a:rPr>
              <a:t>Example</a:t>
            </a:r>
          </a:p>
          <a:p>
            <a:pPr marL="914400" lvl="1" indent="-4572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	CPU with 1ns clock, </a:t>
            </a:r>
          </a:p>
          <a:p>
            <a:pPr marL="914400" lvl="1" indent="-4572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hit time = 1 cycle,</a:t>
            </a:r>
          </a:p>
          <a:p>
            <a:pPr marL="914400" lvl="1" indent="-457200" eaLnBrk="1" hangingPunct="1">
              <a:buNone/>
            </a:pPr>
            <a:r>
              <a:rPr lang="en-US" alt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miss penalty = 20 cycles,</a:t>
            </a:r>
          </a:p>
          <a:p>
            <a:pPr marL="914400" lvl="1" indent="-457200" eaLnBrk="1" hangingPunct="1">
              <a:buNone/>
            </a:pPr>
            <a:r>
              <a:rPr lang="en-US" alt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I-cache miss rate = 5%</a:t>
            </a:r>
          </a:p>
          <a:p>
            <a:pPr marL="914400" lvl="1" indent="-457200" eaLnBrk="1" hangingPunct="1">
              <a:buNone/>
            </a:pPr>
            <a:endParaRPr lang="en-US" altLang="en-US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	AMAT = 1 + 0.05 × 20 = 2ns	(2 cycles per instruction)</a:t>
            </a:r>
          </a:p>
        </p:txBody>
      </p:sp>
    </p:spTree>
    <p:extLst>
      <p:ext uri="{BB962C8B-B14F-4D97-AF65-F5344CB8AC3E}">
        <p14:creationId xmlns:p14="http://schemas.microsoft.com/office/powerpoint/2010/main" val="228980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Organization (S, K, B)</a:t>
            </a:r>
            <a:endParaRPr lang="en-US" dirty="0"/>
          </a:p>
        </p:txBody>
      </p:sp>
      <p:grpSp>
        <p:nvGrpSpPr>
          <p:cNvPr id="3" name="Group 79"/>
          <p:cNvGrpSpPr/>
          <p:nvPr/>
        </p:nvGrpSpPr>
        <p:grpSpPr>
          <a:xfrm>
            <a:off x="2133600" y="1621799"/>
            <a:ext cx="4648200" cy="251702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362200" y="2960684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2133600" y="696400"/>
            <a:ext cx="4648201" cy="597932"/>
            <a:chOff x="2133600" y="696400"/>
            <a:chExt cx="4648201" cy="597932"/>
          </a:xfrm>
        </p:grpSpPr>
        <p:sp>
          <p:nvSpPr>
            <p:cNvPr id="8" name="AutoShape 16"/>
            <p:cNvSpPr>
              <a:spLocks/>
            </p:cNvSpPr>
            <p:nvPr/>
          </p:nvSpPr>
          <p:spPr bwMode="auto">
            <a:xfrm rot="5400000">
              <a:off x="4343401" y="-1144069"/>
              <a:ext cx="228600" cy="4648201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752589" y="696400"/>
              <a:ext cx="2682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  <a:latin typeface="Calibri" pitchFamily="34" charset="0"/>
                </a:rPr>
                <a:t>K = 2</a:t>
              </a:r>
              <a:r>
                <a:rPr lang="en-US" sz="1800" baseline="30000" dirty="0" smtClean="0">
                  <a:solidFill>
                    <a:srgbClr val="C00000"/>
                  </a:solidFill>
                  <a:latin typeface="Calibri" pitchFamily="34" charset="0"/>
                </a:rPr>
                <a:t>k</a:t>
              </a:r>
              <a:r>
                <a:rPr lang="en-US" sz="1800" dirty="0" smtClean="0">
                  <a:solidFill>
                    <a:srgbClr val="C00000"/>
                  </a:solidFill>
                  <a:latin typeface="Calibri" pitchFamily="34" charset="0"/>
                </a:rPr>
                <a:t> lines (blocks) per set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23850" y="1610535"/>
            <a:ext cx="1325267" cy="1818465"/>
            <a:chOff x="323850" y="1610535"/>
            <a:chExt cx="1325267" cy="1818465"/>
          </a:xfrm>
        </p:grpSpPr>
        <p:sp>
          <p:nvSpPr>
            <p:cNvPr id="54" name="AutoShape 16"/>
            <p:cNvSpPr>
              <a:spLocks/>
            </p:cNvSpPr>
            <p:nvPr/>
          </p:nvSpPr>
          <p:spPr bwMode="auto">
            <a:xfrm>
              <a:off x="1420517" y="1610535"/>
              <a:ext cx="228600" cy="1818465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23850" y="2335768"/>
              <a:ext cx="1122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  <a:latin typeface="Calibri" pitchFamily="34" charset="0"/>
                </a:rPr>
                <a:t>S = 2</a:t>
              </a:r>
              <a:r>
                <a:rPr lang="en-US" sz="1800" baseline="30000" dirty="0" smtClean="0">
                  <a:solidFill>
                    <a:srgbClr val="C00000"/>
                  </a:solidFill>
                  <a:latin typeface="Calibri" pitchFamily="34" charset="0"/>
                </a:rPr>
                <a:t>s</a:t>
              </a:r>
              <a:r>
                <a:rPr lang="en-US" sz="1800" dirty="0" smtClean="0">
                  <a:solidFill>
                    <a:srgbClr val="C00000"/>
                  </a:solidFill>
                  <a:latin typeface="Calibri" pitchFamily="34" charset="0"/>
                </a:rPr>
                <a:t> sets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781800" y="1428483"/>
            <a:ext cx="1066800" cy="369332"/>
            <a:chOff x="6781800" y="1428483"/>
            <a:chExt cx="1066800" cy="369332"/>
          </a:xfrm>
        </p:grpSpPr>
        <p:cxnSp>
          <p:nvCxnSpPr>
            <p:cNvPr id="59" name="Straight Connector 58"/>
            <p:cNvCxnSpPr/>
            <p:nvPr/>
          </p:nvCxnSpPr>
          <p:spPr bwMode="auto">
            <a:xfrm>
              <a:off x="6781800" y="1620211"/>
              <a:ext cx="609600" cy="1588"/>
            </a:xfrm>
            <a:prstGeom prst="line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7378600" y="1428483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  <a:latin typeface="Calibri" pitchFamily="34" charset="0"/>
                </a:rPr>
                <a:t>set</a:t>
              </a:r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509798" y="5715000"/>
            <a:ext cx="2309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pPr algn="l"/>
            <a:r>
              <a:rPr lang="en-US" sz="1800" i="1" dirty="0" smtClean="0">
                <a:latin typeface="Calibri" pitchFamily="34" charset="0"/>
              </a:rPr>
              <a:t>C = S x K x B data bytes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886357" y="4828108"/>
            <a:ext cx="4279611" cy="572567"/>
            <a:chOff x="3886357" y="4828108"/>
            <a:chExt cx="4279611" cy="572567"/>
          </a:xfrm>
        </p:grpSpPr>
        <p:sp>
          <p:nvSpPr>
            <p:cNvPr id="77" name="AutoShape 16"/>
            <p:cNvSpPr>
              <a:spLocks/>
            </p:cNvSpPr>
            <p:nvPr/>
          </p:nvSpPr>
          <p:spPr bwMode="auto">
            <a:xfrm rot="16200000" flipV="1">
              <a:off x="4724557" y="3989908"/>
              <a:ext cx="228600" cy="1905000"/>
            </a:xfrm>
            <a:prstGeom prst="leftBrace">
              <a:avLst>
                <a:gd name="adj1" fmla="val 136972"/>
                <a:gd name="adj2" fmla="val 50000"/>
              </a:avLst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240470" y="5031343"/>
              <a:ext cx="392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  <a:latin typeface="Calibri" pitchFamily="34" charset="0"/>
                </a:rPr>
                <a:t>B = 2</a:t>
              </a:r>
              <a:r>
                <a:rPr lang="en-US" sz="1800" baseline="30000" dirty="0" smtClean="0">
                  <a:solidFill>
                    <a:srgbClr val="C00000"/>
                  </a:solidFill>
                  <a:latin typeface="Calibri" pitchFamily="34" charset="0"/>
                </a:rPr>
                <a:t>b</a:t>
              </a:r>
              <a:r>
                <a:rPr lang="en-US" sz="1800" dirty="0" smtClean="0">
                  <a:solidFill>
                    <a:srgbClr val="C00000"/>
                  </a:solidFill>
                  <a:latin typeface="Calibri" pitchFamily="34" charset="0"/>
                </a:rPr>
                <a:t> bytes per cache block (the data)</a:t>
              </a:r>
            </a:p>
          </p:txBody>
        </p:sp>
      </p:grpSp>
      <p:grpSp>
        <p:nvGrpSpPr>
          <p:cNvPr id="51" name="Group 79"/>
          <p:cNvGrpSpPr/>
          <p:nvPr/>
        </p:nvGrpSpPr>
        <p:grpSpPr>
          <a:xfrm>
            <a:off x="2133600" y="1920532"/>
            <a:ext cx="4648200" cy="251702"/>
            <a:chOff x="1637766" y="1995289"/>
            <a:chExt cx="4648200" cy="492484"/>
          </a:xfrm>
        </p:grpSpPr>
        <p:sp>
          <p:nvSpPr>
            <p:cNvPr id="52" name="Rectangle 5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4" name="Rectangle 73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75" name="Group 79"/>
          <p:cNvGrpSpPr/>
          <p:nvPr/>
        </p:nvGrpSpPr>
        <p:grpSpPr>
          <a:xfrm>
            <a:off x="2133600" y="2225332"/>
            <a:ext cx="4648200" cy="251702"/>
            <a:chOff x="1637766" y="1995289"/>
            <a:chExt cx="4648200" cy="492484"/>
          </a:xfrm>
        </p:grpSpPr>
        <p:sp>
          <p:nvSpPr>
            <p:cNvPr id="76" name="Rectangle 75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7" name="Rectangle 8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93" name="Group 79"/>
          <p:cNvGrpSpPr/>
          <p:nvPr/>
        </p:nvGrpSpPr>
        <p:grpSpPr>
          <a:xfrm>
            <a:off x="2133600" y="2530132"/>
            <a:ext cx="4648200" cy="251702"/>
            <a:chOff x="1637766" y="1995289"/>
            <a:chExt cx="4648200" cy="492484"/>
          </a:xfrm>
        </p:grpSpPr>
        <p:sp>
          <p:nvSpPr>
            <p:cNvPr id="101" name="Rectangle 100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Rectangle 10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106" name="Group 79"/>
          <p:cNvGrpSpPr/>
          <p:nvPr/>
        </p:nvGrpSpPr>
        <p:grpSpPr>
          <a:xfrm>
            <a:off x="2133600" y="3124200"/>
            <a:ext cx="4648200" cy="251702"/>
            <a:chOff x="1637766" y="1995289"/>
            <a:chExt cx="4648200" cy="492484"/>
          </a:xfrm>
        </p:grpSpPr>
        <p:sp>
          <p:nvSpPr>
            <p:cNvPr id="107" name="Rectangle 106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110" name="Straight Connector 109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1" name="Rectangle 11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1820463" y="1551200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813664" y="186904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819275" y="217384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819275" y="245959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552575" y="305966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735093" y="124120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954293" y="122872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638023" y="1241203"/>
            <a:ext cx="60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629400" y="1821151"/>
            <a:ext cx="1828800" cy="369332"/>
            <a:chOff x="6629400" y="1821151"/>
            <a:chExt cx="1828800" cy="369332"/>
          </a:xfrm>
        </p:grpSpPr>
        <p:sp>
          <p:nvSpPr>
            <p:cNvPr id="63" name="TextBox 62"/>
            <p:cNvSpPr txBox="1"/>
            <p:nvPr/>
          </p:nvSpPr>
          <p:spPr>
            <a:xfrm>
              <a:off x="7193110" y="1821151"/>
              <a:ext cx="1265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  <a:latin typeface="Calibri" pitchFamily="34" charset="0"/>
                </a:rPr>
                <a:t>line (block)</a:t>
              </a: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6629400" y="2018246"/>
              <a:ext cx="609600" cy="1588"/>
            </a:xfrm>
            <a:prstGeom prst="line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2362200" y="3352800"/>
            <a:ext cx="3536485" cy="1399314"/>
            <a:chOff x="2362200" y="3352800"/>
            <a:chExt cx="3536485" cy="1399314"/>
          </a:xfrm>
        </p:grpSpPr>
        <p:sp>
          <p:nvSpPr>
            <p:cNvPr id="99" name="Trapezoid 98"/>
            <p:cNvSpPr/>
            <p:nvPr/>
          </p:nvSpPr>
          <p:spPr bwMode="auto">
            <a:xfrm>
              <a:off x="2375236" y="3352800"/>
              <a:ext cx="3523449" cy="865914"/>
            </a:xfrm>
            <a:prstGeom prst="trapezoid">
              <a:avLst>
                <a:gd name="adj" fmla="val 135061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362200" y="4218714"/>
              <a:ext cx="3523449" cy="533400"/>
              <a:chOff x="2362200" y="4218714"/>
              <a:chExt cx="3523449" cy="533400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2362200" y="4218714"/>
                <a:ext cx="3523449" cy="533400"/>
                <a:chOff x="76200" y="4218714"/>
                <a:chExt cx="3523449" cy="533400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76200" y="4218714"/>
                  <a:ext cx="3523449" cy="533400"/>
                  <a:chOff x="2362200" y="4218714"/>
                  <a:chExt cx="3523449" cy="533400"/>
                </a:xfrm>
              </p:grpSpPr>
              <p:sp>
                <p:nvSpPr>
                  <p:cNvPr id="64" name="Rectangle 63"/>
                  <p:cNvSpPr/>
                  <p:nvPr/>
                </p:nvSpPr>
                <p:spPr bwMode="auto">
                  <a:xfrm>
                    <a:off x="2362200" y="4218714"/>
                    <a:ext cx="3523449" cy="533400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lang="en-US" sz="1600" dirty="0" smtClean="0">
                      <a:latin typeface="Calibri" pitchFamily="34" charset="0"/>
                    </a:endParaRPr>
                  </a:p>
                </p:txBody>
              </p:sp>
              <p:sp>
                <p:nvSpPr>
                  <p:cNvPr id="65" name="Rectangle 64"/>
                  <p:cNvSpPr/>
                  <p:nvPr/>
                </p:nvSpPr>
                <p:spPr bwMode="auto">
                  <a:xfrm>
                    <a:off x="3873480" y="4333014"/>
                    <a:ext cx="272605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1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600" dirty="0" smtClean="0">
                        <a:latin typeface="Calibri" pitchFamily="34" charset="0"/>
                      </a:rPr>
                      <a:t>0</a:t>
                    </a:r>
                  </a:p>
                </p:txBody>
              </p:sp>
              <p:sp>
                <p:nvSpPr>
                  <p:cNvPr id="66" name="Rectangle 65"/>
                  <p:cNvSpPr/>
                  <p:nvPr/>
                </p:nvSpPr>
                <p:spPr bwMode="auto">
                  <a:xfrm>
                    <a:off x="4146085" y="4333014"/>
                    <a:ext cx="272605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1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600" dirty="0" smtClean="0">
                        <a:latin typeface="Calibri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67" name="Rectangle 66"/>
                  <p:cNvSpPr/>
                  <p:nvPr/>
                </p:nvSpPr>
                <p:spPr bwMode="auto">
                  <a:xfrm>
                    <a:off x="4406880" y="4333014"/>
                    <a:ext cx="272605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1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600" dirty="0" smtClean="0">
                        <a:latin typeface="Calibri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68" name="Rectangle 67"/>
                  <p:cNvSpPr/>
                  <p:nvPr/>
                </p:nvSpPr>
                <p:spPr bwMode="auto">
                  <a:xfrm>
                    <a:off x="5321280" y="4333014"/>
                    <a:ext cx="4572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1" compatLnSpc="1">
                    <a:prstTxWarp prst="textNoShape">
                      <a:avLst/>
                    </a:prstTxWarp>
                    <a:normAutofit fontScale="92500" lnSpcReduction="10000"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600" dirty="0" smtClean="0">
                        <a:latin typeface="Calibri" pitchFamily="34" charset="0"/>
                      </a:rPr>
                      <a:t>B-1</a:t>
                    </a:r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 bwMode="auto">
                  <a:xfrm>
                    <a:off x="2970890" y="4333014"/>
                    <a:ext cx="717995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600" dirty="0" smtClean="0">
                        <a:latin typeface="Calibri" pitchFamily="34" charset="0"/>
                      </a:rPr>
                      <a:t>tag</a:t>
                    </a:r>
                  </a:p>
                </p:txBody>
              </p:sp>
              <p:sp>
                <p:nvSpPr>
                  <p:cNvPr id="73" name="Rectangle 72"/>
                  <p:cNvSpPr/>
                  <p:nvPr/>
                </p:nvSpPr>
                <p:spPr bwMode="auto">
                  <a:xfrm>
                    <a:off x="2501880" y="4345358"/>
                    <a:ext cx="272605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1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600" dirty="0" smtClean="0">
                        <a:latin typeface="Calibri" pitchFamily="34" charset="0"/>
                      </a:rPr>
                      <a:t>v</a:t>
                    </a:r>
                  </a:p>
                </p:txBody>
              </p:sp>
            </p:grpSp>
            <p:sp>
              <p:nvSpPr>
                <p:cNvPr id="69" name="Rectangle 68"/>
                <p:cNvSpPr/>
                <p:nvPr/>
              </p:nvSpPr>
              <p:spPr bwMode="auto">
                <a:xfrm>
                  <a:off x="2406205" y="4325899"/>
                  <a:ext cx="641795" cy="304800"/>
                </a:xfrm>
                <a:prstGeom prst="rect">
                  <a:avLst/>
                </a:prstGeom>
                <a:solidFill>
                  <a:schemeClr val="bg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sz="1600" dirty="0" smtClean="0">
                    <a:latin typeface="Calibri" pitchFamily="34" charset="0"/>
                  </a:endParaRPr>
                </a:p>
              </p:txBody>
            </p:sp>
          </p:grpSp>
          <p:cxnSp>
            <p:nvCxnSpPr>
              <p:cNvPr id="70" name="Straight Connector 69"/>
              <p:cNvCxnSpPr/>
              <p:nvPr/>
            </p:nvCxnSpPr>
            <p:spPr bwMode="auto">
              <a:xfrm>
                <a:off x="4775200" y="4485640"/>
                <a:ext cx="457200" cy="1588"/>
              </a:xfrm>
              <a:prstGeom prst="line">
                <a:avLst/>
              </a:prstGeom>
              <a:noFill/>
              <a:ln w="38100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9" name="Group 8"/>
          <p:cNvGrpSpPr/>
          <p:nvPr/>
        </p:nvGrpSpPr>
        <p:grpSpPr>
          <a:xfrm>
            <a:off x="1866900" y="4663363"/>
            <a:ext cx="952312" cy="490605"/>
            <a:chOff x="1866900" y="4663363"/>
            <a:chExt cx="952312" cy="490605"/>
          </a:xfrm>
        </p:grpSpPr>
        <p:sp>
          <p:nvSpPr>
            <p:cNvPr id="53" name="TextBox 52"/>
            <p:cNvSpPr txBox="1"/>
            <p:nvPr/>
          </p:nvSpPr>
          <p:spPr>
            <a:xfrm>
              <a:off x="1866900" y="4784636"/>
              <a:ext cx="952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  <a:latin typeface="Calibri" pitchFamily="34" charset="0"/>
                </a:rPr>
                <a:t>valid bit</a:t>
              </a: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 rot="5400000" flipH="1" flipV="1">
              <a:off x="2641850" y="4814969"/>
              <a:ext cx="304800" cy="1588"/>
            </a:xfrm>
            <a:prstGeom prst="line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291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Summary</a:t>
            </a:r>
            <a:endParaRPr lang="en-US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81000" y="762000"/>
            <a:ext cx="8270875" cy="336092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When CPU performance increased</a:t>
            </a:r>
          </a:p>
          <a:p>
            <a:pPr lvl="1" eaLnBrk="1" hangingPunct="1"/>
            <a:r>
              <a:rPr lang="en-US" altLang="en-US" sz="1800" kern="0" dirty="0" smtClean="0">
                <a:latin typeface="Arial" panose="020B0604020202020204" pitchFamily="34" charset="0"/>
              </a:rPr>
              <a:t>Miss penalty becomes more significant</a:t>
            </a:r>
          </a:p>
          <a:p>
            <a:pPr eaLnBrk="1" hangingPunct="1"/>
            <a:endParaRPr lang="en-US" altLang="en-US" sz="1800" kern="0" dirty="0" smtClean="0"/>
          </a:p>
          <a:p>
            <a:pPr eaLnBrk="1" hangingPunct="1"/>
            <a:r>
              <a:rPr lang="en-US" altLang="en-US" sz="1800" kern="0" dirty="0" smtClean="0"/>
              <a:t>Decreasing base CPI</a:t>
            </a:r>
          </a:p>
          <a:p>
            <a:pPr lvl="1" eaLnBrk="1" hangingPunct="1"/>
            <a:r>
              <a:rPr lang="en-US" altLang="en-US" sz="1800" kern="0" dirty="0" smtClean="0">
                <a:latin typeface="Arial" panose="020B0604020202020204" pitchFamily="34" charset="0"/>
              </a:rPr>
              <a:t>Greater proportion of time spent on memory stalls</a:t>
            </a:r>
          </a:p>
          <a:p>
            <a:pPr eaLnBrk="1" hangingPunct="1"/>
            <a:endParaRPr lang="en-US" altLang="en-US" sz="1800" kern="0" dirty="0" smtClean="0"/>
          </a:p>
          <a:p>
            <a:pPr eaLnBrk="1" hangingPunct="1"/>
            <a:r>
              <a:rPr lang="en-US" altLang="en-US" sz="1800" kern="0" dirty="0" smtClean="0"/>
              <a:t>Increasing clock rate</a:t>
            </a:r>
          </a:p>
          <a:p>
            <a:pPr lvl="1" eaLnBrk="1" hangingPunct="1"/>
            <a:r>
              <a:rPr lang="en-US" altLang="en-US" sz="1800" kern="0" dirty="0" smtClean="0">
                <a:latin typeface="Arial" panose="020B0604020202020204" pitchFamily="34" charset="0"/>
              </a:rPr>
              <a:t>Memory stalls account for more CPU cycles</a:t>
            </a:r>
          </a:p>
          <a:p>
            <a:pPr eaLnBrk="1" hangingPunct="1"/>
            <a:endParaRPr lang="en-US" altLang="en-US" sz="1800" kern="0" dirty="0" smtClean="0"/>
          </a:p>
          <a:p>
            <a:pPr eaLnBrk="1" hangingPunct="1"/>
            <a:r>
              <a:rPr lang="en-US" altLang="en-US" sz="1800" kern="0" dirty="0" smtClean="0"/>
              <a:t>Can’t neglect cache behavior when evaluating system performance</a:t>
            </a:r>
            <a:endParaRPr lang="en-AU" alt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73255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Caches</a:t>
            </a:r>
            <a:endParaRPr lang="en-US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81000" y="677680"/>
            <a:ext cx="8270875" cy="1366528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>
                <a:cs typeface="Arial" panose="020B0604020202020204" pitchFamily="34" charset="0"/>
              </a:rPr>
              <a:t>Fully associative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	allow a given block to go in any cache entry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	requires all entries to be searched at once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	comparator per entry (expensive)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81000" y="2889250"/>
            <a:ext cx="8270875" cy="203132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i="1" kern="0" dirty="0" smtClean="0">
                <a:cs typeface="Arial" panose="020B0604020202020204" pitchFamily="34" charset="0"/>
              </a:rPr>
              <a:t>K</a:t>
            </a:r>
            <a:r>
              <a:rPr lang="en-US" altLang="en-US" sz="1800" kern="0" dirty="0" smtClean="0">
                <a:cs typeface="Arial" panose="020B0604020202020204" pitchFamily="34" charset="0"/>
              </a:rPr>
              <a:t>-way set associative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n-US" altLang="en-US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cach</a:t>
            </a: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set contains </a:t>
            </a:r>
            <a:r>
              <a:rPr lang="en-US" altLang="en-US" sz="18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entries</a:t>
            </a:r>
            <a:endParaRPr lang="en-AU" altLang="en-US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	block number determines which set</a:t>
            </a:r>
          </a:p>
          <a:p>
            <a:pPr marL="685800" lvl="2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		(Block number) modulo (#Sets in cache)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	search all entries in a given set at once</a:t>
            </a:r>
          </a:p>
          <a:p>
            <a:pPr marL="685800" lvl="1" indent="-228600" eaLnBrk="1" hangingPunct="1">
              <a:buNone/>
            </a:pPr>
            <a:r>
              <a:rPr lang="en-US" altLang="en-US" sz="18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	K</a:t>
            </a:r>
            <a:r>
              <a:rPr lang="en-US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comparators (less expensive)</a:t>
            </a:r>
          </a:p>
        </p:txBody>
      </p:sp>
    </p:spTree>
    <p:extLst>
      <p:ext uri="{BB962C8B-B14F-4D97-AF65-F5344CB8AC3E}">
        <p14:creationId xmlns:p14="http://schemas.microsoft.com/office/powerpoint/2010/main" val="466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Cache Example</a:t>
            </a:r>
            <a:endParaRPr lang="en-US" dirty="0"/>
          </a:p>
        </p:txBody>
      </p:sp>
      <p:pic>
        <p:nvPicPr>
          <p:cNvPr id="3" name="Picture 5" descr="f05-13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7731125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5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of Associativity</a:t>
            </a:r>
            <a:endParaRPr lang="en-US" dirty="0"/>
          </a:p>
        </p:txBody>
      </p:sp>
      <p:pic>
        <p:nvPicPr>
          <p:cNvPr id="3" name="Picture 7" descr="f05-14-P3744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59373"/>
            <a:ext cx="6477000" cy="506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5"/>
          <p:cNvSpPr txBox="1">
            <a:spLocks noChangeArrowheads="1"/>
          </p:cNvSpPr>
          <p:nvPr/>
        </p:nvSpPr>
        <p:spPr>
          <a:xfrm>
            <a:off x="381000" y="662300"/>
            <a:ext cx="373380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kern="0" dirty="0" smtClean="0"/>
              <a:t>Capacity: 8 blocks of user data</a:t>
            </a:r>
          </a:p>
        </p:txBody>
      </p:sp>
    </p:spTree>
    <p:extLst>
      <p:ext uri="{BB962C8B-B14F-4D97-AF65-F5344CB8AC3E}">
        <p14:creationId xmlns:p14="http://schemas.microsoft.com/office/powerpoint/2010/main" val="316149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Associativity Example</a:t>
            </a:r>
            <a:endParaRPr lang="en-US" dirty="0"/>
          </a:p>
        </p:txBody>
      </p:sp>
      <p:sp>
        <p:nvSpPr>
          <p:cNvPr id="3" name="Rectangle 65"/>
          <p:cNvSpPr txBox="1">
            <a:spLocks noChangeArrowheads="1"/>
          </p:cNvSpPr>
          <p:nvPr/>
        </p:nvSpPr>
        <p:spPr>
          <a:xfrm>
            <a:off x="381000" y="762000"/>
            <a:ext cx="8270875" cy="1034129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Compare 4-block caches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direct mapped vs 2-way set associative vs fully associative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block access sequence: 0, 8, 0, 6, 8</a:t>
            </a:r>
            <a:endParaRPr lang="en-US" altLang="en-US" sz="1800" kern="0" dirty="0" smtClean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28165"/>
              </p:ext>
            </p:extLst>
          </p:nvPr>
        </p:nvGraphicFramePr>
        <p:xfrm>
          <a:off x="1258888" y="3068641"/>
          <a:ext cx="6985000" cy="1655759"/>
        </p:xfrm>
        <a:graphic>
          <a:graphicData uri="http://schemas.openxmlformats.org/drawingml/2006/table">
            <a:tbl>
              <a:tblPr/>
              <a:tblGrid>
                <a:gridCol w="99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 address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 index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Hit/miss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 content after access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5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65"/>
          <p:cNvSpPr txBox="1">
            <a:spLocks noChangeArrowheads="1"/>
          </p:cNvSpPr>
          <p:nvPr/>
        </p:nvSpPr>
        <p:spPr>
          <a:xfrm>
            <a:off x="3886200" y="4753275"/>
            <a:ext cx="205740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kern="0" dirty="0" smtClean="0"/>
              <a:t>Direct mapped</a:t>
            </a:r>
          </a:p>
        </p:txBody>
      </p:sp>
    </p:spTree>
    <p:extLst>
      <p:ext uri="{BB962C8B-B14F-4D97-AF65-F5344CB8AC3E}">
        <p14:creationId xmlns:p14="http://schemas.microsoft.com/office/powerpoint/2010/main" val="256507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Associativity Example</a:t>
            </a:r>
            <a:endParaRPr lang="en-US" dirty="0"/>
          </a:p>
        </p:txBody>
      </p:sp>
      <p:sp>
        <p:nvSpPr>
          <p:cNvPr id="3" name="Rectangle 119"/>
          <p:cNvSpPr txBox="1">
            <a:spLocks noChangeArrowheads="1"/>
          </p:cNvSpPr>
          <p:nvPr/>
        </p:nvSpPr>
        <p:spPr>
          <a:xfrm>
            <a:off x="3437792" y="2874966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2-way set associative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027911"/>
              </p:ext>
            </p:extLst>
          </p:nvPr>
        </p:nvGraphicFramePr>
        <p:xfrm>
          <a:off x="1258888" y="1219200"/>
          <a:ext cx="6985000" cy="1655766"/>
        </p:xfrm>
        <a:graphic>
          <a:graphicData uri="http://schemas.openxmlformats.org/drawingml/2006/table">
            <a:tbl>
              <a:tblPr/>
              <a:tblGrid>
                <a:gridCol w="99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5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 address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 index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Hit/miss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 content after access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 0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Set 1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hit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897593"/>
              </p:ext>
            </p:extLst>
          </p:nvPr>
        </p:nvGraphicFramePr>
        <p:xfrm>
          <a:off x="1258888" y="3962400"/>
          <a:ext cx="6985000" cy="1609724"/>
        </p:xfrm>
        <a:graphic>
          <a:graphicData uri="http://schemas.openxmlformats.org/drawingml/2006/table">
            <a:tbl>
              <a:tblPr/>
              <a:tblGrid>
                <a:gridCol w="99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8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 address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Hit/miss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 content after access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hit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hit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Mem[0]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Mem[8]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Mem[6]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119"/>
          <p:cNvSpPr txBox="1">
            <a:spLocks noChangeArrowheads="1"/>
          </p:cNvSpPr>
          <p:nvPr/>
        </p:nvSpPr>
        <p:spPr>
          <a:xfrm>
            <a:off x="3722688" y="5562600"/>
            <a:ext cx="2057400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Fully associative</a:t>
            </a:r>
          </a:p>
        </p:txBody>
      </p:sp>
    </p:spTree>
    <p:extLst>
      <p:ext uri="{BB962C8B-B14F-4D97-AF65-F5344CB8AC3E}">
        <p14:creationId xmlns:p14="http://schemas.microsoft.com/office/powerpoint/2010/main" val="200531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Associativity?</a:t>
            </a:r>
            <a:endParaRPr lang="en-US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81000" y="762000"/>
            <a:ext cx="8270875" cy="302852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Increased associativity decreases miss rate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but with diminishing returns</a:t>
            </a:r>
          </a:p>
          <a:p>
            <a:pPr eaLnBrk="1" hangingPunct="1"/>
            <a:endParaRPr lang="en-US" altLang="en-US" sz="1800" kern="0" dirty="0" smtClean="0"/>
          </a:p>
          <a:p>
            <a:pPr eaLnBrk="1" hangingPunct="1"/>
            <a:r>
              <a:rPr lang="en-US" altLang="en-US" sz="1800" kern="0" dirty="0" smtClean="0"/>
              <a:t>Simulation of a system with 64KB</a:t>
            </a:r>
          </a:p>
          <a:p>
            <a:pPr eaLnBrk="1" hangingPunct="1"/>
            <a:r>
              <a:rPr lang="en-US" altLang="en-US" sz="1800" kern="0" dirty="0" smtClean="0"/>
              <a:t>	D-cache, 16-word blocks, SPEC2000</a:t>
            </a:r>
          </a:p>
          <a:p>
            <a:pPr marL="9144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1-way: 10.3%</a:t>
            </a:r>
          </a:p>
          <a:p>
            <a:pPr marL="9144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2-way: 8.6%</a:t>
            </a:r>
          </a:p>
          <a:p>
            <a:pPr marL="9144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4-way: 8.3%</a:t>
            </a:r>
          </a:p>
          <a:p>
            <a:pPr marL="9144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8-way: 8.1%</a:t>
            </a:r>
            <a:endParaRPr lang="en-AU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2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Associative Cache Organization</a:t>
            </a:r>
            <a:endParaRPr lang="en-US" dirty="0"/>
          </a:p>
        </p:txBody>
      </p:sp>
      <p:pic>
        <p:nvPicPr>
          <p:cNvPr id="4" name="Picture 3" descr="f05-17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5" y="914400"/>
            <a:ext cx="6061075" cy="504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 bwMode="auto">
          <a:xfrm>
            <a:off x="2514600" y="3822700"/>
            <a:ext cx="5660572" cy="381000"/>
          </a:xfrm>
          <a:prstGeom prst="roundRect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429000" y="4279900"/>
            <a:ext cx="4572000" cy="381000"/>
          </a:xfrm>
          <a:prstGeom prst="roundRect">
            <a:avLst/>
          </a:prstGeom>
          <a:noFill/>
          <a:ln w="31750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Rectangle 32"/>
          <p:cNvSpPr txBox="1">
            <a:spLocks noChangeArrowheads="1"/>
          </p:cNvSpPr>
          <p:nvPr/>
        </p:nvSpPr>
        <p:spPr>
          <a:xfrm>
            <a:off x="457200" y="2185769"/>
            <a:ext cx="1905000" cy="156966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Compare the tag we’re trying to match to all of the tags for blocks in the relevant set at the same time!</a:t>
            </a:r>
          </a:p>
        </p:txBody>
      </p:sp>
      <p:sp>
        <p:nvSpPr>
          <p:cNvPr id="8" name="Rectangle 32"/>
          <p:cNvSpPr txBox="1">
            <a:spLocks noChangeArrowheads="1"/>
          </p:cNvSpPr>
          <p:nvPr/>
        </p:nvSpPr>
        <p:spPr>
          <a:xfrm>
            <a:off x="457200" y="4432300"/>
            <a:ext cx="1905000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Then factor in the valid bits, also in parallel.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1169181" y="3713843"/>
            <a:ext cx="1247448" cy="311861"/>
          </a:xfrm>
          <a:custGeom>
            <a:avLst/>
            <a:gdLst>
              <a:gd name="connsiteX0" fmla="*/ 28248 w 1247448"/>
              <a:gd name="connsiteY0" fmla="*/ 0 h 311861"/>
              <a:gd name="connsiteX1" fmla="*/ 158876 w 1247448"/>
              <a:gd name="connsiteY1" fmla="*/ 272143 h 311861"/>
              <a:gd name="connsiteX2" fmla="*/ 1247448 w 1247448"/>
              <a:gd name="connsiteY2" fmla="*/ 304800 h 31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7448" h="311861">
                <a:moveTo>
                  <a:pt x="28248" y="0"/>
                </a:moveTo>
                <a:cubicBezTo>
                  <a:pt x="-8038" y="110671"/>
                  <a:pt x="-44324" y="221343"/>
                  <a:pt x="158876" y="272143"/>
                </a:cubicBezTo>
                <a:cubicBezTo>
                  <a:pt x="362076" y="322943"/>
                  <a:pt x="804762" y="313871"/>
                  <a:pt x="1247448" y="304800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404257" y="4508500"/>
            <a:ext cx="1959429" cy="622151"/>
          </a:xfrm>
          <a:custGeom>
            <a:avLst/>
            <a:gdLst>
              <a:gd name="connsiteX0" fmla="*/ 0 w 1959429"/>
              <a:gd name="connsiteY0" fmla="*/ 576943 h 622151"/>
              <a:gd name="connsiteX1" fmla="*/ 762000 w 1959429"/>
              <a:gd name="connsiteY1" fmla="*/ 587829 h 622151"/>
              <a:gd name="connsiteX2" fmla="*/ 1251857 w 1959429"/>
              <a:gd name="connsiteY2" fmla="*/ 195943 h 622151"/>
              <a:gd name="connsiteX3" fmla="*/ 1959429 w 1959429"/>
              <a:gd name="connsiteY3" fmla="*/ 0 h 622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9429" h="622151">
                <a:moveTo>
                  <a:pt x="0" y="576943"/>
                </a:moveTo>
                <a:cubicBezTo>
                  <a:pt x="276678" y="614136"/>
                  <a:pt x="553357" y="651329"/>
                  <a:pt x="762000" y="587829"/>
                </a:cubicBezTo>
                <a:cubicBezTo>
                  <a:pt x="970643" y="524329"/>
                  <a:pt x="1052286" y="293914"/>
                  <a:pt x="1251857" y="195943"/>
                </a:cubicBezTo>
                <a:cubicBezTo>
                  <a:pt x="1451428" y="97972"/>
                  <a:pt x="1705428" y="48986"/>
                  <a:pt x="1959429" y="0"/>
                </a:cubicBezTo>
              </a:path>
            </a:pathLst>
          </a:custGeom>
          <a:noFill/>
          <a:ln w="31750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" name="Rectangle 32"/>
          <p:cNvSpPr txBox="1">
            <a:spLocks noChangeArrowheads="1"/>
          </p:cNvSpPr>
          <p:nvPr/>
        </p:nvSpPr>
        <p:spPr>
          <a:xfrm>
            <a:off x="7620000" y="5499100"/>
            <a:ext cx="1341148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And employ a MUX</a:t>
            </a:r>
          </a:p>
        </p:txBody>
      </p:sp>
      <p:sp>
        <p:nvSpPr>
          <p:cNvPr id="12" name="Freeform 11"/>
          <p:cNvSpPr/>
          <p:nvPr/>
        </p:nvSpPr>
        <p:spPr bwMode="auto">
          <a:xfrm>
            <a:off x="7674429" y="5188533"/>
            <a:ext cx="425400" cy="375881"/>
          </a:xfrm>
          <a:custGeom>
            <a:avLst/>
            <a:gdLst>
              <a:gd name="connsiteX0" fmla="*/ 304800 w 425400"/>
              <a:gd name="connsiteY0" fmla="*/ 375881 h 375881"/>
              <a:gd name="connsiteX1" fmla="*/ 424542 w 425400"/>
              <a:gd name="connsiteY1" fmla="*/ 223481 h 375881"/>
              <a:gd name="connsiteX2" fmla="*/ 250371 w 425400"/>
              <a:gd name="connsiteY2" fmla="*/ 16653 h 375881"/>
              <a:gd name="connsiteX3" fmla="*/ 0 w 425400"/>
              <a:gd name="connsiteY3" fmla="*/ 27538 h 375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400" h="375881">
                <a:moveTo>
                  <a:pt x="304800" y="375881"/>
                </a:moveTo>
                <a:cubicBezTo>
                  <a:pt x="369206" y="329616"/>
                  <a:pt x="433613" y="283352"/>
                  <a:pt x="424542" y="223481"/>
                </a:cubicBezTo>
                <a:cubicBezTo>
                  <a:pt x="415471" y="163610"/>
                  <a:pt x="321128" y="49310"/>
                  <a:pt x="250371" y="16653"/>
                </a:cubicBezTo>
                <a:cubicBezTo>
                  <a:pt x="179614" y="-16004"/>
                  <a:pt x="89807" y="5767"/>
                  <a:pt x="0" y="27538"/>
                </a:cubicBezTo>
              </a:path>
            </a:pathLst>
          </a:cu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81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/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Policy</a:t>
            </a:r>
            <a:endParaRPr lang="en-US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81000" y="762000"/>
            <a:ext cx="8270875" cy="31393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800" kern="0" dirty="0" smtClean="0"/>
              <a:t>Direct mapped: only one choice</a:t>
            </a:r>
            <a:endParaRPr lang="en-AU" altLang="en-US" sz="1800" kern="0" dirty="0" smtClean="0"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81000" y="1429500"/>
            <a:ext cx="8270875" cy="1421928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800" kern="0" dirty="0" smtClean="0"/>
              <a:t>Set associative</a:t>
            </a:r>
          </a:p>
          <a:p>
            <a:pPr marL="685800" lvl="1" indent="-228600" eaLnBrk="1" hangingPunct="1">
              <a:lnSpc>
                <a:spcPct val="80000"/>
              </a:lnSpc>
              <a:buNone/>
            </a:pPr>
            <a:endParaRPr lang="en-US" altLang="en-US" sz="1800" kern="0" dirty="0" smtClean="0">
              <a:latin typeface="Arial" panose="020B0604020202020204" pitchFamily="34" charset="0"/>
            </a:endParaRPr>
          </a:p>
          <a:p>
            <a:pPr marL="685800" lvl="1" indent="-228600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prefer non-valid entry, if there is one</a:t>
            </a:r>
          </a:p>
          <a:p>
            <a:pPr marL="685800" lvl="1" indent="-228600" eaLnBrk="1" hangingPunct="1">
              <a:lnSpc>
                <a:spcPct val="80000"/>
              </a:lnSpc>
              <a:buNone/>
            </a:pPr>
            <a:endParaRPr lang="en-US" altLang="en-US" sz="1800" kern="0" dirty="0" smtClean="0">
              <a:latin typeface="Arial" panose="020B0604020202020204" pitchFamily="34" charset="0"/>
            </a:endParaRPr>
          </a:p>
          <a:p>
            <a:pPr marL="685800" lvl="1" indent="-228600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otherwise, choose among entries in the set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066800" y="3032474"/>
            <a:ext cx="7696200" cy="192052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1800" kern="0" dirty="0" smtClean="0"/>
              <a:t>Least-recently used (LRU)</a:t>
            </a:r>
          </a:p>
          <a:p>
            <a:pPr marL="685800" lvl="1" indent="-228600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choose the one unused for the longest time</a:t>
            </a:r>
          </a:p>
          <a:p>
            <a:pPr marL="685800" lvl="2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		simple for 2-way, manageable for 4-way, too hard beyond that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kern="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kern="0" dirty="0" smtClean="0"/>
              <a:t>Random</a:t>
            </a:r>
          </a:p>
          <a:p>
            <a:pPr marL="685800" lvl="1" indent="-228600" eaLnBrk="1" hangingPunct="1">
              <a:lnSpc>
                <a:spcPct val="80000"/>
              </a:lnSpc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gives approximately the same performance as LRU for high associativity</a:t>
            </a:r>
            <a:endParaRPr lang="en-AU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77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Caches</a:t>
            </a:r>
            <a:endParaRPr lang="en-US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81000" y="685800"/>
            <a:ext cx="8270875" cy="70173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Primary (L-1) cache attached to CPU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small, but fast</a:t>
            </a:r>
            <a:endParaRPr lang="en-AU" altLang="en-US" sz="1800" kern="0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81000" y="1764268"/>
            <a:ext cx="8270875" cy="70173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Level-2 cache services misses from primary cache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larger, slower, but still faster than main memory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81000" y="3897868"/>
            <a:ext cx="8270875" cy="36933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Some high-end systems include L-3 cache</a:t>
            </a:r>
            <a:endParaRPr lang="en-AU" altLang="en-US" sz="1800" kern="0" dirty="0" smtClean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81000" y="2997268"/>
            <a:ext cx="8270875" cy="36933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Main memory services L-2 cache misses</a:t>
            </a:r>
            <a:endParaRPr lang="en-AU" alt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175301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Defines View of DRAM</a:t>
            </a:r>
            <a:endParaRPr lang="en-US" dirty="0"/>
          </a:p>
        </p:txBody>
      </p:sp>
      <p:sp>
        <p:nvSpPr>
          <p:cNvPr id="3" name="Rectangle 32"/>
          <p:cNvSpPr txBox="1">
            <a:spLocks noChangeArrowheads="1"/>
          </p:cNvSpPr>
          <p:nvPr/>
        </p:nvSpPr>
        <p:spPr>
          <a:xfrm>
            <a:off x="457200" y="685800"/>
            <a:ext cx="8458200" cy="5022914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The "geometry" of the cache is defined by:</a:t>
            </a:r>
          </a:p>
          <a:p>
            <a:pPr marL="0" indent="0"/>
            <a:endParaRPr lang="en-US" sz="1800" kern="0" dirty="0">
              <a:latin typeface="Arial" panose="020B0604020202020204" pitchFamily="34" charset="0"/>
            </a:endParaRP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sz="1800" kern="0" dirty="0" smtClean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 = 2</a:t>
            </a:r>
            <a:r>
              <a:rPr lang="en-US" sz="18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0" kern="0" dirty="0" smtClean="0">
                <a:latin typeface="Arial" panose="020B0604020202020204" pitchFamily="34" charset="0"/>
              </a:rPr>
              <a:t>	the number of sets in the cache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  <a:r>
              <a:rPr lang="en-US" sz="18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800" kern="0" dirty="0" smtClean="0">
                <a:latin typeface="Arial" panose="020B0604020202020204" pitchFamily="34" charset="0"/>
              </a:rPr>
              <a:t>	the number of lines (blocks) in a set</a:t>
            </a: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 = 2</a:t>
            </a:r>
            <a:r>
              <a:rPr lang="en-US" sz="18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800" kern="0" dirty="0" smtClean="0">
                <a:latin typeface="Arial" panose="020B0604020202020204" pitchFamily="34" charset="0"/>
              </a:rPr>
              <a:t>	the number of bytes in a line (block)</a:t>
            </a:r>
          </a:p>
          <a:p>
            <a:pPr marL="0" indent="0"/>
            <a:endParaRPr lang="en-US" sz="1800" kern="0" dirty="0" smtClean="0">
              <a:latin typeface="Arial" panose="020B0604020202020204" pitchFamily="34" charset="0"/>
            </a:endParaRPr>
          </a:p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These values define a related way to think about the organization of DRAM:</a:t>
            </a:r>
          </a:p>
          <a:p>
            <a:pPr marL="0" indent="0"/>
            <a:endParaRPr lang="en-US" sz="1800" kern="0" dirty="0">
              <a:latin typeface="Arial" panose="020B0604020202020204" pitchFamily="34" charset="0"/>
            </a:endParaRPr>
          </a:p>
          <a:p>
            <a:pPr marL="457200" indent="0"/>
            <a:r>
              <a:rPr lang="en-US" sz="1800" kern="0" dirty="0" smtClean="0">
                <a:latin typeface="Arial" panose="020B0604020202020204" pitchFamily="34" charset="0"/>
              </a:rPr>
              <a:t>DRAM consists of a sequence of blocks of 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800" kern="0" dirty="0" smtClean="0">
                <a:latin typeface="Arial" panose="020B0604020202020204" pitchFamily="34" charset="0"/>
              </a:rPr>
              <a:t> bytes.</a:t>
            </a:r>
          </a:p>
          <a:p>
            <a:pPr marL="457200" indent="0"/>
            <a:r>
              <a:rPr lang="en-US" sz="1800" kern="0" dirty="0" smtClean="0">
                <a:latin typeface="Arial" panose="020B0604020202020204" pitchFamily="34" charset="0"/>
              </a:rPr>
              <a:t>The bytes in a block (line) can be indexed by using 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800" kern="0" dirty="0" smtClean="0">
                <a:latin typeface="Arial" panose="020B0604020202020204" pitchFamily="34" charset="0"/>
              </a:rPr>
              <a:t> bits.</a:t>
            </a:r>
          </a:p>
          <a:p>
            <a:pPr marL="457200" indent="0"/>
            <a:endParaRPr lang="en-US" sz="1800" kern="0" dirty="0">
              <a:latin typeface="Arial" panose="020B0604020202020204" pitchFamily="34" charset="0"/>
            </a:endParaRPr>
          </a:p>
          <a:p>
            <a:pPr marL="457200" indent="0"/>
            <a:r>
              <a:rPr lang="en-US" sz="1800" kern="0" dirty="0" smtClean="0">
                <a:latin typeface="Arial" panose="020B0604020202020204" pitchFamily="34" charset="0"/>
              </a:rPr>
              <a:t>DRAM consists of a sequence of groups of 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0" kern="0" dirty="0" smtClean="0">
                <a:latin typeface="Arial" panose="020B0604020202020204" pitchFamily="34" charset="0"/>
              </a:rPr>
              <a:t> blocks (lines).</a:t>
            </a:r>
          </a:p>
          <a:p>
            <a:pPr marL="457200" indent="0"/>
            <a:r>
              <a:rPr lang="en-US" sz="1800" kern="0" dirty="0" smtClean="0">
                <a:latin typeface="Arial" panose="020B0604020202020204" pitchFamily="34" charset="0"/>
              </a:rPr>
              <a:t>The blocks (lines) in a group can be indexed by using 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0" kern="0" dirty="0" smtClean="0">
                <a:latin typeface="Arial" panose="020B0604020202020204" pitchFamily="34" charset="0"/>
              </a:rPr>
              <a:t> bits.</a:t>
            </a:r>
          </a:p>
          <a:p>
            <a:pPr marL="457200" indent="0"/>
            <a:endParaRPr lang="en-US" sz="1800" kern="0" dirty="0">
              <a:latin typeface="Arial" panose="020B0604020202020204" pitchFamily="34" charset="0"/>
            </a:endParaRPr>
          </a:p>
          <a:p>
            <a:pPr marL="457200" indent="0"/>
            <a:r>
              <a:rPr lang="en-US" sz="1800" kern="0" dirty="0" smtClean="0">
                <a:latin typeface="Arial" panose="020B0604020202020204" pitchFamily="34" charset="0"/>
              </a:rPr>
              <a:t>Each group contains </a:t>
            </a:r>
            <a:r>
              <a:rPr lang="en-US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SxB</a:t>
            </a:r>
            <a:r>
              <a:rPr lang="en-US" sz="1800" kern="0" dirty="0" smtClean="0">
                <a:latin typeface="Arial" panose="020B0604020202020204" pitchFamily="34" charset="0"/>
              </a:rPr>
              <a:t> bytes, which can be indexed by using 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 + b</a:t>
            </a:r>
            <a:r>
              <a:rPr lang="en-US" sz="1800" kern="0" dirty="0" smtClean="0">
                <a:latin typeface="Arial" panose="020B0604020202020204" pitchFamily="34" charset="0"/>
              </a:rPr>
              <a:t> bits.</a:t>
            </a:r>
            <a:endParaRPr 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8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Cache Example</a:t>
            </a:r>
            <a:endParaRPr lang="en-US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81000" y="685800"/>
            <a:ext cx="8270875" cy="1366528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Given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CPU base CPI = 1, clock rate = 4GHz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miss rate/instruction = 2%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main memory access time = 100ns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81000" y="2590800"/>
            <a:ext cx="8270875" cy="1034129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With just primary cache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miss penalty = 100ns / 0.25ns = 400 cycles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effective CPI = 1 + 0.02 × 400 = 9</a:t>
            </a:r>
          </a:p>
        </p:txBody>
      </p:sp>
    </p:spTree>
    <p:extLst>
      <p:ext uri="{BB962C8B-B14F-4D97-AF65-F5344CB8AC3E}">
        <p14:creationId xmlns:p14="http://schemas.microsoft.com/office/powerpoint/2010/main" val="9029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Cache Example</a:t>
            </a:r>
            <a:endParaRPr lang="en-US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81000" y="685800"/>
            <a:ext cx="8270875" cy="1034129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Now add L-2 cache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access time = 5ns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global miss rate to main memory = 0.5%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81000" y="2126015"/>
            <a:ext cx="8270875" cy="70173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Primary miss with L-2 hit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penalty = 5ns / 0.25ns = 20 cycles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81000" y="3233832"/>
            <a:ext cx="8270875" cy="70173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Primary miss with L-2 miss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extra penalty = 500 cycles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81000" y="4341649"/>
            <a:ext cx="8270875" cy="36933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CPI = 1 + 0.02 × 20 + 0.005 × 400 = 3.4</a:t>
            </a:r>
            <a:endParaRPr lang="en-AU" altLang="en-US" sz="1800" kern="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81000" y="5117068"/>
            <a:ext cx="8270875" cy="36933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Performance ratio = 9/3.4 = 2.6</a:t>
            </a:r>
            <a:endParaRPr lang="en-AU" alt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229241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Cache Considerations</a:t>
            </a:r>
            <a:endParaRPr lang="en-US" dirty="0"/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381000" y="685800"/>
            <a:ext cx="8270875" cy="336092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1800" kern="0" dirty="0" smtClean="0"/>
              <a:t>Primary cache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focus on minimal hit time</a:t>
            </a:r>
          </a:p>
          <a:p>
            <a:pPr eaLnBrk="1" hangingPunct="1"/>
            <a:endParaRPr lang="en-US" altLang="en-US" sz="1800" kern="0" dirty="0" smtClean="0"/>
          </a:p>
          <a:p>
            <a:pPr eaLnBrk="1" hangingPunct="1"/>
            <a:r>
              <a:rPr lang="en-US" altLang="en-US" sz="1800" kern="0" dirty="0" smtClean="0"/>
              <a:t>L-2 cache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focus on low miss rate to avoid main memory access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hit time has less overall impact</a:t>
            </a:r>
          </a:p>
          <a:p>
            <a:pPr eaLnBrk="1" hangingPunct="1"/>
            <a:endParaRPr lang="en-US" altLang="en-US" sz="1800" kern="0" dirty="0" smtClean="0"/>
          </a:p>
          <a:p>
            <a:pPr eaLnBrk="1" hangingPunct="1"/>
            <a:r>
              <a:rPr lang="en-US" altLang="en-US" sz="1800" kern="0" dirty="0" smtClean="0"/>
              <a:t>Results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L-1 cache usually smaller than a single monolithic cache</a:t>
            </a:r>
          </a:p>
          <a:p>
            <a:pPr marL="685800" lvl="1" indent="-228600" eaLnBrk="1" hangingPunct="1">
              <a:buNone/>
            </a:pPr>
            <a:r>
              <a:rPr lang="en-US" altLang="en-US" sz="1800" kern="0" dirty="0" smtClean="0">
                <a:latin typeface="Arial" panose="020B0604020202020204" pitchFamily="34" charset="0"/>
              </a:rPr>
              <a:t>-	L-1 block size smaller than L-2 block size (then again…)</a:t>
            </a:r>
            <a:endParaRPr lang="en-AU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5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Intel Core i7 Cache</a:t>
            </a:r>
            <a:endParaRPr lang="en-US" dirty="0"/>
          </a:p>
        </p:txBody>
      </p:sp>
      <p:sp>
        <p:nvSpPr>
          <p:cNvPr id="3" name="Rectangle 425"/>
          <p:cNvSpPr>
            <a:spLocks noChangeArrowheads="1"/>
          </p:cNvSpPr>
          <p:nvPr/>
        </p:nvSpPr>
        <p:spPr bwMode="auto">
          <a:xfrm>
            <a:off x="533400" y="1066086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4" name="Rectangle 404"/>
          <p:cNvSpPr>
            <a:spLocks noChangeArrowheads="1"/>
          </p:cNvSpPr>
          <p:nvPr/>
        </p:nvSpPr>
        <p:spPr bwMode="auto">
          <a:xfrm>
            <a:off x="685800" y="1370886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5" name="Rectangle 413"/>
          <p:cNvSpPr>
            <a:spLocks noChangeArrowheads="1"/>
          </p:cNvSpPr>
          <p:nvPr/>
        </p:nvSpPr>
        <p:spPr bwMode="auto">
          <a:xfrm>
            <a:off x="4419600" y="1370886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6" name="Rectangle 396"/>
          <p:cNvSpPr>
            <a:spLocks noChangeArrowheads="1"/>
          </p:cNvSpPr>
          <p:nvPr/>
        </p:nvSpPr>
        <p:spPr bwMode="auto">
          <a:xfrm>
            <a:off x="850900" y="1523286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>
                <a:latin typeface="Arial" panose="020B0604020202020204" pitchFamily="34" charset="0"/>
              </a:rPr>
              <a:t>Regs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7" name="Rectangle 397"/>
          <p:cNvSpPr>
            <a:spLocks noChangeArrowheads="1"/>
          </p:cNvSpPr>
          <p:nvPr/>
        </p:nvSpPr>
        <p:spPr bwMode="auto">
          <a:xfrm>
            <a:off x="893763" y="2170986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L1 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</a:rPr>
              <a:t>d-cache</a:t>
            </a:r>
          </a:p>
        </p:txBody>
      </p:sp>
      <p:sp>
        <p:nvSpPr>
          <p:cNvPr id="8" name="Rectangle 399"/>
          <p:cNvSpPr>
            <a:spLocks noChangeArrowheads="1"/>
          </p:cNvSpPr>
          <p:nvPr/>
        </p:nvSpPr>
        <p:spPr bwMode="auto">
          <a:xfrm>
            <a:off x="1828800" y="2170986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L1 </a:t>
            </a:r>
          </a:p>
          <a:p>
            <a:pPr algn="ctr"/>
            <a:r>
              <a:rPr lang="en-US" sz="1600" dirty="0" err="1">
                <a:latin typeface="Arial" panose="020B0604020202020204" pitchFamily="34" charset="0"/>
              </a:rPr>
              <a:t>i</a:t>
            </a:r>
            <a:r>
              <a:rPr lang="en-US" sz="1600" dirty="0">
                <a:latin typeface="Arial" panose="020B0604020202020204" pitchFamily="34" charset="0"/>
              </a:rPr>
              <a:t>-cache</a:t>
            </a:r>
          </a:p>
        </p:txBody>
      </p:sp>
      <p:sp>
        <p:nvSpPr>
          <p:cNvPr id="9" name="Rectangle 400"/>
          <p:cNvSpPr>
            <a:spLocks noChangeArrowheads="1"/>
          </p:cNvSpPr>
          <p:nvPr/>
        </p:nvSpPr>
        <p:spPr bwMode="auto">
          <a:xfrm>
            <a:off x="914400" y="3085386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L2 unified cache</a:t>
            </a:r>
          </a:p>
        </p:txBody>
      </p:sp>
      <p:sp>
        <p:nvSpPr>
          <p:cNvPr id="10" name="Line 401"/>
          <p:cNvSpPr>
            <a:spLocks noChangeShapeType="1"/>
          </p:cNvSpPr>
          <p:nvPr/>
        </p:nvSpPr>
        <p:spPr bwMode="auto">
          <a:xfrm>
            <a:off x="1371600" y="1828086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11" name="Line 402"/>
          <p:cNvSpPr>
            <a:spLocks noChangeShapeType="1"/>
          </p:cNvSpPr>
          <p:nvPr/>
        </p:nvSpPr>
        <p:spPr bwMode="auto">
          <a:xfrm>
            <a:off x="1371600" y="2742486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2209800" y="2742486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13" name="Text Box 405"/>
          <p:cNvSpPr txBox="1">
            <a:spLocks noChangeArrowheads="1"/>
          </p:cNvSpPr>
          <p:nvPr/>
        </p:nvSpPr>
        <p:spPr bwMode="auto">
          <a:xfrm>
            <a:off x="557866" y="1066086"/>
            <a:ext cx="87716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</a:rPr>
              <a:t>Core 0</a:t>
            </a:r>
          </a:p>
        </p:txBody>
      </p:sp>
      <p:sp>
        <p:nvSpPr>
          <p:cNvPr id="14" name="Rectangle 406"/>
          <p:cNvSpPr>
            <a:spLocks noChangeArrowheads="1"/>
          </p:cNvSpPr>
          <p:nvPr/>
        </p:nvSpPr>
        <p:spPr bwMode="auto">
          <a:xfrm>
            <a:off x="4584700" y="1523286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>
                <a:latin typeface="Arial" panose="020B0604020202020204" pitchFamily="34" charset="0"/>
              </a:rPr>
              <a:t>Regs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15" name="Rectangle 407"/>
          <p:cNvSpPr>
            <a:spLocks noChangeArrowheads="1"/>
          </p:cNvSpPr>
          <p:nvPr/>
        </p:nvSpPr>
        <p:spPr bwMode="auto">
          <a:xfrm>
            <a:off x="4627563" y="2170986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L1 </a:t>
            </a:r>
          </a:p>
          <a:p>
            <a:pPr algn="ctr"/>
            <a:r>
              <a:rPr lang="en-US" sz="1600" dirty="0" err="1">
                <a:latin typeface="Arial" panose="020B0604020202020204" pitchFamily="34" charset="0"/>
              </a:rPr>
              <a:t>d</a:t>
            </a:r>
            <a:r>
              <a:rPr lang="en-US" sz="1600" dirty="0">
                <a:latin typeface="Arial" panose="020B0604020202020204" pitchFamily="34" charset="0"/>
              </a:rPr>
              <a:t>-cache</a:t>
            </a:r>
          </a:p>
        </p:txBody>
      </p:sp>
      <p:sp>
        <p:nvSpPr>
          <p:cNvPr id="16" name="Rectangle 408"/>
          <p:cNvSpPr>
            <a:spLocks noChangeArrowheads="1"/>
          </p:cNvSpPr>
          <p:nvPr/>
        </p:nvSpPr>
        <p:spPr bwMode="auto">
          <a:xfrm>
            <a:off x="5562600" y="2170986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L1 </a:t>
            </a:r>
          </a:p>
          <a:p>
            <a:pPr algn="ctr"/>
            <a:r>
              <a:rPr lang="en-US" sz="1600" dirty="0" err="1">
                <a:latin typeface="Arial" panose="020B0604020202020204" pitchFamily="34" charset="0"/>
              </a:rPr>
              <a:t>i</a:t>
            </a:r>
            <a:r>
              <a:rPr lang="en-US" sz="1600" dirty="0">
                <a:latin typeface="Arial" panose="020B0604020202020204" pitchFamily="34" charset="0"/>
              </a:rPr>
              <a:t>-cache</a:t>
            </a:r>
          </a:p>
        </p:txBody>
      </p:sp>
      <p:sp>
        <p:nvSpPr>
          <p:cNvPr id="17" name="Rectangle 409"/>
          <p:cNvSpPr>
            <a:spLocks noChangeArrowheads="1"/>
          </p:cNvSpPr>
          <p:nvPr/>
        </p:nvSpPr>
        <p:spPr bwMode="auto">
          <a:xfrm>
            <a:off x="4648200" y="3085386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</a:rPr>
              <a:t>L2 unified cache</a:t>
            </a:r>
          </a:p>
        </p:txBody>
      </p:sp>
      <p:sp>
        <p:nvSpPr>
          <p:cNvPr id="18" name="Line 410"/>
          <p:cNvSpPr>
            <a:spLocks noChangeShapeType="1"/>
          </p:cNvSpPr>
          <p:nvPr/>
        </p:nvSpPr>
        <p:spPr bwMode="auto">
          <a:xfrm>
            <a:off x="5105400" y="1828086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19" name="Line 411"/>
          <p:cNvSpPr>
            <a:spLocks noChangeShapeType="1"/>
          </p:cNvSpPr>
          <p:nvPr/>
        </p:nvSpPr>
        <p:spPr bwMode="auto">
          <a:xfrm>
            <a:off x="5105400" y="2742486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20" name="Line 412"/>
          <p:cNvSpPr>
            <a:spLocks noChangeShapeType="1"/>
          </p:cNvSpPr>
          <p:nvPr/>
        </p:nvSpPr>
        <p:spPr bwMode="auto">
          <a:xfrm>
            <a:off x="5943600" y="2742486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291666" y="1066086"/>
            <a:ext cx="87716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</a:rPr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3276600" y="2373154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1752600" y="3656886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486400" y="3656886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403350" y="4190286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latin typeface="Arial" panose="020B0604020202020204" pitchFamily="34" charset="0"/>
              </a:rPr>
              <a:t>L3 unified cache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</a:rPr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533400" y="5447586"/>
            <a:ext cx="6172200" cy="5715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latin typeface="Arial" panose="020B0604020202020204" pitchFamily="34" charset="0"/>
              </a:rPr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3676650" y="4761786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28" name="Text Box 426"/>
          <p:cNvSpPr txBox="1">
            <a:spLocks noChangeArrowheads="1"/>
          </p:cNvSpPr>
          <p:nvPr/>
        </p:nvSpPr>
        <p:spPr bwMode="auto">
          <a:xfrm>
            <a:off x="337795" y="685086"/>
            <a:ext cx="215956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</a:rPr>
              <a:t>Processor package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05600" y="1294686"/>
            <a:ext cx="2362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Calibri" pitchFamily="34" charset="0"/>
              </a:rPr>
              <a:t>2700 Series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dirty="0" smtClean="0">
                <a:latin typeface="Calibri" pitchFamily="34" charset="0"/>
              </a:rPr>
              <a:t>L1 </a:t>
            </a:r>
            <a:r>
              <a:rPr lang="en-US" sz="1800" dirty="0" err="1" smtClean="0">
                <a:latin typeface="Calibri" pitchFamily="34" charset="0"/>
              </a:rPr>
              <a:t>i</a:t>
            </a:r>
            <a:r>
              <a:rPr lang="en-US" sz="1800" dirty="0" smtClean="0">
                <a:latin typeface="Calibri" pitchFamily="34" charset="0"/>
              </a:rPr>
              <a:t>-cache and d-cache:</a:t>
            </a:r>
          </a:p>
          <a:p>
            <a:pPr lvl="1" algn="l"/>
            <a:r>
              <a:rPr lang="en-US" sz="1800" b="0" dirty="0" smtClean="0">
                <a:latin typeface="Calibri" pitchFamily="34" charset="0"/>
              </a:rPr>
              <a:t>32 KB,  8-way, </a:t>
            </a:r>
          </a:p>
          <a:p>
            <a:pPr lvl="1" algn="l"/>
            <a:r>
              <a:rPr lang="en-US" sz="1800" b="0" dirty="0" smtClean="0">
                <a:latin typeface="Calibri" pitchFamily="34" charset="0"/>
              </a:rPr>
              <a:t>Access: 4 cycles</a:t>
            </a:r>
          </a:p>
          <a:p>
            <a:pPr algn="l"/>
            <a:endParaRPr lang="en-US" sz="1800" b="0" dirty="0" smtClean="0">
              <a:latin typeface="Calibri" pitchFamily="34" charset="0"/>
            </a:endParaRPr>
          </a:p>
          <a:p>
            <a:pPr algn="l"/>
            <a:r>
              <a:rPr lang="en-US" sz="1800" dirty="0" smtClean="0">
                <a:latin typeface="Calibri" pitchFamily="34" charset="0"/>
              </a:rPr>
              <a:t>L2 unified cache:</a:t>
            </a:r>
          </a:p>
          <a:p>
            <a:pPr lvl="1" algn="l"/>
            <a:r>
              <a:rPr lang="en-US" sz="1800" b="0" dirty="0" smtClean="0">
                <a:latin typeface="Calibri" pitchFamily="34" charset="0"/>
              </a:rPr>
              <a:t> 256 KB, 8-way, </a:t>
            </a:r>
          </a:p>
          <a:p>
            <a:pPr lvl="1" algn="l"/>
            <a:r>
              <a:rPr lang="en-US" sz="1800" b="0" dirty="0" smtClean="0">
                <a:latin typeface="Calibri" pitchFamily="34" charset="0"/>
              </a:rPr>
              <a:t>Access: 11 cycles</a:t>
            </a:r>
          </a:p>
          <a:p>
            <a:pPr lvl="1" algn="l"/>
            <a:endParaRPr lang="en-US" sz="1800" b="0" dirty="0" smtClean="0">
              <a:latin typeface="Calibri" pitchFamily="34" charset="0"/>
            </a:endParaRPr>
          </a:p>
          <a:p>
            <a:pPr algn="l"/>
            <a:r>
              <a:rPr lang="en-US" sz="1800" dirty="0" smtClean="0">
                <a:latin typeface="Calibri" pitchFamily="34" charset="0"/>
              </a:rPr>
              <a:t>L3 unified cache:</a:t>
            </a:r>
          </a:p>
          <a:p>
            <a:pPr lvl="1" algn="l"/>
            <a:r>
              <a:rPr lang="en-US" sz="1800" b="0" dirty="0" smtClean="0">
                <a:latin typeface="Calibri" pitchFamily="34" charset="0"/>
              </a:rPr>
              <a:t>8 MB, 16-way,</a:t>
            </a:r>
          </a:p>
          <a:p>
            <a:pPr lvl="1" algn="l"/>
            <a:r>
              <a:rPr lang="en-US" sz="1800" b="0" dirty="0" smtClean="0">
                <a:latin typeface="Calibri" pitchFamily="34" charset="0"/>
              </a:rPr>
              <a:t>Access: 25-40 cycles</a:t>
            </a:r>
          </a:p>
          <a:p>
            <a:pPr lvl="1" algn="l"/>
            <a:endParaRPr lang="en-US" sz="1800" b="0" dirty="0" smtClean="0">
              <a:latin typeface="Calibri" pitchFamily="34" charset="0"/>
            </a:endParaRPr>
          </a:p>
          <a:p>
            <a:pPr algn="l"/>
            <a:r>
              <a:rPr lang="en-US" sz="1800" dirty="0" smtClean="0">
                <a:latin typeface="Calibri" pitchFamily="34" charset="0"/>
              </a:rPr>
              <a:t>Block size</a:t>
            </a:r>
            <a:r>
              <a:rPr lang="en-US" sz="1800" b="0" dirty="0" smtClean="0">
                <a:latin typeface="Calibri" pitchFamily="34" charset="0"/>
              </a:rPr>
              <a:t>: 64 bytes for all caches. </a:t>
            </a:r>
          </a:p>
        </p:txBody>
      </p:sp>
    </p:spTree>
    <p:extLst>
      <p:ext uri="{BB962C8B-B14F-4D97-AF65-F5344CB8AC3E}">
        <p14:creationId xmlns:p14="http://schemas.microsoft.com/office/powerpoint/2010/main" val="141550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(8, 2, 4) and 256-Byte DRAM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960116" y="-229667"/>
            <a:ext cx="228602" cy="2819399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2951634" y="1610535"/>
            <a:ext cx="228600" cy="2691923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4510" y="696400"/>
            <a:ext cx="269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K</a:t>
            </a:r>
            <a:r>
              <a:rPr lang="en-US" sz="1800" dirty="0" smtClean="0">
                <a:latin typeface="Calibri" pitchFamily="34" charset="0"/>
              </a:rPr>
              <a:t> = 2</a:t>
            </a:r>
            <a:r>
              <a:rPr lang="en-US" sz="1800" baseline="30000" dirty="0" smtClean="0">
                <a:latin typeface="Calibri" pitchFamily="34" charset="0"/>
              </a:rPr>
              <a:t>1</a:t>
            </a:r>
            <a:r>
              <a:rPr lang="en-US" sz="1800" dirty="0" smtClean="0">
                <a:latin typeface="Calibri" pitchFamily="34" charset="0"/>
              </a:rPr>
              <a:t> blocks (lines)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854967" y="2754868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3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25076" y="685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pPr algn="l"/>
            <a:r>
              <a:rPr lang="en-US" sz="1800" i="1" dirty="0" smtClean="0">
                <a:latin typeface="Calibri" pitchFamily="34" charset="0"/>
              </a:rPr>
              <a:t>C = S x K x B = 64 data bytes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349031" y="1228725"/>
            <a:ext cx="3143423" cy="3190875"/>
            <a:chOff x="1817914" y="1228725"/>
            <a:chExt cx="3143423" cy="3190875"/>
          </a:xfrm>
        </p:grpSpPr>
        <p:grpSp>
          <p:nvGrpSpPr>
            <p:cNvPr id="5" name="Group 4"/>
            <p:cNvGrpSpPr/>
            <p:nvPr/>
          </p:nvGrpSpPr>
          <p:grpSpPr>
            <a:xfrm>
              <a:off x="1828800" y="1594744"/>
              <a:ext cx="3132537" cy="369332"/>
              <a:chOff x="1820463" y="1594744"/>
              <a:chExt cx="3132537" cy="369332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2133600" y="1643571"/>
                <a:ext cx="2819400" cy="266075"/>
                <a:chOff x="2133600" y="1643571"/>
                <a:chExt cx="2819400" cy="266075"/>
              </a:xfrm>
            </p:grpSpPr>
            <p:sp>
              <p:nvSpPr>
                <p:cNvPr id="34" name="Rectangle 33"/>
                <p:cNvSpPr/>
                <p:nvPr/>
              </p:nvSpPr>
              <p:spPr bwMode="auto">
                <a:xfrm>
                  <a:off x="2133600" y="1643571"/>
                  <a:ext cx="2819400" cy="26607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 bwMode="auto">
                <a:xfrm>
                  <a:off x="2302401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 bwMode="auto">
                <a:xfrm>
                  <a:off x="3565606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</p:grpSp>
          <p:sp>
            <p:nvSpPr>
              <p:cNvPr id="112" name="TextBox 111"/>
              <p:cNvSpPr txBox="1"/>
              <p:nvPr/>
            </p:nvSpPr>
            <p:spPr>
              <a:xfrm>
                <a:off x="1820463" y="1594744"/>
                <a:ext cx="3129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</p:grpSp>
        <p:sp>
          <p:nvSpPr>
            <p:cNvPr id="117" name="TextBox 116"/>
            <p:cNvSpPr txBox="1"/>
            <p:nvPr/>
          </p:nvSpPr>
          <p:spPr>
            <a:xfrm>
              <a:off x="2735093" y="1241203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954293" y="1228725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1820463" y="1594744"/>
              <a:ext cx="3132537" cy="369332"/>
              <a:chOff x="1820463" y="1594744"/>
              <a:chExt cx="3132537" cy="369332"/>
            </a:xfrm>
          </p:grpSpPr>
          <p:grpSp>
            <p:nvGrpSpPr>
              <p:cNvPr id="83" name="Group 82"/>
              <p:cNvGrpSpPr/>
              <p:nvPr/>
            </p:nvGrpSpPr>
            <p:grpSpPr>
              <a:xfrm>
                <a:off x="2133600" y="1643571"/>
                <a:ext cx="2819400" cy="266075"/>
                <a:chOff x="2133600" y="1643571"/>
                <a:chExt cx="2819400" cy="266075"/>
              </a:xfrm>
            </p:grpSpPr>
            <p:sp>
              <p:nvSpPr>
                <p:cNvPr id="85" name="Rectangle 84"/>
                <p:cNvSpPr/>
                <p:nvPr/>
              </p:nvSpPr>
              <p:spPr bwMode="auto">
                <a:xfrm>
                  <a:off x="2133600" y="1643571"/>
                  <a:ext cx="2819400" cy="26607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 bwMode="auto">
                <a:xfrm>
                  <a:off x="2302401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88" name="Rectangle 87"/>
                <p:cNvSpPr/>
                <p:nvPr/>
              </p:nvSpPr>
              <p:spPr bwMode="auto">
                <a:xfrm>
                  <a:off x="3565606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</p:grpSp>
          <p:sp>
            <p:nvSpPr>
              <p:cNvPr id="84" name="TextBox 83"/>
              <p:cNvSpPr txBox="1"/>
              <p:nvPr/>
            </p:nvSpPr>
            <p:spPr>
              <a:xfrm>
                <a:off x="1820463" y="1594744"/>
                <a:ext cx="3129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1817914" y="1938440"/>
              <a:ext cx="3132537" cy="369332"/>
              <a:chOff x="1820463" y="1594744"/>
              <a:chExt cx="3132537" cy="369332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2133600" y="1643571"/>
                <a:ext cx="2819400" cy="266075"/>
                <a:chOff x="2133600" y="1643571"/>
                <a:chExt cx="2819400" cy="266075"/>
              </a:xfrm>
            </p:grpSpPr>
            <p:sp>
              <p:nvSpPr>
                <p:cNvPr id="92" name="Rectangle 91"/>
                <p:cNvSpPr/>
                <p:nvPr/>
              </p:nvSpPr>
              <p:spPr bwMode="auto">
                <a:xfrm>
                  <a:off x="2133600" y="1643571"/>
                  <a:ext cx="2819400" cy="26607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94" name="Rectangle 93"/>
                <p:cNvSpPr/>
                <p:nvPr/>
              </p:nvSpPr>
              <p:spPr bwMode="auto">
                <a:xfrm>
                  <a:off x="2302401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 bwMode="auto">
                <a:xfrm>
                  <a:off x="3565606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</p:grpSp>
          <p:sp>
            <p:nvSpPr>
              <p:cNvPr id="91" name="TextBox 90"/>
              <p:cNvSpPr txBox="1"/>
              <p:nvPr/>
            </p:nvSpPr>
            <p:spPr>
              <a:xfrm>
                <a:off x="1820463" y="1594744"/>
                <a:ext cx="3129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1817914" y="3353582"/>
              <a:ext cx="3132537" cy="369332"/>
              <a:chOff x="1820463" y="1594744"/>
              <a:chExt cx="3132537" cy="369332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2133600" y="1643571"/>
                <a:ext cx="2819400" cy="266075"/>
                <a:chOff x="2133600" y="1643571"/>
                <a:chExt cx="2819400" cy="266075"/>
              </a:xfrm>
            </p:grpSpPr>
            <p:sp>
              <p:nvSpPr>
                <p:cNvPr id="120" name="Rectangle 119"/>
                <p:cNvSpPr/>
                <p:nvPr/>
              </p:nvSpPr>
              <p:spPr bwMode="auto">
                <a:xfrm>
                  <a:off x="2133600" y="1643571"/>
                  <a:ext cx="2819400" cy="26607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 bwMode="auto">
                <a:xfrm>
                  <a:off x="2302401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122" name="Rectangle 121"/>
                <p:cNvSpPr/>
                <p:nvPr/>
              </p:nvSpPr>
              <p:spPr bwMode="auto">
                <a:xfrm>
                  <a:off x="3565606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</p:grpSp>
          <p:sp>
            <p:nvSpPr>
              <p:cNvPr id="98" name="TextBox 97"/>
              <p:cNvSpPr txBox="1"/>
              <p:nvPr/>
            </p:nvSpPr>
            <p:spPr>
              <a:xfrm>
                <a:off x="1820463" y="1594744"/>
                <a:ext cx="3129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1820463" y="3701926"/>
              <a:ext cx="3132537" cy="369332"/>
              <a:chOff x="1820463" y="1594744"/>
              <a:chExt cx="3132537" cy="369332"/>
            </a:xfrm>
          </p:grpSpPr>
          <p:grpSp>
            <p:nvGrpSpPr>
              <p:cNvPr id="124" name="Group 123"/>
              <p:cNvGrpSpPr/>
              <p:nvPr/>
            </p:nvGrpSpPr>
            <p:grpSpPr>
              <a:xfrm>
                <a:off x="2133600" y="1643571"/>
                <a:ext cx="2819400" cy="266075"/>
                <a:chOff x="2133600" y="1643571"/>
                <a:chExt cx="2819400" cy="266075"/>
              </a:xfrm>
            </p:grpSpPr>
            <p:sp>
              <p:nvSpPr>
                <p:cNvPr id="126" name="Rectangle 125"/>
                <p:cNvSpPr/>
                <p:nvPr/>
              </p:nvSpPr>
              <p:spPr bwMode="auto">
                <a:xfrm>
                  <a:off x="2133600" y="1643571"/>
                  <a:ext cx="2819400" cy="26607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 bwMode="auto">
                <a:xfrm>
                  <a:off x="2302401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128" name="Rectangle 127"/>
                <p:cNvSpPr/>
                <p:nvPr/>
              </p:nvSpPr>
              <p:spPr bwMode="auto">
                <a:xfrm>
                  <a:off x="3565606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</p:grpSp>
          <p:sp>
            <p:nvSpPr>
              <p:cNvPr id="125" name="TextBox 124"/>
              <p:cNvSpPr txBox="1"/>
              <p:nvPr/>
            </p:nvSpPr>
            <p:spPr>
              <a:xfrm>
                <a:off x="1820463" y="1594744"/>
                <a:ext cx="3129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1817916" y="4050268"/>
              <a:ext cx="3132537" cy="369332"/>
              <a:chOff x="1820463" y="1594744"/>
              <a:chExt cx="3132537" cy="369332"/>
            </a:xfrm>
          </p:grpSpPr>
          <p:grpSp>
            <p:nvGrpSpPr>
              <p:cNvPr id="130" name="Group 129"/>
              <p:cNvGrpSpPr/>
              <p:nvPr/>
            </p:nvGrpSpPr>
            <p:grpSpPr>
              <a:xfrm>
                <a:off x="2133600" y="1643571"/>
                <a:ext cx="2819400" cy="266075"/>
                <a:chOff x="2133600" y="1643571"/>
                <a:chExt cx="2819400" cy="266075"/>
              </a:xfrm>
            </p:grpSpPr>
            <p:sp>
              <p:nvSpPr>
                <p:cNvPr id="132" name="Rectangle 131"/>
                <p:cNvSpPr/>
                <p:nvPr/>
              </p:nvSpPr>
              <p:spPr bwMode="auto">
                <a:xfrm>
                  <a:off x="2133600" y="1643571"/>
                  <a:ext cx="2819400" cy="26607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 bwMode="auto">
                <a:xfrm>
                  <a:off x="2302401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134" name="Rectangle 133"/>
                <p:cNvSpPr/>
                <p:nvPr/>
              </p:nvSpPr>
              <p:spPr bwMode="auto">
                <a:xfrm>
                  <a:off x="3565606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</p:grpSp>
          <p:sp>
            <p:nvSpPr>
              <p:cNvPr id="131" name="TextBox 130"/>
              <p:cNvSpPr txBox="1"/>
              <p:nvPr/>
            </p:nvSpPr>
            <p:spPr>
              <a:xfrm>
                <a:off x="1820463" y="1594744"/>
                <a:ext cx="3129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1817916" y="3005240"/>
              <a:ext cx="3132537" cy="369332"/>
              <a:chOff x="1820463" y="1594744"/>
              <a:chExt cx="3132537" cy="369332"/>
            </a:xfrm>
          </p:grpSpPr>
          <p:grpSp>
            <p:nvGrpSpPr>
              <p:cNvPr id="136" name="Group 135"/>
              <p:cNvGrpSpPr/>
              <p:nvPr/>
            </p:nvGrpSpPr>
            <p:grpSpPr>
              <a:xfrm>
                <a:off x="2133600" y="1643571"/>
                <a:ext cx="2819400" cy="266075"/>
                <a:chOff x="2133600" y="1643571"/>
                <a:chExt cx="2819400" cy="266075"/>
              </a:xfrm>
            </p:grpSpPr>
            <p:sp>
              <p:nvSpPr>
                <p:cNvPr id="138" name="Rectangle 137"/>
                <p:cNvSpPr/>
                <p:nvPr/>
              </p:nvSpPr>
              <p:spPr bwMode="auto">
                <a:xfrm>
                  <a:off x="2133600" y="1643571"/>
                  <a:ext cx="2819400" cy="26607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139" name="Rectangle 138"/>
                <p:cNvSpPr/>
                <p:nvPr/>
              </p:nvSpPr>
              <p:spPr bwMode="auto">
                <a:xfrm>
                  <a:off x="2302401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140" name="Rectangle 139"/>
                <p:cNvSpPr/>
                <p:nvPr/>
              </p:nvSpPr>
              <p:spPr bwMode="auto">
                <a:xfrm>
                  <a:off x="3565606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</p:grpSp>
          <p:sp>
            <p:nvSpPr>
              <p:cNvPr id="137" name="TextBox 136"/>
              <p:cNvSpPr txBox="1"/>
              <p:nvPr/>
            </p:nvSpPr>
            <p:spPr>
              <a:xfrm>
                <a:off x="1820463" y="1594744"/>
                <a:ext cx="3129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1820463" y="2656896"/>
              <a:ext cx="3132537" cy="369332"/>
              <a:chOff x="1820463" y="1594744"/>
              <a:chExt cx="3132537" cy="369332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2133600" y="1643571"/>
                <a:ext cx="2819400" cy="266075"/>
                <a:chOff x="2133600" y="1643571"/>
                <a:chExt cx="2819400" cy="266075"/>
              </a:xfrm>
            </p:grpSpPr>
            <p:sp>
              <p:nvSpPr>
                <p:cNvPr id="144" name="Rectangle 143"/>
                <p:cNvSpPr/>
                <p:nvPr/>
              </p:nvSpPr>
              <p:spPr bwMode="auto">
                <a:xfrm>
                  <a:off x="2133600" y="1643571"/>
                  <a:ext cx="2819400" cy="26607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145" name="Rectangle 144"/>
                <p:cNvSpPr/>
                <p:nvPr/>
              </p:nvSpPr>
              <p:spPr bwMode="auto">
                <a:xfrm>
                  <a:off x="2302401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146" name="Rectangle 145"/>
                <p:cNvSpPr/>
                <p:nvPr/>
              </p:nvSpPr>
              <p:spPr bwMode="auto">
                <a:xfrm>
                  <a:off x="3565606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</p:grpSp>
          <p:sp>
            <p:nvSpPr>
              <p:cNvPr id="143" name="TextBox 142"/>
              <p:cNvSpPr txBox="1"/>
              <p:nvPr/>
            </p:nvSpPr>
            <p:spPr>
              <a:xfrm>
                <a:off x="1820463" y="1594744"/>
                <a:ext cx="3129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1817914" y="2297668"/>
              <a:ext cx="3132537" cy="369332"/>
              <a:chOff x="1820463" y="1594744"/>
              <a:chExt cx="3132537" cy="369332"/>
            </a:xfrm>
          </p:grpSpPr>
          <p:grpSp>
            <p:nvGrpSpPr>
              <p:cNvPr id="148" name="Group 147"/>
              <p:cNvGrpSpPr/>
              <p:nvPr/>
            </p:nvGrpSpPr>
            <p:grpSpPr>
              <a:xfrm>
                <a:off x="2133600" y="1643571"/>
                <a:ext cx="2819400" cy="266075"/>
                <a:chOff x="2133600" y="1643571"/>
                <a:chExt cx="2819400" cy="266075"/>
              </a:xfrm>
            </p:grpSpPr>
            <p:sp>
              <p:nvSpPr>
                <p:cNvPr id="150" name="Rectangle 149"/>
                <p:cNvSpPr/>
                <p:nvPr/>
              </p:nvSpPr>
              <p:spPr bwMode="auto">
                <a:xfrm>
                  <a:off x="2133600" y="1643571"/>
                  <a:ext cx="2819400" cy="26607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8575" cap="flat" cmpd="sng" algn="ctr">
                  <a:noFill/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151" name="Rectangle 150"/>
                <p:cNvSpPr/>
                <p:nvPr/>
              </p:nvSpPr>
              <p:spPr bwMode="auto">
                <a:xfrm>
                  <a:off x="2302401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  <p:sp>
              <p:nvSpPr>
                <p:cNvPr id="152" name="Rectangle 151"/>
                <p:cNvSpPr/>
                <p:nvPr/>
              </p:nvSpPr>
              <p:spPr bwMode="auto">
                <a:xfrm>
                  <a:off x="3565606" y="1687286"/>
                  <a:ext cx="1187005" cy="15964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dirty="0" smtClean="0">
                    <a:latin typeface="Calibri" pitchFamily="34" charset="0"/>
                  </a:endParaRPr>
                </a:p>
              </p:txBody>
            </p:sp>
          </p:grpSp>
          <p:sp>
            <p:nvSpPr>
              <p:cNvPr id="149" name="TextBox 148"/>
              <p:cNvSpPr txBox="1"/>
              <p:nvPr/>
            </p:nvSpPr>
            <p:spPr>
              <a:xfrm>
                <a:off x="1820463" y="159474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2543489" y="4313807"/>
            <a:ext cx="5000311" cy="1978135"/>
            <a:chOff x="1012372" y="4324693"/>
            <a:chExt cx="5000311" cy="1978135"/>
          </a:xfrm>
        </p:grpSpPr>
        <p:grpSp>
          <p:nvGrpSpPr>
            <p:cNvPr id="6" name="Group 5"/>
            <p:cNvGrpSpPr/>
            <p:nvPr/>
          </p:nvGrpSpPr>
          <p:grpSpPr>
            <a:xfrm>
              <a:off x="1012372" y="4324693"/>
              <a:ext cx="5000311" cy="1978135"/>
              <a:chOff x="3688885" y="4410997"/>
              <a:chExt cx="5000311" cy="1978135"/>
            </a:xfrm>
          </p:grpSpPr>
          <p:sp>
            <p:nvSpPr>
              <p:cNvPr id="99" name="Trapezoid 98"/>
              <p:cNvSpPr/>
              <p:nvPr/>
            </p:nvSpPr>
            <p:spPr bwMode="auto">
              <a:xfrm>
                <a:off x="4197221" y="4410997"/>
                <a:ext cx="2736979" cy="865914"/>
              </a:xfrm>
              <a:prstGeom prst="trapezoid">
                <a:avLst>
                  <a:gd name="adj" fmla="val 88547"/>
                </a:avLst>
              </a:prstGeom>
              <a:solidFill>
                <a:schemeClr val="bg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197221" y="5276911"/>
                <a:ext cx="2736979" cy="5334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600" dirty="0" smtClean="0">
                  <a:latin typeface="Calibri" pitchFamily="34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5695465" y="5391211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5968070" y="5391211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6204395" y="5391211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4792875" y="5391211"/>
                <a:ext cx="71799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4323865" y="5403555"/>
                <a:ext cx="272605" cy="30480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 smtClean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77" name="AutoShape 16"/>
              <p:cNvSpPr>
                <a:spLocks/>
              </p:cNvSpPr>
              <p:nvPr/>
            </p:nvSpPr>
            <p:spPr bwMode="auto">
              <a:xfrm rot="16200000" flipV="1">
                <a:off x="6127125" y="5454317"/>
                <a:ext cx="203235" cy="1040802"/>
              </a:xfrm>
              <a:prstGeom prst="leftBrace">
                <a:avLst>
                  <a:gd name="adj1" fmla="val 136972"/>
                  <a:gd name="adj2" fmla="val 50000"/>
                </a:avLst>
              </a:pr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763698" y="6019800"/>
                <a:ext cx="392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solidFill>
                      <a:srgbClr val="C00000"/>
                    </a:solidFill>
                    <a:latin typeface="Calibri" pitchFamily="34" charset="0"/>
                  </a:rPr>
                  <a:t>B = 2</a:t>
                </a:r>
                <a:r>
                  <a:rPr lang="en-US" sz="1800" baseline="30000" dirty="0" smtClean="0">
                    <a:solidFill>
                      <a:srgbClr val="C00000"/>
                    </a:solidFill>
                    <a:latin typeface="Calibri" pitchFamily="34" charset="0"/>
                  </a:rPr>
                  <a:t>2</a:t>
                </a:r>
                <a:r>
                  <a:rPr lang="en-US" sz="1800" dirty="0" smtClean="0">
                    <a:solidFill>
                      <a:srgbClr val="C00000"/>
                    </a:solidFill>
                    <a:latin typeface="Calibri" pitchFamily="34" charset="0"/>
                  </a:rPr>
                  <a:t> bytes per cache block (the data)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688885" y="5829628"/>
                <a:ext cx="952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solidFill>
                      <a:srgbClr val="C00000"/>
                    </a:solidFill>
                    <a:latin typeface="Calibri" pitchFamily="34" charset="0"/>
                  </a:rPr>
                  <a:t>valid bit</a:t>
                </a: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 rot="5400000" flipH="1" flipV="1">
                <a:off x="4463835" y="5859961"/>
                <a:ext cx="304800" cy="1588"/>
              </a:xfrm>
              <a:prstGeom prst="line">
                <a:avLst/>
              </a:prstGeom>
              <a:noFill/>
              <a:ln w="254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stealth" w="med" len="med"/>
              </a:ln>
              <a:effectLst/>
            </p:spPr>
          </p:cxnSp>
        </p:grpSp>
        <p:sp>
          <p:nvSpPr>
            <p:cNvPr id="153" name="Rectangle 152"/>
            <p:cNvSpPr/>
            <p:nvPr/>
          </p:nvSpPr>
          <p:spPr bwMode="auto">
            <a:xfrm>
              <a:off x="3799114" y="5301342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3</a:t>
              </a:r>
            </a:p>
          </p:txBody>
        </p:sp>
      </p:grpSp>
      <p:graphicFrame>
        <p:nvGraphicFramePr>
          <p:cNvPr id="154" name="Table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07010"/>
              </p:ext>
            </p:extLst>
          </p:nvPr>
        </p:nvGraphicFramePr>
        <p:xfrm>
          <a:off x="7800975" y="1503680"/>
          <a:ext cx="103822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55" name="TextBox 154"/>
          <p:cNvSpPr txBox="1"/>
          <p:nvPr/>
        </p:nvSpPr>
        <p:spPr>
          <a:xfrm>
            <a:off x="8077200" y="1109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DRAM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65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View of DRAM</a:t>
            </a:r>
            <a:endParaRPr lang="en-US" dirty="0"/>
          </a:p>
        </p:txBody>
      </p:sp>
      <p:sp>
        <p:nvSpPr>
          <p:cNvPr id="3" name="Rectangle 32"/>
          <p:cNvSpPr txBox="1">
            <a:spLocks noChangeArrowheads="1"/>
          </p:cNvSpPr>
          <p:nvPr/>
        </p:nvSpPr>
        <p:spPr>
          <a:xfrm>
            <a:off x="424542" y="685800"/>
            <a:ext cx="8414657" cy="269612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So, to generalize, suppose a cache has:</a:t>
            </a:r>
            <a:endParaRPr lang="en-US" sz="1800" kern="0" dirty="0">
              <a:latin typeface="Arial" panose="020B0604020202020204" pitchFamily="34" charset="0"/>
            </a:endParaRP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S = 2</a:t>
            </a:r>
            <a:r>
              <a:rPr lang="en-US" sz="1800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sets</a:t>
            </a:r>
            <a:endParaRPr lang="en-US" sz="1800" kern="0" dirty="0">
              <a:latin typeface="Arial" panose="020B0604020202020204" pitchFamily="34" charset="0"/>
            </a:endParaRP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blocks (lines) per set</a:t>
            </a:r>
            <a:endParaRPr lang="en-US" sz="1800" kern="0" dirty="0">
              <a:latin typeface="Arial" panose="020B0604020202020204" pitchFamily="34" charset="0"/>
            </a:endParaRPr>
          </a:p>
          <a:p>
            <a:pPr marL="0" indent="0">
              <a:tabLst>
                <a:tab pos="457200" algn="l"/>
                <a:tab pos="1371600" algn="l"/>
              </a:tabLst>
            </a:pP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B = 2</a:t>
            </a:r>
            <a:r>
              <a:rPr lang="en-US" sz="1800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800" kern="0" dirty="0">
                <a:latin typeface="Arial" panose="020B0604020202020204" pitchFamily="34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</a:rPr>
              <a:t>bytes per block (line)</a:t>
            </a:r>
            <a:endParaRPr lang="en-US" sz="1800" kern="0" dirty="0">
              <a:latin typeface="Arial" panose="020B0604020202020204" pitchFamily="34" charset="0"/>
            </a:endParaRPr>
          </a:p>
          <a:p>
            <a:pPr marL="0" indent="0"/>
            <a:endParaRPr lang="en-US" sz="1800" kern="0" dirty="0" smtClean="0">
              <a:latin typeface="Arial" panose="020B0604020202020204" pitchFamily="34" charset="0"/>
            </a:endParaRPr>
          </a:p>
          <a:p>
            <a:pPr marL="0" indent="0"/>
            <a:r>
              <a:rPr lang="en-US" sz="1800" kern="0" dirty="0" smtClean="0">
                <a:latin typeface="Arial" panose="020B0604020202020204" pitchFamily="34" charset="0"/>
              </a:rPr>
              <a:t>And, suppose that DRAM uses N-bit addresses.  then for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any address:</a:t>
            </a:r>
          </a:p>
          <a:p>
            <a:pPr marL="0" indent="0"/>
            <a:endParaRPr lang="en-US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US" sz="1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a</a:t>
            </a:r>
            <a:r>
              <a:rPr lang="en-US" sz="1800" kern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en-US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kern="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s+b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 a</a:t>
            </a:r>
            <a:r>
              <a:rPr lang="en-US" sz="1800" kern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s+b-1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en-US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kern="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 a</a:t>
            </a:r>
            <a:r>
              <a:rPr lang="en-US" sz="1800" kern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b-1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… a</a:t>
            </a:r>
            <a:r>
              <a:rPr lang="en-US" sz="1800" kern="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14799" y="2971800"/>
            <a:ext cx="4724400" cy="1405354"/>
            <a:chOff x="4114799" y="2971800"/>
            <a:chExt cx="4724400" cy="1405354"/>
          </a:xfrm>
        </p:grpSpPr>
        <p:sp>
          <p:nvSpPr>
            <p:cNvPr id="23" name="TextBox 22"/>
            <p:cNvSpPr txBox="1"/>
            <p:nvPr/>
          </p:nvSpPr>
          <p:spPr>
            <a:xfrm>
              <a:off x="4114799" y="4038600"/>
              <a:ext cx="4724400" cy="338554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Bits a</a:t>
              </a:r>
              <a:r>
                <a:rPr lang="en-US" sz="16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b-1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:a</a:t>
              </a:r>
              <a:r>
                <a:rPr lang="en-US" sz="16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give the byte index within the block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eft Brace 8"/>
            <p:cNvSpPr/>
            <p:nvPr/>
          </p:nvSpPr>
          <p:spPr bwMode="auto">
            <a:xfrm>
              <a:off x="4648200" y="2971800"/>
              <a:ext cx="76200" cy="914400"/>
            </a:xfrm>
            <a:prstGeom prst="leftBrace">
              <a:avLst/>
            </a:prstGeom>
            <a:solidFill>
              <a:schemeClr val="accent1"/>
            </a:solidFill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4376057" y="3570514"/>
              <a:ext cx="315686" cy="478972"/>
            </a:xfrm>
            <a:custGeom>
              <a:avLst/>
              <a:gdLst>
                <a:gd name="connsiteX0" fmla="*/ 0 w 315686"/>
                <a:gd name="connsiteY0" fmla="*/ 478972 h 478972"/>
                <a:gd name="connsiteX1" fmla="*/ 261257 w 315686"/>
                <a:gd name="connsiteY1" fmla="*/ 272143 h 478972"/>
                <a:gd name="connsiteX2" fmla="*/ 315686 w 315686"/>
                <a:gd name="connsiteY2" fmla="*/ 0 h 47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5686" h="478972">
                  <a:moveTo>
                    <a:pt x="0" y="478972"/>
                  </a:moveTo>
                  <a:cubicBezTo>
                    <a:pt x="104321" y="415472"/>
                    <a:pt x="208643" y="351972"/>
                    <a:pt x="261257" y="272143"/>
                  </a:cubicBezTo>
                  <a:cubicBezTo>
                    <a:pt x="313871" y="192314"/>
                    <a:pt x="314778" y="96157"/>
                    <a:pt x="315686" y="0"/>
                  </a:cubicBezTo>
                </a:path>
              </a:pathLst>
            </a:cu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472544" y="2895600"/>
            <a:ext cx="5366655" cy="2057400"/>
            <a:chOff x="3472544" y="2895600"/>
            <a:chExt cx="5366655" cy="2057400"/>
          </a:xfrm>
        </p:grpSpPr>
        <p:sp>
          <p:nvSpPr>
            <p:cNvPr id="24" name="TextBox 23"/>
            <p:cNvSpPr txBox="1"/>
            <p:nvPr/>
          </p:nvSpPr>
          <p:spPr>
            <a:xfrm>
              <a:off x="4114799" y="4614446"/>
              <a:ext cx="4724400" cy="338554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Bits a</a:t>
              </a:r>
              <a:r>
                <a:rPr lang="en-US" sz="16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b+s-1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:a</a:t>
              </a:r>
              <a:r>
                <a:rPr lang="en-US" sz="16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give the set index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Left Brace 17"/>
            <p:cNvSpPr/>
            <p:nvPr/>
          </p:nvSpPr>
          <p:spPr bwMode="auto">
            <a:xfrm>
              <a:off x="3472544" y="2895600"/>
              <a:ext cx="76200" cy="1066800"/>
            </a:xfrm>
            <a:prstGeom prst="leftBrace">
              <a:avLst/>
            </a:prstGeom>
            <a:solidFill>
              <a:schemeClr val="accent1"/>
            </a:solidFill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3526971" y="3548743"/>
              <a:ext cx="631372" cy="1207902"/>
            </a:xfrm>
            <a:custGeom>
              <a:avLst/>
              <a:gdLst>
                <a:gd name="connsiteX0" fmla="*/ 631372 w 631372"/>
                <a:gd name="connsiteY0" fmla="*/ 1197428 h 1207902"/>
                <a:gd name="connsiteX1" fmla="*/ 130629 w 631372"/>
                <a:gd name="connsiteY1" fmla="*/ 1034143 h 1207902"/>
                <a:gd name="connsiteX2" fmla="*/ 0 w 631372"/>
                <a:gd name="connsiteY2" fmla="*/ 0 h 1207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1372" h="1207902">
                  <a:moveTo>
                    <a:pt x="631372" y="1197428"/>
                  </a:moveTo>
                  <a:cubicBezTo>
                    <a:pt x="433615" y="1215571"/>
                    <a:pt x="235858" y="1233714"/>
                    <a:pt x="130629" y="1034143"/>
                  </a:cubicBezTo>
                  <a:cubicBezTo>
                    <a:pt x="25400" y="834572"/>
                    <a:pt x="12700" y="417286"/>
                    <a:pt x="0" y="0"/>
                  </a:cubicBezTo>
                </a:path>
              </a:pathLst>
            </a:cu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188030" y="2893424"/>
            <a:ext cx="6651169" cy="3217144"/>
            <a:chOff x="2188030" y="2893424"/>
            <a:chExt cx="6651169" cy="3217144"/>
          </a:xfrm>
        </p:grpSpPr>
        <p:sp>
          <p:nvSpPr>
            <p:cNvPr id="26" name="TextBox 25"/>
            <p:cNvSpPr txBox="1"/>
            <p:nvPr/>
          </p:nvSpPr>
          <p:spPr>
            <a:xfrm>
              <a:off x="4114799" y="5279571"/>
              <a:ext cx="4724400" cy="83099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l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Bits a</a:t>
              </a:r>
              <a:r>
                <a:rPr lang="en-US" sz="16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N-1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:a</a:t>
              </a:r>
              <a:r>
                <a:rPr lang="en-US" sz="16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s+b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become the tag for the data</a:t>
              </a:r>
            </a:p>
            <a:p>
              <a:pPr algn="l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Note that these bits are only the same for blocks that are within the same DRAM group.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Left Brace 27"/>
            <p:cNvSpPr/>
            <p:nvPr/>
          </p:nvSpPr>
          <p:spPr bwMode="auto">
            <a:xfrm>
              <a:off x="2188030" y="2893424"/>
              <a:ext cx="76200" cy="1097280"/>
            </a:xfrm>
            <a:prstGeom prst="leftBrace">
              <a:avLst/>
            </a:prstGeom>
            <a:solidFill>
              <a:schemeClr val="accent1"/>
            </a:solidFill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2193168" y="3548743"/>
              <a:ext cx="1965175" cy="1943671"/>
            </a:xfrm>
            <a:custGeom>
              <a:avLst/>
              <a:gdLst>
                <a:gd name="connsiteX0" fmla="*/ 1965175 w 1965175"/>
                <a:gd name="connsiteY0" fmla="*/ 1872343 h 1943671"/>
                <a:gd name="connsiteX1" fmla="*/ 1126975 w 1965175"/>
                <a:gd name="connsiteY1" fmla="*/ 1883228 h 1943671"/>
                <a:gd name="connsiteX2" fmla="*/ 169032 w 1965175"/>
                <a:gd name="connsiteY2" fmla="*/ 1219200 h 1943671"/>
                <a:gd name="connsiteX3" fmla="*/ 5746 w 1965175"/>
                <a:gd name="connsiteY3" fmla="*/ 0 h 1943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5175" h="1943671">
                  <a:moveTo>
                    <a:pt x="1965175" y="1872343"/>
                  </a:moveTo>
                  <a:cubicBezTo>
                    <a:pt x="1695753" y="1932214"/>
                    <a:pt x="1426332" y="1992085"/>
                    <a:pt x="1126975" y="1883228"/>
                  </a:cubicBezTo>
                  <a:cubicBezTo>
                    <a:pt x="827618" y="1774371"/>
                    <a:pt x="355903" y="1533071"/>
                    <a:pt x="169032" y="1219200"/>
                  </a:cubicBezTo>
                  <a:cubicBezTo>
                    <a:pt x="-17839" y="905329"/>
                    <a:pt x="-6047" y="452664"/>
                    <a:pt x="5746" y="0"/>
                  </a:cubicBezTo>
                </a:path>
              </a:pathLst>
            </a:cu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435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Read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546278" y="2990228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1536878" y="2990228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 bits = K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298878" y="2990228"/>
            <a:ext cx="7491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bits = J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57200" y="2650266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word: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38150" y="666750"/>
            <a:ext cx="3823680" cy="10772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600" i="1" dirty="0" smtClean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600" i="1" dirty="0" smtClean="0">
                <a:solidFill>
                  <a:srgbClr val="C00000"/>
                </a:solidFill>
                <a:latin typeface="Calibri" pitchFamily="34" charset="0"/>
              </a:rPr>
              <a:t>Check if </a:t>
            </a:r>
            <a:r>
              <a:rPr lang="en-US" sz="1600" i="1" u="sng" dirty="0" smtClean="0">
                <a:solidFill>
                  <a:srgbClr val="C00000"/>
                </a:solidFill>
                <a:latin typeface="Calibri" pitchFamily="34" charset="0"/>
              </a:rPr>
              <a:t>any</a:t>
            </a:r>
            <a:r>
              <a:rPr lang="en-US" sz="1600" i="1" dirty="0" smtClean="0">
                <a:solidFill>
                  <a:srgbClr val="C00000"/>
                </a:solidFill>
                <a:latin typeface="Calibri" pitchFamily="34" charset="0"/>
              </a:rPr>
              <a:t> line in set has matching tag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600" i="1" dirty="0" smtClean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600" i="1" dirty="0" smtClean="0">
                <a:solidFill>
                  <a:srgbClr val="C00000"/>
                </a:solidFill>
                <a:latin typeface="Calibri" pitchFamily="34" charset="0"/>
              </a:rPr>
              <a:t>Locate data starting at offset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505200" y="1495425"/>
            <a:ext cx="5391150" cy="2238375"/>
            <a:chOff x="3505200" y="1495425"/>
            <a:chExt cx="5391150" cy="2238375"/>
          </a:xfrm>
        </p:grpSpPr>
        <p:grpSp>
          <p:nvGrpSpPr>
            <p:cNvPr id="62" name="Group 79"/>
            <p:cNvGrpSpPr/>
            <p:nvPr/>
          </p:nvGrpSpPr>
          <p:grpSpPr>
            <a:xfrm>
              <a:off x="4248150" y="1926599"/>
              <a:ext cx="4648200" cy="251702"/>
              <a:chOff x="1637766" y="1995289"/>
              <a:chExt cx="4648200" cy="492484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1637766" y="1995289"/>
                <a:ext cx="4648200" cy="49248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1784795" y="2090806"/>
                <a:ext cx="1187005" cy="31237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048000" y="2090806"/>
                <a:ext cx="1187005" cy="31237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cxnSp>
            <p:nvCxnSpPr>
              <p:cNvPr id="100" name="Straight Connector 99"/>
              <p:cNvCxnSpPr/>
              <p:nvPr/>
            </p:nvCxnSpPr>
            <p:spPr bwMode="auto">
              <a:xfrm>
                <a:off x="4349839" y="2254873"/>
                <a:ext cx="609600" cy="1588"/>
              </a:xfrm>
              <a:prstGeom prst="line">
                <a:avLst/>
              </a:prstGeom>
              <a:noFill/>
              <a:ln w="76200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1" name="Rectangle 100"/>
              <p:cNvSpPr/>
              <p:nvPr/>
            </p:nvSpPr>
            <p:spPr bwMode="auto">
              <a:xfrm>
                <a:off x="4953000" y="2090806"/>
                <a:ext cx="1187005" cy="31237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</p:grpSp>
        <p:cxnSp>
          <p:nvCxnSpPr>
            <p:cNvPr id="103" name="Straight Connector 102"/>
            <p:cNvCxnSpPr/>
            <p:nvPr/>
          </p:nvCxnSpPr>
          <p:spPr bwMode="auto">
            <a:xfrm>
              <a:off x="4476750" y="3265484"/>
              <a:ext cx="4267200" cy="11116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4151806" y="1524000"/>
              <a:ext cx="5725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Line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686175" y="1649968"/>
              <a:ext cx="4816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Set</a:t>
              </a:r>
            </a:p>
          </p:txBody>
        </p:sp>
        <p:grpSp>
          <p:nvGrpSpPr>
            <p:cNvPr id="109" name="Group 79"/>
            <p:cNvGrpSpPr/>
            <p:nvPr/>
          </p:nvGrpSpPr>
          <p:grpSpPr>
            <a:xfrm>
              <a:off x="4248150" y="2225332"/>
              <a:ext cx="4648200" cy="251702"/>
              <a:chOff x="1637766" y="1995289"/>
              <a:chExt cx="4648200" cy="492484"/>
            </a:xfrm>
          </p:grpSpPr>
          <p:sp>
            <p:nvSpPr>
              <p:cNvPr id="110" name="Rectangle 109"/>
              <p:cNvSpPr/>
              <p:nvPr/>
            </p:nvSpPr>
            <p:spPr bwMode="auto">
              <a:xfrm>
                <a:off x="1637766" y="1995289"/>
                <a:ext cx="4648200" cy="49248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1784795" y="2090806"/>
                <a:ext cx="1187005" cy="31237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3048000" y="2090806"/>
                <a:ext cx="1187005" cy="31237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cxnSp>
            <p:nvCxnSpPr>
              <p:cNvPr id="113" name="Straight Connector 112"/>
              <p:cNvCxnSpPr/>
              <p:nvPr/>
            </p:nvCxnSpPr>
            <p:spPr bwMode="auto">
              <a:xfrm>
                <a:off x="4349839" y="2254873"/>
                <a:ext cx="609600" cy="1588"/>
              </a:xfrm>
              <a:prstGeom prst="line">
                <a:avLst/>
              </a:prstGeom>
              <a:noFill/>
              <a:ln w="76200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4" name="Rectangle 113"/>
              <p:cNvSpPr/>
              <p:nvPr/>
            </p:nvSpPr>
            <p:spPr bwMode="auto">
              <a:xfrm>
                <a:off x="4953000" y="2090806"/>
                <a:ext cx="1187005" cy="31237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</p:grpSp>
        <p:grpSp>
          <p:nvGrpSpPr>
            <p:cNvPr id="121" name="Group 79"/>
            <p:cNvGrpSpPr/>
            <p:nvPr/>
          </p:nvGrpSpPr>
          <p:grpSpPr>
            <a:xfrm>
              <a:off x="4248150" y="2834932"/>
              <a:ext cx="4648200" cy="251702"/>
              <a:chOff x="1637766" y="1995289"/>
              <a:chExt cx="4648200" cy="492484"/>
            </a:xfrm>
          </p:grpSpPr>
          <p:sp>
            <p:nvSpPr>
              <p:cNvPr id="122" name="Rectangle 121"/>
              <p:cNvSpPr/>
              <p:nvPr/>
            </p:nvSpPr>
            <p:spPr bwMode="auto">
              <a:xfrm>
                <a:off x="1637766" y="1995289"/>
                <a:ext cx="4648200" cy="49248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 bwMode="auto">
              <a:xfrm>
                <a:off x="1784795" y="2090806"/>
                <a:ext cx="1187005" cy="31237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 bwMode="auto">
              <a:xfrm>
                <a:off x="3048000" y="2090806"/>
                <a:ext cx="1187005" cy="31237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cxnSp>
            <p:nvCxnSpPr>
              <p:cNvPr id="125" name="Straight Connector 124"/>
              <p:cNvCxnSpPr/>
              <p:nvPr/>
            </p:nvCxnSpPr>
            <p:spPr bwMode="auto">
              <a:xfrm>
                <a:off x="4349839" y="2254873"/>
                <a:ext cx="609600" cy="1588"/>
              </a:xfrm>
              <a:prstGeom prst="line">
                <a:avLst/>
              </a:prstGeom>
              <a:noFill/>
              <a:ln w="76200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6" name="Rectangle 125"/>
              <p:cNvSpPr/>
              <p:nvPr/>
            </p:nvSpPr>
            <p:spPr bwMode="auto">
              <a:xfrm>
                <a:off x="4953000" y="2090806"/>
                <a:ext cx="1187005" cy="31237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</p:grpSp>
        <p:grpSp>
          <p:nvGrpSpPr>
            <p:cNvPr id="127" name="Group 79"/>
            <p:cNvGrpSpPr/>
            <p:nvPr/>
          </p:nvGrpSpPr>
          <p:grpSpPr>
            <a:xfrm>
              <a:off x="4248150" y="3429000"/>
              <a:ext cx="4648200" cy="251702"/>
              <a:chOff x="1637766" y="1995289"/>
              <a:chExt cx="4648200" cy="492484"/>
            </a:xfrm>
          </p:grpSpPr>
          <p:sp>
            <p:nvSpPr>
              <p:cNvPr id="128" name="Rectangle 127"/>
              <p:cNvSpPr/>
              <p:nvPr/>
            </p:nvSpPr>
            <p:spPr bwMode="auto">
              <a:xfrm>
                <a:off x="1637766" y="1995289"/>
                <a:ext cx="4648200" cy="49248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 bwMode="auto">
              <a:xfrm>
                <a:off x="1784795" y="2090806"/>
                <a:ext cx="1187005" cy="31237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3048000" y="2090806"/>
                <a:ext cx="1187005" cy="31237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cxnSp>
            <p:nvCxnSpPr>
              <p:cNvPr id="131" name="Straight Connector 130"/>
              <p:cNvCxnSpPr/>
              <p:nvPr/>
            </p:nvCxnSpPr>
            <p:spPr bwMode="auto">
              <a:xfrm>
                <a:off x="4349839" y="2254873"/>
                <a:ext cx="609600" cy="1588"/>
              </a:xfrm>
              <a:prstGeom prst="line">
                <a:avLst/>
              </a:prstGeom>
              <a:noFill/>
              <a:ln w="76200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2" name="Rectangle 131"/>
              <p:cNvSpPr/>
              <p:nvPr/>
            </p:nvSpPr>
            <p:spPr bwMode="auto">
              <a:xfrm>
                <a:off x="4953000" y="2090806"/>
                <a:ext cx="1187005" cy="31237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3773088" y="1856000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3766289" y="2173843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759076" y="2764393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505200" y="3364468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8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849643" y="1507903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068843" y="1495425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7756580" y="1507903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8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</a:p>
          </p:txBody>
        </p:sp>
        <p:cxnSp>
          <p:nvCxnSpPr>
            <p:cNvPr id="141" name="Straight Connector 140"/>
            <p:cNvCxnSpPr/>
            <p:nvPr/>
          </p:nvCxnSpPr>
          <p:spPr bwMode="auto">
            <a:xfrm>
              <a:off x="4476750" y="2667000"/>
              <a:ext cx="4267200" cy="11116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3652607" y="4550131"/>
            <a:ext cx="5110393" cy="369332"/>
            <a:chOff x="3785957" y="4783693"/>
            <a:chExt cx="5110393" cy="369332"/>
          </a:xfrm>
        </p:grpSpPr>
        <p:grpSp>
          <p:nvGrpSpPr>
            <p:cNvPr id="142" name="Group 79"/>
            <p:cNvGrpSpPr/>
            <p:nvPr/>
          </p:nvGrpSpPr>
          <p:grpSpPr>
            <a:xfrm>
              <a:off x="4248150" y="4853698"/>
              <a:ext cx="4648200" cy="251702"/>
              <a:chOff x="1637766" y="1995289"/>
              <a:chExt cx="4648200" cy="492484"/>
            </a:xfrm>
          </p:grpSpPr>
          <p:sp>
            <p:nvSpPr>
              <p:cNvPr id="143" name="Rectangle 142"/>
              <p:cNvSpPr/>
              <p:nvPr/>
            </p:nvSpPr>
            <p:spPr bwMode="auto">
              <a:xfrm>
                <a:off x="1637766" y="1995289"/>
                <a:ext cx="4648200" cy="49248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 bwMode="auto">
              <a:xfrm>
                <a:off x="1784795" y="2090806"/>
                <a:ext cx="1187005" cy="31237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 bwMode="auto">
              <a:xfrm>
                <a:off x="3048000" y="2090806"/>
                <a:ext cx="1187005" cy="31237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  <p:cxnSp>
            <p:nvCxnSpPr>
              <p:cNvPr id="146" name="Straight Connector 145"/>
              <p:cNvCxnSpPr/>
              <p:nvPr/>
            </p:nvCxnSpPr>
            <p:spPr bwMode="auto">
              <a:xfrm>
                <a:off x="4349839" y="2254873"/>
                <a:ext cx="609600" cy="1588"/>
              </a:xfrm>
              <a:prstGeom prst="line">
                <a:avLst/>
              </a:prstGeom>
              <a:noFill/>
              <a:ln w="76200" cap="rnd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7" name="Rectangle 146"/>
              <p:cNvSpPr/>
              <p:nvPr/>
            </p:nvSpPr>
            <p:spPr bwMode="auto">
              <a:xfrm>
                <a:off x="4953000" y="2090806"/>
                <a:ext cx="1187005" cy="31237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 smtClean="0">
                  <a:latin typeface="Calibri" pitchFamily="34" charset="0"/>
                </a:endParaRPr>
              </a:p>
            </p:txBody>
          </p:sp>
        </p:grpSp>
        <p:sp>
          <p:nvSpPr>
            <p:cNvPr id="148" name="TextBox 147"/>
            <p:cNvSpPr txBox="1"/>
            <p:nvPr/>
          </p:nvSpPr>
          <p:spPr>
            <a:xfrm>
              <a:off x="3785957" y="4783693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150" name="Trapezoid 149"/>
          <p:cNvSpPr/>
          <p:nvPr/>
        </p:nvSpPr>
        <p:spPr bwMode="auto">
          <a:xfrm>
            <a:off x="4356436" y="4849086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4356436" y="5715000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5854680" y="5829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6127285" y="5829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6388080" y="5829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7280708" y="5829300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  <a:r>
              <a:rPr lang="en-US" sz="1600" baseline="30000" dirty="0" smtClean="0">
                <a:latin typeface="Calibri" pitchFamily="34" charset="0"/>
              </a:rPr>
              <a:t>b</a:t>
            </a:r>
            <a:r>
              <a:rPr lang="en-US" sz="1600" dirty="0" smtClean="0">
                <a:latin typeface="Calibri" pitchFamily="34" charset="0"/>
              </a:rPr>
              <a:t>-1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6391275" y="5829300"/>
            <a:ext cx="320897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157" name="Straight Connector 156"/>
          <p:cNvCxnSpPr/>
          <p:nvPr/>
        </p:nvCxnSpPr>
        <p:spPr bwMode="auto">
          <a:xfrm flipV="1">
            <a:off x="6477000" y="5978881"/>
            <a:ext cx="171450" cy="2025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58" name="Rectangle 157"/>
          <p:cNvSpPr/>
          <p:nvPr/>
        </p:nvSpPr>
        <p:spPr bwMode="auto">
          <a:xfrm>
            <a:off x="4952090" y="58293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4483080" y="5841644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6696075" y="5837367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J</a:t>
            </a: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961414" y="5837367"/>
            <a:ext cx="320897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cxnSp>
        <p:nvCxnSpPr>
          <p:cNvPr id="166" name="Straight Connector 165"/>
          <p:cNvCxnSpPr/>
          <p:nvPr/>
        </p:nvCxnSpPr>
        <p:spPr bwMode="auto">
          <a:xfrm flipV="1">
            <a:off x="7067550" y="5976856"/>
            <a:ext cx="171450" cy="2025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81" name="Group 180"/>
          <p:cNvGrpSpPr/>
          <p:nvPr/>
        </p:nvGrpSpPr>
        <p:grpSpPr>
          <a:xfrm>
            <a:off x="1536880" y="2590800"/>
            <a:ext cx="2265837" cy="1752601"/>
            <a:chOff x="1536880" y="2590800"/>
            <a:chExt cx="2265837" cy="1752601"/>
          </a:xfrm>
        </p:grpSpPr>
        <p:grpSp>
          <p:nvGrpSpPr>
            <p:cNvPr id="174" name="Group 173"/>
            <p:cNvGrpSpPr/>
            <p:nvPr/>
          </p:nvGrpSpPr>
          <p:grpSpPr>
            <a:xfrm>
              <a:off x="1536880" y="3337277"/>
              <a:ext cx="761998" cy="810398"/>
              <a:chOff x="1536880" y="3337277"/>
              <a:chExt cx="761998" cy="810398"/>
            </a:xfrm>
          </p:grpSpPr>
          <p:sp>
            <p:nvSpPr>
              <p:cNvPr id="60" name="AutoShape 16"/>
              <p:cNvSpPr>
                <a:spLocks/>
              </p:cNvSpPr>
              <p:nvPr/>
            </p:nvSpPr>
            <p:spPr bwMode="auto">
              <a:xfrm rot="16200000" flipV="1">
                <a:off x="1803579" y="3070578"/>
                <a:ext cx="228600" cy="761998"/>
              </a:xfrm>
              <a:prstGeom prst="leftBrace">
                <a:avLst>
                  <a:gd name="adj1" fmla="val 7500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1569073" y="3501344"/>
                <a:ext cx="7052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set</a:t>
                </a:r>
              </a:p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index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921702" y="2933700"/>
              <a:ext cx="1881015" cy="1409701"/>
              <a:chOff x="1921702" y="2933700"/>
              <a:chExt cx="1881015" cy="1409701"/>
            </a:xfrm>
          </p:grpSpPr>
          <p:cxnSp>
            <p:nvCxnSpPr>
              <p:cNvPr id="15" name="Straight Connector 14"/>
              <p:cNvCxnSpPr>
                <a:stCxn id="80" idx="2"/>
              </p:cNvCxnSpPr>
              <p:nvPr/>
            </p:nvCxnSpPr>
            <p:spPr bwMode="auto">
              <a:xfrm>
                <a:off x="1921702" y="4147675"/>
                <a:ext cx="0" cy="195725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1921702" y="4343400"/>
                <a:ext cx="1431098" cy="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3352800" y="2933700"/>
                <a:ext cx="0" cy="1409701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3352800" y="2933700"/>
                <a:ext cx="449917" cy="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77" name="TextBox 176"/>
            <p:cNvSpPr txBox="1"/>
            <p:nvPr/>
          </p:nvSpPr>
          <p:spPr>
            <a:xfrm>
              <a:off x="3373268" y="2590800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546279" y="3340093"/>
            <a:ext cx="5634028" cy="1282178"/>
            <a:chOff x="546279" y="3340093"/>
            <a:chExt cx="5634028" cy="1282178"/>
          </a:xfrm>
        </p:grpSpPr>
        <p:grpSp>
          <p:nvGrpSpPr>
            <p:cNvPr id="176" name="Group 175"/>
            <p:cNvGrpSpPr/>
            <p:nvPr/>
          </p:nvGrpSpPr>
          <p:grpSpPr>
            <a:xfrm>
              <a:off x="546279" y="3340093"/>
              <a:ext cx="990598" cy="531793"/>
              <a:chOff x="546279" y="3340093"/>
              <a:chExt cx="990598" cy="531793"/>
            </a:xfrm>
          </p:grpSpPr>
          <p:sp>
            <p:nvSpPr>
              <p:cNvPr id="58" name="AutoShape 16"/>
              <p:cNvSpPr>
                <a:spLocks/>
              </p:cNvSpPr>
              <p:nvPr/>
            </p:nvSpPr>
            <p:spPr bwMode="auto">
              <a:xfrm rot="16200000" flipV="1">
                <a:off x="927278" y="2959094"/>
                <a:ext cx="228600" cy="990598"/>
              </a:xfrm>
              <a:prstGeom prst="leftBrace">
                <a:avLst>
                  <a:gd name="adj1" fmla="val 7500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803572" y="3502554"/>
                <a:ext cx="4853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Calibri" pitchFamily="34" charset="0"/>
                  </a:rPr>
                  <a:t>tag</a:t>
                </a: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1046266" y="3829050"/>
              <a:ext cx="4808414" cy="793221"/>
              <a:chOff x="1046266" y="3829050"/>
              <a:chExt cx="4808414" cy="793221"/>
            </a:xfrm>
          </p:grpSpPr>
          <p:cxnSp>
            <p:nvCxnSpPr>
              <p:cNvPr id="32" name="Straight Connector 31"/>
              <p:cNvCxnSpPr/>
              <p:nvPr/>
            </p:nvCxnSpPr>
            <p:spPr bwMode="auto">
              <a:xfrm flipH="1">
                <a:off x="1046266" y="3829050"/>
                <a:ext cx="1" cy="793221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>
                <a:off x="1046267" y="4620136"/>
                <a:ext cx="2458933" cy="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 flipV="1">
                <a:off x="3505200" y="4147675"/>
                <a:ext cx="0" cy="472461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>
                <a:off x="3505200" y="4147675"/>
                <a:ext cx="2349480" cy="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5854680" y="4138150"/>
                <a:ext cx="0" cy="472461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78" name="TextBox 177"/>
            <p:cNvSpPr txBox="1"/>
            <p:nvPr/>
          </p:nvSpPr>
          <p:spPr>
            <a:xfrm>
              <a:off x="5867400" y="4147675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3948923" y="5865227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183" name="Group 182"/>
          <p:cNvGrpSpPr/>
          <p:nvPr/>
        </p:nvGrpSpPr>
        <p:grpSpPr>
          <a:xfrm>
            <a:off x="2241995" y="3337276"/>
            <a:ext cx="4916301" cy="2339226"/>
            <a:chOff x="2241995" y="3337276"/>
            <a:chExt cx="4916301" cy="2339226"/>
          </a:xfrm>
        </p:grpSpPr>
        <p:grpSp>
          <p:nvGrpSpPr>
            <p:cNvPr id="175" name="Group 174"/>
            <p:cNvGrpSpPr/>
            <p:nvPr/>
          </p:nvGrpSpPr>
          <p:grpSpPr>
            <a:xfrm>
              <a:off x="2241995" y="3337276"/>
              <a:ext cx="806005" cy="810399"/>
              <a:chOff x="2241995" y="3337276"/>
              <a:chExt cx="806005" cy="810399"/>
            </a:xfrm>
          </p:grpSpPr>
          <p:sp>
            <p:nvSpPr>
              <p:cNvPr id="71" name="AutoShape 16"/>
              <p:cNvSpPr>
                <a:spLocks/>
              </p:cNvSpPr>
              <p:nvPr/>
            </p:nvSpPr>
            <p:spPr bwMode="auto">
              <a:xfrm rot="16200000" flipV="1">
                <a:off x="2559138" y="3077016"/>
                <a:ext cx="228601" cy="749122"/>
              </a:xfrm>
              <a:prstGeom prst="leftBrace">
                <a:avLst>
                  <a:gd name="adj1" fmla="val 7500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2241995" y="3501344"/>
                <a:ext cx="7386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block</a:t>
                </a:r>
              </a:p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offset</a:t>
                </a:r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2495550" y="5264348"/>
              <a:ext cx="20152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data </a:t>
              </a:r>
              <a:r>
                <a:rPr lang="en-US" sz="1400" u="sng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begins</a:t>
              </a:r>
              <a:r>
                <a:rPr lang="en-US" sz="1400" dirty="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rPr>
                <a:t> at this offset</a:t>
              </a:r>
            </a:p>
          </p:txBody>
        </p:sp>
        <p:grpSp>
          <p:nvGrpSpPr>
            <p:cNvPr id="173" name="Group 172"/>
            <p:cNvGrpSpPr/>
            <p:nvPr/>
          </p:nvGrpSpPr>
          <p:grpSpPr>
            <a:xfrm>
              <a:off x="2594153" y="4147675"/>
              <a:ext cx="4241711" cy="1528827"/>
              <a:chOff x="2594153" y="4147675"/>
              <a:chExt cx="4241711" cy="1528827"/>
            </a:xfrm>
          </p:grpSpPr>
          <p:cxnSp>
            <p:nvCxnSpPr>
              <p:cNvPr id="59" name="Straight Connector 58"/>
              <p:cNvCxnSpPr>
                <a:stCxn id="81" idx="2"/>
              </p:cNvCxnSpPr>
              <p:nvPr/>
            </p:nvCxnSpPr>
            <p:spPr bwMode="auto">
              <a:xfrm flipH="1">
                <a:off x="2603678" y="4147675"/>
                <a:ext cx="7649" cy="1134368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8" name="Straight Connector 167"/>
              <p:cNvCxnSpPr/>
              <p:nvPr/>
            </p:nvCxnSpPr>
            <p:spPr bwMode="auto">
              <a:xfrm>
                <a:off x="2594153" y="5282043"/>
                <a:ext cx="4241711" cy="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0" name="Straight Connector 169"/>
              <p:cNvCxnSpPr/>
              <p:nvPr/>
            </p:nvCxnSpPr>
            <p:spPr bwMode="auto">
              <a:xfrm>
                <a:off x="6826873" y="5282043"/>
                <a:ext cx="0" cy="394459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80" name="TextBox 179"/>
            <p:cNvSpPr txBox="1"/>
            <p:nvPr/>
          </p:nvSpPr>
          <p:spPr>
            <a:xfrm>
              <a:off x="6845389" y="5300245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079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(K = 1)</a:t>
            </a:r>
            <a:endParaRPr lang="en-US" dirty="0"/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477667" y="19153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1000" y="30920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2209801" y="41066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435012" y="685800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pPr algn="l"/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21687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21687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21687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8288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828800" y="32766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327043" y="3390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599648" y="3390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860443" y="3390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5282488" y="3390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2424453" y="33909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955443" y="3390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4133771" y="33909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4991288" y="3390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4699366" y="3390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4407444" y="33909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828800" y="25908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327043" y="2705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599648" y="2705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860443" y="2705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5282488" y="2705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424453" y="2705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955443" y="2705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4133771" y="2705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991288" y="2705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699366" y="2705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407444" y="2705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828800" y="19050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327043" y="2019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599648" y="2019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860443" y="2019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5282488" y="2019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2424453" y="2019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955443" y="2019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4133771" y="2019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991288" y="2019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699366" y="2019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407444" y="2019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828800" y="4343400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327043" y="4457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3599648" y="4457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3860443" y="4457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5282488" y="4457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2424453" y="4457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955443" y="4457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4133771" y="4457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4991288" y="4457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4699366" y="4457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4407444" y="4457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598438" y="15182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7180052" y="28107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24847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 Mapped Cache (K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435012" y="685800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latin typeface="Calibri" pitchFamily="34" charset="0"/>
              </a:rPr>
              <a:t>Direct mapped: One line per set</a:t>
            </a:r>
          </a:p>
          <a:p>
            <a:pPr algn="l"/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332830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332830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332830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1992868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4000" y="2754868"/>
            <a:ext cx="384828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22243" y="286916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4848" y="286916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5643" y="286916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7688" y="2869168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9653" y="286916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50643" y="286916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8971" y="286916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86488" y="2869168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94566" y="2869168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102644" y="2869168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1682328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468254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5400000">
            <a:off x="1582476" y="2668711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876237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3593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2872764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65041" y="2145268"/>
            <a:ext cx="2074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matching tags </a:t>
            </a:r>
            <a:r>
              <a:rPr lang="en-US" sz="1800" dirty="0" smtClean="0">
                <a:latin typeface="Calibri" pitchFamily="34" charset="0"/>
                <a:sym typeface="Wingdings" panose="05000000000000000000" pitchFamily="2" charset="2"/>
              </a:rPr>
              <a:t></a:t>
            </a:r>
            <a:r>
              <a:rPr lang="en-US" sz="1800" dirty="0" smtClean="0">
                <a:latin typeface="Calibri" pitchFamily="34" charset="0"/>
              </a:rPr>
              <a:t> hit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57844" y="2145268"/>
            <a:ext cx="111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  +</a:t>
            </a:r>
          </a:p>
        </p:txBody>
      </p:sp>
    </p:spTree>
    <p:extLst>
      <p:ext uri="{BB962C8B-B14F-4D97-AF65-F5344CB8AC3E}">
        <p14:creationId xmlns:p14="http://schemas.microsoft.com/office/powerpoint/2010/main" val="15013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8" grpId="0"/>
      <p:bldP spid="29" grpId="0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0" cap="flat" cmpd="sng" algn="ctr">
          <a:solidFill>
            <a:srgbClr val="0000FF"/>
          </a:solidFill>
          <a:prstDash val="solid"/>
          <a:round/>
          <a:headEnd type="none" w="med" len="med"/>
          <a:tailEnd type="stealth" w="lg" len="lg"/>
        </a:ln>
        <a:effectLst/>
        <a:ex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31750" cap="flat" cmpd="sng" algn="ctr">
          <a:solidFill>
            <a:srgbClr val="0000FF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1980</TotalTime>
  <Words>1787</Words>
  <Application>Microsoft Office PowerPoint</Application>
  <PresentationFormat>Overhead</PresentationFormat>
  <Paragraphs>906</Paragraphs>
  <Slides>43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ＭＳ Ｐゴシック</vt:lpstr>
      <vt:lpstr>Arial</vt:lpstr>
      <vt:lpstr>Calibri</vt:lpstr>
      <vt:lpstr>Helvetica</vt:lpstr>
      <vt:lpstr>Monotype Sorts</vt:lpstr>
      <vt:lpstr>Symbol</vt:lpstr>
      <vt:lpstr>Times New Roman</vt:lpstr>
      <vt:lpstr>Wingdings</vt:lpstr>
      <vt:lpstr>Professional</vt:lpstr>
      <vt:lpstr>Equation</vt:lpstr>
      <vt:lpstr>Cache Memory and Performance</vt:lpstr>
      <vt:lpstr>Cache Memories</vt:lpstr>
      <vt:lpstr>General Cache Organization (S, K, B)</vt:lpstr>
      <vt:lpstr>Cache Defines View of DRAM</vt:lpstr>
      <vt:lpstr>Cache (8, 2, 4) and 256-Byte DRAM</vt:lpstr>
      <vt:lpstr>Cache View of DRAM</vt:lpstr>
      <vt:lpstr>Cache Read</vt:lpstr>
      <vt:lpstr>Example: Direct Mapped Cache (K = 1)</vt:lpstr>
      <vt:lpstr>Example: Direct Mapped Cache (K = 1)</vt:lpstr>
      <vt:lpstr>Example: Direct Mapped Cache (K = 1)</vt:lpstr>
      <vt:lpstr>K-way Set Associative Cache (Here: K = 2)</vt:lpstr>
      <vt:lpstr>K-way Set Associative Cache (Here: K = 2)</vt:lpstr>
      <vt:lpstr>K-way Set Associative Cache (Here: K = 2)</vt:lpstr>
      <vt:lpstr>Cache Organization Types</vt:lpstr>
      <vt:lpstr>Cache Example</vt:lpstr>
      <vt:lpstr>Cache Example</vt:lpstr>
      <vt:lpstr>Cache Example</vt:lpstr>
      <vt:lpstr>Cache Example</vt:lpstr>
      <vt:lpstr>Cache Example</vt:lpstr>
      <vt:lpstr>Cache Example</vt:lpstr>
      <vt:lpstr>Block Size Considerations</vt:lpstr>
      <vt:lpstr>Cache Misses</vt:lpstr>
      <vt:lpstr>Write-Through</vt:lpstr>
      <vt:lpstr>Write-Back</vt:lpstr>
      <vt:lpstr>Write-Allocation</vt:lpstr>
      <vt:lpstr>DRAM Supporting Caches</vt:lpstr>
      <vt:lpstr>Measuring Cache Performance</vt:lpstr>
      <vt:lpstr>Cache Performance Operation</vt:lpstr>
      <vt:lpstr>Average Access Time</vt:lpstr>
      <vt:lpstr>Performance Summary</vt:lpstr>
      <vt:lpstr>Associative Caches</vt:lpstr>
      <vt:lpstr>Associative Cache Example</vt:lpstr>
      <vt:lpstr>Spectrum of Associativity</vt:lpstr>
      <vt:lpstr>Associativity Example</vt:lpstr>
      <vt:lpstr>Associativity Example</vt:lpstr>
      <vt:lpstr>How Much Associativity?</vt:lpstr>
      <vt:lpstr>Set Associative Cache Organization</vt:lpstr>
      <vt:lpstr>Replacement Policy</vt:lpstr>
      <vt:lpstr>Multilevel Caches</vt:lpstr>
      <vt:lpstr>Multilevel Cache Example</vt:lpstr>
      <vt:lpstr>Multilevel Cache Example</vt:lpstr>
      <vt:lpstr>Multilevel Cache Considerations</vt:lpstr>
      <vt:lpstr>Example: Intel Core i7 Cache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345</cp:revision>
  <cp:lastPrinted>2020-04-01T17:33:35Z</cp:lastPrinted>
  <dcterms:created xsi:type="dcterms:W3CDTF">1998-08-05T19:51:03Z</dcterms:created>
  <dcterms:modified xsi:type="dcterms:W3CDTF">2020-04-05T17:18:12Z</dcterms:modified>
</cp:coreProperties>
</file>