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7"/>
  </p:notesMasterIdLst>
  <p:handoutMasterIdLst>
    <p:handoutMasterId r:id="rId28"/>
  </p:handoutMasterIdLst>
  <p:sldIdLst>
    <p:sldId id="322" r:id="rId2"/>
    <p:sldId id="299" r:id="rId3"/>
    <p:sldId id="300" r:id="rId4"/>
    <p:sldId id="302" r:id="rId5"/>
    <p:sldId id="303" r:id="rId6"/>
    <p:sldId id="304" r:id="rId7"/>
    <p:sldId id="305" r:id="rId8"/>
    <p:sldId id="306" r:id="rId9"/>
    <p:sldId id="307" r:id="rId10"/>
    <p:sldId id="308" r:id="rId11"/>
    <p:sldId id="309" r:id="rId12"/>
    <p:sldId id="310" r:id="rId13"/>
    <p:sldId id="311" r:id="rId14"/>
    <p:sldId id="312" r:id="rId15"/>
    <p:sldId id="313" r:id="rId16"/>
    <p:sldId id="261" r:id="rId17"/>
    <p:sldId id="324" r:id="rId18"/>
    <p:sldId id="323" r:id="rId19"/>
    <p:sldId id="315" r:id="rId20"/>
    <p:sldId id="316" r:id="rId21"/>
    <p:sldId id="317" r:id="rId22"/>
    <p:sldId id="318" r:id="rId23"/>
    <p:sldId id="319" r:id="rId24"/>
    <p:sldId id="320" r:id="rId25"/>
    <p:sldId id="321" r:id="rId26"/>
  </p:sldIdLst>
  <p:sldSz cx="9144000" cy="6858000" type="overhead"/>
  <p:notesSz cx="7077075" cy="9363075"/>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660000"/>
    <a:srgbClr val="FF3300"/>
    <a:srgbClr val="800000"/>
    <a:srgbClr val="99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8" autoAdjust="0"/>
    <p:restoredTop sz="86443" autoAdjust="0"/>
  </p:normalViewPr>
  <p:slideViewPr>
    <p:cSldViewPr>
      <p:cViewPr varScale="1">
        <p:scale>
          <a:sx n="109" d="100"/>
          <a:sy n="109" d="100"/>
        </p:scale>
        <p:origin x="192"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469" y="2021"/>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3" Type="http://schemas.openxmlformats.org/officeDocument/2006/relationships/slide" Target="slides/slide3.xml"/><Relationship Id="rId21" Type="http://schemas.openxmlformats.org/officeDocument/2006/relationships/slide" Target="slides/slide21.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10" Type="http://schemas.openxmlformats.org/officeDocument/2006/relationships/slide" Target="slides/slide10.xml"/><Relationship Id="rId19" Type="http://schemas.openxmlformats.org/officeDocument/2006/relationships/slide" Target="slides/slide19.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roh:Downloads:cpumemgap.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333333333333301"/>
          <c:y val="3.9215686274509803E-2"/>
          <c:w val="0.56148148148148103"/>
          <c:h val="0.83660130718954195"/>
        </c:manualLayout>
      </c:layout>
      <c:lineChart>
        <c:grouping val="standard"/>
        <c:varyColors val="0"/>
        <c:ser>
          <c:idx val="0"/>
          <c:order val="0"/>
          <c:tx>
            <c:strRef>
              <c:f>data!$B$1</c:f>
              <c:strCache>
                <c:ptCount val="1"/>
                <c:pt idx="0">
                  <c:v>Disk seek time</c:v>
                </c:pt>
              </c:strCache>
            </c:strRef>
          </c:tx>
          <c:spPr>
            <a:ln w="12700">
              <a:solidFill>
                <a:srgbClr val="000000"/>
              </a:solidFill>
              <a:prstDash val="solid"/>
            </a:ln>
          </c:spPr>
          <c:marker>
            <c:symbol val="diamond"/>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data!$B$2:$B$9</c:f>
              <c:numCache>
                <c:formatCode>#,##0</c:formatCode>
                <c:ptCount val="8"/>
                <c:pt idx="0">
                  <c:v>87000000</c:v>
                </c:pt>
                <c:pt idx="1">
                  <c:v>75000000</c:v>
                </c:pt>
                <c:pt idx="2">
                  <c:v>28000000</c:v>
                </c:pt>
                <c:pt idx="3">
                  <c:v>10000000</c:v>
                </c:pt>
                <c:pt idx="4">
                  <c:v>8000000</c:v>
                </c:pt>
                <c:pt idx="5">
                  <c:v>8000000</c:v>
                </c:pt>
                <c:pt idx="6">
                  <c:v>8000000</c:v>
                </c:pt>
                <c:pt idx="7">
                  <c:v>8000000</c:v>
                </c:pt>
              </c:numCache>
            </c:numRef>
          </c:val>
          <c:smooth val="0"/>
          <c:extLst>
            <c:ext xmlns:c16="http://schemas.microsoft.com/office/drawing/2014/chart" uri="{C3380CC4-5D6E-409C-BE32-E72D297353CC}">
              <c16:uniqueId val="{00000000-8DFE-4630-83A1-DD1D06361385}"/>
            </c:ext>
          </c:extLst>
        </c:ser>
        <c:ser>
          <c:idx val="1"/>
          <c:order val="1"/>
          <c:tx>
            <c:strRef>
              <c:f>data!$C$1</c:f>
              <c:strCache>
                <c:ptCount val="1"/>
                <c:pt idx="0">
                  <c:v>Flash SSD access time</c:v>
                </c:pt>
              </c:strCache>
            </c:strRef>
          </c:tx>
          <c:spPr>
            <a:ln w="12700">
              <a:solidFill>
                <a:srgbClr val="000000"/>
              </a:solidFill>
              <a:prstDash val="solid"/>
            </a:ln>
          </c:spPr>
          <c:marker>
            <c:symbol val="triangl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data!$C$2:$C$9</c:f>
              <c:numCache>
                <c:formatCode>General</c:formatCode>
                <c:ptCount val="8"/>
                <c:pt idx="7" formatCode="#,##0">
                  <c:v>75000</c:v>
                </c:pt>
              </c:numCache>
            </c:numRef>
          </c:val>
          <c:smooth val="0"/>
          <c:extLst>
            <c:ext xmlns:c16="http://schemas.microsoft.com/office/drawing/2014/chart" uri="{C3380CC4-5D6E-409C-BE32-E72D297353CC}">
              <c16:uniqueId val="{00000001-8DFE-4630-83A1-DD1D06361385}"/>
            </c:ext>
          </c:extLst>
        </c:ser>
        <c:ser>
          <c:idx val="2"/>
          <c:order val="2"/>
          <c:tx>
            <c:strRef>
              <c:f>data!$D$1</c:f>
              <c:strCache>
                <c:ptCount val="1"/>
                <c:pt idx="0">
                  <c:v>DRAM access time</c:v>
                </c:pt>
              </c:strCache>
            </c:strRef>
          </c:tx>
          <c:spPr>
            <a:ln w="12700">
              <a:solidFill>
                <a:srgbClr val="000000"/>
              </a:solidFill>
              <a:prstDash val="solid"/>
            </a:ln>
          </c:spPr>
          <c:marker>
            <c:symbol val="squar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data!$D$2:$D$9</c:f>
              <c:numCache>
                <c:formatCode>General</c:formatCode>
                <c:ptCount val="8"/>
                <c:pt idx="0">
                  <c:v>375</c:v>
                </c:pt>
                <c:pt idx="1">
                  <c:v>200</c:v>
                </c:pt>
                <c:pt idx="2" formatCode="#,##0">
                  <c:v>100</c:v>
                </c:pt>
                <c:pt idx="3">
                  <c:v>70</c:v>
                </c:pt>
                <c:pt idx="4">
                  <c:v>60</c:v>
                </c:pt>
                <c:pt idx="5">
                  <c:v>55</c:v>
                </c:pt>
                <c:pt idx="6">
                  <c:v>50</c:v>
                </c:pt>
                <c:pt idx="7">
                  <c:v>40</c:v>
                </c:pt>
              </c:numCache>
            </c:numRef>
          </c:val>
          <c:smooth val="0"/>
          <c:extLst>
            <c:ext xmlns:c16="http://schemas.microsoft.com/office/drawing/2014/chart" uri="{C3380CC4-5D6E-409C-BE32-E72D297353CC}">
              <c16:uniqueId val="{00000002-8DFE-4630-83A1-DD1D06361385}"/>
            </c:ext>
          </c:extLst>
        </c:ser>
        <c:ser>
          <c:idx val="3"/>
          <c:order val="3"/>
          <c:tx>
            <c:strRef>
              <c:f>data!$E$1</c:f>
              <c:strCache>
                <c:ptCount val="1"/>
                <c:pt idx="0">
                  <c:v>SRAM access time</c:v>
                </c:pt>
              </c:strCache>
            </c:strRef>
          </c:tx>
          <c:spPr>
            <a:ln w="12700">
              <a:solidFill>
                <a:srgbClr val="000000"/>
              </a:solidFill>
              <a:prstDash val="solid"/>
            </a:ln>
          </c:spPr>
          <c:marker>
            <c:symbol val="circl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data!$E$2:$E$9</c:f>
              <c:numCache>
                <c:formatCode>General</c:formatCode>
                <c:ptCount val="8"/>
                <c:pt idx="0">
                  <c:v>300</c:v>
                </c:pt>
                <c:pt idx="1">
                  <c:v>150</c:v>
                </c:pt>
                <c:pt idx="2">
                  <c:v>35</c:v>
                </c:pt>
                <c:pt idx="3">
                  <c:v>15</c:v>
                </c:pt>
                <c:pt idx="4">
                  <c:v>3</c:v>
                </c:pt>
                <c:pt idx="5">
                  <c:v>2.5</c:v>
                </c:pt>
                <c:pt idx="6">
                  <c:v>2</c:v>
                </c:pt>
                <c:pt idx="7">
                  <c:v>1.5</c:v>
                </c:pt>
              </c:numCache>
            </c:numRef>
          </c:val>
          <c:smooth val="0"/>
          <c:extLst>
            <c:ext xmlns:c16="http://schemas.microsoft.com/office/drawing/2014/chart" uri="{C3380CC4-5D6E-409C-BE32-E72D297353CC}">
              <c16:uniqueId val="{00000003-8DFE-4630-83A1-DD1D06361385}"/>
            </c:ext>
          </c:extLst>
        </c:ser>
        <c:ser>
          <c:idx val="4"/>
          <c:order val="4"/>
          <c:tx>
            <c:strRef>
              <c:f>data!$F$1</c:f>
              <c:strCache>
                <c:ptCount val="1"/>
                <c:pt idx="0">
                  <c:v>CPU cycle time</c:v>
                </c:pt>
              </c:strCache>
            </c:strRef>
          </c:tx>
          <c:spPr>
            <a:ln w="12700">
              <a:solidFill>
                <a:srgbClr val="000000"/>
              </a:solidFill>
              <a:prstDash val="solid"/>
            </a:ln>
          </c:spPr>
          <c:marker>
            <c:symbol val="square"/>
            <c:size val="8"/>
            <c:spPr>
              <a:solidFill>
                <a:srgbClr val="FFFFFF"/>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data!$F$2:$F$9</c:f>
              <c:numCache>
                <c:formatCode>General</c:formatCode>
                <c:ptCount val="8"/>
                <c:pt idx="0">
                  <c:v>1000</c:v>
                </c:pt>
                <c:pt idx="1">
                  <c:v>166</c:v>
                </c:pt>
                <c:pt idx="2">
                  <c:v>50</c:v>
                </c:pt>
                <c:pt idx="3">
                  <c:v>6</c:v>
                </c:pt>
                <c:pt idx="4">
                  <c:v>1.6</c:v>
                </c:pt>
                <c:pt idx="5">
                  <c:v>0.3</c:v>
                </c:pt>
                <c:pt idx="6">
                  <c:v>0.5</c:v>
                </c:pt>
                <c:pt idx="7">
                  <c:v>0.4</c:v>
                </c:pt>
              </c:numCache>
            </c:numRef>
          </c:val>
          <c:smooth val="0"/>
          <c:extLst>
            <c:ext xmlns:c16="http://schemas.microsoft.com/office/drawing/2014/chart" uri="{C3380CC4-5D6E-409C-BE32-E72D297353CC}">
              <c16:uniqueId val="{00000004-8DFE-4630-83A1-DD1D06361385}"/>
            </c:ext>
          </c:extLst>
        </c:ser>
        <c:ser>
          <c:idx val="5"/>
          <c:order val="5"/>
          <c:tx>
            <c:strRef>
              <c:f>data!$G$1</c:f>
              <c:strCache>
                <c:ptCount val="1"/>
                <c:pt idx="0">
                  <c:v>Effective CPU cycle time</c:v>
                </c:pt>
              </c:strCache>
            </c:strRef>
          </c:tx>
          <c:spPr>
            <a:ln w="12700">
              <a:solidFill>
                <a:srgbClr val="000000"/>
              </a:solidFill>
              <a:prstDash val="solid"/>
            </a:ln>
          </c:spPr>
          <c:marker>
            <c:symbol val="circle"/>
            <c:size val="8"/>
            <c:spPr>
              <a:solidFill>
                <a:srgbClr val="FFFFFF"/>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data!$G$2:$G$9</c:f>
              <c:numCache>
                <c:formatCode>General</c:formatCode>
                <c:ptCount val="8"/>
                <c:pt idx="5">
                  <c:v>0.3</c:v>
                </c:pt>
                <c:pt idx="6">
                  <c:v>0.25</c:v>
                </c:pt>
                <c:pt idx="7">
                  <c:v>0.1</c:v>
                </c:pt>
              </c:numCache>
            </c:numRef>
          </c:val>
          <c:smooth val="0"/>
          <c:extLst>
            <c:ext xmlns:c16="http://schemas.microsoft.com/office/drawing/2014/chart" uri="{C3380CC4-5D6E-409C-BE32-E72D297353CC}">
              <c16:uniqueId val="{00000005-8DFE-4630-83A1-DD1D06361385}"/>
            </c:ext>
          </c:extLst>
        </c:ser>
        <c:dLbls>
          <c:showLegendKey val="0"/>
          <c:showVal val="0"/>
          <c:showCatName val="0"/>
          <c:showSerName val="0"/>
          <c:showPercent val="0"/>
          <c:showBubbleSize val="0"/>
        </c:dLbls>
        <c:marker val="1"/>
        <c:smooth val="0"/>
        <c:axId val="147814912"/>
        <c:axId val="124259136"/>
      </c:lineChart>
      <c:catAx>
        <c:axId val="147814912"/>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a:t>Year</a:t>
                </a:r>
              </a:p>
            </c:rich>
          </c:tx>
          <c:layout>
            <c:manualLayout>
              <c:xMode val="edge"/>
              <c:yMode val="edge"/>
              <c:x val="0.431111111111111"/>
              <c:y val="0.93464052287581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124259136"/>
        <c:crossesAt val="0.01"/>
        <c:auto val="1"/>
        <c:lblAlgn val="ctr"/>
        <c:lblOffset val="100"/>
        <c:tickLblSkip val="1"/>
        <c:tickMarkSkip val="1"/>
        <c:noMultiLvlLbl val="0"/>
      </c:catAx>
      <c:valAx>
        <c:axId val="124259136"/>
        <c:scaling>
          <c:logBase val="10"/>
          <c:orientation val="minMax"/>
          <c:min val="0.01"/>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a:t>ns</a:t>
                </a:r>
              </a:p>
            </c:rich>
          </c:tx>
          <c:layout>
            <c:manualLayout>
              <c:xMode val="edge"/>
              <c:yMode val="edge"/>
              <c:x val="1.3333333333333299E-2"/>
              <c:y val="0.43790849673202598"/>
            </c:manualLayout>
          </c:layout>
          <c:overlay val="0"/>
          <c:spPr>
            <a:noFill/>
            <a:ln w="25400">
              <a:noFill/>
            </a:ln>
          </c:spPr>
        </c:title>
        <c:numFmt formatCode="#,##0.0" sourceLinked="0"/>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147814912"/>
        <c:crosses val="autoZero"/>
        <c:crossBetween val="between"/>
      </c:valAx>
      <c:spPr>
        <a:solidFill>
          <a:srgbClr val="FFFFFF"/>
        </a:solidFill>
        <a:ln w="12700">
          <a:solidFill>
            <a:srgbClr val="808080"/>
          </a:solidFill>
          <a:prstDash val="solid"/>
        </a:ln>
      </c:spPr>
    </c:plotArea>
    <c:legend>
      <c:legendPos val="r"/>
      <c:layout>
        <c:manualLayout>
          <c:xMode val="edge"/>
          <c:yMode val="edge"/>
          <c:x val="0.74666666666666703"/>
          <c:y val="0.33986928104575198"/>
          <c:w val="0.24740740740740699"/>
          <c:h val="0.237472766884532"/>
        </c:manualLayout>
      </c:layout>
      <c:overlay val="0"/>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93803" cy="488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008" tIns="44504" rIns="89008" bIns="44504" numCol="1" anchor="t" anchorCtr="0" compatLnSpc="1">
            <a:prstTxWarp prst="textNoShape">
              <a:avLst/>
            </a:prstTxWarp>
          </a:bodyPr>
          <a:lstStyle>
            <a:lvl1pPr algn="l">
              <a:defRPr sz="1000"/>
            </a:lvl1pPr>
          </a:lstStyle>
          <a:p>
            <a:r>
              <a:rPr lang="en-US" dirty="0">
                <a:latin typeface="Arial" panose="020B0604020202020204" pitchFamily="34" charset="0"/>
                <a:cs typeface="Arial" panose="020B0604020202020204" pitchFamily="34" charset="0"/>
              </a:rPr>
              <a:t>CS </a:t>
            </a:r>
            <a:r>
              <a:rPr lang="en-US" dirty="0" smtClean="0">
                <a:latin typeface="Arial" panose="020B0604020202020204" pitchFamily="34" charset="0"/>
                <a:cs typeface="Arial" panose="020B0604020202020204" pitchFamily="34" charset="0"/>
              </a:rPr>
              <a:t>2506 Computer Organization II</a:t>
            </a:r>
            <a:endParaRPr lang="en-US" dirty="0">
              <a:latin typeface="Arial" panose="020B0604020202020204" pitchFamily="34" charset="0"/>
              <a:cs typeface="Arial" panose="020B0604020202020204" pitchFamily="34" charset="0"/>
            </a:endParaRPr>
          </a:p>
        </p:txBody>
      </p:sp>
      <p:sp>
        <p:nvSpPr>
          <p:cNvPr id="26627" name="Rectangle 3"/>
          <p:cNvSpPr>
            <a:spLocks noGrp="1" noChangeArrowheads="1"/>
          </p:cNvSpPr>
          <p:nvPr>
            <p:ph type="dt" sz="quarter" idx="1"/>
          </p:nvPr>
        </p:nvSpPr>
        <p:spPr bwMode="auto">
          <a:xfrm>
            <a:off x="3993818" y="0"/>
            <a:ext cx="3093803" cy="488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008" tIns="44504" rIns="89008" bIns="44504" numCol="1" anchor="t" anchorCtr="0" compatLnSpc="1">
            <a:prstTxWarp prst="textNoShape">
              <a:avLst/>
            </a:prstTxWarp>
          </a:bodyPr>
          <a:lstStyle>
            <a:lvl1pPr algn="r">
              <a:defRPr sz="1000"/>
            </a:lvl1pPr>
          </a:lstStyle>
          <a:p>
            <a:endParaRPr lang="en-US" dirty="0">
              <a:latin typeface="Arial" panose="020B0604020202020204" pitchFamily="34" charset="0"/>
              <a:cs typeface="Arial" panose="020B0604020202020204" pitchFamily="34" charset="0"/>
            </a:endParaRPr>
          </a:p>
        </p:txBody>
      </p:sp>
      <p:sp>
        <p:nvSpPr>
          <p:cNvPr id="26628" name="Rectangle 4"/>
          <p:cNvSpPr>
            <a:spLocks noGrp="1" noChangeArrowheads="1"/>
          </p:cNvSpPr>
          <p:nvPr>
            <p:ph type="ftr" sz="quarter" idx="2"/>
          </p:nvPr>
        </p:nvSpPr>
        <p:spPr bwMode="auto">
          <a:xfrm>
            <a:off x="0" y="8892783"/>
            <a:ext cx="3093803" cy="488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008" tIns="44504" rIns="89008" bIns="44504" numCol="1" anchor="b" anchorCtr="0" compatLnSpc="1">
            <a:prstTxWarp prst="textNoShape">
              <a:avLst/>
            </a:prstTxWarp>
          </a:bodyPr>
          <a:lstStyle>
            <a:lvl1pPr algn="l">
              <a:defRPr sz="1000"/>
            </a:lvl1pPr>
          </a:lstStyle>
          <a:p>
            <a:r>
              <a:rPr lang="en-US" dirty="0" smtClean="0">
                <a:latin typeface="Arial" panose="020B0604020202020204" pitchFamily="34" charset="0"/>
                <a:cs typeface="Arial" panose="020B0604020202020204" pitchFamily="34" charset="0"/>
              </a:rPr>
              <a:t>©CS:APP &amp; W </a:t>
            </a:r>
            <a:r>
              <a:rPr lang="en-US" dirty="0">
                <a:latin typeface="Arial" panose="020B0604020202020204" pitchFamily="34" charset="0"/>
                <a:cs typeface="Arial" panose="020B0604020202020204" pitchFamily="34" charset="0"/>
              </a:rPr>
              <a:t>D </a:t>
            </a:r>
            <a:r>
              <a:rPr lang="en-US" dirty="0" err="1">
                <a:latin typeface="Arial" panose="020B0604020202020204" pitchFamily="34" charset="0"/>
                <a:cs typeface="Arial" panose="020B0604020202020204" pitchFamily="34" charset="0"/>
              </a:rPr>
              <a:t>McQuain</a:t>
            </a:r>
            <a:r>
              <a:rPr lang="en-US" smtClean="0">
                <a:latin typeface="Arial" panose="020B0604020202020204" pitchFamily="34" charset="0"/>
                <a:cs typeface="Arial" panose="020B0604020202020204" pitchFamily="34" charset="0"/>
              </a:rPr>
              <a:t>, 2005-2013</a:t>
            </a:r>
            <a:endParaRPr lang="en-US" dirty="0">
              <a:latin typeface="Arial" panose="020B0604020202020204" pitchFamily="34" charset="0"/>
              <a:cs typeface="Arial" panose="020B0604020202020204" pitchFamily="34" charset="0"/>
            </a:endParaRPr>
          </a:p>
        </p:txBody>
      </p:sp>
      <p:sp>
        <p:nvSpPr>
          <p:cNvPr id="26629" name="Rectangle 5"/>
          <p:cNvSpPr>
            <a:spLocks noGrp="1" noChangeArrowheads="1"/>
          </p:cNvSpPr>
          <p:nvPr>
            <p:ph type="sldNum" sz="quarter" idx="3"/>
          </p:nvPr>
        </p:nvSpPr>
        <p:spPr bwMode="auto">
          <a:xfrm>
            <a:off x="3993818" y="8892783"/>
            <a:ext cx="3093803" cy="488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008" tIns="44504" rIns="89008" bIns="44504" numCol="1" anchor="b" anchorCtr="0" compatLnSpc="1">
            <a:prstTxWarp prst="textNoShape">
              <a:avLst/>
            </a:prstTxWarp>
          </a:bodyPr>
          <a:lstStyle>
            <a:lvl1pPr algn="r">
              <a:defRPr sz="1000"/>
            </a:lvl1pPr>
          </a:lstStyle>
          <a:p>
            <a:fld id="{9E16F39D-8AFD-4215-8EC0-56B92173FCCF}" type="slidenum">
              <a:rPr lang="en-US">
                <a:latin typeface="Arial" panose="020B0604020202020204" pitchFamily="34" charset="0"/>
                <a:cs typeface="Arial" panose="020B0604020202020204" pitchFamily="34" charset="0"/>
              </a:rPr>
              <a:pPr/>
              <a:t>‹#›</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5172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3066850" cy="468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0" tIns="46965" rIns="93930" bIns="46965" numCol="1" anchor="t" anchorCtr="0" compatLnSpc="1">
            <a:prstTxWarp prst="textNoShape">
              <a:avLst/>
            </a:prstTxWarp>
          </a:bodyPr>
          <a:lstStyle>
            <a:lvl1pPr algn="l" defTabSz="939526">
              <a:defRPr sz="1000">
                <a:latin typeface="Arial" panose="020B0604020202020204" pitchFamily="34" charset="0"/>
              </a:defRPr>
            </a:lvl1pPr>
          </a:lstStyle>
          <a:p>
            <a:endParaRPr lang="en-US" altLang="en-US" dirty="0"/>
          </a:p>
        </p:txBody>
      </p:sp>
      <p:sp>
        <p:nvSpPr>
          <p:cNvPr id="8195" name="Rectangle 3"/>
          <p:cNvSpPr>
            <a:spLocks noGrp="1" noChangeArrowheads="1"/>
          </p:cNvSpPr>
          <p:nvPr>
            <p:ph type="dt" idx="1"/>
          </p:nvPr>
        </p:nvSpPr>
        <p:spPr bwMode="auto">
          <a:xfrm>
            <a:off x="4010225" y="1"/>
            <a:ext cx="3066850" cy="468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0" tIns="46965" rIns="93930" bIns="46965" numCol="1" anchor="t" anchorCtr="0" compatLnSpc="1">
            <a:prstTxWarp prst="textNoShape">
              <a:avLst/>
            </a:prstTxWarp>
          </a:bodyPr>
          <a:lstStyle>
            <a:lvl1pPr algn="r" defTabSz="939526">
              <a:defRPr sz="1000">
                <a:latin typeface="Arial" panose="020B0604020202020204" pitchFamily="34" charset="0"/>
              </a:defRPr>
            </a:lvl1pPr>
          </a:lstStyle>
          <a:p>
            <a:endParaRPr lang="en-US" altLang="en-US" dirty="0"/>
          </a:p>
        </p:txBody>
      </p:sp>
      <p:sp>
        <p:nvSpPr>
          <p:cNvPr id="8196" name="Rectangle 4"/>
          <p:cNvSpPr>
            <a:spLocks noGrp="1" noRot="1" noChangeAspect="1" noChangeArrowheads="1" noTextEdit="1"/>
          </p:cNvSpPr>
          <p:nvPr>
            <p:ph type="sldImg" idx="2"/>
          </p:nvPr>
        </p:nvSpPr>
        <p:spPr bwMode="auto">
          <a:xfrm>
            <a:off x="3286125" y="701675"/>
            <a:ext cx="4683125" cy="35131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97268" y="716635"/>
            <a:ext cx="4121555" cy="7980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0" tIns="46965" rIns="93930" bIns="46965"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198" name="Rectangle 6"/>
          <p:cNvSpPr>
            <a:spLocks noGrp="1" noChangeArrowheads="1"/>
          </p:cNvSpPr>
          <p:nvPr>
            <p:ph type="ftr" sz="quarter" idx="4"/>
          </p:nvPr>
        </p:nvSpPr>
        <p:spPr bwMode="auto">
          <a:xfrm>
            <a:off x="0" y="8894820"/>
            <a:ext cx="3066850" cy="468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0" tIns="46965" rIns="93930" bIns="46965" numCol="1" anchor="b" anchorCtr="0" compatLnSpc="1">
            <a:prstTxWarp prst="textNoShape">
              <a:avLst/>
            </a:prstTxWarp>
          </a:bodyPr>
          <a:lstStyle>
            <a:lvl1pPr algn="l" defTabSz="939526">
              <a:defRPr sz="1000">
                <a:latin typeface="Arial" panose="020B0604020202020204" pitchFamily="34" charset="0"/>
              </a:defRPr>
            </a:lvl1pPr>
          </a:lstStyle>
          <a:p>
            <a:endParaRPr lang="en-US" altLang="en-US" dirty="0"/>
          </a:p>
        </p:txBody>
      </p:sp>
      <p:sp>
        <p:nvSpPr>
          <p:cNvPr id="8199" name="Rectangle 7"/>
          <p:cNvSpPr>
            <a:spLocks noGrp="1" noChangeArrowheads="1"/>
          </p:cNvSpPr>
          <p:nvPr>
            <p:ph type="sldNum" sz="quarter" idx="5"/>
          </p:nvPr>
        </p:nvSpPr>
        <p:spPr bwMode="auto">
          <a:xfrm>
            <a:off x="4010225" y="8894820"/>
            <a:ext cx="3066850" cy="468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0" tIns="46965" rIns="93930" bIns="46965" numCol="1" anchor="b" anchorCtr="0" compatLnSpc="1">
            <a:prstTxWarp prst="textNoShape">
              <a:avLst/>
            </a:prstTxWarp>
          </a:bodyPr>
          <a:lstStyle>
            <a:lvl1pPr algn="r" defTabSz="939526">
              <a:defRPr sz="1000">
                <a:latin typeface="Arial" panose="020B0604020202020204" pitchFamily="34" charset="0"/>
              </a:defRPr>
            </a:lvl1pPr>
          </a:lstStyle>
          <a:p>
            <a:fld id="{3E9D3B53-E262-4C1A-B58F-C79D1214A6F5}" type="slidenum">
              <a:rPr lang="en-US" altLang="en-US" smtClean="0"/>
              <a:pPr/>
              <a:t>‹#›</a:t>
            </a:fld>
            <a:endParaRPr lang="en-US" altLang="en-US" dirty="0"/>
          </a:p>
        </p:txBody>
      </p:sp>
    </p:spTree>
    <p:extLst>
      <p:ext uri="{BB962C8B-B14F-4D97-AF65-F5344CB8AC3E}">
        <p14:creationId xmlns:p14="http://schemas.microsoft.com/office/powerpoint/2010/main" val="14120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195895" y="709141"/>
            <a:ext cx="4686456" cy="3496929"/>
          </a:xfrm>
          <a:prstGeom prst="rect">
            <a:avLst/>
          </a:prstGeom>
          <a:solidFill>
            <a:srgbClr val="FFFFFF"/>
          </a:solidFill>
          <a:ln w="9525">
            <a:solidFill>
              <a:srgbClr val="000000"/>
            </a:solidFill>
            <a:miter lim="800000"/>
            <a:headEnd/>
            <a:tailEnd/>
          </a:ln>
        </p:spPr>
        <p:txBody>
          <a:bodyPr wrap="none" lIns="88999" tIns="44499" rIns="88999" bIns="44499" anchor="ctr"/>
          <a:lstStyle/>
          <a:p>
            <a:endParaRPr lang="en-US" dirty="0">
              <a:latin typeface="Arial" panose="020B0604020202020204" pitchFamily="34" charset="0"/>
            </a:endParaRPr>
          </a:p>
        </p:txBody>
      </p:sp>
      <p:sp>
        <p:nvSpPr>
          <p:cNvPr id="73731" name="Rectangle 2"/>
          <p:cNvSpPr txBox="1">
            <a:spLocks noGrp="1" noChangeArrowheads="1"/>
          </p:cNvSpPr>
          <p:nvPr>
            <p:ph type="body"/>
          </p:nvPr>
        </p:nvSpPr>
        <p:spPr>
          <a:xfrm>
            <a:off x="944312" y="4447869"/>
            <a:ext cx="5189621" cy="4214196"/>
          </a:xfrm>
          <a:noFill/>
          <a:ln/>
        </p:spPr>
        <p:txBody>
          <a:bodyPr wrap="none" lIns="92549" tIns="46275" rIns="92549" bIns="46275"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33D574-0F19-40B8-A79B-80CE783E9E2A}" type="slidenum">
              <a:rPr lang="en-US" altLang="en-US"/>
              <a:pPr/>
              <a:t>16</a:t>
            </a:fld>
            <a:endParaRPr lang="en-US" altLang="en-US"/>
          </a:p>
        </p:txBody>
      </p:sp>
      <p:sp>
        <p:nvSpPr>
          <p:cNvPr id="35842" name="Rectangle 2"/>
          <p:cNvSpPr>
            <a:spLocks noGrp="1" noRot="1" noChangeAspect="1" noChangeArrowheads="1" noTextEdit="1"/>
          </p:cNvSpPr>
          <p:nvPr>
            <p:ph type="sldImg"/>
          </p:nvPr>
        </p:nvSpPr>
        <p:spPr>
          <a:xfrm>
            <a:off x="1196975" y="701675"/>
            <a:ext cx="4681538" cy="3513138"/>
          </a:xfrm>
          <a:ln/>
        </p:spPr>
      </p:sp>
      <p:sp>
        <p:nvSpPr>
          <p:cNvPr id="35843" name="Rectangle 3"/>
          <p:cNvSpPr>
            <a:spLocks noGrp="1" noChangeArrowheads="1"/>
          </p:cNvSpPr>
          <p:nvPr>
            <p:ph type="body" idx="1"/>
          </p:nvPr>
        </p:nvSpPr>
        <p:spPr>
          <a:xfrm>
            <a:off x="943376" y="4448429"/>
            <a:ext cx="5190323" cy="4212263"/>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33D574-0F19-40B8-A79B-80CE783E9E2A}" type="slidenum">
              <a:rPr lang="en-US" altLang="en-US"/>
              <a:pPr/>
              <a:t>17</a:t>
            </a:fld>
            <a:endParaRPr lang="en-US" altLang="en-US"/>
          </a:p>
        </p:txBody>
      </p:sp>
      <p:sp>
        <p:nvSpPr>
          <p:cNvPr id="35842" name="Rectangle 2"/>
          <p:cNvSpPr>
            <a:spLocks noGrp="1" noRot="1" noChangeAspect="1" noChangeArrowheads="1" noTextEdit="1"/>
          </p:cNvSpPr>
          <p:nvPr>
            <p:ph type="sldImg"/>
          </p:nvPr>
        </p:nvSpPr>
        <p:spPr>
          <a:xfrm>
            <a:off x="1196975" y="701675"/>
            <a:ext cx="4681538" cy="3513138"/>
          </a:xfrm>
          <a:ln/>
        </p:spPr>
      </p:sp>
      <p:sp>
        <p:nvSpPr>
          <p:cNvPr id="35843" name="Rectangle 3"/>
          <p:cNvSpPr>
            <a:spLocks noGrp="1" noChangeArrowheads="1"/>
          </p:cNvSpPr>
          <p:nvPr>
            <p:ph type="body" idx="1"/>
          </p:nvPr>
        </p:nvSpPr>
        <p:spPr>
          <a:xfrm>
            <a:off x="943376" y="4448429"/>
            <a:ext cx="5190323" cy="4212263"/>
          </a:xfrm>
        </p:spPr>
        <p:txBody>
          <a:bodyPr/>
          <a:lstStyle/>
          <a:p>
            <a:endParaRPr lang="en-US"/>
          </a:p>
        </p:txBody>
      </p:sp>
    </p:spTree>
    <p:extLst>
      <p:ext uri="{BB962C8B-B14F-4D97-AF65-F5344CB8AC3E}">
        <p14:creationId xmlns:p14="http://schemas.microsoft.com/office/powerpoint/2010/main" val="2801551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195895" y="709141"/>
            <a:ext cx="4686456" cy="3496929"/>
          </a:xfrm>
          <a:prstGeom prst="rect">
            <a:avLst/>
          </a:prstGeom>
          <a:solidFill>
            <a:srgbClr val="FFFFFF"/>
          </a:solidFill>
          <a:ln w="9525">
            <a:solidFill>
              <a:srgbClr val="000000"/>
            </a:solidFill>
            <a:miter lim="800000"/>
            <a:headEnd/>
            <a:tailEnd/>
          </a:ln>
        </p:spPr>
        <p:txBody>
          <a:bodyPr wrap="none" lIns="88999" tIns="44499" rIns="88999" bIns="44499" anchor="ctr"/>
          <a:lstStyle/>
          <a:p>
            <a:endParaRPr lang="en-US" dirty="0">
              <a:latin typeface="Arial" panose="020B0604020202020204" pitchFamily="34" charset="0"/>
            </a:endParaRPr>
          </a:p>
        </p:txBody>
      </p:sp>
      <p:sp>
        <p:nvSpPr>
          <p:cNvPr id="73731" name="Rectangle 2"/>
          <p:cNvSpPr txBox="1">
            <a:spLocks noGrp="1" noChangeArrowheads="1"/>
          </p:cNvSpPr>
          <p:nvPr>
            <p:ph type="body"/>
          </p:nvPr>
        </p:nvSpPr>
        <p:spPr>
          <a:xfrm>
            <a:off x="944312" y="4447869"/>
            <a:ext cx="5189621" cy="4214196"/>
          </a:xfrm>
          <a:noFill/>
          <a:ln/>
        </p:spPr>
        <p:txBody>
          <a:bodyPr wrap="none" lIns="92549" tIns="46275" rIns="92549" bIns="46275"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195895" y="709141"/>
            <a:ext cx="4686456" cy="3496929"/>
          </a:xfrm>
          <a:prstGeom prst="rect">
            <a:avLst/>
          </a:prstGeom>
          <a:solidFill>
            <a:srgbClr val="FFFFFF"/>
          </a:solidFill>
          <a:ln w="9525">
            <a:solidFill>
              <a:srgbClr val="000000"/>
            </a:solidFill>
            <a:miter lim="800000"/>
            <a:headEnd/>
            <a:tailEnd/>
          </a:ln>
        </p:spPr>
        <p:txBody>
          <a:bodyPr wrap="none" lIns="88999" tIns="44499" rIns="88999" bIns="44499" anchor="ctr"/>
          <a:lstStyle/>
          <a:p>
            <a:endParaRPr lang="en-US" dirty="0">
              <a:latin typeface="Arial" panose="020B0604020202020204" pitchFamily="34" charset="0"/>
            </a:endParaRPr>
          </a:p>
        </p:txBody>
      </p:sp>
      <p:sp>
        <p:nvSpPr>
          <p:cNvPr id="75779" name="Rectangle 2"/>
          <p:cNvSpPr txBox="1">
            <a:spLocks noGrp="1" noChangeArrowheads="1"/>
          </p:cNvSpPr>
          <p:nvPr>
            <p:ph type="body"/>
          </p:nvPr>
        </p:nvSpPr>
        <p:spPr>
          <a:xfrm>
            <a:off x="944312" y="4447869"/>
            <a:ext cx="5189621" cy="4214196"/>
          </a:xfrm>
          <a:noFill/>
          <a:ln/>
        </p:spPr>
        <p:txBody>
          <a:bodyPr wrap="none" lIns="92549" tIns="46275" rIns="92549" bIns="46275" anchor="ct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2587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252371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02" name="Group 54"/>
          <p:cNvGrpSpPr>
            <a:grpSpLocks/>
          </p:cNvGrpSpPr>
          <p:nvPr/>
        </p:nvGrpSpPr>
        <p:grpSpPr bwMode="auto">
          <a:xfrm>
            <a:off x="381000" y="609600"/>
            <a:ext cx="8610600" cy="5867400"/>
            <a:chOff x="240" y="384"/>
            <a:chExt cx="5424" cy="3696"/>
          </a:xfrm>
        </p:grpSpPr>
        <p:sp>
          <p:nvSpPr>
            <p:cNvPr id="2052" name="Rectangle 4"/>
            <p:cNvSpPr>
              <a:spLocks noChangeArrowheads="1"/>
            </p:cNvSpPr>
            <p:nvPr/>
          </p:nvSpPr>
          <p:spPr bwMode="auto">
            <a:xfrm>
              <a:off x="245" y="386"/>
              <a:ext cx="5412" cy="3694"/>
            </a:xfrm>
            <a:prstGeom prst="rect">
              <a:avLst/>
            </a:prstGeom>
            <a:solidFill>
              <a:srgbClr val="F8F8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Arial" panose="020B0604020202020204" pitchFamily="34" charset="0"/>
              </a:endParaRPr>
            </a:p>
          </p:txBody>
        </p:sp>
        <p:sp>
          <p:nvSpPr>
            <p:cNvPr id="2053" name="Freeform 5"/>
            <p:cNvSpPr>
              <a:spLocks/>
            </p:cNvSpPr>
            <p:nvPr/>
          </p:nvSpPr>
          <p:spPr bwMode="auto">
            <a:xfrm>
              <a:off x="240" y="384"/>
              <a:ext cx="5412" cy="3695"/>
            </a:xfrm>
            <a:custGeom>
              <a:avLst/>
              <a:gdLst>
                <a:gd name="T0" fmla="*/ 5268 w 5269"/>
                <a:gd name="T1" fmla="*/ 0 h 2977"/>
                <a:gd name="T2" fmla="*/ 0 w 5269"/>
                <a:gd name="T3" fmla="*/ 0 h 2977"/>
                <a:gd name="T4" fmla="*/ 0 w 5269"/>
                <a:gd name="T5" fmla="*/ 2976 h 2977"/>
              </a:gdLst>
              <a:ahLst/>
              <a:cxnLst>
                <a:cxn ang="0">
                  <a:pos x="T0" y="T1"/>
                </a:cxn>
                <a:cxn ang="0">
                  <a:pos x="T2" y="T3"/>
                </a:cxn>
                <a:cxn ang="0">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Arial" panose="020B0604020202020204" pitchFamily="34" charset="0"/>
              </a:endParaRPr>
            </a:p>
          </p:txBody>
        </p:sp>
        <p:sp>
          <p:nvSpPr>
            <p:cNvPr id="2054" name="Freeform 6"/>
            <p:cNvSpPr>
              <a:spLocks/>
            </p:cNvSpPr>
            <p:nvPr/>
          </p:nvSpPr>
          <p:spPr bwMode="auto">
            <a:xfrm>
              <a:off x="252" y="384"/>
              <a:ext cx="5412" cy="3695"/>
            </a:xfrm>
            <a:custGeom>
              <a:avLst/>
              <a:gdLst>
                <a:gd name="T0" fmla="*/ 5268 w 5269"/>
                <a:gd name="T1" fmla="*/ 0 h 2977"/>
                <a:gd name="T2" fmla="*/ 5268 w 5269"/>
                <a:gd name="T3" fmla="*/ 2976 h 2977"/>
                <a:gd name="T4" fmla="*/ 0 w 5269"/>
                <a:gd name="T5" fmla="*/ 2976 h 2977"/>
              </a:gdLst>
              <a:ahLst/>
              <a:cxnLst>
                <a:cxn ang="0">
                  <a:pos x="T0" y="T1"/>
                </a:cxn>
                <a:cxn ang="0">
                  <a:pos x="T2" y="T3"/>
                </a:cxn>
                <a:cxn ang="0">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Arial" panose="020B0604020202020204" pitchFamily="34" charset="0"/>
              </a:endParaRPr>
            </a:p>
          </p:txBody>
        </p:sp>
      </p:grpSp>
      <p:sp>
        <p:nvSpPr>
          <p:cNvPr id="2063" name="Rectangle 15"/>
          <p:cNvSpPr>
            <a:spLocks noGrp="1" noChangeArrowheads="1"/>
          </p:cNvSpPr>
          <p:nvPr>
            <p:ph type="title"/>
          </p:nvPr>
        </p:nvSpPr>
        <p:spPr bwMode="auto">
          <a:xfrm>
            <a:off x="304800" y="171450"/>
            <a:ext cx="57912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2064" name="Rectangle 16"/>
          <p:cNvSpPr>
            <a:spLocks noGrp="1" noChangeArrowheads="1"/>
          </p:cNvSpPr>
          <p:nvPr>
            <p:ph type="body" idx="1"/>
          </p:nvPr>
        </p:nvSpPr>
        <p:spPr bwMode="auto">
          <a:xfrm>
            <a:off x="457200" y="685800"/>
            <a:ext cx="84582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0"/>
            <a:r>
              <a:rPr lang="en-US" altLang="en-US" dirty="0" smtClean="0"/>
              <a:t>Second Level</a:t>
            </a:r>
          </a:p>
          <a:p>
            <a:pPr lvl="0"/>
            <a:r>
              <a:rPr lang="en-US" altLang="en-US" dirty="0" smtClean="0"/>
              <a:t>Third Level</a:t>
            </a:r>
          </a:p>
          <a:p>
            <a:pPr lvl="0"/>
            <a:r>
              <a:rPr lang="en-US" altLang="en-US" dirty="0" smtClean="0"/>
              <a:t>Fourth Level</a:t>
            </a:r>
          </a:p>
          <a:p>
            <a:pPr lvl="0"/>
            <a:r>
              <a:rPr lang="en-US" altLang="en-US" dirty="0" smtClean="0"/>
              <a:t>Fifth Level</a:t>
            </a:r>
          </a:p>
        </p:txBody>
      </p:sp>
      <p:grpSp>
        <p:nvGrpSpPr>
          <p:cNvPr id="2103" name="Group 55"/>
          <p:cNvGrpSpPr>
            <a:grpSpLocks/>
          </p:cNvGrpSpPr>
          <p:nvPr/>
        </p:nvGrpSpPr>
        <p:grpSpPr bwMode="auto">
          <a:xfrm>
            <a:off x="39688" y="161925"/>
            <a:ext cx="276225" cy="319088"/>
            <a:chOff x="25" y="102"/>
            <a:chExt cx="173" cy="201"/>
          </a:xfrm>
          <a:solidFill>
            <a:srgbClr val="FF6600"/>
          </a:solidFill>
        </p:grpSpPr>
        <p:sp>
          <p:nvSpPr>
            <p:cNvPr id="2073" name="Rectangle 25"/>
            <p:cNvSpPr>
              <a:spLocks noChangeArrowheads="1"/>
            </p:cNvSpPr>
            <p:nvPr/>
          </p:nvSpPr>
          <p:spPr bwMode="auto">
            <a:xfrm>
              <a:off x="25" y="102"/>
              <a:ext cx="172" cy="201"/>
            </a:xfrm>
            <a:prstGeom prst="rect">
              <a:avLst/>
            </a:prstGeom>
            <a:grpFill/>
            <a:ln>
              <a:noFill/>
            </a:ln>
            <a:effectLst/>
            <a:extLs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Arial" panose="020B0604020202020204" pitchFamily="34" charset="0"/>
              </a:endParaRPr>
            </a:p>
          </p:txBody>
        </p:sp>
        <p:sp>
          <p:nvSpPr>
            <p:cNvPr id="2074" name="Freeform 26"/>
            <p:cNvSpPr>
              <a:spLocks/>
            </p:cNvSpPr>
            <p:nvPr/>
          </p:nvSpPr>
          <p:spPr bwMode="auto">
            <a:xfrm>
              <a:off x="25" y="102"/>
              <a:ext cx="173" cy="201"/>
            </a:xfrm>
            <a:custGeom>
              <a:avLst/>
              <a:gdLst>
                <a:gd name="T0" fmla="*/ 192 w 193"/>
                <a:gd name="T1" fmla="*/ 0 h 721"/>
                <a:gd name="T2" fmla="*/ 0 w 193"/>
                <a:gd name="T3" fmla="*/ 0 h 721"/>
                <a:gd name="T4" fmla="*/ 0 w 193"/>
                <a:gd name="T5" fmla="*/ 720 h 721"/>
              </a:gdLst>
              <a:ahLst/>
              <a:cxnLst>
                <a:cxn ang="0">
                  <a:pos x="T0" y="T1"/>
                </a:cxn>
                <a:cxn ang="0">
                  <a:pos x="T2" y="T3"/>
                </a:cxn>
                <a:cxn ang="0">
                  <a:pos x="T4" y="T5"/>
                </a:cxn>
              </a:cxnLst>
              <a:rect l="0" t="0" r="r" b="b"/>
              <a:pathLst>
                <a:path w="193" h="721">
                  <a:moveTo>
                    <a:pt x="192" y="0"/>
                  </a:moveTo>
                  <a:lnTo>
                    <a:pt x="0" y="0"/>
                  </a:lnTo>
                  <a:lnTo>
                    <a:pt x="0" y="720"/>
                  </a:lnTo>
                </a:path>
              </a:pathLst>
            </a:custGeom>
            <a:grpFill/>
            <a:ln>
              <a:noFill/>
            </a:ln>
            <a:effectLst/>
            <a:extLst>
              <a:ext uri="{91240B29-F687-4F45-9708-019B960494DF}">
                <a14:hiddenLine xmlns:a14="http://schemas.microsoft.com/office/drawing/2010/main" w="12700" cap="rnd" cmpd="sng">
                  <a:solidFill>
                    <a:srgbClr val="FF6600"/>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Arial" panose="020B0604020202020204" pitchFamily="34" charset="0"/>
              </a:endParaRPr>
            </a:p>
          </p:txBody>
        </p:sp>
        <p:sp>
          <p:nvSpPr>
            <p:cNvPr id="2075" name="Freeform 27"/>
            <p:cNvSpPr>
              <a:spLocks/>
            </p:cNvSpPr>
            <p:nvPr/>
          </p:nvSpPr>
          <p:spPr bwMode="auto">
            <a:xfrm>
              <a:off x="25" y="102"/>
              <a:ext cx="173" cy="201"/>
            </a:xfrm>
            <a:custGeom>
              <a:avLst/>
              <a:gdLst>
                <a:gd name="T0" fmla="*/ 192 w 193"/>
                <a:gd name="T1" fmla="*/ 0 h 721"/>
                <a:gd name="T2" fmla="*/ 192 w 193"/>
                <a:gd name="T3" fmla="*/ 720 h 721"/>
                <a:gd name="T4" fmla="*/ 0 w 193"/>
                <a:gd name="T5" fmla="*/ 720 h 721"/>
              </a:gdLst>
              <a:ahLst/>
              <a:cxnLst>
                <a:cxn ang="0">
                  <a:pos x="T0" y="T1"/>
                </a:cxn>
                <a:cxn ang="0">
                  <a:pos x="T2" y="T3"/>
                </a:cxn>
                <a:cxn ang="0">
                  <a:pos x="T4" y="T5"/>
                </a:cxn>
              </a:cxnLst>
              <a:rect l="0" t="0" r="r" b="b"/>
              <a:pathLst>
                <a:path w="193" h="721">
                  <a:moveTo>
                    <a:pt x="192" y="0"/>
                  </a:moveTo>
                  <a:lnTo>
                    <a:pt x="192" y="720"/>
                  </a:lnTo>
                  <a:lnTo>
                    <a:pt x="0" y="720"/>
                  </a:lnTo>
                </a:path>
              </a:pathLst>
            </a:custGeom>
            <a:grpFill/>
            <a:ln>
              <a:noFill/>
            </a:ln>
            <a:effectLst/>
            <a:extLst>
              <a:ext uri="{91240B29-F687-4F45-9708-019B960494DF}">
                <a14:hiddenLine xmlns:a14="http://schemas.microsoft.com/office/drawing/2010/main" w="12700" cap="rnd" cmpd="sng">
                  <a:solidFill>
                    <a:srgbClr val="FF6600"/>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Arial" panose="020B0604020202020204" pitchFamily="34" charset="0"/>
              </a:endParaRPr>
            </a:p>
          </p:txBody>
        </p:sp>
      </p:grpSp>
      <p:grpSp>
        <p:nvGrpSpPr>
          <p:cNvPr id="2104" name="Group 56"/>
          <p:cNvGrpSpPr>
            <a:grpSpLocks/>
          </p:cNvGrpSpPr>
          <p:nvPr/>
        </p:nvGrpSpPr>
        <p:grpSpPr bwMode="auto">
          <a:xfrm>
            <a:off x="122238" y="600075"/>
            <a:ext cx="106362" cy="5876925"/>
            <a:chOff x="77" y="378"/>
            <a:chExt cx="67" cy="3702"/>
          </a:xfrm>
          <a:solidFill>
            <a:srgbClr val="660000"/>
          </a:solidFill>
        </p:grpSpPr>
        <p:sp>
          <p:nvSpPr>
            <p:cNvPr id="2089" name="Rectangle 41"/>
            <p:cNvSpPr>
              <a:spLocks noChangeArrowheads="1"/>
            </p:cNvSpPr>
            <p:nvPr/>
          </p:nvSpPr>
          <p:spPr bwMode="auto">
            <a:xfrm flipH="1" flipV="1">
              <a:off x="77" y="383"/>
              <a:ext cx="67" cy="3697"/>
            </a:xfrm>
            <a:prstGeom prst="rect">
              <a:avLst/>
            </a:prstGeom>
            <a:grpFill/>
            <a:ln>
              <a:noFill/>
            </a:ln>
            <a:effectLst/>
            <a:extLst>
              <a:ext uri="{91240B29-F687-4F45-9708-019B960494DF}">
                <a14:hiddenLine xmlns:a14="http://schemas.microsoft.com/office/drawing/2010/main" w="9525">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Arial" panose="020B0604020202020204" pitchFamily="34" charset="0"/>
              </a:endParaRPr>
            </a:p>
          </p:txBody>
        </p:sp>
        <p:sp>
          <p:nvSpPr>
            <p:cNvPr id="2090" name="Freeform 42"/>
            <p:cNvSpPr>
              <a:spLocks/>
            </p:cNvSpPr>
            <p:nvPr/>
          </p:nvSpPr>
          <p:spPr bwMode="auto">
            <a:xfrm flipH="1" flipV="1">
              <a:off x="77" y="378"/>
              <a:ext cx="67" cy="3702"/>
            </a:xfrm>
            <a:custGeom>
              <a:avLst/>
              <a:gdLst>
                <a:gd name="T0" fmla="*/ 192 w 193"/>
                <a:gd name="T1" fmla="*/ 0 h 721"/>
                <a:gd name="T2" fmla="*/ 0 w 193"/>
                <a:gd name="T3" fmla="*/ 0 h 721"/>
                <a:gd name="T4" fmla="*/ 0 w 193"/>
                <a:gd name="T5" fmla="*/ 720 h 721"/>
              </a:gdLst>
              <a:ahLst/>
              <a:cxnLst>
                <a:cxn ang="0">
                  <a:pos x="T0" y="T1"/>
                </a:cxn>
                <a:cxn ang="0">
                  <a:pos x="T2" y="T3"/>
                </a:cxn>
                <a:cxn ang="0">
                  <a:pos x="T4" y="T5"/>
                </a:cxn>
              </a:cxnLst>
              <a:rect l="0" t="0" r="r" b="b"/>
              <a:pathLst>
                <a:path w="193" h="721">
                  <a:moveTo>
                    <a:pt x="192" y="0"/>
                  </a:moveTo>
                  <a:lnTo>
                    <a:pt x="0" y="0"/>
                  </a:lnTo>
                  <a:lnTo>
                    <a:pt x="0" y="720"/>
                  </a:lnTo>
                </a:path>
              </a:pathLst>
            </a:custGeom>
            <a:grpFill/>
            <a:ln>
              <a:noFill/>
            </a:ln>
            <a:effectLst/>
            <a:extLst>
              <a:ext uri="{91240B29-F687-4F45-9708-019B960494DF}">
                <a14:hiddenLine xmlns:a14="http://schemas.microsoft.com/office/drawing/2010/main" w="12700" cap="rnd" cmpd="sng">
                  <a:solidFill>
                    <a:srgbClr val="800000"/>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Arial" panose="020B0604020202020204" pitchFamily="34" charset="0"/>
              </a:endParaRPr>
            </a:p>
          </p:txBody>
        </p:sp>
        <p:sp>
          <p:nvSpPr>
            <p:cNvPr id="2091" name="Freeform 43"/>
            <p:cNvSpPr>
              <a:spLocks/>
            </p:cNvSpPr>
            <p:nvPr/>
          </p:nvSpPr>
          <p:spPr bwMode="auto">
            <a:xfrm flipH="1" flipV="1">
              <a:off x="77" y="378"/>
              <a:ext cx="67" cy="3702"/>
            </a:xfrm>
            <a:custGeom>
              <a:avLst/>
              <a:gdLst>
                <a:gd name="T0" fmla="*/ 192 w 193"/>
                <a:gd name="T1" fmla="*/ 0 h 721"/>
                <a:gd name="T2" fmla="*/ 192 w 193"/>
                <a:gd name="T3" fmla="*/ 720 h 721"/>
                <a:gd name="T4" fmla="*/ 0 w 193"/>
                <a:gd name="T5" fmla="*/ 720 h 721"/>
              </a:gdLst>
              <a:ahLst/>
              <a:cxnLst>
                <a:cxn ang="0">
                  <a:pos x="T0" y="T1"/>
                </a:cxn>
                <a:cxn ang="0">
                  <a:pos x="T2" y="T3"/>
                </a:cxn>
                <a:cxn ang="0">
                  <a:pos x="T4" y="T5"/>
                </a:cxn>
              </a:cxnLst>
              <a:rect l="0" t="0" r="r" b="b"/>
              <a:pathLst>
                <a:path w="193" h="721">
                  <a:moveTo>
                    <a:pt x="192" y="0"/>
                  </a:moveTo>
                  <a:lnTo>
                    <a:pt x="192" y="720"/>
                  </a:lnTo>
                  <a:lnTo>
                    <a:pt x="0" y="720"/>
                  </a:lnTo>
                </a:path>
              </a:pathLst>
            </a:custGeom>
            <a:grpFill/>
            <a:ln>
              <a:noFill/>
            </a:ln>
            <a:effectLst/>
            <a:extLst>
              <a:ext uri="{91240B29-F687-4F45-9708-019B960494DF}">
                <a14:hiddenLine xmlns:a14="http://schemas.microsoft.com/office/drawing/2010/main" w="12700" cap="rnd" cmpd="sng">
                  <a:solidFill>
                    <a:srgbClr val="800000"/>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Arial" panose="020B0604020202020204" pitchFamily="34" charset="0"/>
              </a:endParaRPr>
            </a:p>
          </p:txBody>
        </p:sp>
      </p:grpSp>
      <p:sp>
        <p:nvSpPr>
          <p:cNvPr id="2096" name="Rectangle 48"/>
          <p:cNvSpPr>
            <a:spLocks noChangeArrowheads="1"/>
          </p:cNvSpPr>
          <p:nvPr/>
        </p:nvSpPr>
        <p:spPr bwMode="auto">
          <a:xfrm>
            <a:off x="6614559" y="168338"/>
            <a:ext cx="2071080" cy="369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pPr algn="l"/>
            <a:r>
              <a:rPr lang="en-US" altLang="en-US" sz="1800" dirty="0" smtClean="0">
                <a:latin typeface="Helvetica" pitchFamily="34" charset="0"/>
              </a:rPr>
              <a:t>Memory Hierarchy</a:t>
            </a:r>
            <a:endParaRPr lang="en-US" altLang="en-US" sz="1800" b="1" dirty="0">
              <a:latin typeface="Helvetica" pitchFamily="34" charset="0"/>
            </a:endParaRPr>
          </a:p>
        </p:txBody>
      </p:sp>
      <p:sp>
        <p:nvSpPr>
          <p:cNvPr id="2107" name="Text Box 59"/>
          <p:cNvSpPr txBox="1">
            <a:spLocks noChangeArrowheads="1"/>
          </p:cNvSpPr>
          <p:nvPr userDrawn="1"/>
        </p:nvSpPr>
        <p:spPr bwMode="auto">
          <a:xfrm>
            <a:off x="8534400" y="152400"/>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2CD332F7-E14B-4545-9282-15866D5B6652}" type="slidenum">
              <a:rPr lang="en-US" sz="2000">
                <a:latin typeface="Arial" charset="0"/>
              </a:rPr>
              <a:pPr>
                <a:spcBef>
                  <a:spcPct val="50000"/>
                </a:spcBef>
              </a:pPr>
              <a:t>‹#›</a:t>
            </a:fld>
            <a:endParaRPr lang="en-US" sz="2000">
              <a:latin typeface="Arial" charset="0"/>
            </a:endParaRPr>
          </a:p>
        </p:txBody>
      </p:sp>
      <p:sp>
        <p:nvSpPr>
          <p:cNvPr id="19" name="Rectangle 50"/>
          <p:cNvSpPr>
            <a:spLocks noChangeArrowheads="1"/>
          </p:cNvSpPr>
          <p:nvPr userDrawn="1"/>
        </p:nvSpPr>
        <p:spPr bwMode="auto">
          <a:xfrm>
            <a:off x="3186113" y="6497638"/>
            <a:ext cx="2697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p>
            <a:pPr algn="ctr"/>
            <a:r>
              <a:rPr lang="en-US" altLang="en-US" sz="1600" b="1">
                <a:solidFill>
                  <a:srgbClr val="660000"/>
                </a:solidFill>
                <a:latin typeface="Arial" charset="0"/>
              </a:rPr>
              <a:t> Computer Organization II</a:t>
            </a:r>
          </a:p>
        </p:txBody>
      </p:sp>
      <p:sp>
        <p:nvSpPr>
          <p:cNvPr id="20"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21" name="Text Box 22"/>
          <p:cNvSpPr txBox="1">
            <a:spLocks noChangeArrowheads="1"/>
          </p:cNvSpPr>
          <p:nvPr userDrawn="1"/>
        </p:nvSpPr>
        <p:spPr bwMode="auto">
          <a:xfrm>
            <a:off x="6553200" y="6553200"/>
            <a:ext cx="2514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©2005-2020 CS:APP &amp; McQuain</a:t>
            </a:r>
          </a:p>
        </p:txBody>
      </p:sp>
    </p:spTree>
  </p:cSld>
  <p:clrMap bg1="lt1" tx1="dk1" bg2="lt2" tx2="dk2" accent1="accent1" accent2="accent2" accent3="accent3" accent4="accent4" accent5="accent5" accent6="accent6" hlink="hlink" folHlink="folHlink"/>
  <p:sldLayoutIdLst>
    <p:sldLayoutId id="2147483651" r:id="rId1"/>
    <p:sldLayoutId id="2147483655" r:id="rId2"/>
  </p:sldLayoutIdLst>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Helvetica" pitchFamily="34" charset="0"/>
        </a:defRPr>
      </a:lvl2pPr>
      <a:lvl3pPr algn="l" rtl="0" eaLnBrk="0" fontAlgn="base" hangingPunct="0">
        <a:spcBef>
          <a:spcPct val="0"/>
        </a:spcBef>
        <a:spcAft>
          <a:spcPct val="0"/>
        </a:spcAft>
        <a:defRPr sz="2400">
          <a:solidFill>
            <a:schemeClr val="tx2"/>
          </a:solidFill>
          <a:latin typeface="Helvetica" pitchFamily="34" charset="0"/>
        </a:defRPr>
      </a:lvl3pPr>
      <a:lvl4pPr algn="l" rtl="0" eaLnBrk="0" fontAlgn="base" hangingPunct="0">
        <a:spcBef>
          <a:spcPct val="0"/>
        </a:spcBef>
        <a:spcAft>
          <a:spcPct val="0"/>
        </a:spcAft>
        <a:defRPr sz="2400">
          <a:solidFill>
            <a:schemeClr val="tx2"/>
          </a:solidFill>
          <a:latin typeface="Helvetica" pitchFamily="34" charset="0"/>
        </a:defRPr>
      </a:lvl4pPr>
      <a:lvl5pPr algn="l" rtl="0" eaLnBrk="0" fontAlgn="base" hangingPunct="0">
        <a:spcBef>
          <a:spcPct val="0"/>
        </a:spcBef>
        <a:spcAft>
          <a:spcPct val="0"/>
        </a:spcAft>
        <a:defRPr sz="2400">
          <a:solidFill>
            <a:schemeClr val="tx2"/>
          </a:solidFill>
          <a:latin typeface="Helvetica" pitchFamily="34"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cmu.edu/~droh" TargetMode="External"/><Relationship Id="rId2" Type="http://schemas.openxmlformats.org/officeDocument/2006/relationships/hyperlink" Target="http://www.cs.cmu.edu/~bryant" TargetMode="External"/><Relationship Id="rId1" Type="http://schemas.openxmlformats.org/officeDocument/2006/relationships/slideLayout" Target="../slideLayouts/slideLayout1.xml"/><Relationship Id="rId4" Type="http://schemas.openxmlformats.org/officeDocument/2006/relationships/hyperlink" Target="http://csapp.cs.cmu.edu/public/lectures.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a:t>
            </a:r>
            <a:r>
              <a:rPr lang="en-US" baseline="0" dirty="0" smtClean="0"/>
              <a:t> Memory and Performance</a:t>
            </a:r>
            <a:endParaRPr lang="en-US" dirty="0"/>
          </a:p>
        </p:txBody>
      </p:sp>
      <p:sp>
        <p:nvSpPr>
          <p:cNvPr id="5" name="TextBox 6"/>
          <p:cNvSpPr txBox="1">
            <a:spLocks noChangeArrowheads="1"/>
          </p:cNvSpPr>
          <p:nvPr/>
        </p:nvSpPr>
        <p:spPr bwMode="auto">
          <a:xfrm>
            <a:off x="457200" y="762000"/>
            <a:ext cx="84582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l" eaLnBrk="1" hangingPunct="1"/>
            <a:r>
              <a:rPr lang="en-US" altLang="en-US" sz="1800" dirty="0" smtClean="0"/>
              <a:t>Many </a:t>
            </a:r>
            <a:r>
              <a:rPr lang="en-US" altLang="en-US" sz="1800" dirty="0"/>
              <a:t>of the following slides are taken with permission from </a:t>
            </a:r>
            <a:endParaRPr lang="en-US" altLang="en-US" sz="1800" dirty="0" smtClean="0"/>
          </a:p>
          <a:p>
            <a:pPr algn="l" eaLnBrk="1" hangingPunct="1"/>
            <a:endParaRPr lang="en-US" altLang="en-US" sz="1800" dirty="0"/>
          </a:p>
          <a:p>
            <a:pPr algn="l" eaLnBrk="1" hangingPunct="1"/>
            <a:r>
              <a:rPr lang="en-US" altLang="en-US" sz="1800" b="1" dirty="0"/>
              <a:t>Complete </a:t>
            </a:r>
            <a:r>
              <a:rPr lang="en-US" altLang="en-US" sz="1800" b="1" dirty="0" err="1"/>
              <a:t>Powerpoint</a:t>
            </a:r>
            <a:r>
              <a:rPr lang="en-US" altLang="en-US" sz="1800" b="1" dirty="0"/>
              <a:t> Lecture Notes for</a:t>
            </a:r>
            <a:br>
              <a:rPr lang="en-US" altLang="en-US" sz="1800" b="1" dirty="0"/>
            </a:br>
            <a:r>
              <a:rPr lang="en-US" altLang="en-US" sz="1800" b="1" dirty="0"/>
              <a:t>Computer Systems: A Programmer's Perspective (CS:APP)</a:t>
            </a:r>
            <a:br>
              <a:rPr lang="en-US" altLang="en-US" sz="1800" b="1" dirty="0"/>
            </a:br>
            <a:endParaRPr lang="en-US" altLang="en-US" sz="1800" b="1" dirty="0"/>
          </a:p>
          <a:p>
            <a:pPr algn="l" eaLnBrk="1" hangingPunct="1"/>
            <a:r>
              <a:rPr lang="en-US" altLang="en-US" sz="1800" i="1" dirty="0">
                <a:hlinkClick r:id="rId2"/>
              </a:rPr>
              <a:t>Randal E. Bryant</a:t>
            </a:r>
            <a:r>
              <a:rPr lang="en-US" altLang="en-US" sz="1800" i="1" dirty="0"/>
              <a:t> and </a:t>
            </a:r>
            <a:r>
              <a:rPr lang="en-US" altLang="en-US" sz="1800" i="1" dirty="0">
                <a:hlinkClick r:id="rId3"/>
              </a:rPr>
              <a:t>David R. </a:t>
            </a:r>
            <a:r>
              <a:rPr lang="en-US" altLang="en-US" sz="1800" i="1" dirty="0" err="1">
                <a:hlinkClick r:id="rId3"/>
              </a:rPr>
              <a:t>O'Hallaron</a:t>
            </a:r>
            <a:r>
              <a:rPr lang="en-US" altLang="en-US" sz="1800" i="1" dirty="0"/>
              <a:t> </a:t>
            </a:r>
          </a:p>
          <a:p>
            <a:pPr algn="l" eaLnBrk="1" hangingPunct="1"/>
            <a:endParaRPr lang="en-US" altLang="en-US" sz="1800" i="1" dirty="0"/>
          </a:p>
          <a:p>
            <a:pPr algn="l" eaLnBrk="1" hangingPunct="1"/>
            <a:r>
              <a:rPr lang="en-US" altLang="en-US" sz="1800" dirty="0">
                <a:hlinkClick r:id="rId4"/>
              </a:rPr>
              <a:t>http://</a:t>
            </a:r>
            <a:r>
              <a:rPr lang="en-US" altLang="en-US" sz="1800" dirty="0" smtClean="0">
                <a:hlinkClick r:id="rId4"/>
              </a:rPr>
              <a:t>csapp.cs.cmu.edu/public/lectures.html</a:t>
            </a:r>
            <a:endParaRPr lang="en-US" altLang="en-US" sz="1800" dirty="0" smtClean="0"/>
          </a:p>
          <a:p>
            <a:pPr algn="l" eaLnBrk="1" hangingPunct="1"/>
            <a:endParaRPr lang="en-US" altLang="en-US" sz="1800" dirty="0"/>
          </a:p>
          <a:p>
            <a:pPr algn="l" eaLnBrk="1" hangingPunct="1"/>
            <a:r>
              <a:rPr lang="en-US" altLang="en-US" sz="1800" dirty="0" smtClean="0"/>
              <a:t>The book is used explicitly in CS 2505 and CS 3214 and as a reference in CS 2506. </a:t>
            </a:r>
            <a:endParaRPr lang="en-US" altLang="en-US" sz="1800" dirty="0"/>
          </a:p>
        </p:txBody>
      </p:sp>
    </p:spTree>
    <p:extLst>
      <p:ext uri="{BB962C8B-B14F-4D97-AF65-F5344CB8AC3E}">
        <p14:creationId xmlns:p14="http://schemas.microsoft.com/office/powerpoint/2010/main" val="153450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6" name="Rectangle 26"/>
          <p:cNvSpPr>
            <a:spLocks noGrp="1" noChangeArrowheads="1"/>
          </p:cNvSpPr>
          <p:nvPr>
            <p:ph type="title"/>
          </p:nvPr>
        </p:nvSpPr>
        <p:spPr/>
        <p:txBody>
          <a:bodyPr/>
          <a:lstStyle/>
          <a:p>
            <a:r>
              <a:rPr lang="en-US" dirty="0"/>
              <a:t>Memory Write Transaction (3)</a:t>
            </a:r>
          </a:p>
        </p:txBody>
      </p:sp>
      <p:sp>
        <p:nvSpPr>
          <p:cNvPr id="92164" name="Rectangle 4"/>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92165" name="AutoShape 5"/>
          <p:cNvSpPr>
            <a:spLocks noChangeArrowheads="1"/>
          </p:cNvSpPr>
          <p:nvPr/>
        </p:nvSpPr>
        <p:spPr bwMode="auto">
          <a:xfrm>
            <a:off x="5248275" y="3959225"/>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92166" name="Rectangle 6"/>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92167" name="AutoShape 7"/>
          <p:cNvSpPr>
            <a:spLocks noChangeArrowheads="1"/>
          </p:cNvSpPr>
          <p:nvPr/>
        </p:nvSpPr>
        <p:spPr bwMode="auto">
          <a:xfrm>
            <a:off x="2876550" y="3959225"/>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2168" name="Rectangle 8"/>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2169" name="Rectangle 9"/>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2170" name="Rectangle 10"/>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2171" name="Rectangle 11"/>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latin typeface="Arial" panose="020B0604020202020204" pitchFamily="34" charset="0"/>
              </a:rPr>
              <a:t>y</a:t>
            </a:r>
            <a:endParaRPr lang="en-US" sz="1000" dirty="0">
              <a:latin typeface="Arial" panose="020B0604020202020204" pitchFamily="34" charset="0"/>
            </a:endParaRPr>
          </a:p>
        </p:txBody>
      </p:sp>
      <p:sp>
        <p:nvSpPr>
          <p:cNvPr id="92172" name="Rectangle 12"/>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2173" name="AutoShape 13"/>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2174" name="AutoShape 14"/>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2175" name="Rectangle 15"/>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dirty="0">
                <a:latin typeface="Arial" panose="020B0604020202020204" pitchFamily="34" charset="0"/>
              </a:rPr>
              <a:t>ALU</a:t>
            </a:r>
          </a:p>
        </p:txBody>
      </p:sp>
      <p:sp>
        <p:nvSpPr>
          <p:cNvPr id="92176" name="Text Box 16"/>
          <p:cNvSpPr txBox="1">
            <a:spLocks noChangeArrowheads="1"/>
          </p:cNvSpPr>
          <p:nvPr/>
        </p:nvSpPr>
        <p:spPr bwMode="auto">
          <a:xfrm>
            <a:off x="1657002" y="2342148"/>
            <a:ext cx="1188146"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register file</a:t>
            </a:r>
          </a:p>
        </p:txBody>
      </p:sp>
      <p:sp>
        <p:nvSpPr>
          <p:cNvPr id="92177" name="AutoShape 17"/>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2178"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dirty="0">
                <a:latin typeface="Arial" panose="020B0604020202020204" pitchFamily="34" charset="0"/>
              </a:rPr>
              <a:t>bus interface</a:t>
            </a:r>
          </a:p>
        </p:txBody>
      </p:sp>
      <p:sp>
        <p:nvSpPr>
          <p:cNvPr id="92179" name="Rectangle 19"/>
          <p:cNvSpPr>
            <a:spLocks noChangeArrowheads="1"/>
          </p:cNvSpPr>
          <p:nvPr/>
        </p:nvSpPr>
        <p:spPr bwMode="auto">
          <a:xfrm>
            <a:off x="6767513" y="426402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solidFill>
                  <a:srgbClr val="000000"/>
                </a:solidFill>
                <a:latin typeface="Arial" panose="020B0604020202020204" pitchFamily="34" charset="0"/>
              </a:rPr>
              <a:t>y</a:t>
            </a:r>
            <a:endParaRPr lang="en-US" sz="1000" dirty="0">
              <a:solidFill>
                <a:srgbClr val="000000"/>
              </a:solidFill>
              <a:latin typeface="Arial" panose="020B0604020202020204" pitchFamily="34" charset="0"/>
            </a:endParaRPr>
          </a:p>
        </p:txBody>
      </p:sp>
      <p:sp>
        <p:nvSpPr>
          <p:cNvPr id="92180" name="Text Box 20"/>
          <p:cNvSpPr txBox="1">
            <a:spLocks noChangeArrowheads="1"/>
          </p:cNvSpPr>
          <p:nvPr/>
        </p:nvSpPr>
        <p:spPr bwMode="auto">
          <a:xfrm>
            <a:off x="6565183" y="3408948"/>
            <a:ext cx="1428596"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main memory</a:t>
            </a:r>
          </a:p>
        </p:txBody>
      </p:sp>
      <p:sp>
        <p:nvSpPr>
          <p:cNvPr id="92181" name="Text Box 21"/>
          <p:cNvSpPr txBox="1">
            <a:spLocks noChangeArrowheads="1"/>
          </p:cNvSpPr>
          <p:nvPr/>
        </p:nvSpPr>
        <p:spPr bwMode="auto">
          <a:xfrm>
            <a:off x="7678738" y="3668713"/>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0</a:t>
            </a:r>
          </a:p>
        </p:txBody>
      </p:sp>
      <p:sp>
        <p:nvSpPr>
          <p:cNvPr id="92182" name="Text Box 22"/>
          <p:cNvSpPr txBox="1">
            <a:spLocks noChangeArrowheads="1"/>
          </p:cNvSpPr>
          <p:nvPr/>
        </p:nvSpPr>
        <p:spPr bwMode="auto">
          <a:xfrm>
            <a:off x="7662863" y="417195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A</a:t>
            </a:r>
          </a:p>
        </p:txBody>
      </p:sp>
      <p:sp>
        <p:nvSpPr>
          <p:cNvPr id="92183" name="Text Box 23"/>
          <p:cNvSpPr txBox="1">
            <a:spLocks noChangeArrowheads="1"/>
          </p:cNvSpPr>
          <p:nvPr/>
        </p:nvSpPr>
        <p:spPr bwMode="auto">
          <a:xfrm>
            <a:off x="1196975" y="2997200"/>
            <a:ext cx="6969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a:t>
            </a:r>
            <a:r>
              <a:rPr lang="en-US" sz="1600" dirty="0" err="1">
                <a:latin typeface="Arial" panose="020B0604020202020204" pitchFamily="34" charset="0"/>
              </a:rPr>
              <a:t>eax</a:t>
            </a:r>
            <a:endParaRPr lang="en-US" sz="1600" dirty="0">
              <a:latin typeface="Arial" panose="020B0604020202020204" pitchFamily="34" charset="0"/>
            </a:endParaRPr>
          </a:p>
        </p:txBody>
      </p:sp>
      <p:sp>
        <p:nvSpPr>
          <p:cNvPr id="92184" name="Text Box 24"/>
          <p:cNvSpPr txBox="1">
            <a:spLocks noChangeArrowheads="1"/>
          </p:cNvSpPr>
          <p:nvPr/>
        </p:nvSpPr>
        <p:spPr bwMode="auto">
          <a:xfrm>
            <a:off x="4248290" y="3697873"/>
            <a:ext cx="1087157"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I/O bridge</a:t>
            </a:r>
          </a:p>
        </p:txBody>
      </p:sp>
      <p:sp>
        <p:nvSpPr>
          <p:cNvPr id="92185" name="Text Box 25"/>
          <p:cNvSpPr txBox="1">
            <a:spLocks noChangeArrowheads="1"/>
          </p:cNvSpPr>
          <p:nvPr/>
        </p:nvSpPr>
        <p:spPr bwMode="auto">
          <a:xfrm>
            <a:off x="4638675" y="2466975"/>
            <a:ext cx="3177473" cy="584775"/>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latin typeface="Arial" panose="020B0604020202020204" pitchFamily="34" charset="0"/>
              </a:rPr>
              <a:t>Store operation</a:t>
            </a:r>
            <a:r>
              <a:rPr lang="en-US" sz="1600" dirty="0">
                <a:latin typeface="Arial" panose="020B0604020202020204" pitchFamily="34" charset="0"/>
              </a:rPr>
              <a:t>:</a:t>
            </a:r>
            <a:r>
              <a:rPr lang="en-US" sz="1600" dirty="0">
                <a:latin typeface="Times" charset="0"/>
              </a:rPr>
              <a:t> </a:t>
            </a:r>
            <a:r>
              <a:rPr lang="en-US" sz="1600" dirty="0" err="1">
                <a:latin typeface="Courier New" charset="0"/>
              </a:rPr>
              <a:t>movl</a:t>
            </a:r>
            <a:r>
              <a:rPr lang="en-US" sz="1600" dirty="0">
                <a:latin typeface="Courier New" charset="0"/>
              </a:rPr>
              <a:t> %</a:t>
            </a:r>
            <a:r>
              <a:rPr lang="en-US" sz="1600" dirty="0" err="1">
                <a:latin typeface="Courier New" charset="0"/>
              </a:rPr>
              <a:t>eax</a:t>
            </a:r>
            <a:r>
              <a:rPr lang="en-US" sz="1600" dirty="0">
                <a:latin typeface="Courier New" charset="0"/>
              </a:rPr>
              <a:t>, A</a:t>
            </a:r>
            <a:endParaRPr lang="en-US" sz="1600" dirty="0">
              <a:latin typeface="Times" charset="0"/>
            </a:endParaRPr>
          </a:p>
          <a:p>
            <a:pPr algn="l">
              <a:lnSpc>
                <a:spcPct val="100000"/>
              </a:lnSpc>
            </a:pPr>
            <a:endParaRPr lang="en-US" sz="1600" dirty="0">
              <a:latin typeface="Arial" panose="020B0604020202020204" pitchFamily="34" charset="0"/>
            </a:endParaRPr>
          </a:p>
        </p:txBody>
      </p:sp>
      <p:sp>
        <p:nvSpPr>
          <p:cNvPr id="27" name="Rectangle 27"/>
          <p:cNvSpPr txBox="1">
            <a:spLocks noChangeArrowheads="1"/>
          </p:cNvSpPr>
          <p:nvPr/>
        </p:nvSpPr>
        <p:spPr bwMode="auto">
          <a:xfrm>
            <a:off x="457200" y="685800"/>
            <a:ext cx="8458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Main memory reads data word y from the bus and stores it at address A.</a:t>
            </a:r>
            <a:endParaRPr lang="en-US" sz="1800" kern="0" dirty="0">
              <a:latin typeface="Arial" panose="020B0604020202020204" pitchFamily="34" charset="0"/>
            </a:endParaRPr>
          </a:p>
        </p:txBody>
      </p:sp>
    </p:spTree>
    <p:extLst>
      <p:ext uri="{BB962C8B-B14F-4D97-AF65-F5344CB8AC3E}">
        <p14:creationId xmlns:p14="http://schemas.microsoft.com/office/powerpoint/2010/main" val="3414387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31" name="Rectangle 51"/>
          <p:cNvSpPr>
            <a:spLocks noGrp="1" noChangeArrowheads="1"/>
          </p:cNvSpPr>
          <p:nvPr>
            <p:ph type="title"/>
          </p:nvPr>
        </p:nvSpPr>
        <p:spPr/>
        <p:txBody>
          <a:bodyPr/>
          <a:lstStyle/>
          <a:p>
            <a:r>
              <a:rPr lang="en-US" dirty="0" smtClean="0"/>
              <a:t>The Bigger Picture: I/O Bus</a:t>
            </a:r>
            <a:endParaRPr lang="en-US" dirty="0"/>
          </a:p>
        </p:txBody>
      </p:sp>
      <p:sp>
        <p:nvSpPr>
          <p:cNvPr id="97284" name="Rectangle 4"/>
          <p:cNvSpPr>
            <a:spLocks noChangeArrowheads="1"/>
          </p:cNvSpPr>
          <p:nvPr/>
        </p:nvSpPr>
        <p:spPr bwMode="auto">
          <a:xfrm>
            <a:off x="6880225" y="25908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M</a:t>
            </a:r>
            <a:r>
              <a:rPr lang="en-US" sz="1600" dirty="0" smtClean="0">
                <a:latin typeface="Arial" panose="020B0604020202020204" pitchFamily="34" charset="0"/>
              </a:rPr>
              <a:t>ain</a:t>
            </a:r>
            <a:endParaRPr lang="en-US" sz="1600" dirty="0">
              <a:latin typeface="Arial" panose="020B0604020202020204" pitchFamily="34" charset="0"/>
            </a:endParaRPr>
          </a:p>
          <a:p>
            <a:pPr algn="ctr">
              <a:lnSpc>
                <a:spcPct val="100000"/>
              </a:lnSpc>
            </a:pPr>
            <a:r>
              <a:rPr lang="en-US" sz="1600" dirty="0">
                <a:latin typeface="Arial" panose="020B0604020202020204" pitchFamily="34" charset="0"/>
              </a:rPr>
              <a:t>memory</a:t>
            </a:r>
          </a:p>
        </p:txBody>
      </p:sp>
      <p:sp>
        <p:nvSpPr>
          <p:cNvPr id="97285" name="AutoShape 5"/>
          <p:cNvSpPr>
            <a:spLocks noChangeArrowheads="1"/>
          </p:cNvSpPr>
          <p:nvPr/>
        </p:nvSpPr>
        <p:spPr bwMode="auto">
          <a:xfrm>
            <a:off x="5356225" y="2743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286" name="Rectangle 6"/>
          <p:cNvSpPr>
            <a:spLocks noChangeArrowheads="1"/>
          </p:cNvSpPr>
          <p:nvPr/>
        </p:nvSpPr>
        <p:spPr bwMode="auto">
          <a:xfrm>
            <a:off x="4441825" y="27749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I/O </a:t>
            </a:r>
          </a:p>
          <a:p>
            <a:pPr algn="ctr">
              <a:lnSpc>
                <a:spcPct val="100000"/>
              </a:lnSpc>
            </a:pPr>
            <a:r>
              <a:rPr lang="en-US" sz="1600" dirty="0">
                <a:latin typeface="Arial" panose="020B0604020202020204" pitchFamily="34" charset="0"/>
              </a:rPr>
              <a:t>bridge</a:t>
            </a:r>
          </a:p>
        </p:txBody>
      </p:sp>
      <p:sp>
        <p:nvSpPr>
          <p:cNvPr id="97287" name="AutoShape 7"/>
          <p:cNvSpPr>
            <a:spLocks noChangeArrowheads="1"/>
          </p:cNvSpPr>
          <p:nvPr/>
        </p:nvSpPr>
        <p:spPr bwMode="auto">
          <a:xfrm>
            <a:off x="2984500" y="274320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288" name="Rectangle 8"/>
          <p:cNvSpPr>
            <a:spLocks noChangeArrowheads="1"/>
          </p:cNvSpPr>
          <p:nvPr/>
        </p:nvSpPr>
        <p:spPr bwMode="auto">
          <a:xfrm>
            <a:off x="1084263" y="2774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B</a:t>
            </a:r>
            <a:r>
              <a:rPr lang="en-US" sz="1600" dirty="0" smtClean="0">
                <a:latin typeface="Arial" panose="020B0604020202020204" pitchFamily="34" charset="0"/>
              </a:rPr>
              <a:t>us </a:t>
            </a:r>
            <a:r>
              <a:rPr lang="en-US" sz="1600" dirty="0">
                <a:latin typeface="Arial" panose="020B0604020202020204" pitchFamily="34" charset="0"/>
              </a:rPr>
              <a:t>interface</a:t>
            </a:r>
          </a:p>
        </p:txBody>
      </p:sp>
      <p:sp>
        <p:nvSpPr>
          <p:cNvPr id="97289" name="Rectangle 9"/>
          <p:cNvSpPr>
            <a:spLocks noChangeArrowheads="1"/>
          </p:cNvSpPr>
          <p:nvPr/>
        </p:nvSpPr>
        <p:spPr bwMode="auto">
          <a:xfrm>
            <a:off x="2000250" y="1447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290" name="Rectangle 10"/>
          <p:cNvSpPr>
            <a:spLocks noChangeArrowheads="1"/>
          </p:cNvSpPr>
          <p:nvPr/>
        </p:nvSpPr>
        <p:spPr bwMode="auto">
          <a:xfrm>
            <a:off x="2000250" y="1600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291" name="Rectangle 11"/>
          <p:cNvSpPr>
            <a:spLocks noChangeArrowheads="1"/>
          </p:cNvSpPr>
          <p:nvPr/>
        </p:nvSpPr>
        <p:spPr bwMode="auto">
          <a:xfrm>
            <a:off x="2000250" y="1752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292" name="Rectangle 12"/>
          <p:cNvSpPr>
            <a:spLocks noChangeArrowheads="1"/>
          </p:cNvSpPr>
          <p:nvPr/>
        </p:nvSpPr>
        <p:spPr bwMode="auto">
          <a:xfrm>
            <a:off x="2000250" y="1905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293" name="Rectangle 13"/>
          <p:cNvSpPr>
            <a:spLocks noChangeArrowheads="1"/>
          </p:cNvSpPr>
          <p:nvPr/>
        </p:nvSpPr>
        <p:spPr bwMode="auto">
          <a:xfrm>
            <a:off x="2000250" y="2057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294" name="AutoShape 14"/>
          <p:cNvSpPr>
            <a:spLocks noChangeArrowheads="1"/>
          </p:cNvSpPr>
          <p:nvPr/>
        </p:nvSpPr>
        <p:spPr bwMode="auto">
          <a:xfrm>
            <a:off x="2773363" y="1447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295" name="AutoShape 15"/>
          <p:cNvSpPr>
            <a:spLocks noChangeArrowheads="1"/>
          </p:cNvSpPr>
          <p:nvPr/>
        </p:nvSpPr>
        <p:spPr bwMode="auto">
          <a:xfrm flipH="1">
            <a:off x="2684463"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296" name="Rectangle 16"/>
          <p:cNvSpPr>
            <a:spLocks noChangeArrowheads="1"/>
          </p:cNvSpPr>
          <p:nvPr/>
        </p:nvSpPr>
        <p:spPr bwMode="auto">
          <a:xfrm>
            <a:off x="3217863" y="1295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dirty="0">
                <a:latin typeface="Arial" panose="020B0604020202020204" pitchFamily="34" charset="0"/>
              </a:rPr>
              <a:t>ALU</a:t>
            </a:r>
          </a:p>
        </p:txBody>
      </p:sp>
      <p:sp>
        <p:nvSpPr>
          <p:cNvPr id="97297" name="Text Box 17"/>
          <p:cNvSpPr txBox="1">
            <a:spLocks noChangeArrowheads="1"/>
          </p:cNvSpPr>
          <p:nvPr/>
        </p:nvSpPr>
        <p:spPr bwMode="auto">
          <a:xfrm>
            <a:off x="1651000" y="1126123"/>
            <a:ext cx="12811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R</a:t>
            </a:r>
            <a:r>
              <a:rPr lang="en-US" sz="1600" dirty="0" smtClean="0">
                <a:latin typeface="Arial" panose="020B0604020202020204" pitchFamily="34" charset="0"/>
              </a:rPr>
              <a:t>egister </a:t>
            </a:r>
            <a:r>
              <a:rPr lang="en-US" sz="1600" dirty="0">
                <a:latin typeface="Arial" panose="020B0604020202020204" pitchFamily="34" charset="0"/>
              </a:rPr>
              <a:t>file</a:t>
            </a:r>
          </a:p>
        </p:txBody>
      </p:sp>
      <p:sp>
        <p:nvSpPr>
          <p:cNvPr id="97298" name="AutoShape 18"/>
          <p:cNvSpPr>
            <a:spLocks noChangeArrowheads="1"/>
          </p:cNvSpPr>
          <p:nvPr/>
        </p:nvSpPr>
        <p:spPr bwMode="auto">
          <a:xfrm>
            <a:off x="2074863" y="2286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299" name="Rectangle 19"/>
          <p:cNvSpPr>
            <a:spLocks noChangeArrowheads="1"/>
          </p:cNvSpPr>
          <p:nvPr/>
        </p:nvSpPr>
        <p:spPr bwMode="auto">
          <a:xfrm>
            <a:off x="931863" y="1066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00" name="Text Box 20"/>
          <p:cNvSpPr txBox="1">
            <a:spLocks noChangeArrowheads="1"/>
          </p:cNvSpPr>
          <p:nvPr/>
        </p:nvSpPr>
        <p:spPr bwMode="auto">
          <a:xfrm>
            <a:off x="819150" y="762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CPU chip</a:t>
            </a:r>
          </a:p>
        </p:txBody>
      </p:sp>
      <p:sp>
        <p:nvSpPr>
          <p:cNvPr id="97301" name="Text Box 21"/>
          <p:cNvSpPr txBox="1">
            <a:spLocks noChangeArrowheads="1"/>
          </p:cNvSpPr>
          <p:nvPr/>
        </p:nvSpPr>
        <p:spPr bwMode="auto">
          <a:xfrm>
            <a:off x="3801593" y="2056398"/>
            <a:ext cx="125707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S</a:t>
            </a:r>
            <a:r>
              <a:rPr lang="en-US" sz="1600" dirty="0" smtClean="0">
                <a:latin typeface="Arial" panose="020B0604020202020204" pitchFamily="34" charset="0"/>
              </a:rPr>
              <a:t>ystem </a:t>
            </a:r>
            <a:r>
              <a:rPr lang="en-US" sz="1600" dirty="0">
                <a:latin typeface="Arial" panose="020B0604020202020204" pitchFamily="34" charset="0"/>
              </a:rPr>
              <a:t>bus</a:t>
            </a:r>
          </a:p>
        </p:txBody>
      </p:sp>
      <p:sp>
        <p:nvSpPr>
          <p:cNvPr id="97302" name="Line 22"/>
          <p:cNvSpPr>
            <a:spLocks noChangeShapeType="1"/>
          </p:cNvSpPr>
          <p:nvPr/>
        </p:nvSpPr>
        <p:spPr bwMode="auto">
          <a:xfrm flipH="1">
            <a:off x="3751263" y="2362200"/>
            <a:ext cx="68580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dirty="0">
              <a:latin typeface="Arial" panose="020B0604020202020204" pitchFamily="34" charset="0"/>
            </a:endParaRPr>
          </a:p>
        </p:txBody>
      </p:sp>
      <p:sp>
        <p:nvSpPr>
          <p:cNvPr id="97303" name="Text Box 23"/>
          <p:cNvSpPr txBox="1">
            <a:spLocks noChangeArrowheads="1"/>
          </p:cNvSpPr>
          <p:nvPr/>
        </p:nvSpPr>
        <p:spPr bwMode="auto">
          <a:xfrm>
            <a:off x="5316858" y="2056398"/>
            <a:ext cx="131478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M</a:t>
            </a:r>
            <a:r>
              <a:rPr lang="en-US" sz="1600" dirty="0" smtClean="0">
                <a:latin typeface="Arial" panose="020B0604020202020204" pitchFamily="34" charset="0"/>
              </a:rPr>
              <a:t>emory </a:t>
            </a:r>
            <a:r>
              <a:rPr lang="en-US" sz="1600" dirty="0">
                <a:latin typeface="Arial" panose="020B0604020202020204" pitchFamily="34" charset="0"/>
              </a:rPr>
              <a:t>bus</a:t>
            </a:r>
          </a:p>
        </p:txBody>
      </p:sp>
      <p:sp>
        <p:nvSpPr>
          <p:cNvPr id="97304" name="Line 24"/>
          <p:cNvSpPr>
            <a:spLocks noChangeShapeType="1"/>
          </p:cNvSpPr>
          <p:nvPr/>
        </p:nvSpPr>
        <p:spPr bwMode="auto">
          <a:xfrm>
            <a:off x="6037263" y="2362200"/>
            <a:ext cx="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dirty="0">
              <a:latin typeface="Arial" panose="020B0604020202020204" pitchFamily="34" charset="0"/>
            </a:endParaRPr>
          </a:p>
        </p:txBody>
      </p:sp>
      <p:sp>
        <p:nvSpPr>
          <p:cNvPr id="97305" name="AutoShape 25"/>
          <p:cNvSpPr>
            <a:spLocks noChangeArrowheads="1"/>
          </p:cNvSpPr>
          <p:nvPr/>
        </p:nvSpPr>
        <p:spPr bwMode="auto">
          <a:xfrm>
            <a:off x="4665663" y="34290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06" name="AutoShape 26"/>
          <p:cNvSpPr>
            <a:spLocks noChangeArrowheads="1"/>
          </p:cNvSpPr>
          <p:nvPr/>
        </p:nvSpPr>
        <p:spPr bwMode="auto">
          <a:xfrm flipV="1">
            <a:off x="5770563" y="4165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07" name="Rectangle 27"/>
          <p:cNvSpPr>
            <a:spLocks noChangeArrowheads="1"/>
          </p:cNvSpPr>
          <p:nvPr/>
        </p:nvSpPr>
        <p:spPr bwMode="auto">
          <a:xfrm>
            <a:off x="5351463" y="4889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D</a:t>
            </a:r>
            <a:r>
              <a:rPr lang="en-US" sz="1600" dirty="0" smtClean="0">
                <a:latin typeface="Arial" panose="020B0604020202020204" pitchFamily="34" charset="0"/>
              </a:rPr>
              <a:t>isk </a:t>
            </a:r>
            <a:endParaRPr lang="en-US" sz="1600" dirty="0">
              <a:latin typeface="Arial" panose="020B0604020202020204" pitchFamily="34" charset="0"/>
            </a:endParaRPr>
          </a:p>
          <a:p>
            <a:pPr algn="ctr">
              <a:lnSpc>
                <a:spcPct val="100000"/>
              </a:lnSpc>
            </a:pPr>
            <a:r>
              <a:rPr lang="en-US" sz="1600" dirty="0">
                <a:latin typeface="Arial" panose="020B0604020202020204" pitchFamily="34" charset="0"/>
              </a:rPr>
              <a:t>controller</a:t>
            </a:r>
          </a:p>
        </p:txBody>
      </p:sp>
      <p:sp>
        <p:nvSpPr>
          <p:cNvPr id="97308" name="AutoShape 28"/>
          <p:cNvSpPr>
            <a:spLocks noChangeArrowheads="1"/>
          </p:cNvSpPr>
          <p:nvPr/>
        </p:nvSpPr>
        <p:spPr bwMode="auto">
          <a:xfrm flipV="1">
            <a:off x="3440113" y="4165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09" name="Rectangle 29"/>
          <p:cNvSpPr>
            <a:spLocks noChangeArrowheads="1"/>
          </p:cNvSpPr>
          <p:nvPr/>
        </p:nvSpPr>
        <p:spPr bwMode="auto">
          <a:xfrm>
            <a:off x="3021013" y="4889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G</a:t>
            </a:r>
            <a:r>
              <a:rPr lang="en-US" sz="1600" dirty="0" smtClean="0">
                <a:latin typeface="Arial" panose="020B0604020202020204" pitchFamily="34" charset="0"/>
              </a:rPr>
              <a:t>raphics</a:t>
            </a:r>
            <a:endParaRPr lang="en-US" sz="1600" dirty="0">
              <a:latin typeface="Arial" panose="020B0604020202020204" pitchFamily="34" charset="0"/>
            </a:endParaRPr>
          </a:p>
          <a:p>
            <a:pPr algn="ctr">
              <a:lnSpc>
                <a:spcPct val="100000"/>
              </a:lnSpc>
            </a:pPr>
            <a:r>
              <a:rPr lang="en-US" sz="1600" dirty="0">
                <a:latin typeface="Arial" panose="020B0604020202020204" pitchFamily="34" charset="0"/>
              </a:rPr>
              <a:t>adapter</a:t>
            </a:r>
          </a:p>
        </p:txBody>
      </p:sp>
      <p:sp>
        <p:nvSpPr>
          <p:cNvPr id="97310" name="AutoShape 30"/>
          <p:cNvSpPr>
            <a:spLocks noChangeArrowheads="1"/>
          </p:cNvSpPr>
          <p:nvPr/>
        </p:nvSpPr>
        <p:spPr bwMode="auto">
          <a:xfrm flipV="1">
            <a:off x="1763713" y="4165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11" name="Rectangle 31"/>
          <p:cNvSpPr>
            <a:spLocks noChangeArrowheads="1"/>
          </p:cNvSpPr>
          <p:nvPr/>
        </p:nvSpPr>
        <p:spPr bwMode="auto">
          <a:xfrm>
            <a:off x="1420813" y="4876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USB</a:t>
            </a:r>
          </a:p>
          <a:p>
            <a:pPr algn="ctr">
              <a:lnSpc>
                <a:spcPct val="100000"/>
              </a:lnSpc>
            </a:pPr>
            <a:r>
              <a:rPr lang="en-US" sz="1600" dirty="0">
                <a:latin typeface="Arial" panose="020B0604020202020204" pitchFamily="34" charset="0"/>
              </a:rPr>
              <a:t>controller</a:t>
            </a:r>
          </a:p>
        </p:txBody>
      </p:sp>
      <p:sp>
        <p:nvSpPr>
          <p:cNvPr id="97312" name="Line 32"/>
          <p:cNvSpPr>
            <a:spLocks noChangeShapeType="1"/>
          </p:cNvSpPr>
          <p:nvPr/>
        </p:nvSpPr>
        <p:spPr bwMode="auto">
          <a:xfrm>
            <a:off x="1649413" y="5410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13" name="Line 33"/>
          <p:cNvSpPr>
            <a:spLocks noChangeShapeType="1"/>
          </p:cNvSpPr>
          <p:nvPr/>
        </p:nvSpPr>
        <p:spPr bwMode="auto">
          <a:xfrm>
            <a:off x="2411413" y="5410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14" name="Text Box 34"/>
          <p:cNvSpPr txBox="1">
            <a:spLocks noChangeArrowheads="1"/>
          </p:cNvSpPr>
          <p:nvPr/>
        </p:nvSpPr>
        <p:spPr bwMode="auto">
          <a:xfrm>
            <a:off x="1173110" y="5637798"/>
            <a:ext cx="8002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M</a:t>
            </a:r>
            <a:r>
              <a:rPr lang="en-US" sz="1600" dirty="0" smtClean="0">
                <a:latin typeface="Arial" panose="020B0604020202020204" pitchFamily="34" charset="0"/>
              </a:rPr>
              <a:t>ouse</a:t>
            </a:r>
            <a:endParaRPr lang="en-US" sz="1600" dirty="0">
              <a:latin typeface="Arial" panose="020B0604020202020204" pitchFamily="34" charset="0"/>
            </a:endParaRPr>
          </a:p>
        </p:txBody>
      </p:sp>
      <p:sp>
        <p:nvSpPr>
          <p:cNvPr id="97315" name="Text Box 35"/>
          <p:cNvSpPr txBox="1">
            <a:spLocks noChangeArrowheads="1"/>
          </p:cNvSpPr>
          <p:nvPr/>
        </p:nvSpPr>
        <p:spPr bwMode="auto">
          <a:xfrm>
            <a:off x="1841856" y="5637798"/>
            <a:ext cx="106150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K</a:t>
            </a:r>
            <a:r>
              <a:rPr lang="en-US" sz="1600" dirty="0" smtClean="0">
                <a:latin typeface="Arial" panose="020B0604020202020204" pitchFamily="34" charset="0"/>
              </a:rPr>
              <a:t>eyboard</a:t>
            </a:r>
            <a:endParaRPr lang="en-US" sz="1600" dirty="0">
              <a:latin typeface="Arial" panose="020B0604020202020204" pitchFamily="34" charset="0"/>
            </a:endParaRPr>
          </a:p>
        </p:txBody>
      </p:sp>
      <p:sp>
        <p:nvSpPr>
          <p:cNvPr id="97316" name="Line 36"/>
          <p:cNvSpPr>
            <a:spLocks noChangeShapeType="1"/>
          </p:cNvSpPr>
          <p:nvPr/>
        </p:nvSpPr>
        <p:spPr bwMode="auto">
          <a:xfrm>
            <a:off x="3706813" y="5410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dirty="0">
              <a:latin typeface="Arial" panose="020B0604020202020204" pitchFamily="34" charset="0"/>
            </a:endParaRPr>
          </a:p>
        </p:txBody>
      </p:sp>
      <p:sp>
        <p:nvSpPr>
          <p:cNvPr id="97317" name="Text Box 37"/>
          <p:cNvSpPr txBox="1">
            <a:spLocks noChangeArrowheads="1"/>
          </p:cNvSpPr>
          <p:nvPr/>
        </p:nvSpPr>
        <p:spPr bwMode="auto">
          <a:xfrm>
            <a:off x="3176061" y="5637798"/>
            <a:ext cx="86914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M</a:t>
            </a:r>
            <a:r>
              <a:rPr lang="en-US" sz="1600" dirty="0" smtClean="0">
                <a:latin typeface="Arial" panose="020B0604020202020204" pitchFamily="34" charset="0"/>
              </a:rPr>
              <a:t>onitor</a:t>
            </a:r>
            <a:endParaRPr lang="en-US" sz="1600" dirty="0">
              <a:latin typeface="Arial" panose="020B0604020202020204" pitchFamily="34" charset="0"/>
            </a:endParaRPr>
          </a:p>
        </p:txBody>
      </p:sp>
      <p:sp>
        <p:nvSpPr>
          <p:cNvPr id="97318" name="Line 38"/>
          <p:cNvSpPr>
            <a:spLocks noChangeShapeType="1"/>
          </p:cNvSpPr>
          <p:nvPr/>
        </p:nvSpPr>
        <p:spPr bwMode="auto">
          <a:xfrm>
            <a:off x="6011863" y="5410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dirty="0">
              <a:latin typeface="Arial" panose="020B0604020202020204" pitchFamily="34" charset="0"/>
            </a:endParaRPr>
          </a:p>
        </p:txBody>
      </p:sp>
      <p:sp>
        <p:nvSpPr>
          <p:cNvPr id="97319" name="AutoShape 39"/>
          <p:cNvSpPr>
            <a:spLocks noChangeArrowheads="1"/>
          </p:cNvSpPr>
          <p:nvPr/>
        </p:nvSpPr>
        <p:spPr bwMode="auto">
          <a:xfrm>
            <a:off x="5707063" y="5791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D</a:t>
            </a:r>
            <a:r>
              <a:rPr lang="en-US" sz="1600" dirty="0" smtClean="0">
                <a:latin typeface="Arial" panose="020B0604020202020204" pitchFamily="34" charset="0"/>
              </a:rPr>
              <a:t>isk</a:t>
            </a:r>
            <a:endParaRPr lang="en-US" sz="1600" dirty="0">
              <a:latin typeface="Arial" panose="020B0604020202020204" pitchFamily="34" charset="0"/>
            </a:endParaRPr>
          </a:p>
        </p:txBody>
      </p:sp>
      <p:sp>
        <p:nvSpPr>
          <p:cNvPr id="97320" name="AutoShape 40"/>
          <p:cNvSpPr>
            <a:spLocks noChangeArrowheads="1"/>
          </p:cNvSpPr>
          <p:nvPr/>
        </p:nvSpPr>
        <p:spPr bwMode="auto">
          <a:xfrm>
            <a:off x="855663" y="3949700"/>
            <a:ext cx="7277100" cy="393700"/>
          </a:xfrm>
          <a:prstGeom prst="leftRightArrow">
            <a:avLst>
              <a:gd name="adj1" fmla="val 48611"/>
              <a:gd name="adj2" fmla="val 95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21" name="Rectangle 41"/>
          <p:cNvSpPr>
            <a:spLocks noChangeArrowheads="1"/>
          </p:cNvSpPr>
          <p:nvPr/>
        </p:nvSpPr>
        <p:spPr bwMode="auto">
          <a:xfrm>
            <a:off x="1931988" y="4119563"/>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22" name="Rectangle 42"/>
          <p:cNvSpPr>
            <a:spLocks noChangeArrowheads="1"/>
          </p:cNvSpPr>
          <p:nvPr/>
        </p:nvSpPr>
        <p:spPr bwMode="auto">
          <a:xfrm>
            <a:off x="3608388" y="4110038"/>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23" name="Rectangle 43"/>
          <p:cNvSpPr>
            <a:spLocks noChangeArrowheads="1"/>
          </p:cNvSpPr>
          <p:nvPr/>
        </p:nvSpPr>
        <p:spPr bwMode="auto">
          <a:xfrm>
            <a:off x="5942013" y="410051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24" name="Text Box 44"/>
          <p:cNvSpPr txBox="1">
            <a:spLocks noChangeArrowheads="1"/>
          </p:cNvSpPr>
          <p:nvPr/>
        </p:nvSpPr>
        <p:spPr bwMode="auto">
          <a:xfrm>
            <a:off x="4529138" y="4254500"/>
            <a:ext cx="8747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I/O bus</a:t>
            </a:r>
          </a:p>
        </p:txBody>
      </p:sp>
      <p:sp>
        <p:nvSpPr>
          <p:cNvPr id="97325" name="Rectangle 45"/>
          <p:cNvSpPr>
            <a:spLocks noChangeArrowheads="1"/>
          </p:cNvSpPr>
          <p:nvPr/>
        </p:nvSpPr>
        <p:spPr bwMode="auto">
          <a:xfrm>
            <a:off x="4832350" y="4038600"/>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26" name="Rectangle 46"/>
          <p:cNvSpPr>
            <a:spLocks noChangeArrowheads="1"/>
          </p:cNvSpPr>
          <p:nvPr/>
        </p:nvSpPr>
        <p:spPr bwMode="auto">
          <a:xfrm>
            <a:off x="6723063" y="396240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27" name="Rectangle 47"/>
          <p:cNvSpPr>
            <a:spLocks noChangeArrowheads="1"/>
          </p:cNvSpPr>
          <p:nvPr/>
        </p:nvSpPr>
        <p:spPr bwMode="auto">
          <a:xfrm>
            <a:off x="7027863" y="396240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28" name="Rectangle 48"/>
          <p:cNvSpPr>
            <a:spLocks noChangeArrowheads="1"/>
          </p:cNvSpPr>
          <p:nvPr/>
        </p:nvSpPr>
        <p:spPr bwMode="auto">
          <a:xfrm>
            <a:off x="7332663" y="396240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7329" name="Text Box 49"/>
          <p:cNvSpPr txBox="1">
            <a:spLocks noChangeArrowheads="1"/>
          </p:cNvSpPr>
          <p:nvPr/>
        </p:nvSpPr>
        <p:spPr bwMode="auto">
          <a:xfrm>
            <a:off x="6708775" y="4339779"/>
            <a:ext cx="2090637" cy="107721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latin typeface="Arial" panose="020B0604020202020204" pitchFamily="34" charset="0"/>
              </a:rPr>
              <a:t>Expansion slots for</a:t>
            </a:r>
          </a:p>
          <a:p>
            <a:pPr algn="l">
              <a:lnSpc>
                <a:spcPct val="100000"/>
              </a:lnSpc>
            </a:pPr>
            <a:r>
              <a:rPr lang="en-US" sz="1600" dirty="0">
                <a:latin typeface="Arial" panose="020B0604020202020204" pitchFamily="34" charset="0"/>
              </a:rPr>
              <a:t>other devices such</a:t>
            </a:r>
          </a:p>
          <a:p>
            <a:pPr algn="l">
              <a:lnSpc>
                <a:spcPct val="100000"/>
              </a:lnSpc>
            </a:pPr>
            <a:r>
              <a:rPr lang="en-US" sz="1600" dirty="0">
                <a:latin typeface="Arial" panose="020B0604020202020204" pitchFamily="34" charset="0"/>
              </a:rPr>
              <a:t>as network adapters.</a:t>
            </a:r>
          </a:p>
          <a:p>
            <a:pPr algn="l">
              <a:lnSpc>
                <a:spcPct val="100000"/>
              </a:lnSpc>
            </a:pPr>
            <a:endParaRPr lang="en-US" sz="1600" dirty="0">
              <a:latin typeface="Arial" panose="020B0604020202020204" pitchFamily="34" charset="0"/>
            </a:endParaRPr>
          </a:p>
        </p:txBody>
      </p:sp>
    </p:spTree>
    <p:extLst>
      <p:ext uri="{BB962C8B-B14F-4D97-AF65-F5344CB8AC3E}">
        <p14:creationId xmlns:p14="http://schemas.microsoft.com/office/powerpoint/2010/main" val="12977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609600" y="2854325"/>
            <a:ext cx="8153400"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solidFill>
                <a:srgbClr val="22228B"/>
              </a:solidFill>
              <a:latin typeface="Calibri" pitchFamily="34" charset="0"/>
            </a:endParaRPr>
          </a:p>
        </p:txBody>
      </p:sp>
      <p:sp>
        <p:nvSpPr>
          <p:cNvPr id="195587" name="Rectangle 3"/>
          <p:cNvSpPr>
            <a:spLocks noChangeArrowheads="1"/>
          </p:cNvSpPr>
          <p:nvPr/>
        </p:nvSpPr>
        <p:spPr bwMode="auto">
          <a:xfrm>
            <a:off x="609600" y="2854325"/>
            <a:ext cx="8153400" cy="1166986"/>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tabLst>
                <a:tab pos="1377950" algn="l"/>
                <a:tab pos="2292350" algn="l"/>
                <a:tab pos="3028950" algn="l"/>
                <a:tab pos="3776663" algn="l"/>
                <a:tab pos="4513263" algn="l"/>
                <a:tab pos="5260975" algn="l"/>
                <a:tab pos="5997575" algn="l"/>
              </a:tabLst>
            </a:pPr>
            <a:r>
              <a:rPr lang="en-US" sz="1600" dirty="0">
                <a:solidFill>
                  <a:srgbClr val="000000"/>
                </a:solidFill>
                <a:latin typeface="Arial" panose="020B0604020202020204" pitchFamily="34" charset="0"/>
              </a:rPr>
              <a:t>M</a:t>
            </a:r>
            <a:r>
              <a:rPr lang="en-US" sz="1600" dirty="0" smtClean="0">
                <a:solidFill>
                  <a:srgbClr val="000000"/>
                </a:solidFill>
                <a:latin typeface="Arial" panose="020B0604020202020204" pitchFamily="34" charset="0"/>
              </a:rPr>
              <a:t>etric</a:t>
            </a:r>
            <a:r>
              <a:rPr lang="en-US" sz="1600" dirty="0">
                <a:solidFill>
                  <a:srgbClr val="000000"/>
                </a:solidFill>
                <a:latin typeface="Arial" panose="020B0604020202020204" pitchFamily="34" charset="0"/>
              </a:rPr>
              <a:t>	</a:t>
            </a:r>
            <a:r>
              <a:rPr lang="en-US" sz="1600" dirty="0" smtClean="0">
                <a:solidFill>
                  <a:srgbClr val="000000"/>
                </a:solidFill>
                <a:latin typeface="Arial" panose="020B0604020202020204" pitchFamily="34" charset="0"/>
              </a:rPr>
              <a:t>1980</a:t>
            </a:r>
            <a:r>
              <a:rPr lang="en-US" sz="1600" dirty="0">
                <a:solidFill>
                  <a:srgbClr val="000000"/>
                </a:solidFill>
                <a:latin typeface="Arial" panose="020B0604020202020204" pitchFamily="34" charset="0"/>
              </a:rPr>
              <a:t>	1985	1990	1995	2000	2005</a:t>
            </a:r>
            <a:r>
              <a:rPr lang="en-US" sz="1600" dirty="0" smtClean="0">
                <a:solidFill>
                  <a:srgbClr val="000000"/>
                </a:solidFill>
                <a:latin typeface="Arial" panose="020B0604020202020204" pitchFamily="34" charset="0"/>
              </a:rPr>
              <a:t>	2010	</a:t>
            </a:r>
            <a:r>
              <a:rPr lang="en-US" sz="1600" i="1" dirty="0" smtClean="0">
                <a:solidFill>
                  <a:srgbClr val="000000"/>
                </a:solidFill>
                <a:latin typeface="Arial" panose="020B0604020202020204" pitchFamily="34" charset="0"/>
              </a:rPr>
              <a:t>2010:</a:t>
            </a:r>
            <a:r>
              <a:rPr lang="en-US" sz="1600" i="1" dirty="0">
                <a:solidFill>
                  <a:srgbClr val="000000"/>
                </a:solidFill>
                <a:latin typeface="Arial" panose="020B0604020202020204" pitchFamily="34" charset="0"/>
              </a:rPr>
              <a:t>1980</a:t>
            </a:r>
            <a:endParaRPr lang="en-US" sz="1600" dirty="0">
              <a:solidFill>
                <a:srgbClr val="000000"/>
              </a:solidFill>
              <a:latin typeface="Arial" panose="020B0604020202020204" pitchFamily="34" charset="0"/>
            </a:endParaRPr>
          </a:p>
          <a:p>
            <a:pPr algn="l" defTabSz="857250">
              <a:lnSpc>
                <a:spcPct val="100000"/>
              </a:lnSpc>
              <a:tabLst>
                <a:tab pos="1377950" algn="l"/>
                <a:tab pos="2292350" algn="l"/>
                <a:tab pos="3028950" algn="l"/>
                <a:tab pos="3776663" algn="l"/>
                <a:tab pos="4513263" algn="l"/>
                <a:tab pos="5260975" algn="l"/>
                <a:tab pos="5997575" algn="l"/>
              </a:tabLst>
            </a:pPr>
            <a:endParaRPr lang="en-US" sz="1200" dirty="0">
              <a:solidFill>
                <a:srgbClr val="22228B"/>
              </a:solidFill>
              <a:latin typeface="Arial" panose="020B0604020202020204" pitchFamily="34" charset="0"/>
            </a:endParaRPr>
          </a:p>
          <a:p>
            <a:pPr algn="l" defTabSz="857250">
              <a:lnSpc>
                <a:spcPct val="100000"/>
              </a:lnSpc>
              <a:tabLst>
                <a:tab pos="1377950" algn="l"/>
                <a:tab pos="2292350" algn="l"/>
                <a:tab pos="3028950" algn="l"/>
                <a:tab pos="3776663" algn="l"/>
                <a:tab pos="4513263" algn="l"/>
                <a:tab pos="5260975" algn="l"/>
                <a:tab pos="5997575" algn="l"/>
              </a:tabLst>
            </a:pPr>
            <a:r>
              <a:rPr lang="en-US" sz="1400" dirty="0">
                <a:solidFill>
                  <a:srgbClr val="22228B"/>
                </a:solidFill>
                <a:latin typeface="Arial" panose="020B0604020202020204" pitchFamily="34" charset="0"/>
              </a:rPr>
              <a:t>$/MB	</a:t>
            </a:r>
            <a:r>
              <a:rPr lang="en-US" sz="1400" dirty="0" smtClean="0">
                <a:solidFill>
                  <a:srgbClr val="22228B"/>
                </a:solidFill>
                <a:latin typeface="Arial" panose="020B0604020202020204" pitchFamily="34" charset="0"/>
              </a:rPr>
              <a:t>8,000</a:t>
            </a:r>
            <a:r>
              <a:rPr lang="en-US" sz="1400" dirty="0">
                <a:solidFill>
                  <a:srgbClr val="22228B"/>
                </a:solidFill>
                <a:latin typeface="Arial" panose="020B0604020202020204" pitchFamily="34" charset="0"/>
              </a:rPr>
              <a:t>	880	100	30	1	</a:t>
            </a:r>
            <a:r>
              <a:rPr lang="en-US" sz="1400" dirty="0" smtClean="0">
                <a:solidFill>
                  <a:srgbClr val="22228B"/>
                </a:solidFill>
                <a:latin typeface="Arial" panose="020B0604020202020204" pitchFamily="34" charset="0"/>
              </a:rPr>
              <a:t>0.1	0.06	</a:t>
            </a:r>
            <a:r>
              <a:rPr lang="en-US" sz="1400" i="1" dirty="0" smtClean="0">
                <a:solidFill>
                  <a:srgbClr val="22228B"/>
                </a:solidFill>
                <a:latin typeface="Arial" panose="020B0604020202020204" pitchFamily="34" charset="0"/>
              </a:rPr>
              <a:t>130,000</a:t>
            </a:r>
          </a:p>
          <a:p>
            <a:pPr algn="l" defTabSz="857250">
              <a:lnSpc>
                <a:spcPct val="100000"/>
              </a:lnSpc>
              <a:tabLst>
                <a:tab pos="1377950" algn="l"/>
                <a:tab pos="2292350" algn="l"/>
                <a:tab pos="3028950" algn="l"/>
                <a:tab pos="3776663" algn="l"/>
                <a:tab pos="4513263" algn="l"/>
                <a:tab pos="5260975" algn="l"/>
                <a:tab pos="5997575" algn="l"/>
              </a:tabLst>
            </a:pPr>
            <a:r>
              <a:rPr lang="en-US" sz="1400" dirty="0">
                <a:solidFill>
                  <a:srgbClr val="22228B"/>
                </a:solidFill>
                <a:latin typeface="Arial" panose="020B0604020202020204" pitchFamily="34" charset="0"/>
              </a:rPr>
              <a:t>access (ns)	375	200	100	70	60	50</a:t>
            </a:r>
            <a:r>
              <a:rPr lang="en-US" sz="1400" dirty="0" smtClean="0">
                <a:solidFill>
                  <a:srgbClr val="22228B"/>
                </a:solidFill>
                <a:latin typeface="Arial" panose="020B0604020202020204" pitchFamily="34" charset="0"/>
              </a:rPr>
              <a:t>	40	</a:t>
            </a:r>
            <a:r>
              <a:rPr lang="en-US" sz="1400" i="1" dirty="0" smtClean="0">
                <a:solidFill>
                  <a:srgbClr val="22228B"/>
                </a:solidFill>
                <a:latin typeface="Arial" panose="020B0604020202020204" pitchFamily="34" charset="0"/>
              </a:rPr>
              <a:t>9</a:t>
            </a:r>
            <a:endParaRPr lang="en-US" sz="1400" dirty="0" smtClean="0">
              <a:solidFill>
                <a:srgbClr val="22228B"/>
              </a:solidFill>
              <a:latin typeface="Arial" panose="020B0604020202020204" pitchFamily="34" charset="0"/>
            </a:endParaRPr>
          </a:p>
          <a:p>
            <a:pPr algn="l" defTabSz="857250">
              <a:lnSpc>
                <a:spcPct val="100000"/>
              </a:lnSpc>
              <a:tabLst>
                <a:tab pos="1377950" algn="l"/>
                <a:tab pos="2292350" algn="l"/>
                <a:tab pos="3028950" algn="l"/>
                <a:tab pos="3776663" algn="l"/>
                <a:tab pos="4513263" algn="l"/>
                <a:tab pos="5260975" algn="l"/>
                <a:tab pos="5997575" algn="l"/>
              </a:tabLst>
            </a:pPr>
            <a:r>
              <a:rPr lang="en-US" sz="1400" dirty="0" smtClean="0">
                <a:solidFill>
                  <a:srgbClr val="22228B"/>
                </a:solidFill>
                <a:latin typeface="Arial" panose="020B0604020202020204" pitchFamily="34" charset="0"/>
              </a:rPr>
              <a:t>typical size (</a:t>
            </a:r>
            <a:r>
              <a:rPr lang="en-US" sz="1400" dirty="0">
                <a:solidFill>
                  <a:srgbClr val="22228B"/>
                </a:solidFill>
                <a:latin typeface="Arial" panose="020B0604020202020204" pitchFamily="34" charset="0"/>
              </a:rPr>
              <a:t>MB) </a:t>
            </a:r>
            <a:r>
              <a:rPr lang="en-US" sz="1400" dirty="0" smtClean="0">
                <a:solidFill>
                  <a:srgbClr val="22228B"/>
                </a:solidFill>
                <a:latin typeface="Arial" panose="020B0604020202020204" pitchFamily="34" charset="0"/>
              </a:rPr>
              <a:t>	0.064</a:t>
            </a:r>
            <a:r>
              <a:rPr lang="en-US" sz="1400" dirty="0">
                <a:solidFill>
                  <a:srgbClr val="22228B"/>
                </a:solidFill>
                <a:latin typeface="Arial" panose="020B0604020202020204" pitchFamily="34" charset="0"/>
              </a:rPr>
              <a:t>	0.256	4	16	64</a:t>
            </a:r>
            <a:r>
              <a:rPr lang="en-US" sz="1400" dirty="0" smtClean="0">
                <a:solidFill>
                  <a:srgbClr val="22228B"/>
                </a:solidFill>
                <a:latin typeface="Arial" panose="020B0604020202020204" pitchFamily="34" charset="0"/>
              </a:rPr>
              <a:t>	2,000	8,000	</a:t>
            </a:r>
            <a:r>
              <a:rPr lang="en-US" sz="1400" i="1" dirty="0" smtClean="0">
                <a:solidFill>
                  <a:srgbClr val="22228B"/>
                </a:solidFill>
                <a:latin typeface="Arial" panose="020B0604020202020204" pitchFamily="34" charset="0"/>
              </a:rPr>
              <a:t>125,000</a:t>
            </a:r>
            <a:r>
              <a:rPr lang="en-US" sz="1400" dirty="0" smtClean="0">
                <a:solidFill>
                  <a:srgbClr val="22228B"/>
                </a:solidFill>
                <a:latin typeface="Arial" panose="020B0604020202020204" pitchFamily="34" charset="0"/>
              </a:rPr>
              <a:t> </a:t>
            </a:r>
            <a:endParaRPr lang="en-US" sz="1400" dirty="0">
              <a:solidFill>
                <a:srgbClr val="22228B"/>
              </a:solidFill>
              <a:latin typeface="Arial" panose="020B0604020202020204" pitchFamily="34" charset="0"/>
            </a:endParaRPr>
          </a:p>
        </p:txBody>
      </p:sp>
      <p:sp>
        <p:nvSpPr>
          <p:cNvPr id="18" name="Rectangle 17"/>
          <p:cNvSpPr/>
          <p:nvPr/>
        </p:nvSpPr>
        <p:spPr bwMode="auto">
          <a:xfrm>
            <a:off x="609600" y="4772025"/>
            <a:ext cx="8153400" cy="422275"/>
          </a:xfrm>
          <a:prstGeom prst="rect">
            <a:avLst/>
          </a:prstGeom>
          <a:solidFill>
            <a:srgbClr val="E2E2E2"/>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solidFill>
                <a:srgbClr val="22228B"/>
              </a:solidFill>
              <a:latin typeface="Calibri" pitchFamily="34" charset="0"/>
            </a:endParaRPr>
          </a:p>
        </p:txBody>
      </p:sp>
      <p:sp>
        <p:nvSpPr>
          <p:cNvPr id="16" name="Rectangle 15"/>
          <p:cNvSpPr/>
          <p:nvPr/>
        </p:nvSpPr>
        <p:spPr bwMode="auto">
          <a:xfrm>
            <a:off x="631824" y="1025525"/>
            <a:ext cx="8131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solidFill>
                <a:srgbClr val="000000"/>
              </a:solidFill>
              <a:latin typeface="Calibri" pitchFamily="34" charset="0"/>
            </a:endParaRPr>
          </a:p>
        </p:txBody>
      </p:sp>
      <p:sp>
        <p:nvSpPr>
          <p:cNvPr id="195586" name="Rectangle 2"/>
          <p:cNvSpPr>
            <a:spLocks noGrp="1" noChangeArrowheads="1"/>
          </p:cNvSpPr>
          <p:nvPr>
            <p:ph type="title"/>
          </p:nvPr>
        </p:nvSpPr>
        <p:spPr/>
        <p:txBody>
          <a:bodyPr/>
          <a:lstStyle/>
          <a:p>
            <a:r>
              <a:rPr lang="en-US" dirty="0" smtClean="0"/>
              <a:t>Storage Trends</a:t>
            </a:r>
            <a:endParaRPr lang="en-US" dirty="0"/>
          </a:p>
        </p:txBody>
      </p:sp>
      <p:sp>
        <p:nvSpPr>
          <p:cNvPr id="195589" name="Rectangle 5"/>
          <p:cNvSpPr>
            <a:spLocks noChangeArrowheads="1"/>
          </p:cNvSpPr>
          <p:nvPr/>
        </p:nvSpPr>
        <p:spPr bwMode="auto">
          <a:xfrm>
            <a:off x="533399" y="2549525"/>
            <a:ext cx="722954" cy="305212"/>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400" dirty="0">
                <a:solidFill>
                  <a:srgbClr val="FF0000"/>
                </a:solidFill>
                <a:latin typeface="Arial" panose="020B0604020202020204" pitchFamily="34" charset="0"/>
              </a:rPr>
              <a:t>DRAM</a:t>
            </a:r>
          </a:p>
        </p:txBody>
      </p:sp>
      <p:sp>
        <p:nvSpPr>
          <p:cNvPr id="195592" name="Rectangle 8"/>
          <p:cNvSpPr>
            <a:spLocks noChangeArrowheads="1"/>
          </p:cNvSpPr>
          <p:nvPr/>
        </p:nvSpPr>
        <p:spPr bwMode="auto">
          <a:xfrm>
            <a:off x="555624" y="685800"/>
            <a:ext cx="702114" cy="305212"/>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400" dirty="0">
                <a:solidFill>
                  <a:srgbClr val="FF0000"/>
                </a:solidFill>
                <a:latin typeface="Arial" panose="020B0604020202020204" pitchFamily="34" charset="0"/>
              </a:rPr>
              <a:t>SRAM</a:t>
            </a:r>
          </a:p>
        </p:txBody>
      </p:sp>
      <p:sp>
        <p:nvSpPr>
          <p:cNvPr id="195593" name="Rectangle 9"/>
          <p:cNvSpPr>
            <a:spLocks noChangeArrowheads="1"/>
          </p:cNvSpPr>
          <p:nvPr/>
        </p:nvSpPr>
        <p:spPr bwMode="auto">
          <a:xfrm>
            <a:off x="609599" y="4772025"/>
            <a:ext cx="8153401" cy="1166986"/>
          </a:xfrm>
          <a:prstGeom prst="rect">
            <a:avLst/>
          </a:prstGeom>
          <a:noFill/>
          <a:ln w="28575" cap="flat" cmpd="sng" algn="ctr">
            <a:solidFill>
              <a:schemeClr val="tx1"/>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defTabSz="857250">
              <a:lnSpc>
                <a:spcPct val="100000"/>
              </a:lnSpc>
              <a:tabLst>
                <a:tab pos="1425575" algn="l"/>
                <a:tab pos="2339975" algn="l"/>
                <a:tab pos="3028950" algn="l"/>
                <a:tab pos="3776663" algn="l"/>
                <a:tab pos="4513263" algn="l"/>
                <a:tab pos="5260975" algn="l"/>
                <a:tab pos="5997575" algn="l"/>
              </a:tabLst>
            </a:pPr>
            <a:r>
              <a:rPr lang="en-US" sz="1600" dirty="0">
                <a:solidFill>
                  <a:srgbClr val="000000"/>
                </a:solidFill>
                <a:latin typeface="Arial" panose="020B0604020202020204" pitchFamily="34" charset="0"/>
              </a:rPr>
              <a:t>M</a:t>
            </a:r>
            <a:r>
              <a:rPr lang="en-US" sz="1600" dirty="0" smtClean="0">
                <a:solidFill>
                  <a:srgbClr val="000000"/>
                </a:solidFill>
                <a:latin typeface="Arial" panose="020B0604020202020204" pitchFamily="34" charset="0"/>
              </a:rPr>
              <a:t>etric</a:t>
            </a:r>
            <a:r>
              <a:rPr lang="en-US" sz="1600" dirty="0">
                <a:solidFill>
                  <a:srgbClr val="000000"/>
                </a:solidFill>
                <a:latin typeface="Arial" panose="020B0604020202020204" pitchFamily="34" charset="0"/>
              </a:rPr>
              <a:t>	</a:t>
            </a:r>
            <a:r>
              <a:rPr lang="en-US" sz="1600" dirty="0" smtClean="0">
                <a:solidFill>
                  <a:srgbClr val="000000"/>
                </a:solidFill>
                <a:latin typeface="Arial" panose="020B0604020202020204" pitchFamily="34" charset="0"/>
              </a:rPr>
              <a:t>1980</a:t>
            </a:r>
            <a:r>
              <a:rPr lang="en-US" sz="1600" dirty="0">
                <a:solidFill>
                  <a:srgbClr val="000000"/>
                </a:solidFill>
                <a:latin typeface="Arial" panose="020B0604020202020204" pitchFamily="34" charset="0"/>
              </a:rPr>
              <a:t>	1985	1990	1995	2000	2005</a:t>
            </a:r>
            <a:r>
              <a:rPr lang="en-US" sz="1600" dirty="0" smtClean="0">
                <a:solidFill>
                  <a:srgbClr val="000000"/>
                </a:solidFill>
                <a:latin typeface="Arial" panose="020B0604020202020204" pitchFamily="34" charset="0"/>
              </a:rPr>
              <a:t>	2010	</a:t>
            </a:r>
            <a:r>
              <a:rPr lang="en-US" sz="1600" i="1" dirty="0" smtClean="0">
                <a:solidFill>
                  <a:srgbClr val="000000"/>
                </a:solidFill>
                <a:latin typeface="Arial" panose="020B0604020202020204" pitchFamily="34" charset="0"/>
              </a:rPr>
              <a:t>2010:</a:t>
            </a:r>
            <a:r>
              <a:rPr lang="en-US" sz="1600" i="1" dirty="0">
                <a:solidFill>
                  <a:srgbClr val="000000"/>
                </a:solidFill>
                <a:latin typeface="Arial" panose="020B0604020202020204" pitchFamily="34" charset="0"/>
              </a:rPr>
              <a:t>1980</a:t>
            </a:r>
          </a:p>
          <a:p>
            <a:pPr algn="l" defTabSz="857250">
              <a:lnSpc>
                <a:spcPct val="100000"/>
              </a:lnSpc>
              <a:tabLst>
                <a:tab pos="1425575" algn="l"/>
                <a:tab pos="2339975" algn="l"/>
                <a:tab pos="3028950" algn="l"/>
                <a:tab pos="3776663" algn="l"/>
                <a:tab pos="4513263" algn="l"/>
                <a:tab pos="5260975" algn="l"/>
                <a:tab pos="5997575" algn="l"/>
              </a:tabLst>
            </a:pPr>
            <a:endParaRPr lang="en-US" sz="1200" dirty="0">
              <a:solidFill>
                <a:srgbClr val="22228B"/>
              </a:solidFill>
              <a:latin typeface="Arial" panose="020B0604020202020204" pitchFamily="34" charset="0"/>
            </a:endParaRPr>
          </a:p>
          <a:p>
            <a:pPr algn="l" defTabSz="857250">
              <a:lnSpc>
                <a:spcPct val="100000"/>
              </a:lnSpc>
              <a:tabLst>
                <a:tab pos="1425575" algn="l"/>
                <a:tab pos="2339975" algn="l"/>
                <a:tab pos="3028950" algn="l"/>
                <a:tab pos="3776663" algn="l"/>
                <a:tab pos="4513263" algn="l"/>
                <a:tab pos="5260975" algn="l"/>
                <a:tab pos="5997575" algn="l"/>
              </a:tabLst>
            </a:pPr>
            <a:r>
              <a:rPr lang="en-US" sz="1400" dirty="0">
                <a:solidFill>
                  <a:srgbClr val="22228B"/>
                </a:solidFill>
                <a:latin typeface="Arial" panose="020B0604020202020204" pitchFamily="34" charset="0"/>
              </a:rPr>
              <a:t>$/MB	</a:t>
            </a:r>
            <a:r>
              <a:rPr lang="en-US" sz="1400" dirty="0" smtClean="0">
                <a:solidFill>
                  <a:srgbClr val="22228B"/>
                </a:solidFill>
                <a:latin typeface="Arial" panose="020B0604020202020204" pitchFamily="34" charset="0"/>
              </a:rPr>
              <a:t>500</a:t>
            </a:r>
            <a:r>
              <a:rPr lang="en-US" sz="1400" dirty="0">
                <a:solidFill>
                  <a:srgbClr val="22228B"/>
                </a:solidFill>
                <a:latin typeface="Arial" panose="020B0604020202020204" pitchFamily="34" charset="0"/>
              </a:rPr>
              <a:t>	100	8	0.30	</a:t>
            </a:r>
            <a:r>
              <a:rPr lang="en-US" sz="1400" dirty="0" smtClean="0">
                <a:solidFill>
                  <a:srgbClr val="22228B"/>
                </a:solidFill>
                <a:latin typeface="Arial" panose="020B0604020202020204" pitchFamily="34" charset="0"/>
              </a:rPr>
              <a:t>0.01	0.005	0.0003	</a:t>
            </a:r>
            <a:r>
              <a:rPr lang="en-US" sz="1400" i="1" dirty="0" smtClean="0">
                <a:solidFill>
                  <a:srgbClr val="22228B"/>
                </a:solidFill>
                <a:latin typeface="Arial" panose="020B0604020202020204" pitchFamily="34" charset="0"/>
              </a:rPr>
              <a:t>1,600,000</a:t>
            </a:r>
            <a:endParaRPr lang="en-US" sz="1400" dirty="0" smtClean="0">
              <a:solidFill>
                <a:srgbClr val="22228B"/>
              </a:solidFill>
              <a:latin typeface="Arial" panose="020B0604020202020204" pitchFamily="34" charset="0"/>
            </a:endParaRPr>
          </a:p>
          <a:p>
            <a:pPr algn="l" defTabSz="857250">
              <a:lnSpc>
                <a:spcPct val="100000"/>
              </a:lnSpc>
              <a:tabLst>
                <a:tab pos="1425575" algn="l"/>
                <a:tab pos="2339975" algn="l"/>
                <a:tab pos="3028950" algn="l"/>
                <a:tab pos="3776663" algn="l"/>
                <a:tab pos="4513263" algn="l"/>
                <a:tab pos="5260975" algn="l"/>
                <a:tab pos="5997575" algn="l"/>
              </a:tabLst>
            </a:pPr>
            <a:r>
              <a:rPr lang="en-US" sz="1400" dirty="0">
                <a:solidFill>
                  <a:srgbClr val="22228B"/>
                </a:solidFill>
                <a:latin typeface="Arial" panose="020B0604020202020204" pitchFamily="34" charset="0"/>
              </a:rPr>
              <a:t>access (ms)	87	75	28	10	8	</a:t>
            </a:r>
            <a:r>
              <a:rPr lang="en-US" sz="1400" i="1" dirty="0">
                <a:solidFill>
                  <a:srgbClr val="22228B"/>
                </a:solidFill>
                <a:latin typeface="Arial" panose="020B0604020202020204" pitchFamily="34" charset="0"/>
              </a:rPr>
              <a:t>4</a:t>
            </a:r>
            <a:r>
              <a:rPr lang="en-US" sz="1400" i="1" dirty="0" smtClean="0">
                <a:solidFill>
                  <a:srgbClr val="22228B"/>
                </a:solidFill>
                <a:latin typeface="Arial" panose="020B0604020202020204" pitchFamily="34" charset="0"/>
              </a:rPr>
              <a:t>	3	29</a:t>
            </a:r>
            <a:endParaRPr lang="en-US" sz="1400" dirty="0" smtClean="0">
              <a:solidFill>
                <a:srgbClr val="22228B"/>
              </a:solidFill>
              <a:latin typeface="Arial" panose="020B0604020202020204" pitchFamily="34" charset="0"/>
            </a:endParaRPr>
          </a:p>
          <a:p>
            <a:pPr algn="l" defTabSz="857250">
              <a:lnSpc>
                <a:spcPct val="100000"/>
              </a:lnSpc>
              <a:tabLst>
                <a:tab pos="1425575" algn="l"/>
                <a:tab pos="2339975" algn="l"/>
                <a:tab pos="3028950" algn="l"/>
                <a:tab pos="3776663" algn="l"/>
                <a:tab pos="4513263" algn="l"/>
                <a:tab pos="5260975" algn="l"/>
                <a:tab pos="5997575" algn="l"/>
              </a:tabLst>
            </a:pPr>
            <a:r>
              <a:rPr lang="en-US" sz="1400" dirty="0">
                <a:solidFill>
                  <a:srgbClr val="22228B"/>
                </a:solidFill>
                <a:latin typeface="Arial" panose="020B0604020202020204" pitchFamily="34" charset="0"/>
              </a:rPr>
              <a:t>typical </a:t>
            </a:r>
            <a:r>
              <a:rPr lang="en-US" sz="1400" dirty="0" smtClean="0">
                <a:solidFill>
                  <a:srgbClr val="22228B"/>
                </a:solidFill>
                <a:latin typeface="Arial" panose="020B0604020202020204" pitchFamily="34" charset="0"/>
              </a:rPr>
              <a:t>size (</a:t>
            </a:r>
            <a:r>
              <a:rPr lang="en-US" sz="1400" dirty="0">
                <a:solidFill>
                  <a:srgbClr val="22228B"/>
                </a:solidFill>
                <a:latin typeface="Arial" panose="020B0604020202020204" pitchFamily="34" charset="0"/>
              </a:rPr>
              <a:t>MB) 	1	10	160	1,000</a:t>
            </a:r>
            <a:r>
              <a:rPr lang="en-US" sz="1400" dirty="0" smtClean="0">
                <a:solidFill>
                  <a:srgbClr val="22228B"/>
                </a:solidFill>
                <a:latin typeface="Arial" panose="020B0604020202020204" pitchFamily="34" charset="0"/>
              </a:rPr>
              <a:t>	20,000	160,000	1,500,000	</a:t>
            </a:r>
            <a:r>
              <a:rPr lang="en-US" sz="1400" i="1" dirty="0" smtClean="0">
                <a:solidFill>
                  <a:srgbClr val="22228B"/>
                </a:solidFill>
                <a:latin typeface="Arial" panose="020B0604020202020204" pitchFamily="34" charset="0"/>
              </a:rPr>
              <a:t>1,500,000</a:t>
            </a:r>
            <a:endParaRPr lang="en-US" sz="1400" i="1" dirty="0">
              <a:solidFill>
                <a:srgbClr val="22228B"/>
              </a:solidFill>
              <a:latin typeface="Arial" panose="020B0604020202020204" pitchFamily="34" charset="0"/>
            </a:endParaRPr>
          </a:p>
        </p:txBody>
      </p:sp>
      <p:sp>
        <p:nvSpPr>
          <p:cNvPr id="195595" name="Rectangle 11"/>
          <p:cNvSpPr>
            <a:spLocks noChangeArrowheads="1"/>
          </p:cNvSpPr>
          <p:nvPr/>
        </p:nvSpPr>
        <p:spPr bwMode="auto">
          <a:xfrm>
            <a:off x="555624" y="4446588"/>
            <a:ext cx="532196" cy="305212"/>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400" dirty="0">
                <a:solidFill>
                  <a:srgbClr val="FF0000"/>
                </a:solidFill>
                <a:latin typeface="Arial" panose="020B0604020202020204" pitchFamily="34" charset="0"/>
              </a:rPr>
              <a:t>Disk</a:t>
            </a:r>
          </a:p>
        </p:txBody>
      </p:sp>
      <p:sp>
        <p:nvSpPr>
          <p:cNvPr id="195590" name="Rectangle 6"/>
          <p:cNvSpPr>
            <a:spLocks noChangeArrowheads="1"/>
          </p:cNvSpPr>
          <p:nvPr/>
        </p:nvSpPr>
        <p:spPr bwMode="auto">
          <a:xfrm>
            <a:off x="631824" y="1025525"/>
            <a:ext cx="8131175" cy="951543"/>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747713">
              <a:lnSpc>
                <a:spcPct val="100000"/>
              </a:lnSpc>
              <a:tabLst>
                <a:tab pos="1377950" algn="l"/>
                <a:tab pos="2292350" algn="l"/>
              </a:tabLst>
            </a:pPr>
            <a:r>
              <a:rPr lang="en-US" sz="1600" dirty="0">
                <a:solidFill>
                  <a:srgbClr val="000000"/>
                </a:solidFill>
                <a:latin typeface="Arial" panose="020B0604020202020204" pitchFamily="34" charset="0"/>
              </a:rPr>
              <a:t>M</a:t>
            </a:r>
            <a:r>
              <a:rPr lang="en-US" sz="1600" dirty="0" smtClean="0">
                <a:solidFill>
                  <a:srgbClr val="000000"/>
                </a:solidFill>
                <a:latin typeface="Arial" panose="020B0604020202020204" pitchFamily="34" charset="0"/>
              </a:rPr>
              <a:t>etric</a:t>
            </a:r>
            <a:r>
              <a:rPr lang="en-US" sz="1600" dirty="0">
                <a:solidFill>
                  <a:srgbClr val="000000"/>
                </a:solidFill>
                <a:latin typeface="Arial" panose="020B0604020202020204" pitchFamily="34" charset="0"/>
              </a:rPr>
              <a:t>	</a:t>
            </a:r>
            <a:r>
              <a:rPr lang="en-US" sz="1600" dirty="0" smtClean="0">
                <a:solidFill>
                  <a:srgbClr val="000000"/>
                </a:solidFill>
                <a:latin typeface="Arial" panose="020B0604020202020204" pitchFamily="34" charset="0"/>
              </a:rPr>
              <a:t>1980</a:t>
            </a:r>
            <a:r>
              <a:rPr lang="en-US" sz="1600" dirty="0">
                <a:solidFill>
                  <a:srgbClr val="000000"/>
                </a:solidFill>
                <a:latin typeface="Arial" panose="020B0604020202020204" pitchFamily="34" charset="0"/>
              </a:rPr>
              <a:t>	1985	1990	1995	2000	2005</a:t>
            </a:r>
            <a:r>
              <a:rPr lang="en-US" sz="1600" dirty="0" smtClean="0">
                <a:solidFill>
                  <a:srgbClr val="000000"/>
                </a:solidFill>
                <a:latin typeface="Arial" panose="020B0604020202020204" pitchFamily="34" charset="0"/>
              </a:rPr>
              <a:t>	2010	</a:t>
            </a:r>
            <a:r>
              <a:rPr lang="en-US" sz="1600" i="1" dirty="0" smtClean="0">
                <a:solidFill>
                  <a:srgbClr val="000000"/>
                </a:solidFill>
                <a:latin typeface="Arial" panose="020B0604020202020204" pitchFamily="34" charset="0"/>
              </a:rPr>
              <a:t>2010:</a:t>
            </a:r>
            <a:r>
              <a:rPr lang="en-US" sz="1600" i="1" dirty="0">
                <a:solidFill>
                  <a:srgbClr val="000000"/>
                </a:solidFill>
                <a:latin typeface="Arial" panose="020B0604020202020204" pitchFamily="34" charset="0"/>
              </a:rPr>
              <a:t>1980</a:t>
            </a:r>
          </a:p>
          <a:p>
            <a:pPr algn="l" defTabSz="747713">
              <a:lnSpc>
                <a:spcPct val="100000"/>
              </a:lnSpc>
              <a:tabLst>
                <a:tab pos="1377950" algn="l"/>
                <a:tab pos="2292350" algn="l"/>
              </a:tabLst>
            </a:pPr>
            <a:endParaRPr lang="en-US" sz="1200" dirty="0">
              <a:solidFill>
                <a:srgbClr val="22228B"/>
              </a:solidFill>
              <a:latin typeface="Arial" panose="020B0604020202020204" pitchFamily="34" charset="0"/>
            </a:endParaRPr>
          </a:p>
          <a:p>
            <a:pPr algn="l" defTabSz="747713">
              <a:lnSpc>
                <a:spcPct val="100000"/>
              </a:lnSpc>
              <a:tabLst>
                <a:tab pos="1377950" algn="l"/>
                <a:tab pos="2292350" algn="l"/>
              </a:tabLst>
            </a:pPr>
            <a:r>
              <a:rPr lang="en-US" sz="1400" dirty="0">
                <a:solidFill>
                  <a:srgbClr val="22228B"/>
                </a:solidFill>
                <a:latin typeface="Arial" panose="020B0604020202020204" pitchFamily="34" charset="0"/>
              </a:rPr>
              <a:t>$/MB	</a:t>
            </a:r>
            <a:r>
              <a:rPr lang="en-US" sz="1400" dirty="0" smtClean="0">
                <a:solidFill>
                  <a:srgbClr val="22228B"/>
                </a:solidFill>
                <a:latin typeface="Arial" panose="020B0604020202020204" pitchFamily="34" charset="0"/>
              </a:rPr>
              <a:t>19,200</a:t>
            </a:r>
            <a:r>
              <a:rPr lang="en-US" sz="1400" dirty="0">
                <a:solidFill>
                  <a:srgbClr val="22228B"/>
                </a:solidFill>
                <a:latin typeface="Arial" panose="020B0604020202020204" pitchFamily="34" charset="0"/>
              </a:rPr>
              <a:t>	2,900	320	256	100	75</a:t>
            </a:r>
            <a:r>
              <a:rPr lang="en-US" sz="1400" dirty="0" smtClean="0">
                <a:solidFill>
                  <a:srgbClr val="22228B"/>
                </a:solidFill>
                <a:latin typeface="Arial" panose="020B0604020202020204" pitchFamily="34" charset="0"/>
              </a:rPr>
              <a:t>	60	</a:t>
            </a:r>
            <a:r>
              <a:rPr lang="en-US" sz="1400" i="1" dirty="0" smtClean="0">
                <a:solidFill>
                  <a:srgbClr val="22228B"/>
                </a:solidFill>
                <a:latin typeface="Arial" panose="020B0604020202020204" pitchFamily="34" charset="0"/>
              </a:rPr>
              <a:t>320</a:t>
            </a:r>
            <a:endParaRPr lang="en-US" sz="1400" dirty="0" smtClean="0">
              <a:solidFill>
                <a:srgbClr val="22228B"/>
              </a:solidFill>
              <a:latin typeface="Arial" panose="020B0604020202020204" pitchFamily="34" charset="0"/>
            </a:endParaRPr>
          </a:p>
          <a:p>
            <a:pPr algn="l" defTabSz="747713">
              <a:lnSpc>
                <a:spcPct val="100000"/>
              </a:lnSpc>
              <a:tabLst>
                <a:tab pos="1377950" algn="l"/>
                <a:tab pos="2292350" algn="l"/>
              </a:tabLst>
            </a:pPr>
            <a:r>
              <a:rPr lang="en-US" sz="1400" dirty="0">
                <a:solidFill>
                  <a:srgbClr val="22228B"/>
                </a:solidFill>
                <a:latin typeface="Arial" panose="020B0604020202020204" pitchFamily="34" charset="0"/>
              </a:rPr>
              <a:t>access (ns)	300	150	35	15</a:t>
            </a:r>
            <a:r>
              <a:rPr lang="en-US" sz="1400" dirty="0" smtClean="0">
                <a:solidFill>
                  <a:srgbClr val="22228B"/>
                </a:solidFill>
                <a:latin typeface="Arial" panose="020B0604020202020204" pitchFamily="34" charset="0"/>
              </a:rPr>
              <a:t>	3	2	1.5	</a:t>
            </a:r>
            <a:r>
              <a:rPr lang="en-US" sz="1400" i="1" dirty="0" smtClean="0">
                <a:solidFill>
                  <a:srgbClr val="22228B"/>
                </a:solidFill>
                <a:latin typeface="Arial" panose="020B0604020202020204" pitchFamily="34" charset="0"/>
              </a:rPr>
              <a:t>200</a:t>
            </a:r>
            <a:endParaRPr lang="en-US" sz="1400" i="1" dirty="0">
              <a:solidFill>
                <a:srgbClr val="22228B"/>
              </a:solidFill>
              <a:latin typeface="Arial" panose="020B0604020202020204" pitchFamily="34" charset="0"/>
            </a:endParaRPr>
          </a:p>
        </p:txBody>
      </p:sp>
    </p:spTree>
    <p:extLst>
      <p:ext uri="{BB962C8B-B14F-4D97-AF65-F5344CB8AC3E}">
        <p14:creationId xmlns:p14="http://schemas.microsoft.com/office/powerpoint/2010/main" val="544007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dirty="0"/>
              <a:t>The CPU-Memory Gap</a:t>
            </a:r>
          </a:p>
        </p:txBody>
      </p:sp>
      <p:sp>
        <p:nvSpPr>
          <p:cNvPr id="199684" name="Rectangle 4"/>
          <p:cNvSpPr>
            <a:spLocks noChangeArrowheads="1"/>
          </p:cNvSpPr>
          <p:nvPr/>
        </p:nvSpPr>
        <p:spPr bwMode="auto">
          <a:xfrm>
            <a:off x="442913" y="685800"/>
            <a:ext cx="8167687" cy="384721"/>
          </a:xfrm>
          <a:prstGeom prst="rect">
            <a:avLst/>
          </a:prstGeom>
          <a:noFill/>
          <a:ln w="19050">
            <a:noFill/>
            <a:miter lim="800000"/>
            <a:headEnd/>
            <a:tailEnd type="none" w="sm" len="sm"/>
          </a:ln>
          <a:effectLst/>
        </p:spPr>
        <p:txBody>
          <a:bodyPr lIns="45720" rIns="45720">
            <a:prstTxWarp prst="textNoShape">
              <a:avLst/>
            </a:prstTxWarp>
            <a:spAutoFit/>
          </a:bodyPr>
          <a:lstStyle/>
          <a:p>
            <a:pPr algn="l" eaLnBrk="1" hangingPunct="1">
              <a:lnSpc>
                <a:spcPct val="95000"/>
              </a:lnSpc>
              <a:spcBef>
                <a:spcPct val="50000"/>
              </a:spcBef>
              <a:buClr>
                <a:schemeClr val="hlink"/>
              </a:buClr>
              <a:buFont typeface="Wingdings" charset="2"/>
              <a:buNone/>
            </a:pPr>
            <a:r>
              <a:rPr lang="en-US" sz="2000" dirty="0">
                <a:solidFill>
                  <a:srgbClr val="FF0000"/>
                </a:solidFill>
                <a:effectLst>
                  <a:outerShdw blurRad="38100" dist="38100" dir="2700000" algn="tl">
                    <a:srgbClr val="DDDDDD"/>
                  </a:outerShdw>
                </a:effectLst>
                <a:latin typeface="Arial" panose="020B0604020202020204" pitchFamily="34" charset="0"/>
              </a:rPr>
              <a:t>The gap </a:t>
            </a:r>
            <a:r>
              <a:rPr lang="en-US" sz="2000" dirty="0">
                <a:ln>
                  <a:solidFill>
                    <a:srgbClr val="DF9F98"/>
                  </a:solidFill>
                </a:ln>
                <a:solidFill>
                  <a:srgbClr val="FF0000"/>
                </a:solidFill>
                <a:effectLst>
                  <a:outerShdw blurRad="38100" dist="38100" dir="2700000" algn="tl">
                    <a:srgbClr val="DDDDDD"/>
                  </a:outerShdw>
                </a:effectLst>
                <a:latin typeface="Arial" panose="020B0604020202020204" pitchFamily="34" charset="0"/>
              </a:rPr>
              <a:t>widens</a:t>
            </a:r>
            <a:r>
              <a:rPr lang="en-US" sz="2000" dirty="0">
                <a:solidFill>
                  <a:srgbClr val="FF0000"/>
                </a:solidFill>
                <a:effectLst>
                  <a:outerShdw blurRad="38100" dist="38100" dir="2700000" algn="tl">
                    <a:srgbClr val="DDDDDD"/>
                  </a:outerShdw>
                </a:effectLst>
                <a:latin typeface="Arial" panose="020B0604020202020204" pitchFamily="34" charset="0"/>
              </a:rPr>
              <a:t> between DRAM, disk, and CPU speeds. </a:t>
            </a:r>
          </a:p>
        </p:txBody>
      </p:sp>
      <p:graphicFrame>
        <p:nvGraphicFramePr>
          <p:cNvPr id="7" name="Chart 6"/>
          <p:cNvGraphicFramePr>
            <a:graphicFrameLocks noGrp="1"/>
          </p:cNvGraphicFramePr>
          <p:nvPr>
            <p:extLst>
              <p:ext uri="{D42A27DB-BD31-4B8C-83A1-F6EECF244321}">
                <p14:modId xmlns:p14="http://schemas.microsoft.com/office/powerpoint/2010/main" val="2940257236"/>
              </p:ext>
            </p:extLst>
          </p:nvPr>
        </p:nvGraphicFramePr>
        <p:xfrm>
          <a:off x="457200" y="1257300"/>
          <a:ext cx="8572500" cy="52197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220372" y="1562100"/>
            <a:ext cx="589750" cy="369332"/>
          </a:xfrm>
          <a:prstGeom prst="rect">
            <a:avLst/>
          </a:prstGeom>
          <a:noFill/>
        </p:spPr>
        <p:txBody>
          <a:bodyPr wrap="none" rtlCol="0">
            <a:spAutoFit/>
          </a:bodyPr>
          <a:lstStyle/>
          <a:p>
            <a:r>
              <a:rPr lang="en-US" sz="1800" dirty="0" smtClean="0">
                <a:solidFill>
                  <a:srgbClr val="FF0000"/>
                </a:solidFill>
                <a:latin typeface="Calibri" pitchFamily="34" charset="0"/>
              </a:rPr>
              <a:t>Disk</a:t>
            </a:r>
          </a:p>
        </p:txBody>
      </p:sp>
      <p:sp>
        <p:nvSpPr>
          <p:cNvPr id="9" name="TextBox 8"/>
          <p:cNvSpPr txBox="1"/>
          <p:nvPr/>
        </p:nvSpPr>
        <p:spPr>
          <a:xfrm>
            <a:off x="4976982" y="3771900"/>
            <a:ext cx="801759" cy="369332"/>
          </a:xfrm>
          <a:prstGeom prst="rect">
            <a:avLst/>
          </a:prstGeom>
          <a:noFill/>
        </p:spPr>
        <p:txBody>
          <a:bodyPr wrap="none" rtlCol="0">
            <a:spAutoFit/>
          </a:bodyPr>
          <a:lstStyle/>
          <a:p>
            <a:r>
              <a:rPr lang="en-US" sz="1800" dirty="0" smtClean="0">
                <a:solidFill>
                  <a:srgbClr val="FF0000"/>
                </a:solidFill>
                <a:latin typeface="Calibri" pitchFamily="34" charset="0"/>
              </a:rPr>
              <a:t>DRAM</a:t>
            </a:r>
          </a:p>
        </p:txBody>
      </p:sp>
      <p:sp>
        <p:nvSpPr>
          <p:cNvPr id="10" name="TextBox 9"/>
          <p:cNvSpPr txBox="1"/>
          <p:nvPr/>
        </p:nvSpPr>
        <p:spPr>
          <a:xfrm>
            <a:off x="5129382" y="5219700"/>
            <a:ext cx="580395" cy="369332"/>
          </a:xfrm>
          <a:prstGeom prst="rect">
            <a:avLst/>
          </a:prstGeom>
          <a:noFill/>
        </p:spPr>
        <p:txBody>
          <a:bodyPr wrap="none" rtlCol="0">
            <a:spAutoFit/>
          </a:bodyPr>
          <a:lstStyle/>
          <a:p>
            <a:r>
              <a:rPr lang="en-US" sz="1800" dirty="0" smtClean="0">
                <a:solidFill>
                  <a:srgbClr val="FF0000"/>
                </a:solidFill>
                <a:latin typeface="Calibri" pitchFamily="34" charset="0"/>
              </a:rPr>
              <a:t>CPU</a:t>
            </a:r>
          </a:p>
        </p:txBody>
      </p:sp>
      <p:sp>
        <p:nvSpPr>
          <p:cNvPr id="11" name="TextBox 10"/>
          <p:cNvSpPr txBox="1"/>
          <p:nvPr/>
        </p:nvSpPr>
        <p:spPr>
          <a:xfrm>
            <a:off x="6104997" y="2400300"/>
            <a:ext cx="548385" cy="369332"/>
          </a:xfrm>
          <a:prstGeom prst="rect">
            <a:avLst/>
          </a:prstGeom>
          <a:noFill/>
        </p:spPr>
        <p:txBody>
          <a:bodyPr wrap="none" rtlCol="0">
            <a:spAutoFit/>
          </a:bodyPr>
          <a:lstStyle/>
          <a:p>
            <a:r>
              <a:rPr lang="en-US" sz="1800" dirty="0" smtClean="0">
                <a:solidFill>
                  <a:srgbClr val="FF0000"/>
                </a:solidFill>
                <a:latin typeface="Calibri" pitchFamily="34" charset="0"/>
              </a:rPr>
              <a:t>SSD</a:t>
            </a:r>
          </a:p>
        </p:txBody>
      </p:sp>
    </p:spTree>
    <p:extLst>
      <p:ext uri="{BB962C8B-B14F-4D97-AF65-F5344CB8AC3E}">
        <p14:creationId xmlns:p14="http://schemas.microsoft.com/office/powerpoint/2010/main" val="314390585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a:spLocks noGrp="1"/>
          </p:cNvSpPr>
          <p:nvPr>
            <p:ph idx="1"/>
          </p:nvPr>
        </p:nvSpPr>
        <p:spPr>
          <a:xfrm>
            <a:off x="457200" y="685800"/>
            <a:ext cx="8458200" cy="3318474"/>
          </a:xfrm>
        </p:spPr>
        <p:txBody>
          <a:bodyPr>
            <a:spAutoFit/>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800" dirty="0" smtClean="0">
                <a:solidFill>
                  <a:srgbClr val="C00000"/>
                </a:solidFill>
              </a:rPr>
              <a:t>Principle of Locality:</a:t>
            </a:r>
            <a:r>
              <a:rPr lang="en-US" sz="1800" dirty="0" smtClean="0"/>
              <a:t> </a:t>
            </a:r>
            <a:r>
              <a:rPr lang="en-GB" sz="1800" dirty="0" smtClean="0"/>
              <a:t>Programs tend to use data and instructions with addresses near or equal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800"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1800" dirty="0" smtClean="0">
                <a:solidFill>
                  <a:srgbClr val="C00000"/>
                </a:solidFill>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1600" dirty="0" smtClean="0"/>
              <a:t>Recently referenced items are likely </a:t>
            </a:r>
            <a:r>
              <a:rPr lang="en-GB" sz="1400" dirty="0" smtClean="0"/>
              <a:t/>
            </a:r>
            <a:br>
              <a:rPr lang="en-GB" sz="1400" dirty="0" smtClean="0"/>
            </a:br>
            <a:r>
              <a:rPr lang="en-GB" sz="1600" dirty="0" smtClean="0"/>
              <a:t>to be referenced again in the near future</a:t>
            </a:r>
            <a:endParaRPr lang="en-GB" sz="1400" dirty="0" smtClean="0"/>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600"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600"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1800" dirty="0" smtClean="0">
                <a:solidFill>
                  <a:srgbClr val="C00000"/>
                </a:solidFill>
              </a:rPr>
              <a:t>Spatial locality:  </a:t>
            </a:r>
            <a:endParaRPr lang="en-GB" sz="1600" dirty="0" smtClean="0">
              <a:solidFill>
                <a:srgbClr val="C00000"/>
              </a:solidFill>
            </a:endParaRP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1600" dirty="0" smtClean="0"/>
              <a:t>Items with nearby addresses tend </a:t>
            </a:r>
            <a:br>
              <a:rPr lang="en-GB" sz="1600" dirty="0" smtClean="0"/>
            </a:br>
            <a:r>
              <a:rPr lang="en-GB" sz="1600" dirty="0" smtClean="0"/>
              <a:t>to be referenced close together in time</a:t>
            </a:r>
          </a:p>
        </p:txBody>
      </p:sp>
      <p:sp>
        <p:nvSpPr>
          <p:cNvPr id="2" name="Title 1"/>
          <p:cNvSpPr>
            <a:spLocks noGrp="1"/>
          </p:cNvSpPr>
          <p:nvPr>
            <p:ph type="title"/>
          </p:nvPr>
        </p:nvSpPr>
        <p:spPr>
          <a:xfrm>
            <a:off x="280818" y="152400"/>
            <a:ext cx="4976982" cy="462307"/>
          </a:xfrm>
        </p:spPr>
        <p:txBody>
          <a:bodyPr wrap="square" anchor="t" anchorCtr="0">
            <a:spAutoFit/>
          </a:bodyPr>
          <a:lstStyle/>
          <a:p>
            <a:r>
              <a:rPr lang="en-US" dirty="0" smtClean="0"/>
              <a:t>Locality</a:t>
            </a:r>
            <a:endParaRPr lang="en-US" dirty="0"/>
          </a:p>
        </p:txBody>
      </p:sp>
      <p:sp>
        <p:nvSpPr>
          <p:cNvPr id="4" name="Rectangle 3"/>
          <p:cNvSpPr/>
          <p:nvPr/>
        </p:nvSpPr>
        <p:spPr bwMode="auto">
          <a:xfrm>
            <a:off x="6096000" y="2160495"/>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5" name="Rectangle 4"/>
          <p:cNvSpPr/>
          <p:nvPr/>
        </p:nvSpPr>
        <p:spPr bwMode="auto">
          <a:xfrm>
            <a:off x="6489700" y="216486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6" name="Freeform 5"/>
          <p:cNvSpPr/>
          <p:nvPr/>
        </p:nvSpPr>
        <p:spPr bwMode="auto">
          <a:xfrm>
            <a:off x="6319056" y="1650706"/>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dirty="0">
              <a:latin typeface="Arial" panose="020B0604020202020204" pitchFamily="34" charset="0"/>
            </a:endParaRPr>
          </a:p>
        </p:txBody>
      </p:sp>
      <p:sp>
        <p:nvSpPr>
          <p:cNvPr id="7" name="Rectangle 6"/>
          <p:cNvSpPr/>
          <p:nvPr/>
        </p:nvSpPr>
        <p:spPr bwMode="auto">
          <a:xfrm>
            <a:off x="6102261" y="3577035"/>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8" name="Rectangle 7"/>
          <p:cNvSpPr/>
          <p:nvPr/>
        </p:nvSpPr>
        <p:spPr bwMode="auto">
          <a:xfrm>
            <a:off x="6495961" y="35814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0" name="Rectangle 9"/>
          <p:cNvSpPr/>
          <p:nvPr/>
        </p:nvSpPr>
        <p:spPr bwMode="auto">
          <a:xfrm>
            <a:off x="6870700" y="35814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1" name="Freeform 10"/>
          <p:cNvSpPr/>
          <p:nvPr/>
        </p:nvSpPr>
        <p:spPr bwMode="auto">
          <a:xfrm>
            <a:off x="6416720" y="3146666"/>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dirty="0">
              <a:latin typeface="Arial" panose="020B0604020202020204" pitchFamily="34" charset="0"/>
            </a:endParaRPr>
          </a:p>
        </p:txBody>
      </p:sp>
    </p:spTree>
    <p:extLst>
      <p:ext uri="{BB962C8B-B14F-4D97-AF65-F5344CB8AC3E}">
        <p14:creationId xmlns:p14="http://schemas.microsoft.com/office/powerpoint/2010/main" val="138054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Locality Example</a:t>
            </a:r>
            <a:endParaRPr lang="en-US" dirty="0"/>
          </a:p>
        </p:txBody>
      </p:sp>
      <p:sp>
        <p:nvSpPr>
          <p:cNvPr id="6" name="Rectangle 4"/>
          <p:cNvSpPr>
            <a:spLocks noChangeArrowheads="1"/>
          </p:cNvSpPr>
          <p:nvPr/>
        </p:nvSpPr>
        <p:spPr bwMode="auto">
          <a:xfrm>
            <a:off x="3049587" y="990600"/>
            <a:ext cx="3044825" cy="1092200"/>
          </a:xfrm>
          <a:prstGeom prst="rect">
            <a:avLst/>
          </a:prstGeom>
          <a:solidFill>
            <a:srgbClr val="F7F5CD"/>
          </a:solidFill>
          <a:ln w="12700" cmpd="sng">
            <a:solidFill>
              <a:schemeClr val="tx1"/>
            </a:solidFill>
            <a:miter lim="800000"/>
            <a:headEnd/>
            <a:tailEnd/>
          </a:ln>
          <a:effectLst/>
        </p:spPr>
        <p:txBody>
          <a:bodyPr lIns="90487" tIns="44450" rIns="90487" bIns="44450">
            <a:prstTxWarp prst="textNoShape">
              <a:avLst/>
            </a:prstTxWarp>
            <a:spAutoFit/>
          </a:bodyPr>
          <a:lstStyle/>
          <a:p>
            <a:pPr algn="l">
              <a:lnSpc>
                <a:spcPct val="100000"/>
              </a:lnSpc>
              <a:tabLst>
                <a:tab pos="457200" algn="l"/>
              </a:tabLst>
            </a:pPr>
            <a:r>
              <a:rPr lang="en-US" sz="1600" dirty="0">
                <a:latin typeface="Courier New" charset="0"/>
              </a:rPr>
              <a:t>sum = 0;</a:t>
            </a:r>
          </a:p>
          <a:p>
            <a:pPr algn="l">
              <a:lnSpc>
                <a:spcPct val="100000"/>
              </a:lnSpc>
              <a:tabLst>
                <a:tab pos="457200" algn="l"/>
              </a:tabLst>
            </a:pPr>
            <a:r>
              <a:rPr lang="en-US" sz="1600" dirty="0">
                <a:latin typeface="Courier New" charset="0"/>
              </a:rPr>
              <a:t>for (</a:t>
            </a:r>
            <a:r>
              <a:rPr lang="en-US" sz="1600" dirty="0" err="1">
                <a:latin typeface="Courier New" charset="0"/>
              </a:rPr>
              <a:t>i</a:t>
            </a:r>
            <a:r>
              <a:rPr lang="en-US" sz="1600" dirty="0">
                <a:latin typeface="Courier New" charset="0"/>
              </a:rPr>
              <a:t> = 0; </a:t>
            </a:r>
            <a:r>
              <a:rPr lang="en-US" sz="1600" dirty="0" err="1">
                <a:latin typeface="Courier New" charset="0"/>
              </a:rPr>
              <a:t>i</a:t>
            </a:r>
            <a:r>
              <a:rPr lang="en-US" sz="1600" dirty="0">
                <a:latin typeface="Courier New" charset="0"/>
              </a:rPr>
              <a:t> &lt; </a:t>
            </a:r>
            <a:r>
              <a:rPr lang="en-US" sz="1600" dirty="0" err="1">
                <a:latin typeface="Courier New" charset="0"/>
              </a:rPr>
              <a:t>n</a:t>
            </a:r>
            <a:r>
              <a:rPr lang="en-US" sz="1600" dirty="0">
                <a:latin typeface="Courier New" charset="0"/>
              </a:rPr>
              <a:t>; </a:t>
            </a:r>
            <a:r>
              <a:rPr lang="en-US" sz="1600" dirty="0" err="1">
                <a:latin typeface="Courier New" charset="0"/>
              </a:rPr>
              <a:t>i</a:t>
            </a:r>
            <a:r>
              <a:rPr lang="en-US" sz="1600" dirty="0">
                <a:latin typeface="Courier New" charset="0"/>
              </a:rPr>
              <a:t>++)</a:t>
            </a:r>
          </a:p>
          <a:p>
            <a:pPr algn="l">
              <a:lnSpc>
                <a:spcPct val="100000"/>
              </a:lnSpc>
              <a:tabLst>
                <a:tab pos="457200" algn="l"/>
              </a:tabLst>
            </a:pPr>
            <a:r>
              <a:rPr lang="en-US" sz="1600" dirty="0">
                <a:latin typeface="Courier New" charset="0"/>
              </a:rPr>
              <a:t>	sum += </a:t>
            </a:r>
            <a:r>
              <a:rPr lang="en-US" sz="1600" dirty="0" err="1">
                <a:latin typeface="Courier New" charset="0"/>
              </a:rPr>
              <a:t>a[i</a:t>
            </a:r>
            <a:r>
              <a:rPr lang="en-US" sz="1600" dirty="0">
                <a:latin typeface="Courier New" charset="0"/>
              </a:rPr>
              <a:t>];</a:t>
            </a:r>
          </a:p>
          <a:p>
            <a:pPr algn="l">
              <a:lnSpc>
                <a:spcPct val="100000"/>
              </a:lnSpc>
              <a:tabLst>
                <a:tab pos="457200" algn="l"/>
              </a:tabLst>
            </a:pPr>
            <a:r>
              <a:rPr lang="en-US" sz="1600" dirty="0">
                <a:latin typeface="Courier New" charset="0"/>
              </a:rPr>
              <a:t>return sum;</a:t>
            </a:r>
          </a:p>
        </p:txBody>
      </p:sp>
      <p:sp>
        <p:nvSpPr>
          <p:cNvPr id="13" name="TextBox 12"/>
          <p:cNvSpPr txBox="1"/>
          <p:nvPr/>
        </p:nvSpPr>
        <p:spPr>
          <a:xfrm>
            <a:off x="5127089" y="2952690"/>
            <a:ext cx="1690206" cy="400110"/>
          </a:xfrm>
          <a:prstGeom prst="rect">
            <a:avLst/>
          </a:prstGeom>
          <a:noFill/>
        </p:spPr>
        <p:txBody>
          <a:bodyPr wrap="none" rtlCol="0">
            <a:spAutoFit/>
          </a:bodyPr>
          <a:lstStyle/>
          <a:p>
            <a:r>
              <a:rPr lang="en-US" sz="2000" dirty="0" smtClean="0">
                <a:solidFill>
                  <a:srgbClr val="FF0000"/>
                </a:solidFill>
                <a:latin typeface="Calibri" pitchFamily="34" charset="0"/>
              </a:rPr>
              <a:t>Spatial locality</a:t>
            </a:r>
          </a:p>
        </p:txBody>
      </p:sp>
      <p:sp>
        <p:nvSpPr>
          <p:cNvPr id="14" name="TextBox 13"/>
          <p:cNvSpPr txBox="1"/>
          <p:nvPr/>
        </p:nvSpPr>
        <p:spPr>
          <a:xfrm>
            <a:off x="5127089" y="3371910"/>
            <a:ext cx="1959511" cy="400110"/>
          </a:xfrm>
          <a:prstGeom prst="rect">
            <a:avLst/>
          </a:prstGeom>
          <a:noFill/>
        </p:spPr>
        <p:txBody>
          <a:bodyPr wrap="none" rtlCol="0">
            <a:spAutoFit/>
          </a:bodyPr>
          <a:lstStyle/>
          <a:p>
            <a:r>
              <a:rPr lang="en-US" sz="2000" dirty="0" smtClean="0">
                <a:solidFill>
                  <a:srgbClr val="FF0000"/>
                </a:solidFill>
                <a:latin typeface="Calibri" pitchFamily="34" charset="0"/>
              </a:rPr>
              <a:t>Temporal locality</a:t>
            </a:r>
          </a:p>
        </p:txBody>
      </p:sp>
      <p:sp>
        <p:nvSpPr>
          <p:cNvPr id="15" name="TextBox 14"/>
          <p:cNvSpPr txBox="1"/>
          <p:nvPr/>
        </p:nvSpPr>
        <p:spPr>
          <a:xfrm>
            <a:off x="5257800" y="4495800"/>
            <a:ext cx="1690206" cy="400110"/>
          </a:xfrm>
          <a:prstGeom prst="rect">
            <a:avLst/>
          </a:prstGeom>
          <a:noFill/>
        </p:spPr>
        <p:txBody>
          <a:bodyPr wrap="none" rtlCol="0">
            <a:spAutoFit/>
          </a:bodyPr>
          <a:lstStyle/>
          <a:p>
            <a:r>
              <a:rPr lang="en-US" sz="2000" dirty="0" smtClean="0">
                <a:solidFill>
                  <a:srgbClr val="FF0000"/>
                </a:solidFill>
                <a:latin typeface="Calibri" pitchFamily="34" charset="0"/>
              </a:rPr>
              <a:t>Spatial locality</a:t>
            </a:r>
          </a:p>
        </p:txBody>
      </p:sp>
      <p:sp>
        <p:nvSpPr>
          <p:cNvPr id="17" name="TextBox 16"/>
          <p:cNvSpPr txBox="1"/>
          <p:nvPr/>
        </p:nvSpPr>
        <p:spPr>
          <a:xfrm>
            <a:off x="5257800" y="4876800"/>
            <a:ext cx="1959511" cy="400110"/>
          </a:xfrm>
          <a:prstGeom prst="rect">
            <a:avLst/>
          </a:prstGeom>
          <a:noFill/>
        </p:spPr>
        <p:txBody>
          <a:bodyPr wrap="none" rtlCol="0">
            <a:spAutoFit/>
          </a:bodyPr>
          <a:lstStyle/>
          <a:p>
            <a:r>
              <a:rPr lang="en-US" sz="2000" dirty="0" smtClean="0">
                <a:solidFill>
                  <a:srgbClr val="FF0000"/>
                </a:solidFill>
                <a:latin typeface="Calibri" pitchFamily="34" charset="0"/>
              </a:rPr>
              <a:t>Temporal locality</a:t>
            </a:r>
          </a:p>
        </p:txBody>
      </p:sp>
      <p:sp>
        <p:nvSpPr>
          <p:cNvPr id="10" name="Content Placeholder 2"/>
          <p:cNvSpPr>
            <a:spLocks noGrp="1"/>
          </p:cNvSpPr>
          <p:nvPr>
            <p:ph idx="1"/>
          </p:nvPr>
        </p:nvSpPr>
        <p:spPr>
          <a:xfrm>
            <a:off x="442040" y="2590800"/>
            <a:ext cx="5349160" cy="1256371"/>
          </a:xfrm>
        </p:spPr>
        <p:txBody>
          <a:bodyPr>
            <a:spAutoFit/>
          </a:bodyPr>
          <a:lstStyle/>
          <a:p>
            <a:r>
              <a:rPr lang="en-US" sz="1800" dirty="0" smtClean="0"/>
              <a:t>Data references</a:t>
            </a:r>
          </a:p>
          <a:p>
            <a:pPr marL="461963" lvl="1" indent="-174625"/>
            <a:r>
              <a:rPr lang="en-US" sz="1600" dirty="0" smtClean="0"/>
              <a:t>Reference array elements in succession</a:t>
            </a:r>
          </a:p>
          <a:p>
            <a:pPr marL="287338" lvl="1" indent="0">
              <a:buNone/>
            </a:pPr>
            <a:r>
              <a:rPr lang="en-US" sz="1600" dirty="0"/>
              <a:t>	</a:t>
            </a:r>
            <a:r>
              <a:rPr lang="en-US" sz="1600" dirty="0" smtClean="0"/>
              <a:t>(stride-1 reference pattern).</a:t>
            </a:r>
          </a:p>
          <a:p>
            <a:pPr marL="461963" lvl="1" indent="-174625"/>
            <a:r>
              <a:rPr lang="en-US" sz="1600" dirty="0" smtClean="0"/>
              <a:t>Reference variable </a:t>
            </a:r>
            <a:r>
              <a:rPr lang="en-US" sz="1600" dirty="0" smtClean="0">
                <a:latin typeface="Courier New"/>
                <a:cs typeface="Courier New"/>
              </a:rPr>
              <a:t>sum</a:t>
            </a:r>
            <a:r>
              <a:rPr lang="en-US" sz="1600" dirty="0" smtClean="0"/>
              <a:t> each iteration.</a:t>
            </a:r>
          </a:p>
        </p:txBody>
      </p:sp>
      <p:sp>
        <p:nvSpPr>
          <p:cNvPr id="9" name="Content Placeholder 2"/>
          <p:cNvSpPr txBox="1">
            <a:spLocks/>
          </p:cNvSpPr>
          <p:nvPr/>
        </p:nvSpPr>
        <p:spPr bwMode="auto">
          <a:xfrm>
            <a:off x="442040" y="4269296"/>
            <a:ext cx="5349160" cy="960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Arial" panose="020B0604020202020204" pitchFamily="34" charset="0"/>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Arial" panose="020B0604020202020204" pitchFamily="34" charset="0"/>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Arial" panose="020B0604020202020204" pitchFamily="34" charset="0"/>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t>Instruction references</a:t>
            </a:r>
          </a:p>
          <a:p>
            <a:pPr marL="461963" lvl="1" indent="-230188"/>
            <a:r>
              <a:rPr lang="en-US" sz="1600" kern="0" dirty="0" smtClean="0"/>
              <a:t>Reference instructions in sequence.</a:t>
            </a:r>
          </a:p>
          <a:p>
            <a:pPr marL="461963" lvl="1" indent="-230188"/>
            <a:r>
              <a:rPr lang="en-US" sz="1600" kern="0" dirty="0" smtClean="0"/>
              <a:t>Cycle through loop repeatedly. </a:t>
            </a:r>
          </a:p>
        </p:txBody>
      </p:sp>
    </p:spTree>
    <p:extLst>
      <p:ext uri="{BB962C8B-B14F-4D97-AF65-F5344CB8AC3E}">
        <p14:creationId xmlns:p14="http://schemas.microsoft.com/office/powerpoint/2010/main" val="422420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P spid="10" grpId="0" build="p"/>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a:t>Taking Advantage of Locality</a:t>
            </a:r>
            <a:endParaRPr lang="en-AU" dirty="0"/>
          </a:p>
        </p:txBody>
      </p:sp>
      <p:sp>
        <p:nvSpPr>
          <p:cNvPr id="5" name="Rectangle 3"/>
          <p:cNvSpPr txBox="1">
            <a:spLocks noChangeArrowheads="1"/>
          </p:cNvSpPr>
          <p:nvPr/>
        </p:nvSpPr>
        <p:spPr bwMode="auto">
          <a:xfrm>
            <a:off x="381000" y="685800"/>
            <a:ext cx="8458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Use the characteristics of the memory hierarchy</a:t>
            </a:r>
            <a:endParaRPr lang="en-US" sz="1600" kern="0" dirty="0">
              <a:latin typeface="Arial" panose="020B0604020202020204" pitchFamily="34" charset="0"/>
            </a:endParaRPr>
          </a:p>
        </p:txBody>
      </p:sp>
      <p:sp>
        <p:nvSpPr>
          <p:cNvPr id="4" name="Rectangle 3"/>
          <p:cNvSpPr txBox="1">
            <a:spLocks noChangeArrowheads="1"/>
          </p:cNvSpPr>
          <p:nvPr/>
        </p:nvSpPr>
        <p:spPr bwMode="auto">
          <a:xfrm>
            <a:off x="381000" y="1763626"/>
            <a:ext cx="8458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Store everything on disk or SSD (virtual memory)</a:t>
            </a:r>
            <a:endParaRPr lang="en-US" sz="1600" kern="0" dirty="0">
              <a:latin typeface="Arial" panose="020B0604020202020204" pitchFamily="34" charset="0"/>
            </a:endParaRPr>
          </a:p>
        </p:txBody>
      </p:sp>
      <p:sp>
        <p:nvSpPr>
          <p:cNvPr id="6" name="Rectangle 3"/>
          <p:cNvSpPr txBox="1">
            <a:spLocks noChangeArrowheads="1"/>
          </p:cNvSpPr>
          <p:nvPr/>
        </p:nvSpPr>
        <p:spPr bwMode="auto">
          <a:xfrm>
            <a:off x="381000" y="2449426"/>
            <a:ext cx="8458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Copy recently accessed (and nearby) items from disk to smaller DRAM memory</a:t>
            </a:r>
          </a:p>
        </p:txBody>
      </p:sp>
      <p:sp>
        <p:nvSpPr>
          <p:cNvPr id="7" name="Rectangle 3"/>
          <p:cNvSpPr txBox="1">
            <a:spLocks noChangeArrowheads="1"/>
          </p:cNvSpPr>
          <p:nvPr/>
        </p:nvSpPr>
        <p:spPr bwMode="auto">
          <a:xfrm>
            <a:off x="1676400" y="1077826"/>
            <a:ext cx="5029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large and slow    vs    small and fast</a:t>
            </a:r>
            <a:endParaRPr lang="en-US" sz="1600" kern="0" dirty="0">
              <a:latin typeface="Arial" panose="020B0604020202020204" pitchFamily="34" charset="0"/>
            </a:endParaRPr>
          </a:p>
        </p:txBody>
      </p:sp>
      <p:sp>
        <p:nvSpPr>
          <p:cNvPr id="8" name="Rectangle 3"/>
          <p:cNvSpPr txBox="1">
            <a:spLocks noChangeArrowheads="1"/>
          </p:cNvSpPr>
          <p:nvPr/>
        </p:nvSpPr>
        <p:spPr bwMode="auto">
          <a:xfrm>
            <a:off x="381000" y="3200400"/>
            <a:ext cx="8458200" cy="646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Copy more recently accessed (and nearby) items from DRAM to even smaller SRAM memory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Is Locality There to Be Exploited?</a:t>
            </a:r>
            <a:endParaRPr lang="en-AU" dirty="0"/>
          </a:p>
        </p:txBody>
      </p:sp>
      <p:sp>
        <p:nvSpPr>
          <p:cNvPr id="5" name="Rectangle 3"/>
          <p:cNvSpPr txBox="1">
            <a:spLocks noChangeArrowheads="1"/>
          </p:cNvSpPr>
          <p:nvPr/>
        </p:nvSpPr>
        <p:spPr bwMode="auto">
          <a:xfrm>
            <a:off x="381000" y="685800"/>
            <a:ext cx="8458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Locality depends on a number of factors:</a:t>
            </a:r>
            <a:endParaRPr lang="en-US" sz="1600" kern="0" dirty="0">
              <a:latin typeface="Arial" panose="020B0604020202020204" pitchFamily="34" charset="0"/>
            </a:endParaRPr>
          </a:p>
        </p:txBody>
      </p:sp>
      <p:sp>
        <p:nvSpPr>
          <p:cNvPr id="10" name="Rectangle 3"/>
          <p:cNvSpPr txBox="1">
            <a:spLocks noChangeArrowheads="1"/>
          </p:cNvSpPr>
          <p:nvPr/>
        </p:nvSpPr>
        <p:spPr bwMode="auto">
          <a:xfrm>
            <a:off x="762000" y="1241252"/>
            <a:ext cx="8077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Developer's choice of data organization</a:t>
            </a:r>
            <a:endParaRPr lang="en-US" sz="1600" kern="0" dirty="0">
              <a:latin typeface="Arial" panose="020B0604020202020204" pitchFamily="34" charset="0"/>
            </a:endParaRPr>
          </a:p>
        </p:txBody>
      </p:sp>
      <p:sp>
        <p:nvSpPr>
          <p:cNvPr id="11" name="Rectangle 3"/>
          <p:cNvSpPr txBox="1">
            <a:spLocks noChangeArrowheads="1"/>
          </p:cNvSpPr>
          <p:nvPr/>
        </p:nvSpPr>
        <p:spPr bwMode="auto">
          <a:xfrm>
            <a:off x="762000" y="1829046"/>
            <a:ext cx="8077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Developer's choice of algorithms</a:t>
            </a:r>
            <a:endParaRPr lang="en-US" sz="1600" kern="0" dirty="0">
              <a:latin typeface="Arial" panose="020B0604020202020204" pitchFamily="34" charset="0"/>
            </a:endParaRPr>
          </a:p>
        </p:txBody>
      </p:sp>
      <p:sp>
        <p:nvSpPr>
          <p:cNvPr id="12" name="Rectangle 3"/>
          <p:cNvSpPr txBox="1">
            <a:spLocks noChangeArrowheads="1"/>
          </p:cNvSpPr>
          <p:nvPr/>
        </p:nvSpPr>
        <p:spPr bwMode="auto">
          <a:xfrm>
            <a:off x="762000" y="2416840"/>
            <a:ext cx="8077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Developer's other coding decisions</a:t>
            </a:r>
            <a:endParaRPr lang="en-US" sz="1600" kern="0" dirty="0">
              <a:latin typeface="Arial" panose="020B0604020202020204" pitchFamily="34" charset="0"/>
            </a:endParaRPr>
          </a:p>
        </p:txBody>
      </p:sp>
      <p:sp>
        <p:nvSpPr>
          <p:cNvPr id="13" name="Rectangle 3"/>
          <p:cNvSpPr txBox="1">
            <a:spLocks noChangeArrowheads="1"/>
          </p:cNvSpPr>
          <p:nvPr/>
        </p:nvSpPr>
        <p:spPr bwMode="auto">
          <a:xfrm>
            <a:off x="762000" y="3592426"/>
            <a:ext cx="8077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Organization of memory hardware</a:t>
            </a:r>
            <a:endParaRPr lang="en-US" sz="1600" kern="0" dirty="0">
              <a:latin typeface="Arial" panose="020B0604020202020204" pitchFamily="34" charset="0"/>
            </a:endParaRPr>
          </a:p>
        </p:txBody>
      </p:sp>
      <p:sp>
        <p:nvSpPr>
          <p:cNvPr id="14" name="Rectangle 3"/>
          <p:cNvSpPr txBox="1">
            <a:spLocks noChangeArrowheads="1"/>
          </p:cNvSpPr>
          <p:nvPr/>
        </p:nvSpPr>
        <p:spPr bwMode="auto">
          <a:xfrm>
            <a:off x="762000" y="3004634"/>
            <a:ext cx="8077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Developer's choice of programming language</a:t>
            </a:r>
            <a:endParaRPr lang="en-US" sz="1600" kern="0" dirty="0">
              <a:latin typeface="Arial" panose="020B0604020202020204" pitchFamily="34" charset="0"/>
            </a:endParaRPr>
          </a:p>
        </p:txBody>
      </p:sp>
      <p:sp>
        <p:nvSpPr>
          <p:cNvPr id="9" name="Rectangle 3"/>
          <p:cNvSpPr txBox="1">
            <a:spLocks noChangeArrowheads="1"/>
          </p:cNvSpPr>
          <p:nvPr/>
        </p:nvSpPr>
        <p:spPr bwMode="auto">
          <a:xfrm>
            <a:off x="381000" y="4583026"/>
            <a:ext cx="8458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And… the locality exhibited by a process tends to change during execution…</a:t>
            </a:r>
            <a:endParaRPr lang="en-US" sz="1600" kern="0" dirty="0">
              <a:latin typeface="Arial" panose="020B0604020202020204" pitchFamily="34" charset="0"/>
            </a:endParaRPr>
          </a:p>
        </p:txBody>
      </p:sp>
    </p:spTree>
    <p:extLst>
      <p:ext uri="{BB962C8B-B14F-4D97-AF65-F5344CB8AC3E}">
        <p14:creationId xmlns:p14="http://schemas.microsoft.com/office/powerpoint/2010/main" val="231420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274638" y="147293"/>
            <a:ext cx="6907212" cy="462307"/>
          </a:xfrm>
        </p:spPr>
        <p:txBody>
          <a:bodyPr wrap="square" anchor="t" anchorCtr="0">
            <a:sp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An Example Memory Hierarchy</a:t>
            </a:r>
          </a:p>
        </p:txBody>
      </p:sp>
      <p:sp>
        <p:nvSpPr>
          <p:cNvPr id="35843" name="AutoShape 2"/>
          <p:cNvSpPr>
            <a:spLocks noChangeArrowheads="1"/>
          </p:cNvSpPr>
          <p:nvPr/>
        </p:nvSpPr>
        <p:spPr bwMode="auto">
          <a:xfrm>
            <a:off x="1147763" y="857250"/>
            <a:ext cx="6242050" cy="5391150"/>
          </a:xfrm>
          <a:prstGeom prst="triangle">
            <a:avLst>
              <a:gd name="adj" fmla="val 50000"/>
            </a:avLst>
          </a:prstGeom>
          <a:gradFill>
            <a:gsLst>
              <a:gs pos="0">
                <a:schemeClr val="accent2">
                  <a:lumMod val="20000"/>
                  <a:lumOff val="80000"/>
                </a:schemeClr>
              </a:gs>
              <a:gs pos="49000">
                <a:schemeClr val="accent2">
                  <a:lumMod val="20000"/>
                  <a:lumOff val="80000"/>
                </a:schemeClr>
              </a:gs>
              <a:gs pos="100000">
                <a:schemeClr val="bg1"/>
              </a:gs>
            </a:gsLst>
            <a:lin ang="5400000" scaled="0"/>
          </a:gradFill>
          <a:ln w="28575">
            <a:solidFill>
              <a:schemeClr val="tx1"/>
            </a:solidFill>
            <a:miter lim="800000"/>
            <a:headEnd/>
            <a:tailEnd/>
          </a:ln>
        </p:spPr>
        <p:txBody>
          <a:bodyPr wrap="none" anchor="ctr"/>
          <a:lstStyle/>
          <a:p>
            <a:endParaRPr lang="en-US" dirty="0">
              <a:latin typeface="Arial" panose="020B0604020202020204" pitchFamily="34" charset="0"/>
            </a:endParaRPr>
          </a:p>
        </p:txBody>
      </p:sp>
      <p:sp>
        <p:nvSpPr>
          <p:cNvPr id="35844" name="Text Box 3"/>
          <p:cNvSpPr txBox="1">
            <a:spLocks noChangeArrowheads="1"/>
          </p:cNvSpPr>
          <p:nvPr/>
        </p:nvSpPr>
        <p:spPr bwMode="auto">
          <a:xfrm>
            <a:off x="3790061" y="1415634"/>
            <a:ext cx="948995" cy="33663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egisters</a:t>
            </a:r>
            <a:endParaRPr lang="en-GB" sz="1600" b="1" dirty="0">
              <a:latin typeface="Calibri" pitchFamily="34" charset="0"/>
            </a:endParaRPr>
          </a:p>
        </p:txBody>
      </p:sp>
      <p:sp>
        <p:nvSpPr>
          <p:cNvPr id="35845" name="Text Box 4"/>
          <p:cNvSpPr txBox="1">
            <a:spLocks noChangeArrowheads="1"/>
          </p:cNvSpPr>
          <p:nvPr/>
        </p:nvSpPr>
        <p:spPr bwMode="auto">
          <a:xfrm>
            <a:off x="3812500" y="1891699"/>
            <a:ext cx="904111"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L1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 </a:t>
            </a:r>
            <a:r>
              <a:rPr lang="en-GB" sz="1600" b="1" dirty="0">
                <a:latin typeface="Calibri" pitchFamily="34" charset="0"/>
              </a:rPr>
              <a:t>(SRAM)</a:t>
            </a:r>
          </a:p>
        </p:txBody>
      </p:sp>
      <p:sp>
        <p:nvSpPr>
          <p:cNvPr id="35846" name="Text Box 5"/>
          <p:cNvSpPr txBox="1">
            <a:spLocks noChangeArrowheads="1"/>
          </p:cNvSpPr>
          <p:nvPr/>
        </p:nvSpPr>
        <p:spPr bwMode="auto">
          <a:xfrm>
            <a:off x="3576913" y="3601040"/>
            <a:ext cx="1375290"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Main </a:t>
            </a:r>
            <a:r>
              <a:rPr lang="en-GB" sz="1600" b="1" dirty="0">
                <a:latin typeface="Calibri" pitchFamily="34" charset="0"/>
              </a:rPr>
              <a:t>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(DRAM)</a:t>
            </a:r>
          </a:p>
        </p:txBody>
      </p:sp>
      <p:sp>
        <p:nvSpPr>
          <p:cNvPr id="35847" name="Text Box 6"/>
          <p:cNvSpPr txBox="1">
            <a:spLocks noChangeArrowheads="1"/>
          </p:cNvSpPr>
          <p:nvPr/>
        </p:nvSpPr>
        <p:spPr bwMode="auto">
          <a:xfrm>
            <a:off x="3160581" y="4451695"/>
            <a:ext cx="2207954"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L</a:t>
            </a:r>
            <a:r>
              <a:rPr lang="en-GB" sz="1600" b="1" dirty="0" smtClean="0">
                <a:latin typeface="Calibri" pitchFamily="34" charset="0"/>
              </a:rPr>
              <a:t>ocal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(local disks)</a:t>
            </a:r>
          </a:p>
        </p:txBody>
      </p:sp>
      <p:sp>
        <p:nvSpPr>
          <p:cNvPr id="35848" name="Line 7"/>
          <p:cNvSpPr>
            <a:spLocks noChangeShapeType="1"/>
          </p:cNvSpPr>
          <p:nvPr/>
        </p:nvSpPr>
        <p:spPr bwMode="auto">
          <a:xfrm>
            <a:off x="3736976" y="1779588"/>
            <a:ext cx="1063625" cy="1587"/>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dirty="0">
              <a:latin typeface="Arial" panose="020B0604020202020204" pitchFamily="34" charset="0"/>
            </a:endParaRPr>
          </a:p>
        </p:txBody>
      </p:sp>
      <p:sp>
        <p:nvSpPr>
          <p:cNvPr id="35850" name="Line 9"/>
          <p:cNvSpPr>
            <a:spLocks noChangeShapeType="1"/>
          </p:cNvSpPr>
          <p:nvPr/>
        </p:nvSpPr>
        <p:spPr bwMode="auto">
          <a:xfrm>
            <a:off x="2992438" y="3482182"/>
            <a:ext cx="2552700" cy="1587"/>
          </a:xfrm>
          <a:prstGeom prst="line">
            <a:avLst/>
          </a:prstGeom>
          <a:noFill/>
          <a:ln w="12600">
            <a:solidFill>
              <a:srgbClr val="000066"/>
            </a:solidFill>
            <a:miter lim="800000"/>
            <a:headEnd/>
            <a:tailEnd/>
          </a:ln>
        </p:spPr>
        <p:txBody>
          <a:bodyPr/>
          <a:lstStyle/>
          <a:p>
            <a:endParaRPr lang="en-US" dirty="0">
              <a:latin typeface="Arial" panose="020B0604020202020204" pitchFamily="34" charset="0"/>
            </a:endParaRPr>
          </a:p>
        </p:txBody>
      </p:sp>
      <p:sp>
        <p:nvSpPr>
          <p:cNvPr id="35851" name="Line 10"/>
          <p:cNvSpPr>
            <a:spLocks noChangeShapeType="1"/>
          </p:cNvSpPr>
          <p:nvPr/>
        </p:nvSpPr>
        <p:spPr bwMode="auto">
          <a:xfrm>
            <a:off x="441325" y="3790950"/>
            <a:ext cx="1588" cy="2344738"/>
          </a:xfrm>
          <a:prstGeom prst="line">
            <a:avLst/>
          </a:prstGeom>
          <a:noFill/>
          <a:ln w="38160">
            <a:solidFill>
              <a:srgbClr val="000066"/>
            </a:solidFill>
            <a:miter lim="800000"/>
            <a:headEnd/>
            <a:tailEnd type="triangle" w="med" len="med"/>
          </a:ln>
        </p:spPr>
        <p:txBody>
          <a:bodyPr/>
          <a:lstStyle/>
          <a:p>
            <a:endParaRPr lang="en-US" dirty="0">
              <a:latin typeface="Arial" panose="020B0604020202020204" pitchFamily="34" charset="0"/>
            </a:endParaRPr>
          </a:p>
        </p:txBody>
      </p:sp>
      <p:sp>
        <p:nvSpPr>
          <p:cNvPr id="35852" name="Text Box 11"/>
          <p:cNvSpPr txBox="1">
            <a:spLocks noChangeArrowheads="1"/>
          </p:cNvSpPr>
          <p:nvPr/>
        </p:nvSpPr>
        <p:spPr bwMode="auto">
          <a:xfrm>
            <a:off x="455667" y="3676917"/>
            <a:ext cx="915933"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slower,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cheaper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54" name="Text Box 13"/>
          <p:cNvSpPr txBox="1">
            <a:spLocks noChangeArrowheads="1"/>
          </p:cNvSpPr>
          <p:nvPr/>
        </p:nvSpPr>
        <p:spPr bwMode="auto">
          <a:xfrm>
            <a:off x="2267837" y="5410200"/>
            <a:ext cx="3993442"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emote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(tapes, distributed file systems, Web servers)</a:t>
            </a:r>
          </a:p>
        </p:txBody>
      </p:sp>
      <p:sp>
        <p:nvSpPr>
          <p:cNvPr id="35878" name="Text Box 16"/>
          <p:cNvSpPr txBox="1">
            <a:spLocks noChangeArrowheads="1"/>
          </p:cNvSpPr>
          <p:nvPr/>
        </p:nvSpPr>
        <p:spPr bwMode="auto">
          <a:xfrm>
            <a:off x="6858000" y="4495800"/>
            <a:ext cx="2062162" cy="728636"/>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Local disks hold files retrieved from disks on remote network servers</a:t>
            </a:r>
          </a:p>
        </p:txBody>
      </p:sp>
      <p:sp>
        <p:nvSpPr>
          <p:cNvPr id="35876" name="Text Box 19"/>
          <p:cNvSpPr txBox="1">
            <a:spLocks noChangeArrowheads="1"/>
          </p:cNvSpPr>
          <p:nvPr/>
        </p:nvSpPr>
        <p:spPr bwMode="auto">
          <a:xfrm>
            <a:off x="6376987" y="3810000"/>
            <a:ext cx="2744787" cy="517502"/>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Main memory holds disk </a:t>
            </a:r>
            <a:r>
              <a:rPr lang="en-GB" sz="1400" b="1" dirty="0" smtClean="0">
                <a:solidFill>
                  <a:srgbClr val="C00000"/>
                </a:solidFill>
                <a:latin typeface="Calibri" pitchFamily="34" charset="0"/>
              </a:rPr>
              <a:t>blocks </a:t>
            </a:r>
            <a:r>
              <a:rPr lang="en-GB" sz="1400" b="1" dirty="0">
                <a:solidFill>
                  <a:srgbClr val="C00000"/>
                </a:solidFill>
                <a:latin typeface="Calibri" pitchFamily="34" charset="0"/>
              </a:rPr>
              <a:t>retrieved from </a:t>
            </a:r>
            <a:r>
              <a:rPr lang="en-GB" sz="1400" b="1" dirty="0" smtClean="0">
                <a:solidFill>
                  <a:srgbClr val="C00000"/>
                </a:solidFill>
                <a:latin typeface="Calibri" pitchFamily="34" charset="0"/>
              </a:rPr>
              <a:t>local disks</a:t>
            </a:r>
            <a:endParaRPr lang="en-GB" sz="1400" b="1" dirty="0">
              <a:solidFill>
                <a:srgbClr val="C00000"/>
              </a:solidFill>
              <a:latin typeface="Calibri" pitchFamily="34" charset="0"/>
            </a:endParaRPr>
          </a:p>
        </p:txBody>
      </p:sp>
      <p:sp>
        <p:nvSpPr>
          <p:cNvPr id="35857" name="Line 20"/>
          <p:cNvSpPr>
            <a:spLocks noChangeShapeType="1"/>
          </p:cNvSpPr>
          <p:nvPr/>
        </p:nvSpPr>
        <p:spPr bwMode="auto">
          <a:xfrm>
            <a:off x="1760182" y="5184775"/>
            <a:ext cx="5029200" cy="1588"/>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dirty="0">
              <a:latin typeface="Arial" panose="020B0604020202020204" pitchFamily="34" charset="0"/>
            </a:endParaRPr>
          </a:p>
        </p:txBody>
      </p:sp>
      <p:sp>
        <p:nvSpPr>
          <p:cNvPr id="35858" name="Text Box 21"/>
          <p:cNvSpPr txBox="1">
            <a:spLocks noChangeArrowheads="1"/>
          </p:cNvSpPr>
          <p:nvPr/>
        </p:nvSpPr>
        <p:spPr bwMode="auto">
          <a:xfrm>
            <a:off x="3806090" y="2742777"/>
            <a:ext cx="916935"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L2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a:t>
            </a:r>
            <a:r>
              <a:rPr lang="en-GB" sz="1600" b="1" dirty="0">
                <a:latin typeface="Calibri" pitchFamily="34" charset="0"/>
              </a:rPr>
              <a:t>SRAM)</a:t>
            </a:r>
          </a:p>
        </p:txBody>
      </p:sp>
      <p:sp>
        <p:nvSpPr>
          <p:cNvPr id="35873" name="Text Box 23"/>
          <p:cNvSpPr txBox="1">
            <a:spLocks noChangeArrowheads="1"/>
          </p:cNvSpPr>
          <p:nvPr/>
        </p:nvSpPr>
        <p:spPr bwMode="auto">
          <a:xfrm>
            <a:off x="5334000" y="2103845"/>
            <a:ext cx="283845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L1 cache holds cache lines retrieved from </a:t>
            </a:r>
            <a:r>
              <a:rPr lang="en-GB" sz="1400" b="1" dirty="0" smtClean="0">
                <a:solidFill>
                  <a:srgbClr val="C00000"/>
                </a:solidFill>
                <a:latin typeface="Calibri" pitchFamily="34" charset="0"/>
              </a:rPr>
              <a:t>L2 </a:t>
            </a:r>
            <a:r>
              <a:rPr lang="en-GB" sz="1400" b="1" dirty="0">
                <a:solidFill>
                  <a:srgbClr val="C00000"/>
                </a:solidFill>
                <a:latin typeface="Calibri" pitchFamily="34" charset="0"/>
              </a:rPr>
              <a:t>cache</a:t>
            </a:r>
          </a:p>
        </p:txBody>
      </p:sp>
      <p:sp>
        <p:nvSpPr>
          <p:cNvPr id="35860" name="Text Box 25"/>
          <p:cNvSpPr txBox="1">
            <a:spLocks noChangeArrowheads="1"/>
          </p:cNvSpPr>
          <p:nvPr/>
        </p:nvSpPr>
        <p:spPr bwMode="auto">
          <a:xfrm>
            <a:off x="4876800" y="1295400"/>
            <a:ext cx="2919412" cy="517502"/>
          </a:xfrm>
          <a:prstGeom prst="rect">
            <a:avLst/>
          </a:prstGeom>
          <a:noFill/>
          <a:ln w="9525">
            <a:solidFill>
              <a:srgbClr val="DF9F98"/>
            </a:solid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CPU registers hold words retrieved </a:t>
            </a:r>
            <a:r>
              <a:rPr lang="en-GB" sz="1400" b="1" dirty="0" smtClean="0">
                <a:solidFill>
                  <a:srgbClr val="C00000"/>
                </a:solidFill>
                <a:latin typeface="Calibri" pitchFamily="34" charset="0"/>
              </a:rPr>
              <a:t>from </a:t>
            </a:r>
            <a:r>
              <a:rPr lang="en-GB" sz="1400" b="1" dirty="0">
                <a:solidFill>
                  <a:srgbClr val="C00000"/>
                </a:solidFill>
                <a:latin typeface="Calibri" pitchFamily="34" charset="0"/>
              </a:rPr>
              <a:t>L1 cache</a:t>
            </a:r>
          </a:p>
        </p:txBody>
      </p:sp>
      <p:sp>
        <p:nvSpPr>
          <p:cNvPr id="35871" name="Text Box 28"/>
          <p:cNvSpPr txBox="1">
            <a:spLocks noChangeArrowheads="1"/>
          </p:cNvSpPr>
          <p:nvPr/>
        </p:nvSpPr>
        <p:spPr bwMode="auto">
          <a:xfrm>
            <a:off x="5867400" y="2971800"/>
            <a:ext cx="262890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L2 cache holds cache lines retrieved from main memory</a:t>
            </a:r>
          </a:p>
        </p:txBody>
      </p:sp>
      <p:sp>
        <p:nvSpPr>
          <p:cNvPr id="35863" name="Text Box 30"/>
          <p:cNvSpPr txBox="1">
            <a:spLocks noChangeArrowheads="1"/>
          </p:cNvSpPr>
          <p:nvPr/>
        </p:nvSpPr>
        <p:spPr bwMode="auto">
          <a:xfrm>
            <a:off x="3530600" y="11795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L0:</a:t>
            </a:r>
          </a:p>
        </p:txBody>
      </p:sp>
      <p:sp>
        <p:nvSpPr>
          <p:cNvPr id="35864" name="Text Box 31"/>
          <p:cNvSpPr txBox="1">
            <a:spLocks noChangeArrowheads="1"/>
          </p:cNvSpPr>
          <p:nvPr/>
        </p:nvSpPr>
        <p:spPr bwMode="auto">
          <a:xfrm>
            <a:off x="3152775" y="18891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L1:</a:t>
            </a:r>
          </a:p>
        </p:txBody>
      </p:sp>
      <p:sp>
        <p:nvSpPr>
          <p:cNvPr id="35865" name="Text Box 32"/>
          <p:cNvSpPr txBox="1">
            <a:spLocks noChangeArrowheads="1"/>
          </p:cNvSpPr>
          <p:nvPr/>
        </p:nvSpPr>
        <p:spPr bwMode="auto">
          <a:xfrm>
            <a:off x="2714625" y="258603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L2:</a:t>
            </a:r>
          </a:p>
        </p:txBody>
      </p:sp>
      <p:sp>
        <p:nvSpPr>
          <p:cNvPr id="35866" name="Text Box 33"/>
          <p:cNvSpPr txBox="1">
            <a:spLocks noChangeArrowheads="1"/>
          </p:cNvSpPr>
          <p:nvPr/>
        </p:nvSpPr>
        <p:spPr bwMode="auto">
          <a:xfrm>
            <a:off x="2241550" y="33893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L3:</a:t>
            </a:r>
          </a:p>
        </p:txBody>
      </p:sp>
      <p:sp>
        <p:nvSpPr>
          <p:cNvPr id="35867" name="Text Box 34"/>
          <p:cNvSpPr txBox="1">
            <a:spLocks noChangeArrowheads="1"/>
          </p:cNvSpPr>
          <p:nvPr/>
        </p:nvSpPr>
        <p:spPr bwMode="auto">
          <a:xfrm>
            <a:off x="1639888" y="44545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L4:</a:t>
            </a:r>
          </a:p>
        </p:txBody>
      </p:sp>
      <p:sp>
        <p:nvSpPr>
          <p:cNvPr id="35868" name="Text Box 35"/>
          <p:cNvSpPr txBox="1">
            <a:spLocks noChangeArrowheads="1"/>
          </p:cNvSpPr>
          <p:nvPr/>
        </p:nvSpPr>
        <p:spPr bwMode="auto">
          <a:xfrm>
            <a:off x="1000125" y="555148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L5:</a:t>
            </a:r>
          </a:p>
        </p:txBody>
      </p:sp>
      <p:sp>
        <p:nvSpPr>
          <p:cNvPr id="35869" name="Text Box 36"/>
          <p:cNvSpPr txBox="1">
            <a:spLocks noChangeArrowheads="1"/>
          </p:cNvSpPr>
          <p:nvPr/>
        </p:nvSpPr>
        <p:spPr bwMode="auto">
          <a:xfrm>
            <a:off x="457200" y="2160067"/>
            <a:ext cx="894132"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faster</a:t>
            </a:r>
            <a:r>
              <a:rPr lang="en-GB" sz="1600" b="1" dirty="0" smtClean="0">
                <a:latin typeface="Calibri" pitchFamily="34" charset="0"/>
              </a:rPr>
              <a:t>,</a:t>
            </a:r>
            <a:endParaRPr lang="en-GB" sz="16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costlier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70" name="Line 37"/>
          <p:cNvSpPr>
            <a:spLocks noChangeShapeType="1"/>
          </p:cNvSpPr>
          <p:nvPr/>
        </p:nvSpPr>
        <p:spPr bwMode="auto">
          <a:xfrm flipV="1">
            <a:off x="455613" y="990600"/>
            <a:ext cx="1587" cy="2157413"/>
          </a:xfrm>
          <a:prstGeom prst="line">
            <a:avLst/>
          </a:prstGeom>
          <a:noFill/>
          <a:ln w="38160">
            <a:solidFill>
              <a:srgbClr val="000066"/>
            </a:solidFill>
            <a:miter lim="800000"/>
            <a:headEnd/>
            <a:tailEnd type="triangle" w="med" len="med"/>
          </a:ln>
        </p:spPr>
        <p:txBody>
          <a:bodyPr/>
          <a:lstStyle/>
          <a:p>
            <a:endParaRPr lang="en-US" dirty="0">
              <a:latin typeface="Arial" panose="020B0604020202020204" pitchFamily="34" charset="0"/>
            </a:endParaRPr>
          </a:p>
        </p:txBody>
      </p:sp>
      <p:cxnSp>
        <p:nvCxnSpPr>
          <p:cNvPr id="40" name="Straight Connector 39"/>
          <p:cNvCxnSpPr/>
          <p:nvPr/>
        </p:nvCxnSpPr>
        <p:spPr bwMode="auto">
          <a:xfrm>
            <a:off x="2267306" y="4311413"/>
            <a:ext cx="4006851" cy="1588"/>
          </a:xfrm>
          <a:prstGeom prst="line">
            <a:avLst/>
          </a:prstGeom>
          <a:noFill/>
          <a:ln w="25400"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2756078" y="3482182"/>
            <a:ext cx="3017520" cy="1588"/>
          </a:xfrm>
          <a:prstGeom prst="line">
            <a:avLst/>
          </a:prstGeom>
          <a:noFill/>
          <a:ln w="2540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3263722" y="2589212"/>
            <a:ext cx="2011680" cy="1588"/>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5044960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Grp="1" noChangeArrowheads="1"/>
          </p:cNvSpPr>
          <p:nvPr>
            <p:ph type="title"/>
          </p:nvPr>
        </p:nvSpPr>
        <p:spPr/>
        <p:txBody>
          <a:bodyPr/>
          <a:lstStyle/>
          <a:p>
            <a:r>
              <a:rPr lang="en-US" dirty="0" smtClean="0"/>
              <a:t>Caches</a:t>
            </a:r>
            <a:endParaRPr lang="en-US" dirty="0"/>
          </a:p>
        </p:txBody>
      </p:sp>
      <p:sp>
        <p:nvSpPr>
          <p:cNvPr id="5" name="Rectangle 7"/>
          <p:cNvSpPr txBox="1">
            <a:spLocks noChangeArrowheads="1"/>
          </p:cNvSpPr>
          <p:nvPr/>
        </p:nvSpPr>
        <p:spPr bwMode="auto">
          <a:xfrm>
            <a:off x="396875" y="685800"/>
            <a:ext cx="8442325" cy="4241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1033463" indent="-1033463"/>
            <a:r>
              <a:rPr lang="en-US" sz="1800" i="1" kern="0" dirty="0" smtClean="0">
                <a:solidFill>
                  <a:srgbClr val="FF0000"/>
                </a:solidFill>
                <a:latin typeface="Arial" panose="020B0604020202020204" pitchFamily="34" charset="0"/>
              </a:rPr>
              <a:t>Cache:</a:t>
            </a:r>
            <a:r>
              <a:rPr lang="en-US" sz="1800" i="1" kern="0" dirty="0" smtClean="0">
                <a:latin typeface="Arial" panose="020B0604020202020204" pitchFamily="34" charset="0"/>
              </a:rPr>
              <a:t>	</a:t>
            </a:r>
            <a:r>
              <a:rPr lang="en-US" sz="1800" kern="0" dirty="0" smtClean="0">
                <a:latin typeface="Arial" panose="020B0604020202020204" pitchFamily="34" charset="0"/>
              </a:rPr>
              <a:t>a smaller, faster storage device that acts as a staging area for a subset of the data in a larger, slower device.</a:t>
            </a:r>
          </a:p>
          <a:p>
            <a:endParaRPr lang="en-US" sz="1800" kern="0" dirty="0" smtClean="0">
              <a:latin typeface="Arial" panose="020B0604020202020204" pitchFamily="34" charset="0"/>
            </a:endParaRPr>
          </a:p>
          <a:p>
            <a:r>
              <a:rPr lang="en-US" sz="1800" kern="0" dirty="0" smtClean="0">
                <a:latin typeface="Arial" panose="020B0604020202020204" pitchFamily="34" charset="0"/>
              </a:rPr>
              <a:t>Fundamental idea of a memory hierarchy:</a:t>
            </a:r>
          </a:p>
          <a:p>
            <a:pPr lvl="1"/>
            <a:r>
              <a:rPr lang="en-US" sz="1600" kern="0" dirty="0" smtClean="0">
                <a:latin typeface="Arial" panose="020B0604020202020204" pitchFamily="34" charset="0"/>
              </a:rPr>
              <a:t>For each k, the faster, smaller device at level k serves as a cache for the larger, slower device at level k+1.</a:t>
            </a:r>
          </a:p>
          <a:p>
            <a:r>
              <a:rPr lang="en-US" sz="1800" kern="0" dirty="0" smtClean="0">
                <a:latin typeface="Arial" panose="020B0604020202020204" pitchFamily="34" charset="0"/>
              </a:rPr>
              <a:t>Why do memory hierarchies work?</a:t>
            </a:r>
          </a:p>
          <a:p>
            <a:pPr lvl="1"/>
            <a:r>
              <a:rPr lang="en-US" sz="1600" kern="0" dirty="0" smtClean="0">
                <a:latin typeface="Arial" panose="020B0604020202020204" pitchFamily="34" charset="0"/>
              </a:rPr>
              <a:t>Because of locality, programs tend to access the data at level k more often than they access the data at level k+1. </a:t>
            </a:r>
          </a:p>
          <a:p>
            <a:pPr lvl="1"/>
            <a:r>
              <a:rPr lang="en-US" sz="1600" kern="0" dirty="0" smtClean="0">
                <a:latin typeface="Arial" panose="020B0604020202020204" pitchFamily="34" charset="0"/>
              </a:rPr>
              <a:t>Thus, the storage at level k+1 can be slower, and thus larger and cheaper per bit.</a:t>
            </a:r>
          </a:p>
          <a:p>
            <a:endParaRPr lang="en-US" sz="1800" i="1" kern="0" dirty="0" smtClean="0">
              <a:solidFill>
                <a:srgbClr val="FF0000"/>
              </a:solidFill>
              <a:latin typeface="Arial" panose="020B0604020202020204" pitchFamily="34" charset="0"/>
            </a:endParaRPr>
          </a:p>
          <a:p>
            <a:pPr marL="1033463" indent="-1033463"/>
            <a:r>
              <a:rPr lang="en-US" sz="1800" i="1" kern="0" dirty="0" smtClean="0">
                <a:solidFill>
                  <a:srgbClr val="FF0000"/>
                </a:solidFill>
                <a:latin typeface="Arial" panose="020B0604020202020204" pitchFamily="34" charset="0"/>
              </a:rPr>
              <a:t>Big Idea:  </a:t>
            </a:r>
            <a:r>
              <a:rPr lang="en-US" sz="1800" kern="0" dirty="0" smtClean="0">
                <a:latin typeface="Arial" panose="020B0604020202020204" pitchFamily="34" charset="0"/>
              </a:rPr>
              <a:t>The memory hierarchy creates a large pool of storage that costs as much as the cheap storage near the bottom, but that serves data to programs at the rate of the fast storage near the top.</a:t>
            </a:r>
          </a:p>
        </p:txBody>
      </p:sp>
    </p:spTree>
    <p:extLst>
      <p:ext uri="{BB962C8B-B14F-4D97-AF65-F5344CB8AC3E}">
        <p14:creationId xmlns:p14="http://schemas.microsoft.com/office/powerpoint/2010/main" val="478773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274638" y="147293"/>
            <a:ext cx="6907212" cy="462307"/>
          </a:xfrm>
        </p:spPr>
        <p:txBody>
          <a:bodyPr wrap="square" anchor="t" anchorCtr="0">
            <a:spAutoFit/>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An Example Memory Hierarchy</a:t>
            </a:r>
          </a:p>
        </p:txBody>
      </p:sp>
      <p:sp>
        <p:nvSpPr>
          <p:cNvPr id="35843" name="AutoShape 2"/>
          <p:cNvSpPr>
            <a:spLocks noChangeArrowheads="1"/>
          </p:cNvSpPr>
          <p:nvPr/>
        </p:nvSpPr>
        <p:spPr bwMode="auto">
          <a:xfrm>
            <a:off x="1147763" y="857250"/>
            <a:ext cx="6242050" cy="5391150"/>
          </a:xfrm>
          <a:prstGeom prst="triangle">
            <a:avLst>
              <a:gd name="adj" fmla="val 50000"/>
            </a:avLst>
          </a:prstGeom>
          <a:gradFill>
            <a:gsLst>
              <a:gs pos="0">
                <a:schemeClr val="accent2">
                  <a:lumMod val="20000"/>
                  <a:lumOff val="80000"/>
                </a:schemeClr>
              </a:gs>
              <a:gs pos="49000">
                <a:schemeClr val="accent2">
                  <a:lumMod val="20000"/>
                  <a:lumOff val="80000"/>
                </a:schemeClr>
              </a:gs>
              <a:gs pos="100000">
                <a:schemeClr val="bg1"/>
              </a:gs>
            </a:gsLst>
            <a:lin ang="5400000" scaled="0"/>
          </a:gradFill>
          <a:ln w="28575">
            <a:solidFill>
              <a:schemeClr val="tx1"/>
            </a:solidFill>
            <a:miter lim="800000"/>
            <a:headEnd/>
            <a:tailEnd/>
          </a:ln>
        </p:spPr>
        <p:txBody>
          <a:bodyPr wrap="none" anchor="ctr"/>
          <a:lstStyle/>
          <a:p>
            <a:endParaRPr lang="en-US" dirty="0">
              <a:latin typeface="Arial" panose="020B0604020202020204" pitchFamily="34" charset="0"/>
            </a:endParaRPr>
          </a:p>
        </p:txBody>
      </p:sp>
      <p:sp>
        <p:nvSpPr>
          <p:cNvPr id="35844" name="Text Box 3"/>
          <p:cNvSpPr txBox="1">
            <a:spLocks noChangeArrowheads="1"/>
          </p:cNvSpPr>
          <p:nvPr/>
        </p:nvSpPr>
        <p:spPr bwMode="auto">
          <a:xfrm>
            <a:off x="3790061" y="1415634"/>
            <a:ext cx="948995" cy="33663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egisters</a:t>
            </a:r>
            <a:endParaRPr lang="en-GB" sz="1600" b="1" dirty="0">
              <a:latin typeface="Calibri" pitchFamily="34" charset="0"/>
            </a:endParaRPr>
          </a:p>
        </p:txBody>
      </p:sp>
      <p:sp>
        <p:nvSpPr>
          <p:cNvPr id="35845" name="Text Box 4"/>
          <p:cNvSpPr txBox="1">
            <a:spLocks noChangeArrowheads="1"/>
          </p:cNvSpPr>
          <p:nvPr/>
        </p:nvSpPr>
        <p:spPr bwMode="auto">
          <a:xfrm>
            <a:off x="3812500" y="1891699"/>
            <a:ext cx="904111"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L1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 </a:t>
            </a:r>
            <a:r>
              <a:rPr lang="en-GB" sz="1600" b="1" dirty="0">
                <a:latin typeface="Calibri" pitchFamily="34" charset="0"/>
              </a:rPr>
              <a:t>(SRAM)</a:t>
            </a:r>
          </a:p>
        </p:txBody>
      </p:sp>
      <p:sp>
        <p:nvSpPr>
          <p:cNvPr id="35846" name="Text Box 5"/>
          <p:cNvSpPr txBox="1">
            <a:spLocks noChangeArrowheads="1"/>
          </p:cNvSpPr>
          <p:nvPr/>
        </p:nvSpPr>
        <p:spPr bwMode="auto">
          <a:xfrm>
            <a:off x="3576913" y="3601040"/>
            <a:ext cx="1375290"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Main </a:t>
            </a:r>
            <a:r>
              <a:rPr lang="en-GB" sz="1600" b="1" dirty="0">
                <a:latin typeface="Calibri" pitchFamily="34" charset="0"/>
              </a:rPr>
              <a:t>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(DRAM)</a:t>
            </a:r>
          </a:p>
        </p:txBody>
      </p:sp>
      <p:sp>
        <p:nvSpPr>
          <p:cNvPr id="35847" name="Text Box 6"/>
          <p:cNvSpPr txBox="1">
            <a:spLocks noChangeArrowheads="1"/>
          </p:cNvSpPr>
          <p:nvPr/>
        </p:nvSpPr>
        <p:spPr bwMode="auto">
          <a:xfrm>
            <a:off x="3160581" y="4451695"/>
            <a:ext cx="2207954"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L</a:t>
            </a:r>
            <a:r>
              <a:rPr lang="en-GB" sz="1600" b="1" dirty="0" smtClean="0">
                <a:latin typeface="Calibri" pitchFamily="34" charset="0"/>
              </a:rPr>
              <a:t>ocal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(local disks)</a:t>
            </a:r>
          </a:p>
        </p:txBody>
      </p:sp>
      <p:sp>
        <p:nvSpPr>
          <p:cNvPr id="35848" name="Line 7"/>
          <p:cNvSpPr>
            <a:spLocks noChangeShapeType="1"/>
          </p:cNvSpPr>
          <p:nvPr/>
        </p:nvSpPr>
        <p:spPr bwMode="auto">
          <a:xfrm>
            <a:off x="3736976" y="1779588"/>
            <a:ext cx="1063625" cy="1587"/>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dirty="0">
              <a:latin typeface="Arial" panose="020B0604020202020204" pitchFamily="34" charset="0"/>
            </a:endParaRPr>
          </a:p>
        </p:txBody>
      </p:sp>
      <p:sp>
        <p:nvSpPr>
          <p:cNvPr id="35850" name="Line 9"/>
          <p:cNvSpPr>
            <a:spLocks noChangeShapeType="1"/>
          </p:cNvSpPr>
          <p:nvPr/>
        </p:nvSpPr>
        <p:spPr bwMode="auto">
          <a:xfrm>
            <a:off x="2992438" y="3482182"/>
            <a:ext cx="2552700" cy="1587"/>
          </a:xfrm>
          <a:prstGeom prst="line">
            <a:avLst/>
          </a:prstGeom>
          <a:noFill/>
          <a:ln w="12600">
            <a:solidFill>
              <a:srgbClr val="000066"/>
            </a:solidFill>
            <a:miter lim="800000"/>
            <a:headEnd/>
            <a:tailEnd/>
          </a:ln>
        </p:spPr>
        <p:txBody>
          <a:bodyPr/>
          <a:lstStyle/>
          <a:p>
            <a:endParaRPr lang="en-US" dirty="0">
              <a:latin typeface="Arial" panose="020B0604020202020204" pitchFamily="34" charset="0"/>
            </a:endParaRPr>
          </a:p>
        </p:txBody>
      </p:sp>
      <p:sp>
        <p:nvSpPr>
          <p:cNvPr id="35851" name="Line 10"/>
          <p:cNvSpPr>
            <a:spLocks noChangeShapeType="1"/>
          </p:cNvSpPr>
          <p:nvPr/>
        </p:nvSpPr>
        <p:spPr bwMode="auto">
          <a:xfrm>
            <a:off x="441325" y="3790950"/>
            <a:ext cx="1588" cy="2344738"/>
          </a:xfrm>
          <a:prstGeom prst="line">
            <a:avLst/>
          </a:prstGeom>
          <a:noFill/>
          <a:ln w="38160">
            <a:solidFill>
              <a:srgbClr val="000066"/>
            </a:solidFill>
            <a:miter lim="800000"/>
            <a:headEnd/>
            <a:tailEnd type="triangle" w="med" len="med"/>
          </a:ln>
        </p:spPr>
        <p:txBody>
          <a:bodyPr/>
          <a:lstStyle/>
          <a:p>
            <a:endParaRPr lang="en-US" dirty="0">
              <a:latin typeface="Arial" panose="020B0604020202020204" pitchFamily="34" charset="0"/>
            </a:endParaRPr>
          </a:p>
        </p:txBody>
      </p:sp>
      <p:sp>
        <p:nvSpPr>
          <p:cNvPr id="35852" name="Text Box 11"/>
          <p:cNvSpPr txBox="1">
            <a:spLocks noChangeArrowheads="1"/>
          </p:cNvSpPr>
          <p:nvPr/>
        </p:nvSpPr>
        <p:spPr bwMode="auto">
          <a:xfrm>
            <a:off x="455667" y="3676917"/>
            <a:ext cx="915933"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slower,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cheaper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54" name="Text Box 13"/>
          <p:cNvSpPr txBox="1">
            <a:spLocks noChangeArrowheads="1"/>
          </p:cNvSpPr>
          <p:nvPr/>
        </p:nvSpPr>
        <p:spPr bwMode="auto">
          <a:xfrm>
            <a:off x="2267837" y="5410200"/>
            <a:ext cx="3993442"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emote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(tapes, distributed file systems, Web servers)</a:t>
            </a:r>
          </a:p>
        </p:txBody>
      </p:sp>
      <p:sp>
        <p:nvSpPr>
          <p:cNvPr id="35878" name="Text Box 16"/>
          <p:cNvSpPr txBox="1">
            <a:spLocks noChangeArrowheads="1"/>
          </p:cNvSpPr>
          <p:nvPr/>
        </p:nvSpPr>
        <p:spPr bwMode="auto">
          <a:xfrm>
            <a:off x="6858000" y="4495800"/>
            <a:ext cx="2062162" cy="728636"/>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Local disks hold files retrieved from disks on remote network servers</a:t>
            </a:r>
          </a:p>
        </p:txBody>
      </p:sp>
      <p:sp>
        <p:nvSpPr>
          <p:cNvPr id="35876" name="Text Box 19"/>
          <p:cNvSpPr txBox="1">
            <a:spLocks noChangeArrowheads="1"/>
          </p:cNvSpPr>
          <p:nvPr/>
        </p:nvSpPr>
        <p:spPr bwMode="auto">
          <a:xfrm>
            <a:off x="6376987" y="3810000"/>
            <a:ext cx="2744787" cy="517502"/>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Main memory holds disk </a:t>
            </a:r>
            <a:r>
              <a:rPr lang="en-GB" sz="1400" b="1" dirty="0" smtClean="0">
                <a:solidFill>
                  <a:srgbClr val="C00000"/>
                </a:solidFill>
                <a:latin typeface="Calibri" pitchFamily="34" charset="0"/>
              </a:rPr>
              <a:t>blocks </a:t>
            </a:r>
            <a:r>
              <a:rPr lang="en-GB" sz="1400" b="1" dirty="0">
                <a:solidFill>
                  <a:srgbClr val="C00000"/>
                </a:solidFill>
                <a:latin typeface="Calibri" pitchFamily="34" charset="0"/>
              </a:rPr>
              <a:t>retrieved from </a:t>
            </a:r>
            <a:r>
              <a:rPr lang="en-GB" sz="1400" b="1" dirty="0" smtClean="0">
                <a:solidFill>
                  <a:srgbClr val="C00000"/>
                </a:solidFill>
                <a:latin typeface="Calibri" pitchFamily="34" charset="0"/>
              </a:rPr>
              <a:t>local disks</a:t>
            </a:r>
            <a:endParaRPr lang="en-GB" sz="1400" b="1" dirty="0">
              <a:solidFill>
                <a:srgbClr val="C00000"/>
              </a:solidFill>
              <a:latin typeface="Calibri" pitchFamily="34" charset="0"/>
            </a:endParaRPr>
          </a:p>
        </p:txBody>
      </p:sp>
      <p:sp>
        <p:nvSpPr>
          <p:cNvPr id="35857" name="Line 20"/>
          <p:cNvSpPr>
            <a:spLocks noChangeShapeType="1"/>
          </p:cNvSpPr>
          <p:nvPr/>
        </p:nvSpPr>
        <p:spPr bwMode="auto">
          <a:xfrm>
            <a:off x="1760182" y="5184775"/>
            <a:ext cx="5029200" cy="1588"/>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dirty="0">
              <a:latin typeface="Arial" panose="020B0604020202020204" pitchFamily="34" charset="0"/>
            </a:endParaRPr>
          </a:p>
        </p:txBody>
      </p:sp>
      <p:sp>
        <p:nvSpPr>
          <p:cNvPr id="35858" name="Text Box 21"/>
          <p:cNvSpPr txBox="1">
            <a:spLocks noChangeArrowheads="1"/>
          </p:cNvSpPr>
          <p:nvPr/>
        </p:nvSpPr>
        <p:spPr bwMode="auto">
          <a:xfrm>
            <a:off x="3806090" y="2742777"/>
            <a:ext cx="916935"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L2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a:t>
            </a:r>
            <a:r>
              <a:rPr lang="en-GB" sz="1600" b="1" dirty="0">
                <a:latin typeface="Calibri" pitchFamily="34" charset="0"/>
              </a:rPr>
              <a:t>SRAM)</a:t>
            </a:r>
          </a:p>
        </p:txBody>
      </p:sp>
      <p:sp>
        <p:nvSpPr>
          <p:cNvPr id="35873" name="Text Box 23"/>
          <p:cNvSpPr txBox="1">
            <a:spLocks noChangeArrowheads="1"/>
          </p:cNvSpPr>
          <p:nvPr/>
        </p:nvSpPr>
        <p:spPr bwMode="auto">
          <a:xfrm>
            <a:off x="5334000" y="2103845"/>
            <a:ext cx="283845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L1 cache holds cache lines retrieved from </a:t>
            </a:r>
            <a:r>
              <a:rPr lang="en-GB" sz="1400" b="1" dirty="0" smtClean="0">
                <a:solidFill>
                  <a:srgbClr val="C00000"/>
                </a:solidFill>
                <a:latin typeface="Calibri" pitchFamily="34" charset="0"/>
              </a:rPr>
              <a:t>L2 </a:t>
            </a:r>
            <a:r>
              <a:rPr lang="en-GB" sz="1400" b="1" dirty="0">
                <a:solidFill>
                  <a:srgbClr val="C00000"/>
                </a:solidFill>
                <a:latin typeface="Calibri" pitchFamily="34" charset="0"/>
              </a:rPr>
              <a:t>cache</a:t>
            </a:r>
          </a:p>
        </p:txBody>
      </p:sp>
      <p:sp>
        <p:nvSpPr>
          <p:cNvPr id="35860" name="Text Box 25"/>
          <p:cNvSpPr txBox="1">
            <a:spLocks noChangeArrowheads="1"/>
          </p:cNvSpPr>
          <p:nvPr/>
        </p:nvSpPr>
        <p:spPr bwMode="auto">
          <a:xfrm>
            <a:off x="4876800" y="1295400"/>
            <a:ext cx="2919412" cy="517502"/>
          </a:xfrm>
          <a:prstGeom prst="rect">
            <a:avLst/>
          </a:prstGeom>
          <a:noFill/>
          <a:ln w="9525">
            <a:solidFill>
              <a:srgbClr val="DF9F98"/>
            </a:solid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CPU registers hold words retrieved </a:t>
            </a:r>
            <a:r>
              <a:rPr lang="en-GB" sz="1400" b="1" dirty="0" smtClean="0">
                <a:solidFill>
                  <a:srgbClr val="C00000"/>
                </a:solidFill>
                <a:latin typeface="Calibri" pitchFamily="34" charset="0"/>
              </a:rPr>
              <a:t>from </a:t>
            </a:r>
            <a:r>
              <a:rPr lang="en-GB" sz="1400" b="1" dirty="0">
                <a:solidFill>
                  <a:srgbClr val="C00000"/>
                </a:solidFill>
                <a:latin typeface="Calibri" pitchFamily="34" charset="0"/>
              </a:rPr>
              <a:t>L1 cache</a:t>
            </a:r>
          </a:p>
        </p:txBody>
      </p:sp>
      <p:sp>
        <p:nvSpPr>
          <p:cNvPr id="35871" name="Text Box 28"/>
          <p:cNvSpPr txBox="1">
            <a:spLocks noChangeArrowheads="1"/>
          </p:cNvSpPr>
          <p:nvPr/>
        </p:nvSpPr>
        <p:spPr bwMode="auto">
          <a:xfrm>
            <a:off x="5867400" y="2971800"/>
            <a:ext cx="262890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L2 cache holds cache lines retrieved from main memory</a:t>
            </a:r>
          </a:p>
        </p:txBody>
      </p:sp>
      <p:sp>
        <p:nvSpPr>
          <p:cNvPr id="35863" name="Text Box 30"/>
          <p:cNvSpPr txBox="1">
            <a:spLocks noChangeArrowheads="1"/>
          </p:cNvSpPr>
          <p:nvPr/>
        </p:nvSpPr>
        <p:spPr bwMode="auto">
          <a:xfrm>
            <a:off x="3530600" y="11795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L0:</a:t>
            </a:r>
          </a:p>
        </p:txBody>
      </p:sp>
      <p:sp>
        <p:nvSpPr>
          <p:cNvPr id="35864" name="Text Box 31"/>
          <p:cNvSpPr txBox="1">
            <a:spLocks noChangeArrowheads="1"/>
          </p:cNvSpPr>
          <p:nvPr/>
        </p:nvSpPr>
        <p:spPr bwMode="auto">
          <a:xfrm>
            <a:off x="3152775" y="18891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L1:</a:t>
            </a:r>
          </a:p>
        </p:txBody>
      </p:sp>
      <p:sp>
        <p:nvSpPr>
          <p:cNvPr id="35865" name="Text Box 32"/>
          <p:cNvSpPr txBox="1">
            <a:spLocks noChangeArrowheads="1"/>
          </p:cNvSpPr>
          <p:nvPr/>
        </p:nvSpPr>
        <p:spPr bwMode="auto">
          <a:xfrm>
            <a:off x="2714625" y="258603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L2:</a:t>
            </a:r>
          </a:p>
        </p:txBody>
      </p:sp>
      <p:sp>
        <p:nvSpPr>
          <p:cNvPr id="35866" name="Text Box 33"/>
          <p:cNvSpPr txBox="1">
            <a:spLocks noChangeArrowheads="1"/>
          </p:cNvSpPr>
          <p:nvPr/>
        </p:nvSpPr>
        <p:spPr bwMode="auto">
          <a:xfrm>
            <a:off x="2241550" y="33893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L3:</a:t>
            </a:r>
          </a:p>
        </p:txBody>
      </p:sp>
      <p:sp>
        <p:nvSpPr>
          <p:cNvPr id="35867" name="Text Box 34"/>
          <p:cNvSpPr txBox="1">
            <a:spLocks noChangeArrowheads="1"/>
          </p:cNvSpPr>
          <p:nvPr/>
        </p:nvSpPr>
        <p:spPr bwMode="auto">
          <a:xfrm>
            <a:off x="1639888" y="44545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L4:</a:t>
            </a:r>
          </a:p>
        </p:txBody>
      </p:sp>
      <p:sp>
        <p:nvSpPr>
          <p:cNvPr id="35868" name="Text Box 35"/>
          <p:cNvSpPr txBox="1">
            <a:spLocks noChangeArrowheads="1"/>
          </p:cNvSpPr>
          <p:nvPr/>
        </p:nvSpPr>
        <p:spPr bwMode="auto">
          <a:xfrm>
            <a:off x="1000125" y="555148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L5:</a:t>
            </a:r>
          </a:p>
        </p:txBody>
      </p:sp>
      <p:sp>
        <p:nvSpPr>
          <p:cNvPr id="35869" name="Text Box 36"/>
          <p:cNvSpPr txBox="1">
            <a:spLocks noChangeArrowheads="1"/>
          </p:cNvSpPr>
          <p:nvPr/>
        </p:nvSpPr>
        <p:spPr bwMode="auto">
          <a:xfrm>
            <a:off x="457200" y="2160067"/>
            <a:ext cx="894132"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faster</a:t>
            </a:r>
            <a:r>
              <a:rPr lang="en-GB" sz="1600" b="1" dirty="0" smtClean="0">
                <a:latin typeface="Calibri" pitchFamily="34" charset="0"/>
              </a:rPr>
              <a:t>,</a:t>
            </a:r>
            <a:endParaRPr lang="en-GB" sz="16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costlier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70" name="Line 37"/>
          <p:cNvSpPr>
            <a:spLocks noChangeShapeType="1"/>
          </p:cNvSpPr>
          <p:nvPr/>
        </p:nvSpPr>
        <p:spPr bwMode="auto">
          <a:xfrm flipV="1">
            <a:off x="455613" y="990600"/>
            <a:ext cx="1587" cy="2157413"/>
          </a:xfrm>
          <a:prstGeom prst="line">
            <a:avLst/>
          </a:prstGeom>
          <a:noFill/>
          <a:ln w="38160">
            <a:solidFill>
              <a:srgbClr val="000066"/>
            </a:solidFill>
            <a:miter lim="800000"/>
            <a:headEnd/>
            <a:tailEnd type="triangle" w="med" len="med"/>
          </a:ln>
        </p:spPr>
        <p:txBody>
          <a:bodyPr/>
          <a:lstStyle/>
          <a:p>
            <a:endParaRPr lang="en-US" dirty="0">
              <a:latin typeface="Arial" panose="020B0604020202020204" pitchFamily="34" charset="0"/>
            </a:endParaRPr>
          </a:p>
        </p:txBody>
      </p:sp>
      <p:cxnSp>
        <p:nvCxnSpPr>
          <p:cNvPr id="40" name="Straight Connector 39"/>
          <p:cNvCxnSpPr/>
          <p:nvPr/>
        </p:nvCxnSpPr>
        <p:spPr bwMode="auto">
          <a:xfrm>
            <a:off x="2267306" y="4311413"/>
            <a:ext cx="4006851" cy="1588"/>
          </a:xfrm>
          <a:prstGeom prst="line">
            <a:avLst/>
          </a:prstGeom>
          <a:noFill/>
          <a:ln w="25400"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2756078" y="3482182"/>
            <a:ext cx="3017520" cy="1588"/>
          </a:xfrm>
          <a:prstGeom prst="line">
            <a:avLst/>
          </a:prstGeom>
          <a:noFill/>
          <a:ln w="2540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3263722" y="2589212"/>
            <a:ext cx="2011680" cy="1588"/>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9550991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433002" y="18288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a:t>
            </a:r>
            <a:endParaRPr lang="en-US" dirty="0"/>
          </a:p>
        </p:txBody>
      </p:sp>
      <p:sp>
        <p:nvSpPr>
          <p:cNvPr id="3" name="Rectangle 2"/>
          <p:cNvSpPr/>
          <p:nvPr/>
        </p:nvSpPr>
        <p:spPr bwMode="auto">
          <a:xfrm>
            <a:off x="1985202" y="32004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85202" y="12055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137602" y="3352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975802" y="3352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814002" y="3352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652202" y="3352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137602" y="3733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975802" y="3733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814002" y="3733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652202" y="3733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137602" y="4114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975802" y="4114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814002" y="4114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652202" y="4114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137602" y="4495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975802" y="4495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814002" y="4495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652202" y="4495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366202" y="50292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137602" y="13579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975802" y="13579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814002" y="13579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652202" y="13579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868966" y="12817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537402" y="32766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715444" y="30805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itchFamily="34" charset="0"/>
              </a:rPr>
              <a:t>v</a:t>
            </a:r>
            <a:r>
              <a:rPr lang="en-GB" sz="1600" b="1" dirty="0" smtClean="0">
                <a:latin typeface="Calibri" pitchFamily="34" charset="0"/>
              </a:rPr>
              <a:t>iewed as partitioned </a:t>
            </a:r>
            <a:r>
              <a:rPr lang="en-GB" sz="1600" b="1" dirty="0">
                <a:latin typeface="Calibri" pitchFamily="34" charset="0"/>
              </a:rPr>
              <a:t>into “blocks”</a:t>
            </a:r>
          </a:p>
        </p:txBody>
      </p:sp>
      <p:sp>
        <p:nvSpPr>
          <p:cNvPr id="33" name="Text Box 22"/>
          <p:cNvSpPr txBox="1">
            <a:spLocks noChangeArrowheads="1"/>
          </p:cNvSpPr>
          <p:nvPr/>
        </p:nvSpPr>
        <p:spPr bwMode="auto">
          <a:xfrm>
            <a:off x="4023002" y="21661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a:t>
            </a:r>
            <a:r>
              <a:rPr lang="en-GB" sz="1600" b="1" dirty="0" smtClean="0">
                <a:latin typeface="Calibri" pitchFamily="34" charset="0"/>
              </a:rPr>
              <a:t>in </a:t>
            </a:r>
            <a:r>
              <a:rPr lang="en-GB" sz="1600" b="1" dirty="0">
                <a:latin typeface="Calibri" pitchFamily="34" charset="0"/>
              </a:rPr>
              <a:t>block-sized transfer units</a:t>
            </a:r>
          </a:p>
        </p:txBody>
      </p:sp>
      <p:sp>
        <p:nvSpPr>
          <p:cNvPr id="34" name="Text Box 29"/>
          <p:cNvSpPr txBox="1">
            <a:spLocks noChangeArrowheads="1"/>
          </p:cNvSpPr>
          <p:nvPr/>
        </p:nvSpPr>
        <p:spPr bwMode="auto">
          <a:xfrm>
            <a:off x="5642802" y="10995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
        <p:nvSpPr>
          <p:cNvPr id="37" name="Rectangle 36"/>
          <p:cNvSpPr/>
          <p:nvPr/>
        </p:nvSpPr>
        <p:spPr bwMode="auto">
          <a:xfrm>
            <a:off x="2137602" y="37338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8" name="Rectangle 37"/>
          <p:cNvSpPr/>
          <p:nvPr/>
        </p:nvSpPr>
        <p:spPr bwMode="auto">
          <a:xfrm>
            <a:off x="2671002" y="23622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9" name="Rectangle 38"/>
          <p:cNvSpPr/>
          <p:nvPr/>
        </p:nvSpPr>
        <p:spPr bwMode="auto">
          <a:xfrm>
            <a:off x="2137602" y="13579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40" name="Rectangle 39"/>
          <p:cNvSpPr/>
          <p:nvPr/>
        </p:nvSpPr>
        <p:spPr bwMode="auto">
          <a:xfrm>
            <a:off x="3814002" y="41148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1" name="Rectangle 40"/>
          <p:cNvSpPr/>
          <p:nvPr/>
        </p:nvSpPr>
        <p:spPr bwMode="auto">
          <a:xfrm>
            <a:off x="2671002" y="23622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2" name="Rectangle 41"/>
          <p:cNvSpPr/>
          <p:nvPr/>
        </p:nvSpPr>
        <p:spPr bwMode="auto">
          <a:xfrm>
            <a:off x="3814002" y="13579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Tree>
    <p:extLst>
      <p:ext uri="{BB962C8B-B14F-4D97-AF65-F5344CB8AC3E}">
        <p14:creationId xmlns:p14="http://schemas.microsoft.com/office/powerpoint/2010/main" val="346760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521535" y="9906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521535" y="25908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Hit</a:t>
            </a:r>
            <a:endParaRPr lang="en-US" dirty="0"/>
          </a:p>
        </p:txBody>
      </p:sp>
      <p:sp>
        <p:nvSpPr>
          <p:cNvPr id="3" name="Rectangle 2"/>
          <p:cNvSpPr/>
          <p:nvPr/>
        </p:nvSpPr>
        <p:spPr bwMode="auto">
          <a:xfrm>
            <a:off x="2073735" y="39624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2073735" y="19675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226135" y="4114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3064335" y="4114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902535" y="4114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740735" y="4114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226135" y="4495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3064335" y="4495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902535" y="4495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740735" y="4495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226135" y="4876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3064335" y="4876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902535" y="4876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740735" y="4876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226135" y="5257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3064335" y="5257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902535" y="5257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740735" y="52578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454735" y="57912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226135" y="21199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3064335" y="21199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902535" y="21199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740735" y="21199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957499" y="20437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625935" y="40386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6088494" y="12760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4165908" y="1314717"/>
            <a:ext cx="1184427" cy="338554"/>
          </a:xfrm>
          <a:prstGeom prst="rect">
            <a:avLst/>
          </a:prstGeom>
        </p:spPr>
        <p:txBody>
          <a:bodyPr wrap="none">
            <a:spAutoFit/>
          </a:bodyPr>
          <a:lstStyle/>
          <a:p>
            <a:pPr algn="ctr"/>
            <a:r>
              <a:rPr lang="en-US" sz="1600" dirty="0" smtClean="0">
                <a:latin typeface="Calibri" pitchFamily="34" charset="0"/>
              </a:rPr>
              <a:t>Request: 14</a:t>
            </a:r>
          </a:p>
        </p:txBody>
      </p:sp>
      <p:sp>
        <p:nvSpPr>
          <p:cNvPr id="47" name="Rectangle 46"/>
          <p:cNvSpPr/>
          <p:nvPr/>
        </p:nvSpPr>
        <p:spPr bwMode="auto">
          <a:xfrm>
            <a:off x="3902535" y="21207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8" name="Text Box 29"/>
          <p:cNvSpPr txBox="1">
            <a:spLocks noChangeArrowheads="1"/>
          </p:cNvSpPr>
          <p:nvPr/>
        </p:nvSpPr>
        <p:spPr bwMode="auto">
          <a:xfrm>
            <a:off x="6104829" y="1905000"/>
            <a:ext cx="2154670"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solidFill>
                  <a:srgbClr val="C00000"/>
                </a:solidFill>
                <a:latin typeface="Calibri" pitchFamily="34" charset="0"/>
              </a:rPr>
              <a:t>Hit!</a:t>
            </a:r>
            <a:endParaRPr lang="en-GB" sz="2000" b="1" i="1" dirty="0">
              <a:solidFill>
                <a:srgbClr val="C00000"/>
              </a:solidFill>
              <a:latin typeface="Calibri" pitchFamily="34" charset="0"/>
            </a:endParaRPr>
          </a:p>
        </p:txBody>
      </p:sp>
    </p:spTree>
    <p:extLst>
      <p:ext uri="{BB962C8B-B14F-4D97-AF65-F5344CB8AC3E}">
        <p14:creationId xmlns:p14="http://schemas.microsoft.com/office/powerpoint/2010/main" val="47077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437461" y="914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437461" y="2514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Miss</a:t>
            </a:r>
            <a:endParaRPr lang="en-US" dirty="0"/>
          </a:p>
        </p:txBody>
      </p:sp>
      <p:sp>
        <p:nvSpPr>
          <p:cNvPr id="3" name="Rectangle 2"/>
          <p:cNvSpPr/>
          <p:nvPr/>
        </p:nvSpPr>
        <p:spPr bwMode="auto">
          <a:xfrm>
            <a:off x="1989661" y="3886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89661" y="1891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142061" y="4038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980261" y="4038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818461" y="4038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656661" y="4038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142061"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980261"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818461"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656661"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142061"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980261"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818461"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656661"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142061"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980261"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818461"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656661"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370661" y="5715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142061" y="2043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980261" y="2043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818461" y="2043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656661" y="2043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873425" y="1967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541861" y="3962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6004420" y="1199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4081834" y="1238517"/>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48" name="Text Box 29"/>
          <p:cNvSpPr txBox="1">
            <a:spLocks noChangeArrowheads="1"/>
          </p:cNvSpPr>
          <p:nvPr/>
        </p:nvSpPr>
        <p:spPr bwMode="auto">
          <a:xfrm>
            <a:off x="6020755" y="1828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solidFill>
                  <a:srgbClr val="C00000"/>
                </a:solidFill>
                <a:latin typeface="Calibri" pitchFamily="34" charset="0"/>
              </a:rPr>
              <a:t>Miss!</a:t>
            </a:r>
            <a:endParaRPr lang="en-GB" sz="2000" b="1" i="1" dirty="0">
              <a:solidFill>
                <a:srgbClr val="C00000"/>
              </a:solidFill>
              <a:latin typeface="Calibri" pitchFamily="34" charset="0"/>
            </a:endParaRPr>
          </a:p>
        </p:txBody>
      </p:sp>
      <p:sp>
        <p:nvSpPr>
          <p:cNvPr id="34" name="Text Box 29"/>
          <p:cNvSpPr txBox="1">
            <a:spLocks noChangeArrowheads="1"/>
          </p:cNvSpPr>
          <p:nvPr/>
        </p:nvSpPr>
        <p:spPr bwMode="auto">
          <a:xfrm>
            <a:off x="6028261" y="2819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latin typeface="Calibri" pitchFamily="34" charset="0"/>
              </a:rPr>
              <a:t>memory</a:t>
            </a:r>
            <a:endParaRPr lang="en-GB" sz="2000" b="1" i="1" dirty="0">
              <a:latin typeface="Calibri" pitchFamily="34" charset="0"/>
            </a:endParaRPr>
          </a:p>
        </p:txBody>
      </p:sp>
      <p:sp>
        <p:nvSpPr>
          <p:cNvPr id="36" name="Rectangle 35"/>
          <p:cNvSpPr/>
          <p:nvPr/>
        </p:nvSpPr>
        <p:spPr>
          <a:xfrm>
            <a:off x="4081833" y="3014246"/>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37" name="Rectangle 36"/>
          <p:cNvSpPr/>
          <p:nvPr/>
        </p:nvSpPr>
        <p:spPr bwMode="auto">
          <a:xfrm>
            <a:off x="2142061" y="5181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8" name="Rectangle 37"/>
          <p:cNvSpPr/>
          <p:nvPr/>
        </p:nvSpPr>
        <p:spPr bwMode="auto">
          <a:xfrm>
            <a:off x="2675461" y="3048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9" name="Rectangle 38"/>
          <p:cNvSpPr/>
          <p:nvPr/>
        </p:nvSpPr>
        <p:spPr bwMode="auto">
          <a:xfrm>
            <a:off x="2980261" y="2044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42" name="Text Box 29"/>
          <p:cNvSpPr txBox="1">
            <a:spLocks noChangeArrowheads="1"/>
          </p:cNvSpPr>
          <p:nvPr/>
        </p:nvSpPr>
        <p:spPr bwMode="auto">
          <a:xfrm>
            <a:off x="6028261" y="3810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Placement policy:</a:t>
            </a:r>
            <a:r>
              <a:rPr lang="en-GB" sz="1800" b="0" dirty="0" smtClean="0">
                <a:latin typeface="Calibri" pitchFamily="34" charset="0"/>
              </a:rPr>
              <a:t/>
            </a:r>
            <a:br>
              <a:rPr lang="en-GB" sz="1800" b="0" dirty="0" smtClean="0">
                <a:latin typeface="Calibri" pitchFamily="34" charset="0"/>
              </a:rPr>
            </a:br>
            <a:r>
              <a:rPr lang="en-GB" sz="1800" b="0" dirty="0" smtClean="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Replacement policy:</a:t>
            </a:r>
            <a:br>
              <a:rPr lang="en-GB" sz="1800" b="0" dirty="0" smtClean="0">
                <a:solidFill>
                  <a:srgbClr val="C00000"/>
                </a:solidFill>
                <a:latin typeface="Calibri" pitchFamily="34" charset="0"/>
              </a:rPr>
            </a:br>
            <a:r>
              <a:rPr lang="en-GB" sz="1800" b="0" dirty="0" smtClean="0">
                <a:latin typeface="Calibri" pitchFamily="34" charset="0"/>
              </a:rPr>
              <a:t>determines which block</a:t>
            </a:r>
            <a:br>
              <a:rPr lang="en-GB" sz="1800" b="0" dirty="0" smtClean="0">
                <a:latin typeface="Calibri" pitchFamily="34" charset="0"/>
              </a:rPr>
            </a:br>
            <a:r>
              <a:rPr lang="en-GB" sz="1800" b="0" dirty="0" smtClean="0">
                <a:latin typeface="Calibri" pitchFamily="34" charset="0"/>
              </a:rPr>
              <a:t>gets evicted (victim)</a:t>
            </a:r>
            <a:endParaRPr lang="en-GB" sz="1800" b="0" dirty="0">
              <a:latin typeface="Calibri" pitchFamily="34" charset="0"/>
            </a:endParaRPr>
          </a:p>
        </p:txBody>
      </p:sp>
    </p:spTree>
    <p:extLst>
      <p:ext uri="{BB962C8B-B14F-4D97-AF65-F5344CB8AC3E}">
        <p14:creationId xmlns:p14="http://schemas.microsoft.com/office/powerpoint/2010/main" val="138079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a:xfrm>
            <a:off x="304800" y="111747"/>
            <a:ext cx="5791200" cy="462307"/>
          </a:xfrm>
        </p:spPr>
        <p:txBody>
          <a:bodyPr>
            <a:spAutoFit/>
          </a:bodyPr>
          <a:lstStyle/>
          <a:p>
            <a:r>
              <a:rPr lang="en-US" dirty="0" smtClean="0"/>
              <a:t>Types of Cache Misses</a:t>
            </a:r>
            <a:endParaRPr lang="en-US" dirty="0"/>
          </a:p>
        </p:txBody>
      </p:sp>
      <p:sp>
        <p:nvSpPr>
          <p:cNvPr id="138245" name="Rectangle 5"/>
          <p:cNvSpPr>
            <a:spLocks noGrp="1" noChangeArrowheads="1"/>
          </p:cNvSpPr>
          <p:nvPr>
            <p:ph type="body" idx="1"/>
          </p:nvPr>
        </p:nvSpPr>
        <p:spPr>
          <a:xfrm>
            <a:off x="396875" y="685800"/>
            <a:ext cx="8518525" cy="4186403"/>
          </a:xfrm>
        </p:spPr>
        <p:txBody>
          <a:bodyPr>
            <a:spAutoFit/>
          </a:bodyPr>
          <a:lstStyle/>
          <a:p>
            <a:r>
              <a:rPr lang="en-US" sz="1800" dirty="0" smtClean="0">
                <a:solidFill>
                  <a:srgbClr val="FF0000"/>
                </a:solidFill>
              </a:rPr>
              <a:t>Cold (compulsory) miss</a:t>
            </a:r>
          </a:p>
          <a:p>
            <a:pPr lvl="1"/>
            <a:r>
              <a:rPr lang="en-US" sz="1600" dirty="0" smtClean="0"/>
              <a:t>Cold misses occur because the cache is empty.</a:t>
            </a:r>
          </a:p>
          <a:p>
            <a:pPr lvl="1"/>
            <a:r>
              <a:rPr lang="en-US" sz="1600" dirty="0" smtClean="0"/>
              <a:t>... or because we are accessing something for the </a:t>
            </a:r>
            <a:r>
              <a:rPr lang="en-US" sz="1600" smtClean="0"/>
              <a:t>first time.</a:t>
            </a:r>
            <a:endParaRPr lang="en-US" sz="1600" dirty="0" smtClean="0"/>
          </a:p>
          <a:p>
            <a:endParaRPr lang="en-US" sz="1800" dirty="0" smtClean="0">
              <a:solidFill>
                <a:srgbClr val="FF0000"/>
              </a:solidFill>
            </a:endParaRPr>
          </a:p>
          <a:p>
            <a:r>
              <a:rPr lang="en-US" sz="1800" dirty="0" smtClean="0">
                <a:solidFill>
                  <a:srgbClr val="FF0000"/>
                </a:solidFill>
              </a:rPr>
              <a:t>Conflict miss</a:t>
            </a:r>
          </a:p>
          <a:p>
            <a:pPr lvl="1"/>
            <a:r>
              <a:rPr lang="en-US" sz="1600" dirty="0" smtClean="0"/>
              <a:t>Most caches limit blocks at level k+1 to a small subset (sometimes a singleton) of the block positions at level </a:t>
            </a:r>
            <a:r>
              <a:rPr lang="en-US" sz="1600" dirty="0" err="1" smtClean="0"/>
              <a:t>k</a:t>
            </a:r>
            <a:r>
              <a:rPr lang="en-US" sz="1600" dirty="0" smtClean="0"/>
              <a:t>.</a:t>
            </a:r>
          </a:p>
          <a:p>
            <a:pPr lvl="2"/>
            <a:r>
              <a:rPr lang="en-US" sz="1400" dirty="0" smtClean="0"/>
              <a:t>E.g. Block </a:t>
            </a:r>
            <a:r>
              <a:rPr lang="en-US" sz="1400" dirty="0" err="1" smtClean="0"/>
              <a:t>i</a:t>
            </a:r>
            <a:r>
              <a:rPr lang="en-US" sz="1400" dirty="0" smtClean="0"/>
              <a:t> at level k+1 must be placed in block (</a:t>
            </a:r>
            <a:r>
              <a:rPr lang="en-US" sz="1400" dirty="0" err="1" smtClean="0"/>
              <a:t>i</a:t>
            </a:r>
            <a:r>
              <a:rPr lang="en-US" sz="1400" dirty="0" smtClean="0"/>
              <a:t> mod 4) at level </a:t>
            </a:r>
            <a:r>
              <a:rPr lang="en-US" sz="1400" dirty="0" err="1" smtClean="0"/>
              <a:t>k</a:t>
            </a:r>
            <a:r>
              <a:rPr lang="en-US" sz="1400" dirty="0" smtClean="0"/>
              <a:t>.</a:t>
            </a:r>
          </a:p>
          <a:p>
            <a:pPr lvl="1"/>
            <a:r>
              <a:rPr lang="en-US" sz="1600" dirty="0" smtClean="0"/>
              <a:t>Conflict misses occur when the level </a:t>
            </a:r>
            <a:r>
              <a:rPr lang="en-US" sz="1600" dirty="0" err="1" smtClean="0"/>
              <a:t>k</a:t>
            </a:r>
            <a:r>
              <a:rPr lang="en-US" sz="1600" dirty="0" smtClean="0"/>
              <a:t> cache is large enough, but multiple data objects all map to the same level </a:t>
            </a:r>
            <a:r>
              <a:rPr lang="en-US" sz="1600" dirty="0" err="1" smtClean="0"/>
              <a:t>k</a:t>
            </a:r>
            <a:r>
              <a:rPr lang="en-US" sz="1600" dirty="0" smtClean="0"/>
              <a:t> block.</a:t>
            </a:r>
          </a:p>
          <a:p>
            <a:pPr lvl="2"/>
            <a:r>
              <a:rPr lang="en-US" sz="1400" dirty="0" smtClean="0"/>
              <a:t>E.g. Referencing blocks 0, 8, 0, 8, 0, 8, ... would miss every time.</a:t>
            </a:r>
          </a:p>
          <a:p>
            <a:endParaRPr lang="en-US" sz="1800" dirty="0" smtClean="0">
              <a:solidFill>
                <a:srgbClr val="FF0000"/>
              </a:solidFill>
            </a:endParaRPr>
          </a:p>
          <a:p>
            <a:r>
              <a:rPr lang="en-US" sz="1800" dirty="0" smtClean="0">
                <a:solidFill>
                  <a:srgbClr val="FF0000"/>
                </a:solidFill>
              </a:rPr>
              <a:t>Capacity miss</a:t>
            </a:r>
          </a:p>
          <a:p>
            <a:pPr lvl="1"/>
            <a:r>
              <a:rPr lang="en-US" sz="1600" dirty="0" smtClean="0"/>
              <a:t>Occurs when the set of active cache blocks (</a:t>
            </a:r>
            <a:r>
              <a:rPr lang="en-US" sz="1600" dirty="0" smtClean="0">
                <a:solidFill>
                  <a:srgbClr val="FF0000"/>
                </a:solidFill>
              </a:rPr>
              <a:t>working set</a:t>
            </a:r>
            <a:r>
              <a:rPr lang="en-US" sz="1600" dirty="0" smtClean="0"/>
              <a:t>) is larger than the cache.</a:t>
            </a:r>
            <a:endParaRPr lang="en-US" sz="1600" dirty="0"/>
          </a:p>
        </p:txBody>
      </p:sp>
    </p:spTree>
    <p:extLst>
      <p:ext uri="{BB962C8B-B14F-4D97-AF65-F5344CB8AC3E}">
        <p14:creationId xmlns:p14="http://schemas.microsoft.com/office/powerpoint/2010/main" val="27724967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Examples of Caching in the Hierarchy</a:t>
            </a:r>
          </a:p>
        </p:txBody>
      </p:sp>
      <p:grpSp>
        <p:nvGrpSpPr>
          <p:cNvPr id="3" name="Group 2"/>
          <p:cNvGrpSpPr/>
          <p:nvPr/>
        </p:nvGrpSpPr>
        <p:grpSpPr>
          <a:xfrm>
            <a:off x="633350" y="1023937"/>
            <a:ext cx="8129650" cy="5072063"/>
            <a:chOff x="633350" y="1023937"/>
            <a:chExt cx="8129650" cy="5072063"/>
          </a:xfrm>
        </p:grpSpPr>
        <p:sp>
          <p:nvSpPr>
            <p:cNvPr id="37893" name="Rectangle 3"/>
            <p:cNvSpPr>
              <a:spLocks noChangeArrowheads="1"/>
            </p:cNvSpPr>
            <p:nvPr/>
          </p:nvSpPr>
          <p:spPr bwMode="auto">
            <a:xfrm>
              <a:off x="7315200" y="2014537"/>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accent6">
                      <a:lumMod val="75000"/>
                    </a:schemeClr>
                  </a:solidFill>
                  <a:latin typeface="Calibri" pitchFamily="34" charset="0"/>
                </a:rPr>
                <a:t>Hardware</a:t>
              </a:r>
            </a:p>
          </p:txBody>
        </p:sp>
        <p:sp>
          <p:nvSpPr>
            <p:cNvPr id="37894" name="Rectangle 4"/>
            <p:cNvSpPr>
              <a:spLocks noChangeArrowheads="1"/>
            </p:cNvSpPr>
            <p:nvPr/>
          </p:nvSpPr>
          <p:spPr bwMode="auto">
            <a:xfrm>
              <a:off x="5814950" y="2014537"/>
              <a:ext cx="1500744"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37895" name="Rectangle 5"/>
            <p:cNvSpPr>
              <a:spLocks noChangeArrowheads="1"/>
            </p:cNvSpPr>
            <p:nvPr/>
          </p:nvSpPr>
          <p:spPr bwMode="auto">
            <a:xfrm>
              <a:off x="3833750" y="2014537"/>
              <a:ext cx="19812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On-Chip TLB</a:t>
              </a:r>
            </a:p>
          </p:txBody>
        </p:sp>
        <p:sp>
          <p:nvSpPr>
            <p:cNvPr id="37896" name="Rectangle 6"/>
            <p:cNvSpPr>
              <a:spLocks noChangeArrowheads="1"/>
            </p:cNvSpPr>
            <p:nvPr/>
          </p:nvSpPr>
          <p:spPr bwMode="auto">
            <a:xfrm>
              <a:off x="2104406" y="2014537"/>
              <a:ext cx="1729344"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Address translations</a:t>
              </a:r>
            </a:p>
          </p:txBody>
        </p:sp>
        <p:sp>
          <p:nvSpPr>
            <p:cNvPr id="37897" name="Rectangle 7"/>
            <p:cNvSpPr>
              <a:spLocks noChangeArrowheads="1"/>
            </p:cNvSpPr>
            <p:nvPr/>
          </p:nvSpPr>
          <p:spPr bwMode="auto">
            <a:xfrm>
              <a:off x="633350" y="2014537"/>
              <a:ext cx="1471056"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TLB</a:t>
              </a:r>
            </a:p>
          </p:txBody>
        </p:sp>
        <p:sp>
          <p:nvSpPr>
            <p:cNvPr id="37898" name="Rectangle 8"/>
            <p:cNvSpPr>
              <a:spLocks noChangeArrowheads="1"/>
            </p:cNvSpPr>
            <p:nvPr/>
          </p:nvSpPr>
          <p:spPr bwMode="auto">
            <a:xfrm>
              <a:off x="7315200" y="492442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Web browser</a:t>
              </a:r>
            </a:p>
          </p:txBody>
        </p:sp>
        <p:sp>
          <p:nvSpPr>
            <p:cNvPr id="37899" name="Rectangle 9"/>
            <p:cNvSpPr>
              <a:spLocks noChangeArrowheads="1"/>
            </p:cNvSpPr>
            <p:nvPr/>
          </p:nvSpPr>
          <p:spPr bwMode="auto">
            <a:xfrm>
              <a:off x="5814950" y="4924425"/>
              <a:ext cx="1500744"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10,000,000</a:t>
              </a:r>
            </a:p>
          </p:txBody>
        </p:sp>
        <p:sp>
          <p:nvSpPr>
            <p:cNvPr id="37900" name="Rectangle 10"/>
            <p:cNvSpPr>
              <a:spLocks noChangeArrowheads="1"/>
            </p:cNvSpPr>
            <p:nvPr/>
          </p:nvSpPr>
          <p:spPr bwMode="auto">
            <a:xfrm>
              <a:off x="3833750" y="4924425"/>
              <a:ext cx="19812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Local disk</a:t>
              </a:r>
            </a:p>
          </p:txBody>
        </p:sp>
        <p:sp>
          <p:nvSpPr>
            <p:cNvPr id="37901" name="Rectangle 11"/>
            <p:cNvSpPr>
              <a:spLocks noChangeArrowheads="1"/>
            </p:cNvSpPr>
            <p:nvPr/>
          </p:nvSpPr>
          <p:spPr bwMode="auto">
            <a:xfrm>
              <a:off x="2104406" y="4924425"/>
              <a:ext cx="1729344"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Web pages</a:t>
              </a:r>
            </a:p>
          </p:txBody>
        </p:sp>
        <p:sp>
          <p:nvSpPr>
            <p:cNvPr id="37902" name="Rectangle 12"/>
            <p:cNvSpPr>
              <a:spLocks noChangeArrowheads="1"/>
            </p:cNvSpPr>
            <p:nvPr/>
          </p:nvSpPr>
          <p:spPr bwMode="auto">
            <a:xfrm>
              <a:off x="633350" y="4924425"/>
              <a:ext cx="1471056"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Browser cache</a:t>
              </a:r>
            </a:p>
          </p:txBody>
        </p:sp>
        <p:sp>
          <p:nvSpPr>
            <p:cNvPr id="37903" name="Rectangle 13"/>
            <p:cNvSpPr>
              <a:spLocks noChangeArrowheads="1"/>
            </p:cNvSpPr>
            <p:nvPr/>
          </p:nvSpPr>
          <p:spPr bwMode="auto">
            <a:xfrm>
              <a:off x="633350" y="5510212"/>
              <a:ext cx="1471056"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Web cache</a:t>
              </a:r>
            </a:p>
          </p:txBody>
        </p:sp>
        <p:sp>
          <p:nvSpPr>
            <p:cNvPr id="37904" name="Rectangle 14"/>
            <p:cNvSpPr>
              <a:spLocks noChangeArrowheads="1"/>
            </p:cNvSpPr>
            <p:nvPr/>
          </p:nvSpPr>
          <p:spPr bwMode="auto">
            <a:xfrm>
              <a:off x="633350" y="4338637"/>
              <a:ext cx="1471056"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Network buffer cache</a:t>
              </a:r>
            </a:p>
          </p:txBody>
        </p:sp>
        <p:sp>
          <p:nvSpPr>
            <p:cNvPr id="37905" name="Rectangle 15"/>
            <p:cNvSpPr>
              <a:spLocks noChangeArrowheads="1"/>
            </p:cNvSpPr>
            <p:nvPr/>
          </p:nvSpPr>
          <p:spPr bwMode="auto">
            <a:xfrm>
              <a:off x="633350" y="3614737"/>
              <a:ext cx="1471056"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Buffer cache</a:t>
              </a:r>
            </a:p>
          </p:txBody>
        </p:sp>
        <p:sp>
          <p:nvSpPr>
            <p:cNvPr id="37906" name="Rectangle 16"/>
            <p:cNvSpPr>
              <a:spLocks noChangeArrowheads="1"/>
            </p:cNvSpPr>
            <p:nvPr/>
          </p:nvSpPr>
          <p:spPr bwMode="auto">
            <a:xfrm>
              <a:off x="633350" y="3276600"/>
              <a:ext cx="1471056"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Virtual Memory</a:t>
              </a:r>
            </a:p>
          </p:txBody>
        </p:sp>
        <p:sp>
          <p:nvSpPr>
            <p:cNvPr id="37907" name="Rectangle 17"/>
            <p:cNvSpPr>
              <a:spLocks noChangeArrowheads="1"/>
            </p:cNvSpPr>
            <p:nvPr/>
          </p:nvSpPr>
          <p:spPr bwMode="auto">
            <a:xfrm>
              <a:off x="633350" y="2938462"/>
              <a:ext cx="1471056"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L2 cache</a:t>
              </a:r>
            </a:p>
          </p:txBody>
        </p:sp>
        <p:sp>
          <p:nvSpPr>
            <p:cNvPr id="37908" name="Rectangle 18"/>
            <p:cNvSpPr>
              <a:spLocks noChangeArrowheads="1"/>
            </p:cNvSpPr>
            <p:nvPr/>
          </p:nvSpPr>
          <p:spPr bwMode="auto">
            <a:xfrm>
              <a:off x="633350" y="2600325"/>
              <a:ext cx="1471056"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L1 cache</a:t>
              </a:r>
            </a:p>
          </p:txBody>
        </p:sp>
        <p:sp>
          <p:nvSpPr>
            <p:cNvPr id="37909" name="Rectangle 19"/>
            <p:cNvSpPr>
              <a:spLocks noChangeArrowheads="1"/>
            </p:cNvSpPr>
            <p:nvPr/>
          </p:nvSpPr>
          <p:spPr bwMode="auto">
            <a:xfrm>
              <a:off x="633350" y="1663700"/>
              <a:ext cx="1471056"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Registers</a:t>
              </a:r>
            </a:p>
          </p:txBody>
        </p:sp>
        <p:sp>
          <p:nvSpPr>
            <p:cNvPr id="37910" name="Rectangle 20"/>
            <p:cNvSpPr>
              <a:spLocks noChangeArrowheads="1"/>
            </p:cNvSpPr>
            <p:nvPr/>
          </p:nvSpPr>
          <p:spPr bwMode="auto">
            <a:xfrm>
              <a:off x="633350" y="1023937"/>
              <a:ext cx="1471056"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Cache Type</a:t>
              </a:r>
            </a:p>
          </p:txBody>
        </p:sp>
        <p:sp>
          <p:nvSpPr>
            <p:cNvPr id="37911" name="Rectangle 21"/>
            <p:cNvSpPr>
              <a:spLocks noChangeArrowheads="1"/>
            </p:cNvSpPr>
            <p:nvPr/>
          </p:nvSpPr>
          <p:spPr bwMode="auto">
            <a:xfrm>
              <a:off x="2104406" y="5510212"/>
              <a:ext cx="1729344"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Web pages</a:t>
              </a:r>
            </a:p>
          </p:txBody>
        </p:sp>
        <p:sp>
          <p:nvSpPr>
            <p:cNvPr id="37912" name="Rectangle 22"/>
            <p:cNvSpPr>
              <a:spLocks noChangeArrowheads="1"/>
            </p:cNvSpPr>
            <p:nvPr/>
          </p:nvSpPr>
          <p:spPr bwMode="auto">
            <a:xfrm>
              <a:off x="2104406" y="4338637"/>
              <a:ext cx="1729344"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Parts of files</a:t>
              </a:r>
            </a:p>
          </p:txBody>
        </p:sp>
        <p:sp>
          <p:nvSpPr>
            <p:cNvPr id="37913" name="Rectangle 23"/>
            <p:cNvSpPr>
              <a:spLocks noChangeArrowheads="1"/>
            </p:cNvSpPr>
            <p:nvPr/>
          </p:nvSpPr>
          <p:spPr bwMode="auto">
            <a:xfrm>
              <a:off x="2104406" y="3614737"/>
              <a:ext cx="1729344"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Parts of files</a:t>
              </a:r>
            </a:p>
          </p:txBody>
        </p:sp>
        <p:sp>
          <p:nvSpPr>
            <p:cNvPr id="37914" name="Rectangle 24"/>
            <p:cNvSpPr>
              <a:spLocks noChangeArrowheads="1"/>
            </p:cNvSpPr>
            <p:nvPr/>
          </p:nvSpPr>
          <p:spPr bwMode="auto">
            <a:xfrm>
              <a:off x="2104406" y="3276600"/>
              <a:ext cx="1729344"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4-KB page</a:t>
              </a:r>
            </a:p>
          </p:txBody>
        </p:sp>
        <p:sp>
          <p:nvSpPr>
            <p:cNvPr id="37915" name="Rectangle 25"/>
            <p:cNvSpPr>
              <a:spLocks noChangeArrowheads="1"/>
            </p:cNvSpPr>
            <p:nvPr/>
          </p:nvSpPr>
          <p:spPr bwMode="auto">
            <a:xfrm>
              <a:off x="2104406" y="2938462"/>
              <a:ext cx="1729344"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64-bytes block</a:t>
              </a:r>
            </a:p>
          </p:txBody>
        </p:sp>
        <p:sp>
          <p:nvSpPr>
            <p:cNvPr id="37916" name="Rectangle 26"/>
            <p:cNvSpPr>
              <a:spLocks noChangeArrowheads="1"/>
            </p:cNvSpPr>
            <p:nvPr/>
          </p:nvSpPr>
          <p:spPr bwMode="auto">
            <a:xfrm>
              <a:off x="2104406" y="2600325"/>
              <a:ext cx="1729344"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64-bytes block</a:t>
              </a:r>
            </a:p>
          </p:txBody>
        </p:sp>
        <p:sp>
          <p:nvSpPr>
            <p:cNvPr id="37917" name="Rectangle 27"/>
            <p:cNvSpPr>
              <a:spLocks noChangeArrowheads="1"/>
            </p:cNvSpPr>
            <p:nvPr/>
          </p:nvSpPr>
          <p:spPr bwMode="auto">
            <a:xfrm>
              <a:off x="2104406" y="1663700"/>
              <a:ext cx="1729344"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4</a:t>
              </a:r>
              <a:r>
                <a:rPr lang="en-GB" sz="1400" dirty="0" smtClean="0">
                  <a:solidFill>
                    <a:srgbClr val="000066"/>
                  </a:solidFill>
                  <a:latin typeface="Calibri" pitchFamily="34" charset="0"/>
                </a:rPr>
                <a:t>-8 bytes words</a:t>
              </a:r>
              <a:endParaRPr lang="en-GB" sz="1400" dirty="0">
                <a:solidFill>
                  <a:srgbClr val="000066"/>
                </a:solidFill>
                <a:latin typeface="Calibri" pitchFamily="34" charset="0"/>
              </a:endParaRPr>
            </a:p>
          </p:txBody>
        </p:sp>
        <p:sp>
          <p:nvSpPr>
            <p:cNvPr id="37918" name="Rectangle 28"/>
            <p:cNvSpPr>
              <a:spLocks noChangeArrowheads="1"/>
            </p:cNvSpPr>
            <p:nvPr/>
          </p:nvSpPr>
          <p:spPr bwMode="auto">
            <a:xfrm>
              <a:off x="2104406" y="1023937"/>
              <a:ext cx="1729344"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What is Cached?</a:t>
              </a:r>
            </a:p>
          </p:txBody>
        </p:sp>
        <p:sp>
          <p:nvSpPr>
            <p:cNvPr id="37919" name="Rectangle 29"/>
            <p:cNvSpPr>
              <a:spLocks noChangeArrowheads="1"/>
            </p:cNvSpPr>
            <p:nvPr/>
          </p:nvSpPr>
          <p:spPr bwMode="auto">
            <a:xfrm>
              <a:off x="7315200" y="5510212"/>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Web proxy server</a:t>
              </a:r>
            </a:p>
          </p:txBody>
        </p:sp>
        <p:sp>
          <p:nvSpPr>
            <p:cNvPr id="37920" name="Rectangle 30"/>
            <p:cNvSpPr>
              <a:spLocks noChangeArrowheads="1"/>
            </p:cNvSpPr>
            <p:nvPr/>
          </p:nvSpPr>
          <p:spPr bwMode="auto">
            <a:xfrm>
              <a:off x="5814950" y="5510212"/>
              <a:ext cx="1500744"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1,000,000,000</a:t>
              </a:r>
            </a:p>
          </p:txBody>
        </p:sp>
        <p:sp>
          <p:nvSpPr>
            <p:cNvPr id="37921" name="Rectangle 31"/>
            <p:cNvSpPr>
              <a:spLocks noChangeArrowheads="1"/>
            </p:cNvSpPr>
            <p:nvPr/>
          </p:nvSpPr>
          <p:spPr bwMode="auto">
            <a:xfrm>
              <a:off x="3833750" y="5510212"/>
              <a:ext cx="19812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Remote server disks</a:t>
              </a:r>
            </a:p>
          </p:txBody>
        </p:sp>
        <p:sp>
          <p:nvSpPr>
            <p:cNvPr id="37922" name="Rectangle 32"/>
            <p:cNvSpPr>
              <a:spLocks noChangeArrowheads="1"/>
            </p:cNvSpPr>
            <p:nvPr/>
          </p:nvSpPr>
          <p:spPr bwMode="auto">
            <a:xfrm>
              <a:off x="7315200" y="3614737"/>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OS</a:t>
              </a:r>
            </a:p>
          </p:txBody>
        </p:sp>
        <p:sp>
          <p:nvSpPr>
            <p:cNvPr id="37923" name="Rectangle 33"/>
            <p:cNvSpPr>
              <a:spLocks noChangeArrowheads="1"/>
            </p:cNvSpPr>
            <p:nvPr/>
          </p:nvSpPr>
          <p:spPr bwMode="auto">
            <a:xfrm>
              <a:off x="5814950" y="3614737"/>
              <a:ext cx="1500744"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100</a:t>
              </a:r>
            </a:p>
          </p:txBody>
        </p:sp>
        <p:sp>
          <p:nvSpPr>
            <p:cNvPr id="37924" name="Rectangle 34"/>
            <p:cNvSpPr>
              <a:spLocks noChangeArrowheads="1"/>
            </p:cNvSpPr>
            <p:nvPr/>
          </p:nvSpPr>
          <p:spPr bwMode="auto">
            <a:xfrm>
              <a:off x="3833750" y="3614737"/>
              <a:ext cx="19812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Main memory</a:t>
              </a:r>
            </a:p>
          </p:txBody>
        </p:sp>
        <p:sp>
          <p:nvSpPr>
            <p:cNvPr id="37925" name="Rectangle 35"/>
            <p:cNvSpPr>
              <a:spLocks noChangeArrowheads="1"/>
            </p:cNvSpPr>
            <p:nvPr/>
          </p:nvSpPr>
          <p:spPr bwMode="auto">
            <a:xfrm>
              <a:off x="7315200" y="2600325"/>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Hardware</a:t>
              </a:r>
            </a:p>
          </p:txBody>
        </p:sp>
        <p:sp>
          <p:nvSpPr>
            <p:cNvPr id="37926" name="Rectangle 36"/>
            <p:cNvSpPr>
              <a:spLocks noChangeArrowheads="1"/>
            </p:cNvSpPr>
            <p:nvPr/>
          </p:nvSpPr>
          <p:spPr bwMode="auto">
            <a:xfrm>
              <a:off x="5814950" y="2600325"/>
              <a:ext cx="1500744"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37927" name="Rectangle 37"/>
            <p:cNvSpPr>
              <a:spLocks noChangeArrowheads="1"/>
            </p:cNvSpPr>
            <p:nvPr/>
          </p:nvSpPr>
          <p:spPr bwMode="auto">
            <a:xfrm>
              <a:off x="3833750" y="2600325"/>
              <a:ext cx="19812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On-Chip L1</a:t>
              </a:r>
            </a:p>
          </p:txBody>
        </p:sp>
        <p:sp>
          <p:nvSpPr>
            <p:cNvPr id="37928" name="Rectangle 38"/>
            <p:cNvSpPr>
              <a:spLocks noChangeArrowheads="1"/>
            </p:cNvSpPr>
            <p:nvPr/>
          </p:nvSpPr>
          <p:spPr bwMode="auto">
            <a:xfrm>
              <a:off x="7315200" y="2938462"/>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Hardware</a:t>
              </a:r>
            </a:p>
          </p:txBody>
        </p:sp>
        <p:sp>
          <p:nvSpPr>
            <p:cNvPr id="37929" name="Rectangle 39"/>
            <p:cNvSpPr>
              <a:spLocks noChangeArrowheads="1"/>
            </p:cNvSpPr>
            <p:nvPr/>
          </p:nvSpPr>
          <p:spPr bwMode="auto">
            <a:xfrm>
              <a:off x="5814950" y="2938462"/>
              <a:ext cx="1500744"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10</a:t>
              </a:r>
            </a:p>
          </p:txBody>
        </p:sp>
        <p:sp>
          <p:nvSpPr>
            <p:cNvPr id="37930" name="Rectangle 40"/>
            <p:cNvSpPr>
              <a:spLocks noChangeArrowheads="1"/>
            </p:cNvSpPr>
            <p:nvPr/>
          </p:nvSpPr>
          <p:spPr bwMode="auto">
            <a:xfrm>
              <a:off x="3833750" y="2938462"/>
              <a:ext cx="19812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solidFill>
                    <a:srgbClr val="000066"/>
                  </a:solidFill>
                  <a:latin typeface="Calibri" pitchFamily="34" charset="0"/>
                </a:rPr>
                <a:t>On/Off</a:t>
              </a:r>
              <a:r>
                <a:rPr lang="en-GB" sz="1400" dirty="0">
                  <a:solidFill>
                    <a:srgbClr val="000066"/>
                  </a:solidFill>
                  <a:latin typeface="Calibri" pitchFamily="34" charset="0"/>
                </a:rPr>
                <a:t>-Chip L2</a:t>
              </a:r>
            </a:p>
          </p:txBody>
        </p:sp>
        <p:sp>
          <p:nvSpPr>
            <p:cNvPr id="37931" name="Rectangle 41"/>
            <p:cNvSpPr>
              <a:spLocks noChangeArrowheads="1"/>
            </p:cNvSpPr>
            <p:nvPr/>
          </p:nvSpPr>
          <p:spPr bwMode="auto">
            <a:xfrm>
              <a:off x="7315200" y="4338637"/>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AFS/NFS client</a:t>
              </a:r>
            </a:p>
          </p:txBody>
        </p:sp>
        <p:sp>
          <p:nvSpPr>
            <p:cNvPr id="37932" name="Rectangle 42"/>
            <p:cNvSpPr>
              <a:spLocks noChangeArrowheads="1"/>
            </p:cNvSpPr>
            <p:nvPr/>
          </p:nvSpPr>
          <p:spPr bwMode="auto">
            <a:xfrm>
              <a:off x="5814950" y="4338637"/>
              <a:ext cx="1500744"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10,000,000</a:t>
              </a:r>
            </a:p>
          </p:txBody>
        </p:sp>
        <p:sp>
          <p:nvSpPr>
            <p:cNvPr id="37933" name="Rectangle 43"/>
            <p:cNvSpPr>
              <a:spLocks noChangeArrowheads="1"/>
            </p:cNvSpPr>
            <p:nvPr/>
          </p:nvSpPr>
          <p:spPr bwMode="auto">
            <a:xfrm>
              <a:off x="3833750" y="4338637"/>
              <a:ext cx="19812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Local disk</a:t>
              </a:r>
            </a:p>
          </p:txBody>
        </p:sp>
        <p:sp>
          <p:nvSpPr>
            <p:cNvPr id="37934" name="Rectangle 44"/>
            <p:cNvSpPr>
              <a:spLocks noChangeArrowheads="1"/>
            </p:cNvSpPr>
            <p:nvPr/>
          </p:nvSpPr>
          <p:spPr bwMode="auto">
            <a:xfrm>
              <a:off x="7315200" y="3276600"/>
              <a:ext cx="1447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solidFill>
                    <a:srgbClr val="000066"/>
                  </a:solidFill>
                  <a:latin typeface="Calibri" pitchFamily="34" charset="0"/>
                </a:rPr>
                <a:t>Hardware + OS</a:t>
              </a:r>
              <a:endParaRPr lang="en-GB" sz="1400" dirty="0">
                <a:solidFill>
                  <a:srgbClr val="000066"/>
                </a:solidFill>
                <a:latin typeface="Calibri" pitchFamily="34" charset="0"/>
              </a:endParaRPr>
            </a:p>
          </p:txBody>
        </p:sp>
        <p:sp>
          <p:nvSpPr>
            <p:cNvPr id="37935" name="Rectangle 45"/>
            <p:cNvSpPr>
              <a:spLocks noChangeArrowheads="1"/>
            </p:cNvSpPr>
            <p:nvPr/>
          </p:nvSpPr>
          <p:spPr bwMode="auto">
            <a:xfrm>
              <a:off x="5814950" y="3276600"/>
              <a:ext cx="1500744" cy="338137"/>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100</a:t>
              </a:r>
            </a:p>
          </p:txBody>
        </p:sp>
        <p:sp>
          <p:nvSpPr>
            <p:cNvPr id="37936" name="Rectangle 46"/>
            <p:cNvSpPr>
              <a:spLocks noChangeArrowheads="1"/>
            </p:cNvSpPr>
            <p:nvPr/>
          </p:nvSpPr>
          <p:spPr bwMode="auto">
            <a:xfrm>
              <a:off x="3833750" y="3276600"/>
              <a:ext cx="19812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Main memory</a:t>
              </a:r>
            </a:p>
          </p:txBody>
        </p:sp>
        <p:sp>
          <p:nvSpPr>
            <p:cNvPr id="37937" name="Rectangle 47"/>
            <p:cNvSpPr>
              <a:spLocks noChangeArrowheads="1"/>
            </p:cNvSpPr>
            <p:nvPr/>
          </p:nvSpPr>
          <p:spPr bwMode="auto">
            <a:xfrm>
              <a:off x="7315200" y="1663700"/>
              <a:ext cx="1447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Compiler</a:t>
              </a:r>
            </a:p>
          </p:txBody>
        </p:sp>
        <p:sp>
          <p:nvSpPr>
            <p:cNvPr id="37938" name="Rectangle 48"/>
            <p:cNvSpPr>
              <a:spLocks noChangeArrowheads="1"/>
            </p:cNvSpPr>
            <p:nvPr/>
          </p:nvSpPr>
          <p:spPr bwMode="auto">
            <a:xfrm>
              <a:off x="5814950" y="1663700"/>
              <a:ext cx="1500744" cy="3508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37939" name="Rectangle 49"/>
            <p:cNvSpPr>
              <a:spLocks noChangeArrowheads="1"/>
            </p:cNvSpPr>
            <p:nvPr/>
          </p:nvSpPr>
          <p:spPr bwMode="auto">
            <a:xfrm>
              <a:off x="3833750" y="1663700"/>
              <a:ext cx="19812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 CPU core</a:t>
              </a:r>
            </a:p>
          </p:txBody>
        </p:sp>
        <p:sp>
          <p:nvSpPr>
            <p:cNvPr id="37940" name="Rectangle 50"/>
            <p:cNvSpPr>
              <a:spLocks noChangeArrowheads="1"/>
            </p:cNvSpPr>
            <p:nvPr/>
          </p:nvSpPr>
          <p:spPr bwMode="auto">
            <a:xfrm>
              <a:off x="7315200" y="1023937"/>
              <a:ext cx="1447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Managed By</a:t>
              </a:r>
            </a:p>
          </p:txBody>
        </p:sp>
        <p:sp>
          <p:nvSpPr>
            <p:cNvPr id="37941" name="Rectangle 51"/>
            <p:cNvSpPr>
              <a:spLocks noChangeArrowheads="1"/>
            </p:cNvSpPr>
            <p:nvPr/>
          </p:nvSpPr>
          <p:spPr bwMode="auto">
            <a:xfrm>
              <a:off x="5814950" y="1023937"/>
              <a:ext cx="1500744"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Latency (cycles)</a:t>
              </a:r>
            </a:p>
          </p:txBody>
        </p:sp>
        <p:sp>
          <p:nvSpPr>
            <p:cNvPr id="37942" name="Rectangle 52"/>
            <p:cNvSpPr>
              <a:spLocks noChangeArrowheads="1"/>
            </p:cNvSpPr>
            <p:nvPr/>
          </p:nvSpPr>
          <p:spPr bwMode="auto">
            <a:xfrm>
              <a:off x="3833750" y="1023937"/>
              <a:ext cx="19812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Where is it Cached?</a:t>
              </a:r>
            </a:p>
          </p:txBody>
        </p:sp>
        <p:sp>
          <p:nvSpPr>
            <p:cNvPr id="55" name="Rectangle 15"/>
            <p:cNvSpPr>
              <a:spLocks noChangeArrowheads="1"/>
            </p:cNvSpPr>
            <p:nvPr/>
          </p:nvSpPr>
          <p:spPr bwMode="auto">
            <a:xfrm>
              <a:off x="633350" y="3976687"/>
              <a:ext cx="1471056"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solidFill>
                    <a:srgbClr val="000066"/>
                  </a:solidFill>
                  <a:latin typeface="Calibri" pitchFamily="34" charset="0"/>
                </a:rPr>
                <a:t>Disk cache	</a:t>
              </a:r>
              <a:endParaRPr lang="en-GB" sz="1400" dirty="0">
                <a:solidFill>
                  <a:srgbClr val="000066"/>
                </a:solidFill>
                <a:latin typeface="Calibri" pitchFamily="34" charset="0"/>
              </a:endParaRPr>
            </a:p>
          </p:txBody>
        </p:sp>
        <p:sp>
          <p:nvSpPr>
            <p:cNvPr id="57" name="Rectangle 23"/>
            <p:cNvSpPr>
              <a:spLocks noChangeArrowheads="1"/>
            </p:cNvSpPr>
            <p:nvPr/>
          </p:nvSpPr>
          <p:spPr bwMode="auto">
            <a:xfrm>
              <a:off x="2104406" y="3976687"/>
              <a:ext cx="1729344"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solidFill>
                    <a:srgbClr val="000066"/>
                  </a:solidFill>
                  <a:latin typeface="Calibri" pitchFamily="34" charset="0"/>
                </a:rPr>
                <a:t>Disk sectors</a:t>
              </a:r>
              <a:endParaRPr lang="en-GB" sz="1400" dirty="0">
                <a:solidFill>
                  <a:srgbClr val="000066"/>
                </a:solidFill>
                <a:latin typeface="Calibri" pitchFamily="34" charset="0"/>
              </a:endParaRPr>
            </a:p>
          </p:txBody>
        </p:sp>
        <p:sp>
          <p:nvSpPr>
            <p:cNvPr id="58" name="Rectangle 34"/>
            <p:cNvSpPr>
              <a:spLocks noChangeArrowheads="1"/>
            </p:cNvSpPr>
            <p:nvPr/>
          </p:nvSpPr>
          <p:spPr bwMode="auto">
            <a:xfrm>
              <a:off x="3833750" y="3976687"/>
              <a:ext cx="19812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solidFill>
                    <a:srgbClr val="000066"/>
                  </a:solidFill>
                  <a:latin typeface="Calibri" pitchFamily="34" charset="0"/>
                </a:rPr>
                <a:t>Disk controller</a:t>
              </a:r>
              <a:endParaRPr lang="en-GB" sz="1400" dirty="0">
                <a:solidFill>
                  <a:srgbClr val="000066"/>
                </a:solidFill>
                <a:latin typeface="Calibri" pitchFamily="34" charset="0"/>
              </a:endParaRPr>
            </a:p>
          </p:txBody>
        </p:sp>
        <p:sp>
          <p:nvSpPr>
            <p:cNvPr id="59" name="Rectangle 33"/>
            <p:cNvSpPr>
              <a:spLocks noChangeArrowheads="1"/>
            </p:cNvSpPr>
            <p:nvPr/>
          </p:nvSpPr>
          <p:spPr bwMode="auto">
            <a:xfrm>
              <a:off x="5814950" y="3976687"/>
              <a:ext cx="1500744"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solidFill>
                    <a:srgbClr val="000066"/>
                  </a:solidFill>
                  <a:latin typeface="Calibri" pitchFamily="34" charset="0"/>
                </a:rPr>
                <a:t>100,000</a:t>
              </a:r>
              <a:endParaRPr lang="en-GB" sz="1400" dirty="0">
                <a:solidFill>
                  <a:srgbClr val="000066"/>
                </a:solidFill>
                <a:latin typeface="Calibri" pitchFamily="34" charset="0"/>
              </a:endParaRPr>
            </a:p>
          </p:txBody>
        </p:sp>
        <p:sp>
          <p:nvSpPr>
            <p:cNvPr id="60" name="Rectangle 32"/>
            <p:cNvSpPr>
              <a:spLocks noChangeArrowheads="1"/>
            </p:cNvSpPr>
            <p:nvPr/>
          </p:nvSpPr>
          <p:spPr bwMode="auto">
            <a:xfrm>
              <a:off x="7315200" y="3976687"/>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solidFill>
                    <a:srgbClr val="000066"/>
                  </a:solidFill>
                  <a:latin typeface="Calibri" pitchFamily="34" charset="0"/>
                </a:rPr>
                <a:t>Disk firmware</a:t>
              </a:r>
              <a:endParaRPr lang="en-GB" sz="1400" dirty="0">
                <a:solidFill>
                  <a:srgbClr val="000066"/>
                </a:solidFill>
                <a:latin typeface="Calibri" pitchFamily="34" charset="0"/>
              </a:endParaRPr>
            </a:p>
          </p:txBody>
        </p:sp>
      </p:grpSp>
    </p:spTree>
    <p:extLst>
      <p:ext uri="{BB962C8B-B14F-4D97-AF65-F5344CB8AC3E}">
        <p14:creationId xmlns:p14="http://schemas.microsoft.com/office/powerpoint/2010/main" val="1814485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23" name="Rectangle 31"/>
          <p:cNvSpPr>
            <a:spLocks noGrp="1" noChangeArrowheads="1"/>
          </p:cNvSpPr>
          <p:nvPr>
            <p:ph type="title"/>
          </p:nvPr>
        </p:nvSpPr>
        <p:spPr/>
        <p:txBody>
          <a:bodyPr/>
          <a:lstStyle/>
          <a:p>
            <a:r>
              <a:rPr lang="en-US" dirty="0" smtClean="0"/>
              <a:t>Cache Memories</a:t>
            </a:r>
            <a:endParaRPr lang="en-US" dirty="0"/>
          </a:p>
        </p:txBody>
      </p:sp>
      <p:sp>
        <p:nvSpPr>
          <p:cNvPr id="187424" name="Rectangle 32"/>
          <p:cNvSpPr>
            <a:spLocks noGrp="1" noChangeArrowheads="1"/>
          </p:cNvSpPr>
          <p:nvPr>
            <p:ph type="body" idx="1"/>
          </p:nvPr>
        </p:nvSpPr>
        <p:spPr>
          <a:xfrm>
            <a:off x="457200" y="685800"/>
            <a:ext cx="8458200" cy="2272033"/>
          </a:xfrm>
        </p:spPr>
        <p:txBody>
          <a:bodyPr>
            <a:spAutoFit/>
          </a:bodyPr>
          <a:lstStyle/>
          <a:p>
            <a:pPr marL="0" indent="0"/>
            <a:r>
              <a:rPr lang="en-US" sz="1800" dirty="0" smtClean="0">
                <a:solidFill>
                  <a:srgbClr val="FF0000"/>
                </a:solidFill>
              </a:rPr>
              <a:t>Cache memories </a:t>
            </a:r>
            <a:r>
              <a:rPr lang="en-US" sz="1800" dirty="0" smtClean="0"/>
              <a:t>are small, fast SRAM-based memories managed automatically in hardware. </a:t>
            </a:r>
          </a:p>
          <a:p>
            <a:pPr lvl="1"/>
            <a:r>
              <a:rPr lang="en-US" sz="1600" dirty="0" smtClean="0"/>
              <a:t>Hold frequently accessed blocks of main memory</a:t>
            </a:r>
          </a:p>
          <a:p>
            <a:endParaRPr lang="en-US" sz="1800" dirty="0" smtClean="0"/>
          </a:p>
          <a:p>
            <a:r>
              <a:rPr lang="en-US" sz="1800" dirty="0" smtClean="0"/>
              <a:t>CPU looks first for data in caches (e.g., L1, L2, and L3), then in main memory.</a:t>
            </a:r>
          </a:p>
          <a:p>
            <a:endParaRPr lang="en-US" sz="1800" dirty="0" smtClean="0"/>
          </a:p>
          <a:p>
            <a:r>
              <a:rPr lang="en-US" sz="1800" dirty="0" smtClean="0"/>
              <a:t>Typical system structure:</a:t>
            </a:r>
            <a:endParaRPr lang="en-US" sz="1800" dirty="0"/>
          </a:p>
        </p:txBody>
      </p:sp>
      <p:sp>
        <p:nvSpPr>
          <p:cNvPr id="33" name="Rectangle 146"/>
          <p:cNvSpPr>
            <a:spLocks noChangeAspect="1" noChangeArrowheads="1"/>
          </p:cNvSpPr>
          <p:nvPr/>
        </p:nvSpPr>
        <p:spPr bwMode="auto">
          <a:xfrm>
            <a:off x="7258050" y="4788902"/>
            <a:ext cx="819150" cy="823913"/>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dirty="0">
                <a:latin typeface="Arial" panose="020B0604020202020204" pitchFamily="34" charset="0"/>
              </a:rPr>
              <a:t>Main</a:t>
            </a:r>
          </a:p>
          <a:p>
            <a:pPr algn="ctr"/>
            <a:r>
              <a:rPr lang="en-US" sz="1600" dirty="0">
                <a:latin typeface="Arial" panose="020B0604020202020204" pitchFamily="34" charset="0"/>
              </a:rPr>
              <a:t>memory</a:t>
            </a:r>
          </a:p>
        </p:txBody>
      </p:sp>
      <p:sp>
        <p:nvSpPr>
          <p:cNvPr id="34" name="AutoShape 201"/>
          <p:cNvSpPr>
            <a:spLocks noChangeAspect="1" noChangeArrowheads="1"/>
          </p:cNvSpPr>
          <p:nvPr/>
        </p:nvSpPr>
        <p:spPr bwMode="auto">
          <a:xfrm>
            <a:off x="5884863" y="4925427"/>
            <a:ext cx="1344612" cy="481013"/>
          </a:xfrm>
          <a:prstGeom prst="leftRightArrow">
            <a:avLst>
              <a:gd name="adj1" fmla="val 50000"/>
              <a:gd name="adj2" fmla="val 55908"/>
            </a:avLst>
          </a:prstGeom>
          <a:noFill/>
          <a:ln w="12700">
            <a:solidFill>
              <a:schemeClr val="tx1"/>
            </a:solidFill>
            <a:miter lim="800000"/>
            <a:headEnd/>
            <a:tailEn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35" name="Rectangle 202"/>
          <p:cNvSpPr>
            <a:spLocks noChangeAspect="1" noChangeArrowheads="1"/>
          </p:cNvSpPr>
          <p:nvPr/>
        </p:nvSpPr>
        <p:spPr bwMode="auto">
          <a:xfrm>
            <a:off x="5060950" y="4954002"/>
            <a:ext cx="81915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dirty="0">
                <a:latin typeface="Arial" panose="020B0604020202020204" pitchFamily="34" charset="0"/>
              </a:rPr>
              <a:t>I/O</a:t>
            </a:r>
          </a:p>
          <a:p>
            <a:pPr algn="ctr"/>
            <a:r>
              <a:rPr lang="en-US" sz="1600" dirty="0">
                <a:latin typeface="Arial" panose="020B0604020202020204" pitchFamily="34" charset="0"/>
              </a:rPr>
              <a:t>bridge</a:t>
            </a:r>
          </a:p>
        </p:txBody>
      </p:sp>
      <p:sp>
        <p:nvSpPr>
          <p:cNvPr id="36" name="AutoShape 205"/>
          <p:cNvSpPr>
            <a:spLocks noChangeAspect="1" noChangeArrowheads="1"/>
          </p:cNvSpPr>
          <p:nvPr/>
        </p:nvSpPr>
        <p:spPr bwMode="auto">
          <a:xfrm>
            <a:off x="3748088" y="4925427"/>
            <a:ext cx="1309687" cy="481013"/>
          </a:xfrm>
          <a:prstGeom prst="leftRightArrow">
            <a:avLst>
              <a:gd name="adj1" fmla="val 50000"/>
              <a:gd name="adj2" fmla="val 54455"/>
            </a:avLst>
          </a:prstGeom>
          <a:noFill/>
          <a:ln w="12700">
            <a:solidFill>
              <a:schemeClr val="tx1"/>
            </a:solidFill>
            <a:miter lim="800000"/>
            <a:headEnd/>
            <a:tailEn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37" name="Rectangle 206"/>
          <p:cNvSpPr>
            <a:spLocks noChangeAspect="1" noChangeArrowheads="1"/>
          </p:cNvSpPr>
          <p:nvPr/>
        </p:nvSpPr>
        <p:spPr bwMode="auto">
          <a:xfrm>
            <a:off x="1349375" y="4954002"/>
            <a:ext cx="23749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dirty="0">
                <a:latin typeface="Arial" panose="020B0604020202020204" pitchFamily="34" charset="0"/>
              </a:rPr>
              <a:t>Bus interface</a:t>
            </a:r>
          </a:p>
        </p:txBody>
      </p:sp>
      <p:sp>
        <p:nvSpPr>
          <p:cNvPr id="38" name="Rectangle 207"/>
          <p:cNvSpPr>
            <a:spLocks noChangeAspect="1" noChangeArrowheads="1"/>
          </p:cNvSpPr>
          <p:nvPr/>
        </p:nvSpPr>
        <p:spPr bwMode="auto">
          <a:xfrm>
            <a:off x="2862263" y="3758615"/>
            <a:ext cx="615950" cy="138112"/>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39" name="Rectangle 208"/>
          <p:cNvSpPr>
            <a:spLocks noChangeAspect="1" noChangeArrowheads="1"/>
          </p:cNvSpPr>
          <p:nvPr/>
        </p:nvSpPr>
        <p:spPr bwMode="auto">
          <a:xfrm>
            <a:off x="2862263" y="3896727"/>
            <a:ext cx="615950" cy="136525"/>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40" name="Rectangle 210"/>
          <p:cNvSpPr>
            <a:spLocks noChangeAspect="1" noChangeArrowheads="1"/>
          </p:cNvSpPr>
          <p:nvPr/>
        </p:nvSpPr>
        <p:spPr bwMode="auto">
          <a:xfrm>
            <a:off x="2862263" y="4033252"/>
            <a:ext cx="615950" cy="138113"/>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41" name="Rectangle 211"/>
          <p:cNvSpPr>
            <a:spLocks noChangeAspect="1" noChangeArrowheads="1"/>
          </p:cNvSpPr>
          <p:nvPr/>
        </p:nvSpPr>
        <p:spPr bwMode="auto">
          <a:xfrm>
            <a:off x="2862263" y="4171365"/>
            <a:ext cx="615950" cy="136525"/>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42" name="Rectangle 212"/>
          <p:cNvSpPr>
            <a:spLocks noChangeAspect="1" noChangeArrowheads="1"/>
          </p:cNvSpPr>
          <p:nvPr/>
        </p:nvSpPr>
        <p:spPr bwMode="auto">
          <a:xfrm>
            <a:off x="2862263" y="4307890"/>
            <a:ext cx="615950" cy="138112"/>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43" name="AutoShape 214"/>
          <p:cNvSpPr>
            <a:spLocks noChangeAspect="1" noChangeArrowheads="1"/>
          </p:cNvSpPr>
          <p:nvPr/>
        </p:nvSpPr>
        <p:spPr bwMode="auto">
          <a:xfrm>
            <a:off x="3559175" y="3758615"/>
            <a:ext cx="400050" cy="3429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44" name="AutoShape 215"/>
          <p:cNvSpPr>
            <a:spLocks noChangeAspect="1" noChangeArrowheads="1"/>
          </p:cNvSpPr>
          <p:nvPr/>
        </p:nvSpPr>
        <p:spPr bwMode="auto">
          <a:xfrm flipH="1">
            <a:off x="3478213" y="4101515"/>
            <a:ext cx="400050" cy="344487"/>
          </a:xfrm>
          <a:prstGeom prst="rightArrow">
            <a:avLst>
              <a:gd name="adj1" fmla="val 50000"/>
              <a:gd name="adj2" fmla="val 29032"/>
            </a:avLst>
          </a:prstGeom>
          <a:noFill/>
          <a:ln w="12700">
            <a:solidFill>
              <a:schemeClr val="tx1"/>
            </a:solidFill>
            <a:miter lim="800000"/>
            <a:headEnd/>
            <a:tailEn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45" name="Rectangle 220"/>
          <p:cNvSpPr>
            <a:spLocks noChangeAspect="1" noChangeArrowheads="1"/>
          </p:cNvSpPr>
          <p:nvPr/>
        </p:nvSpPr>
        <p:spPr bwMode="auto">
          <a:xfrm>
            <a:off x="3959225" y="3622090"/>
            <a:ext cx="479425" cy="960437"/>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dirty="0">
                <a:latin typeface="Arial" panose="020B0604020202020204" pitchFamily="34" charset="0"/>
              </a:rPr>
              <a:t>ALU</a:t>
            </a:r>
          </a:p>
        </p:txBody>
      </p:sp>
      <p:sp>
        <p:nvSpPr>
          <p:cNvPr id="46" name="Text Box 221"/>
          <p:cNvSpPr txBox="1">
            <a:spLocks noChangeAspect="1" noChangeArrowheads="1"/>
          </p:cNvSpPr>
          <p:nvPr/>
        </p:nvSpPr>
        <p:spPr bwMode="auto">
          <a:xfrm>
            <a:off x="2553561" y="3452813"/>
            <a:ext cx="1266693" cy="338554"/>
          </a:xfrm>
          <a:prstGeom prst="rect">
            <a:avLst/>
          </a:prstGeom>
          <a:noFill/>
          <a:ln w="12700">
            <a:noFill/>
            <a:miter lim="800000"/>
            <a:headEnd/>
            <a:tailEnd/>
          </a:ln>
          <a:effectLst/>
        </p:spPr>
        <p:txBody>
          <a:bodyPr wrap="none" anchor="ctr">
            <a:prstTxWarp prst="textNoShape">
              <a:avLst/>
            </a:prstTxWarp>
            <a:spAutoFit/>
          </a:bodyPr>
          <a:lstStyle/>
          <a:p>
            <a:pPr algn="ctr"/>
            <a:r>
              <a:rPr lang="en-US" sz="1600" dirty="0">
                <a:latin typeface="Arial" panose="020B0604020202020204" pitchFamily="34" charset="0"/>
              </a:rPr>
              <a:t>Register file</a:t>
            </a:r>
          </a:p>
        </p:txBody>
      </p:sp>
      <p:sp>
        <p:nvSpPr>
          <p:cNvPr id="47" name="AutoShape 222"/>
          <p:cNvSpPr>
            <a:spLocks noChangeAspect="1" noChangeArrowheads="1"/>
          </p:cNvSpPr>
          <p:nvPr/>
        </p:nvSpPr>
        <p:spPr bwMode="auto">
          <a:xfrm>
            <a:off x="2928938" y="4514265"/>
            <a:ext cx="549275" cy="411162"/>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48" name="Rectangle 223"/>
          <p:cNvSpPr>
            <a:spLocks noChangeAspect="1" noChangeArrowheads="1"/>
          </p:cNvSpPr>
          <p:nvPr/>
        </p:nvSpPr>
        <p:spPr bwMode="auto">
          <a:xfrm>
            <a:off x="1196975" y="3415715"/>
            <a:ext cx="3379788" cy="21971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49" name="Text Box 225"/>
          <p:cNvSpPr txBox="1">
            <a:spLocks noChangeAspect="1" noChangeArrowheads="1"/>
          </p:cNvSpPr>
          <p:nvPr/>
        </p:nvSpPr>
        <p:spPr bwMode="auto">
          <a:xfrm>
            <a:off x="1116339" y="3124200"/>
            <a:ext cx="1048685" cy="338554"/>
          </a:xfrm>
          <a:prstGeom prst="rect">
            <a:avLst/>
          </a:prstGeom>
          <a:noFill/>
          <a:ln w="12700">
            <a:noFill/>
            <a:miter lim="800000"/>
            <a:headEnd/>
            <a:tailEnd/>
          </a:ln>
          <a:effectLst/>
        </p:spPr>
        <p:txBody>
          <a:bodyPr wrap="none" anchor="ctr">
            <a:prstTxWarp prst="textNoShape">
              <a:avLst/>
            </a:prstTxWarp>
            <a:spAutoFit/>
          </a:bodyPr>
          <a:lstStyle/>
          <a:p>
            <a:pPr algn="ctr"/>
            <a:r>
              <a:rPr lang="en-US" sz="1600" dirty="0">
                <a:latin typeface="Arial" panose="020B0604020202020204" pitchFamily="34" charset="0"/>
              </a:rPr>
              <a:t>CPU chip</a:t>
            </a:r>
          </a:p>
        </p:txBody>
      </p:sp>
      <p:sp>
        <p:nvSpPr>
          <p:cNvPr id="50" name="Text Box 229"/>
          <p:cNvSpPr txBox="1">
            <a:spLocks noChangeAspect="1" noChangeArrowheads="1"/>
          </p:cNvSpPr>
          <p:nvPr/>
        </p:nvSpPr>
        <p:spPr bwMode="auto">
          <a:xfrm>
            <a:off x="4592750" y="4291013"/>
            <a:ext cx="1257075" cy="338554"/>
          </a:xfrm>
          <a:prstGeom prst="rect">
            <a:avLst/>
          </a:prstGeom>
          <a:noFill/>
          <a:ln w="12700">
            <a:noFill/>
            <a:miter lim="800000"/>
            <a:headEnd/>
            <a:tailEnd/>
          </a:ln>
          <a:effectLst/>
        </p:spPr>
        <p:txBody>
          <a:bodyPr wrap="none" anchor="ctr">
            <a:prstTxWarp prst="textNoShape">
              <a:avLst/>
            </a:prstTxWarp>
            <a:spAutoFit/>
          </a:bodyPr>
          <a:lstStyle/>
          <a:p>
            <a:pPr algn="ctr"/>
            <a:r>
              <a:rPr lang="en-US" sz="1600" dirty="0">
                <a:latin typeface="Arial" panose="020B0604020202020204" pitchFamily="34" charset="0"/>
              </a:rPr>
              <a:t>System bus</a:t>
            </a:r>
          </a:p>
        </p:txBody>
      </p:sp>
      <p:sp>
        <p:nvSpPr>
          <p:cNvPr id="51" name="Line 230"/>
          <p:cNvSpPr>
            <a:spLocks noChangeAspect="1" noChangeShapeType="1"/>
          </p:cNvSpPr>
          <p:nvPr/>
        </p:nvSpPr>
        <p:spPr bwMode="auto">
          <a:xfrm flipH="1">
            <a:off x="4438650" y="4582527"/>
            <a:ext cx="619125" cy="412750"/>
          </a:xfrm>
          <a:prstGeom prst="line">
            <a:avLst/>
          </a:prstGeom>
          <a:noFill/>
          <a:ln w="12700">
            <a:solidFill>
              <a:schemeClr val="tx1"/>
            </a:solidFill>
            <a:round/>
            <a:headEnd/>
            <a:tailEnd type="triangle" w="med" len="me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52" name="Text Box 231"/>
          <p:cNvSpPr txBox="1">
            <a:spLocks noChangeAspect="1" noChangeArrowheads="1"/>
          </p:cNvSpPr>
          <p:nvPr/>
        </p:nvSpPr>
        <p:spPr bwMode="auto">
          <a:xfrm>
            <a:off x="5906920" y="4291013"/>
            <a:ext cx="1314784" cy="338554"/>
          </a:xfrm>
          <a:prstGeom prst="rect">
            <a:avLst/>
          </a:prstGeom>
          <a:noFill/>
          <a:ln w="12700">
            <a:noFill/>
            <a:miter lim="800000"/>
            <a:headEnd/>
            <a:tailEnd/>
          </a:ln>
          <a:effectLst/>
        </p:spPr>
        <p:txBody>
          <a:bodyPr wrap="none" anchor="ctr">
            <a:prstTxWarp prst="textNoShape">
              <a:avLst/>
            </a:prstTxWarp>
            <a:spAutoFit/>
          </a:bodyPr>
          <a:lstStyle/>
          <a:p>
            <a:pPr algn="ctr"/>
            <a:r>
              <a:rPr lang="en-US" sz="1600" dirty="0">
                <a:latin typeface="Arial" panose="020B0604020202020204" pitchFamily="34" charset="0"/>
              </a:rPr>
              <a:t>Memory bus</a:t>
            </a:r>
          </a:p>
        </p:txBody>
      </p:sp>
      <p:sp>
        <p:nvSpPr>
          <p:cNvPr id="53" name="Line 232"/>
          <p:cNvSpPr>
            <a:spLocks noChangeAspect="1" noChangeShapeType="1"/>
          </p:cNvSpPr>
          <p:nvPr/>
        </p:nvSpPr>
        <p:spPr bwMode="auto">
          <a:xfrm>
            <a:off x="6530975" y="4582527"/>
            <a:ext cx="0" cy="412750"/>
          </a:xfrm>
          <a:prstGeom prst="line">
            <a:avLst/>
          </a:prstGeom>
          <a:noFill/>
          <a:ln w="12700">
            <a:solidFill>
              <a:schemeClr val="tx1"/>
            </a:solidFill>
            <a:round/>
            <a:headEnd/>
            <a:tailEnd type="triangle" w="med" len="me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54" name="Rectangle 233"/>
          <p:cNvSpPr>
            <a:spLocks noChangeAspect="1" noChangeArrowheads="1"/>
          </p:cNvSpPr>
          <p:nvPr/>
        </p:nvSpPr>
        <p:spPr bwMode="auto">
          <a:xfrm>
            <a:off x="1349375" y="3855452"/>
            <a:ext cx="1066800" cy="5207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1600" dirty="0">
                <a:latin typeface="Arial" panose="020B0604020202020204" pitchFamily="34" charset="0"/>
              </a:rPr>
              <a:t>Cache </a:t>
            </a:r>
          </a:p>
          <a:p>
            <a:pPr algn="ctr"/>
            <a:r>
              <a:rPr lang="en-US" sz="1600" dirty="0">
                <a:latin typeface="Arial" panose="020B0604020202020204" pitchFamily="34" charset="0"/>
              </a:rPr>
              <a:t>memories</a:t>
            </a:r>
          </a:p>
        </p:txBody>
      </p:sp>
      <p:sp>
        <p:nvSpPr>
          <p:cNvPr id="55" name="AutoShape 234"/>
          <p:cNvSpPr>
            <a:spLocks noChangeAspect="1" noChangeArrowheads="1"/>
          </p:cNvSpPr>
          <p:nvPr/>
        </p:nvSpPr>
        <p:spPr bwMode="auto">
          <a:xfrm>
            <a:off x="1577975" y="4376152"/>
            <a:ext cx="549275" cy="549275"/>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pPr algn="ctr"/>
            <a:endParaRPr lang="en-US" sz="1600" dirty="0">
              <a:latin typeface="Arial" panose="020B0604020202020204" pitchFamily="34" charset="0"/>
            </a:endParaRPr>
          </a:p>
        </p:txBody>
      </p:sp>
      <p:sp>
        <p:nvSpPr>
          <p:cNvPr id="56" name="AutoShape 236"/>
          <p:cNvSpPr>
            <a:spLocks noChangeAspect="1" noChangeArrowheads="1"/>
          </p:cNvSpPr>
          <p:nvPr/>
        </p:nvSpPr>
        <p:spPr bwMode="auto">
          <a:xfrm flipH="1">
            <a:off x="2441575" y="3903077"/>
            <a:ext cx="400050" cy="344488"/>
          </a:xfrm>
          <a:prstGeom prst="leftRightArrow">
            <a:avLst>
              <a:gd name="adj1" fmla="val 50000"/>
              <a:gd name="adj2" fmla="val 23226"/>
            </a:avLst>
          </a:prstGeom>
          <a:noFill/>
          <a:ln w="12700">
            <a:solidFill>
              <a:schemeClr val="tx1"/>
            </a:solidFill>
            <a:miter lim="800000"/>
            <a:headEnd/>
            <a:tailEnd/>
          </a:ln>
          <a:effectLst/>
        </p:spPr>
        <p:txBody>
          <a:bodyPr wrap="none" anchor="ctr">
            <a:prstTxWarp prst="textNoShape">
              <a:avLst/>
            </a:prstTxWarp>
          </a:bodyPr>
          <a:lstStyle/>
          <a:p>
            <a:pPr algn="ctr"/>
            <a:endParaRPr lang="en-US" sz="1600" dirty="0">
              <a:latin typeface="Arial" panose="020B0604020202020204" pitchFamily="34" charset="0"/>
            </a:endParaRPr>
          </a:p>
        </p:txBody>
      </p:sp>
    </p:spTree>
    <p:extLst>
      <p:ext uri="{BB962C8B-B14F-4D97-AF65-F5344CB8AC3E}">
        <p14:creationId xmlns:p14="http://schemas.microsoft.com/office/powerpoint/2010/main" val="2502645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1028"/>
          <p:cNvSpPr>
            <a:spLocks noGrp="1" noChangeArrowheads="1"/>
          </p:cNvSpPr>
          <p:nvPr>
            <p:ph type="title"/>
          </p:nvPr>
        </p:nvSpPr>
        <p:spPr/>
        <p:txBody>
          <a:bodyPr/>
          <a:lstStyle/>
          <a:p>
            <a:r>
              <a:rPr lang="en-US" dirty="0" smtClean="0"/>
              <a:t>Random-Access Memory (RAM)</a:t>
            </a:r>
            <a:endParaRPr lang="en-US" dirty="0"/>
          </a:p>
        </p:txBody>
      </p:sp>
      <p:sp>
        <p:nvSpPr>
          <p:cNvPr id="5" name="Rectangle 1029"/>
          <p:cNvSpPr txBox="1">
            <a:spLocks noChangeArrowheads="1"/>
          </p:cNvSpPr>
          <p:nvPr/>
        </p:nvSpPr>
        <p:spPr bwMode="auto">
          <a:xfrm>
            <a:off x="473075" y="685800"/>
            <a:ext cx="8442325" cy="4949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Key features</a:t>
            </a:r>
          </a:p>
          <a:p>
            <a:pPr lvl="1"/>
            <a:r>
              <a:rPr lang="en-US" sz="1600" kern="0" dirty="0" smtClean="0">
                <a:solidFill>
                  <a:srgbClr val="FF0000"/>
                </a:solidFill>
                <a:latin typeface="Arial" panose="020B0604020202020204" pitchFamily="34" charset="0"/>
              </a:rPr>
              <a:t>RAM</a:t>
            </a:r>
            <a:r>
              <a:rPr lang="en-US" sz="1600" kern="0" dirty="0" smtClean="0">
                <a:latin typeface="Arial" panose="020B0604020202020204" pitchFamily="34" charset="0"/>
              </a:rPr>
              <a:t> is traditionally packaged as a chip.</a:t>
            </a:r>
          </a:p>
          <a:p>
            <a:pPr lvl="1"/>
            <a:r>
              <a:rPr lang="en-US" sz="1600" kern="0" dirty="0" smtClean="0">
                <a:latin typeface="Arial" panose="020B0604020202020204" pitchFamily="34" charset="0"/>
              </a:rPr>
              <a:t>Basic storage unit is normally a </a:t>
            </a:r>
            <a:r>
              <a:rPr lang="en-US" sz="1600" kern="0" dirty="0" smtClean="0">
                <a:solidFill>
                  <a:srgbClr val="FF0000"/>
                </a:solidFill>
                <a:latin typeface="Arial" panose="020B0604020202020204" pitchFamily="34" charset="0"/>
              </a:rPr>
              <a:t>cell</a:t>
            </a:r>
            <a:r>
              <a:rPr lang="en-US" sz="1600" kern="0" dirty="0" smtClean="0">
                <a:latin typeface="Arial" panose="020B0604020202020204" pitchFamily="34" charset="0"/>
              </a:rPr>
              <a:t> (one bit per cell).</a:t>
            </a:r>
          </a:p>
          <a:p>
            <a:pPr lvl="1"/>
            <a:r>
              <a:rPr lang="en-US" sz="1600" kern="0" dirty="0" smtClean="0">
                <a:latin typeface="Arial" panose="020B0604020202020204" pitchFamily="34" charset="0"/>
              </a:rPr>
              <a:t>Multiple RAM chips form a memory.</a:t>
            </a:r>
          </a:p>
          <a:p>
            <a:endParaRPr lang="en-US" sz="1800" kern="0" dirty="0" smtClean="0">
              <a:latin typeface="Arial" panose="020B0604020202020204" pitchFamily="34" charset="0"/>
            </a:endParaRPr>
          </a:p>
          <a:p>
            <a:r>
              <a:rPr lang="en-US" sz="1800" kern="0" dirty="0" smtClean="0">
                <a:latin typeface="Arial" panose="020B0604020202020204" pitchFamily="34" charset="0"/>
              </a:rPr>
              <a:t>Static RAM (SRAM)</a:t>
            </a:r>
          </a:p>
          <a:p>
            <a:pPr lvl="1"/>
            <a:r>
              <a:rPr lang="en-US" sz="1600" kern="0" dirty="0" smtClean="0">
                <a:latin typeface="Arial" panose="020B0604020202020204" pitchFamily="34" charset="0"/>
              </a:rPr>
              <a:t>Each cell stores a bit with a four or six-transistor circuit.</a:t>
            </a:r>
          </a:p>
          <a:p>
            <a:pPr lvl="1"/>
            <a:r>
              <a:rPr lang="en-US" sz="1600" kern="0" dirty="0" smtClean="0">
                <a:latin typeface="Arial" panose="020B0604020202020204" pitchFamily="34" charset="0"/>
              </a:rPr>
              <a:t>Retains value indefinitely, as long as it is kept powered.</a:t>
            </a:r>
          </a:p>
          <a:p>
            <a:pPr lvl="1"/>
            <a:r>
              <a:rPr lang="en-US" sz="1600" kern="0" dirty="0" smtClean="0">
                <a:latin typeface="Arial" panose="020B0604020202020204" pitchFamily="34" charset="0"/>
              </a:rPr>
              <a:t>Relatively insensitive to electrical noise (EMI), radiation, etc.</a:t>
            </a:r>
          </a:p>
          <a:p>
            <a:pPr lvl="1"/>
            <a:r>
              <a:rPr lang="en-US" sz="1600" kern="0" dirty="0" smtClean="0">
                <a:latin typeface="Arial" panose="020B0604020202020204" pitchFamily="34" charset="0"/>
              </a:rPr>
              <a:t>Faster and more expensive than DRAM.</a:t>
            </a:r>
          </a:p>
          <a:p>
            <a:endParaRPr lang="en-US" sz="1800" kern="0" dirty="0" smtClean="0">
              <a:latin typeface="Arial" panose="020B0604020202020204" pitchFamily="34" charset="0"/>
            </a:endParaRPr>
          </a:p>
          <a:p>
            <a:r>
              <a:rPr lang="en-US" sz="1800" kern="0" dirty="0" smtClean="0">
                <a:latin typeface="Arial" panose="020B0604020202020204" pitchFamily="34" charset="0"/>
              </a:rPr>
              <a:t>Dynamic RAM (DRAM)</a:t>
            </a:r>
          </a:p>
          <a:p>
            <a:pPr lvl="1"/>
            <a:r>
              <a:rPr lang="en-US" sz="1600" kern="0" dirty="0" smtClean="0">
                <a:latin typeface="Arial" panose="020B0604020202020204" pitchFamily="34" charset="0"/>
              </a:rPr>
              <a:t>Each cell stores bit with a capacitor. One transistor is used for access</a:t>
            </a:r>
          </a:p>
          <a:p>
            <a:pPr lvl="1"/>
            <a:r>
              <a:rPr lang="en-US" sz="1600" kern="0" dirty="0" smtClean="0">
                <a:latin typeface="Arial" panose="020B0604020202020204" pitchFamily="34" charset="0"/>
              </a:rPr>
              <a:t>Value must be refreshed every 10-100 </a:t>
            </a:r>
            <a:r>
              <a:rPr lang="en-US" sz="1600" kern="0" dirty="0" err="1" smtClean="0">
                <a:latin typeface="Arial" panose="020B0604020202020204" pitchFamily="34" charset="0"/>
              </a:rPr>
              <a:t>ms.</a:t>
            </a:r>
            <a:endParaRPr lang="en-US" sz="1600" kern="0" dirty="0" smtClean="0">
              <a:latin typeface="Arial" panose="020B0604020202020204" pitchFamily="34" charset="0"/>
            </a:endParaRPr>
          </a:p>
          <a:p>
            <a:pPr lvl="1"/>
            <a:r>
              <a:rPr lang="en-US" sz="1600" kern="0" dirty="0" smtClean="0">
                <a:latin typeface="Arial" panose="020B0604020202020204" pitchFamily="34" charset="0"/>
              </a:rPr>
              <a:t>More sensitive to disturbances (EMI, radiation,…) than SRAM.</a:t>
            </a:r>
          </a:p>
          <a:p>
            <a:pPr lvl="1"/>
            <a:r>
              <a:rPr lang="en-US" sz="1600" kern="0" dirty="0" smtClean="0">
                <a:latin typeface="Arial" panose="020B0604020202020204" pitchFamily="34" charset="0"/>
              </a:rPr>
              <a:t>Slower and cheaper than SRAM.</a:t>
            </a:r>
            <a:endParaRPr lang="en-US" sz="1600" kern="0" dirty="0">
              <a:latin typeface="Arial" panose="020B0604020202020204" pitchFamily="34" charset="0"/>
            </a:endParaRPr>
          </a:p>
        </p:txBody>
      </p:sp>
    </p:spTree>
    <p:extLst>
      <p:ext uri="{BB962C8B-B14F-4D97-AF65-F5344CB8AC3E}">
        <p14:creationId xmlns:p14="http://schemas.microsoft.com/office/powerpoint/2010/main" val="2918330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86" name="Rectangle 26"/>
          <p:cNvSpPr>
            <a:spLocks noGrp="1" noChangeArrowheads="1"/>
          </p:cNvSpPr>
          <p:nvPr>
            <p:ph type="title"/>
          </p:nvPr>
        </p:nvSpPr>
        <p:spPr>
          <a:xfrm>
            <a:off x="280818" y="152400"/>
            <a:ext cx="6119982" cy="462307"/>
          </a:xfrm>
        </p:spPr>
        <p:txBody>
          <a:bodyPr wrap="square" anchor="t" anchorCtr="0">
            <a:spAutoFit/>
          </a:bodyPr>
          <a:lstStyle/>
          <a:p>
            <a:r>
              <a:rPr lang="en-US" dirty="0"/>
              <a:t>Traditional </a:t>
            </a:r>
            <a:r>
              <a:rPr lang="en-US" dirty="0" smtClean="0"/>
              <a:t>CPU-Memory Bus Structure</a:t>
            </a:r>
            <a:endParaRPr lang="en-US" dirty="0"/>
          </a:p>
        </p:txBody>
      </p:sp>
      <p:sp>
        <p:nvSpPr>
          <p:cNvPr id="66565" name="Rectangle 5"/>
          <p:cNvSpPr>
            <a:spLocks noChangeAspect="1" noChangeArrowheads="1"/>
          </p:cNvSpPr>
          <p:nvPr/>
        </p:nvSpPr>
        <p:spPr bwMode="auto">
          <a:xfrm>
            <a:off x="7713663" y="4371975"/>
            <a:ext cx="1049337" cy="10541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M</a:t>
            </a:r>
            <a:r>
              <a:rPr lang="en-US" sz="1600" dirty="0" smtClean="0">
                <a:latin typeface="Arial" panose="020B0604020202020204" pitchFamily="34" charset="0"/>
              </a:rPr>
              <a:t>ain</a:t>
            </a:r>
            <a:endParaRPr lang="en-US" sz="1600" dirty="0">
              <a:latin typeface="Arial" panose="020B0604020202020204" pitchFamily="34" charset="0"/>
            </a:endParaRPr>
          </a:p>
          <a:p>
            <a:pPr algn="ctr">
              <a:lnSpc>
                <a:spcPct val="100000"/>
              </a:lnSpc>
            </a:pPr>
            <a:r>
              <a:rPr lang="en-US" sz="1600" dirty="0">
                <a:latin typeface="Arial" panose="020B0604020202020204" pitchFamily="34" charset="0"/>
              </a:rPr>
              <a:t>memory</a:t>
            </a:r>
          </a:p>
        </p:txBody>
      </p:sp>
      <p:sp>
        <p:nvSpPr>
          <p:cNvPr id="66566" name="AutoShape 6"/>
          <p:cNvSpPr>
            <a:spLocks noChangeAspect="1" noChangeArrowheads="1"/>
          </p:cNvSpPr>
          <p:nvPr/>
        </p:nvSpPr>
        <p:spPr bwMode="auto">
          <a:xfrm>
            <a:off x="5956300" y="4546600"/>
            <a:ext cx="1720850" cy="615950"/>
          </a:xfrm>
          <a:prstGeom prst="leftRightArrow">
            <a:avLst>
              <a:gd name="adj1" fmla="val 50000"/>
              <a:gd name="adj2" fmla="val 55876"/>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6567" name="Rectangle 7"/>
          <p:cNvSpPr>
            <a:spLocks noChangeAspect="1" noChangeArrowheads="1"/>
          </p:cNvSpPr>
          <p:nvPr/>
        </p:nvSpPr>
        <p:spPr bwMode="auto">
          <a:xfrm>
            <a:off x="4900613" y="4583113"/>
            <a:ext cx="1049337"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I/O </a:t>
            </a:r>
          </a:p>
          <a:p>
            <a:pPr algn="ctr">
              <a:lnSpc>
                <a:spcPct val="100000"/>
              </a:lnSpc>
            </a:pPr>
            <a:r>
              <a:rPr lang="en-US" sz="1600" dirty="0">
                <a:latin typeface="Arial" panose="020B0604020202020204" pitchFamily="34" charset="0"/>
              </a:rPr>
              <a:t>bridge</a:t>
            </a:r>
          </a:p>
        </p:txBody>
      </p:sp>
      <p:sp>
        <p:nvSpPr>
          <p:cNvPr id="66568" name="AutoShape 8"/>
          <p:cNvSpPr>
            <a:spLocks noChangeAspect="1" noChangeArrowheads="1"/>
          </p:cNvSpPr>
          <p:nvPr/>
        </p:nvSpPr>
        <p:spPr bwMode="auto">
          <a:xfrm>
            <a:off x="3219450" y="4546600"/>
            <a:ext cx="1676400" cy="615950"/>
          </a:xfrm>
          <a:prstGeom prst="leftRightArrow">
            <a:avLst>
              <a:gd name="adj1" fmla="val 50000"/>
              <a:gd name="adj2" fmla="val 54433"/>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6569" name="Rectangle 9"/>
          <p:cNvSpPr>
            <a:spLocks noChangeAspect="1" noChangeArrowheads="1"/>
          </p:cNvSpPr>
          <p:nvPr/>
        </p:nvSpPr>
        <p:spPr bwMode="auto">
          <a:xfrm>
            <a:off x="1027113" y="4583113"/>
            <a:ext cx="2162175"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B</a:t>
            </a:r>
            <a:r>
              <a:rPr lang="en-US" sz="1600" dirty="0" smtClean="0">
                <a:latin typeface="Arial" panose="020B0604020202020204" pitchFamily="34" charset="0"/>
              </a:rPr>
              <a:t>us </a:t>
            </a:r>
            <a:r>
              <a:rPr lang="en-US" sz="1600" dirty="0">
                <a:latin typeface="Arial" panose="020B0604020202020204" pitchFamily="34" charset="0"/>
              </a:rPr>
              <a:t>interface</a:t>
            </a:r>
          </a:p>
        </p:txBody>
      </p:sp>
      <p:sp>
        <p:nvSpPr>
          <p:cNvPr id="66570" name="Rectangle 10"/>
          <p:cNvSpPr>
            <a:spLocks noChangeAspect="1" noChangeArrowheads="1"/>
          </p:cNvSpPr>
          <p:nvPr/>
        </p:nvSpPr>
        <p:spPr bwMode="auto">
          <a:xfrm>
            <a:off x="2084388" y="305276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6571" name="Rectangle 11"/>
          <p:cNvSpPr>
            <a:spLocks noChangeAspect="1" noChangeArrowheads="1"/>
          </p:cNvSpPr>
          <p:nvPr/>
        </p:nvSpPr>
        <p:spPr bwMode="auto">
          <a:xfrm>
            <a:off x="2084388" y="322897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6572" name="Rectangle 12"/>
          <p:cNvSpPr>
            <a:spLocks noChangeAspect="1" noChangeArrowheads="1"/>
          </p:cNvSpPr>
          <p:nvPr/>
        </p:nvSpPr>
        <p:spPr bwMode="auto">
          <a:xfrm>
            <a:off x="2084388" y="3405188"/>
            <a:ext cx="788987" cy="174625"/>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6573" name="Rectangle 13"/>
          <p:cNvSpPr>
            <a:spLocks noChangeAspect="1" noChangeArrowheads="1"/>
          </p:cNvSpPr>
          <p:nvPr/>
        </p:nvSpPr>
        <p:spPr bwMode="auto">
          <a:xfrm>
            <a:off x="2084388" y="357981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6574" name="Rectangle 14"/>
          <p:cNvSpPr>
            <a:spLocks noChangeAspect="1" noChangeArrowheads="1"/>
          </p:cNvSpPr>
          <p:nvPr/>
        </p:nvSpPr>
        <p:spPr bwMode="auto">
          <a:xfrm>
            <a:off x="2084388" y="375602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6575" name="AutoShape 15"/>
          <p:cNvSpPr>
            <a:spLocks noChangeAspect="1" noChangeArrowheads="1"/>
          </p:cNvSpPr>
          <p:nvPr/>
        </p:nvSpPr>
        <p:spPr bwMode="auto">
          <a:xfrm>
            <a:off x="2976563" y="3052763"/>
            <a:ext cx="512762" cy="439737"/>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6576" name="AutoShape 16"/>
          <p:cNvSpPr>
            <a:spLocks noChangeAspect="1" noChangeArrowheads="1"/>
          </p:cNvSpPr>
          <p:nvPr/>
        </p:nvSpPr>
        <p:spPr bwMode="auto">
          <a:xfrm flipH="1">
            <a:off x="2873375" y="3492500"/>
            <a:ext cx="512763" cy="439738"/>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6577" name="Rectangle 17"/>
          <p:cNvSpPr>
            <a:spLocks noChangeAspect="1" noChangeArrowheads="1"/>
          </p:cNvSpPr>
          <p:nvPr/>
        </p:nvSpPr>
        <p:spPr bwMode="auto">
          <a:xfrm>
            <a:off x="3489325" y="2878138"/>
            <a:ext cx="614363" cy="1230312"/>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ALU</a:t>
            </a:r>
          </a:p>
        </p:txBody>
      </p:sp>
      <p:sp>
        <p:nvSpPr>
          <p:cNvPr id="66578" name="Text Box 18"/>
          <p:cNvSpPr txBox="1">
            <a:spLocks noChangeAspect="1" noChangeArrowheads="1"/>
          </p:cNvSpPr>
          <p:nvPr/>
        </p:nvSpPr>
        <p:spPr bwMode="auto">
          <a:xfrm>
            <a:off x="1851025" y="2706480"/>
            <a:ext cx="1281121"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R</a:t>
            </a:r>
            <a:r>
              <a:rPr lang="en-US" sz="1600" dirty="0" smtClean="0">
                <a:latin typeface="Arial" panose="020B0604020202020204" pitchFamily="34" charset="0"/>
              </a:rPr>
              <a:t>egister </a:t>
            </a:r>
            <a:r>
              <a:rPr lang="en-US" sz="1600" dirty="0">
                <a:latin typeface="Arial" panose="020B0604020202020204" pitchFamily="34" charset="0"/>
              </a:rPr>
              <a:t>file</a:t>
            </a:r>
          </a:p>
        </p:txBody>
      </p:sp>
      <p:sp>
        <p:nvSpPr>
          <p:cNvPr id="66579" name="AutoShape 19"/>
          <p:cNvSpPr>
            <a:spLocks noChangeAspect="1" noChangeArrowheads="1"/>
          </p:cNvSpPr>
          <p:nvPr/>
        </p:nvSpPr>
        <p:spPr bwMode="auto">
          <a:xfrm>
            <a:off x="2170113" y="4019550"/>
            <a:ext cx="703262" cy="52705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6580" name="Rectangle 20"/>
          <p:cNvSpPr>
            <a:spLocks noChangeAspect="1" noChangeArrowheads="1"/>
          </p:cNvSpPr>
          <p:nvPr/>
        </p:nvSpPr>
        <p:spPr bwMode="auto">
          <a:xfrm>
            <a:off x="852488" y="2613025"/>
            <a:ext cx="3427412" cy="281305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6581" name="Text Box 21"/>
          <p:cNvSpPr txBox="1">
            <a:spLocks noChangeAspect="1" noChangeArrowheads="1"/>
          </p:cNvSpPr>
          <p:nvPr/>
        </p:nvSpPr>
        <p:spPr bwMode="auto">
          <a:xfrm>
            <a:off x="820738" y="2286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CPU chip</a:t>
            </a:r>
          </a:p>
        </p:txBody>
      </p:sp>
      <p:sp>
        <p:nvSpPr>
          <p:cNvPr id="66582" name="Text Box 22"/>
          <p:cNvSpPr txBox="1">
            <a:spLocks noChangeAspect="1" noChangeArrowheads="1"/>
          </p:cNvSpPr>
          <p:nvPr/>
        </p:nvSpPr>
        <p:spPr bwMode="auto">
          <a:xfrm>
            <a:off x="4360393" y="3781217"/>
            <a:ext cx="125707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S</a:t>
            </a:r>
            <a:r>
              <a:rPr lang="en-US" sz="1600" dirty="0" smtClean="0">
                <a:latin typeface="Arial" panose="020B0604020202020204" pitchFamily="34" charset="0"/>
              </a:rPr>
              <a:t>ystem </a:t>
            </a:r>
            <a:r>
              <a:rPr lang="en-US" sz="1600" dirty="0">
                <a:latin typeface="Arial" panose="020B0604020202020204" pitchFamily="34" charset="0"/>
              </a:rPr>
              <a:t>bus</a:t>
            </a:r>
          </a:p>
        </p:txBody>
      </p:sp>
      <p:sp>
        <p:nvSpPr>
          <p:cNvPr id="66583" name="Line 23"/>
          <p:cNvSpPr>
            <a:spLocks noChangeAspect="1" noChangeShapeType="1"/>
          </p:cNvSpPr>
          <p:nvPr/>
        </p:nvSpPr>
        <p:spPr bwMode="auto">
          <a:xfrm flipH="1">
            <a:off x="4103688" y="4108450"/>
            <a:ext cx="792162"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dirty="0">
              <a:latin typeface="Arial" panose="020B0604020202020204" pitchFamily="34" charset="0"/>
            </a:endParaRPr>
          </a:p>
        </p:txBody>
      </p:sp>
      <p:sp>
        <p:nvSpPr>
          <p:cNvPr id="66584" name="Text Box 24"/>
          <p:cNvSpPr txBox="1">
            <a:spLocks noChangeAspect="1" noChangeArrowheads="1"/>
          </p:cNvSpPr>
          <p:nvPr/>
        </p:nvSpPr>
        <p:spPr bwMode="auto">
          <a:xfrm>
            <a:off x="6026470" y="3781217"/>
            <a:ext cx="131478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M</a:t>
            </a:r>
            <a:r>
              <a:rPr lang="en-US" sz="1600" dirty="0" smtClean="0">
                <a:latin typeface="Arial" panose="020B0604020202020204" pitchFamily="34" charset="0"/>
              </a:rPr>
              <a:t>emory </a:t>
            </a:r>
            <a:r>
              <a:rPr lang="en-US" sz="1600" dirty="0">
                <a:latin typeface="Arial" panose="020B0604020202020204" pitchFamily="34" charset="0"/>
              </a:rPr>
              <a:t>bus</a:t>
            </a:r>
          </a:p>
        </p:txBody>
      </p:sp>
      <p:sp>
        <p:nvSpPr>
          <p:cNvPr id="66585" name="Line 25"/>
          <p:cNvSpPr>
            <a:spLocks noChangeAspect="1" noChangeShapeType="1"/>
          </p:cNvSpPr>
          <p:nvPr/>
        </p:nvSpPr>
        <p:spPr bwMode="auto">
          <a:xfrm>
            <a:off x="6740525" y="4108450"/>
            <a:ext cx="0"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dirty="0">
              <a:latin typeface="Arial" panose="020B0604020202020204" pitchFamily="34" charset="0"/>
            </a:endParaRPr>
          </a:p>
        </p:txBody>
      </p:sp>
      <p:sp>
        <p:nvSpPr>
          <p:cNvPr id="28" name="Rectangle 27"/>
          <p:cNvSpPr txBox="1">
            <a:spLocks noChangeArrowheads="1"/>
          </p:cNvSpPr>
          <p:nvPr/>
        </p:nvSpPr>
        <p:spPr bwMode="auto">
          <a:xfrm>
            <a:off x="457200" y="762000"/>
            <a:ext cx="7896225" cy="97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A </a:t>
            </a:r>
            <a:r>
              <a:rPr lang="en-US" sz="1800" kern="0" dirty="0" smtClean="0">
                <a:solidFill>
                  <a:srgbClr val="FF0000"/>
                </a:solidFill>
                <a:latin typeface="Arial" panose="020B0604020202020204" pitchFamily="34" charset="0"/>
              </a:rPr>
              <a:t>bus</a:t>
            </a:r>
            <a:r>
              <a:rPr lang="en-US" sz="1800" kern="0" dirty="0" smtClean="0">
                <a:latin typeface="Arial" panose="020B0604020202020204" pitchFamily="34" charset="0"/>
              </a:rPr>
              <a:t> is a collection of parallel wires that carry address, data, and control signals.</a:t>
            </a:r>
          </a:p>
          <a:p>
            <a:r>
              <a:rPr lang="en-US" sz="1800" kern="0" dirty="0" smtClean="0">
                <a:latin typeface="Arial" panose="020B0604020202020204" pitchFamily="34" charset="0"/>
              </a:rPr>
              <a:t>Buses are typically shared by multiple devices.</a:t>
            </a:r>
            <a:endParaRPr lang="en-US" sz="1800" kern="0" dirty="0">
              <a:latin typeface="Arial" panose="020B0604020202020204" pitchFamily="34" charset="0"/>
            </a:endParaRPr>
          </a:p>
        </p:txBody>
      </p:sp>
    </p:spTree>
    <p:extLst>
      <p:ext uri="{BB962C8B-B14F-4D97-AF65-F5344CB8AC3E}">
        <p14:creationId xmlns:p14="http://schemas.microsoft.com/office/powerpoint/2010/main" val="1434719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16" name="Rectangle 32"/>
          <p:cNvSpPr>
            <a:spLocks noGrp="1" noChangeArrowheads="1"/>
          </p:cNvSpPr>
          <p:nvPr>
            <p:ph type="title"/>
          </p:nvPr>
        </p:nvSpPr>
        <p:spPr/>
        <p:txBody>
          <a:bodyPr/>
          <a:lstStyle/>
          <a:p>
            <a:r>
              <a:rPr lang="en-US" dirty="0"/>
              <a:t>Memory Read Transaction (1)</a:t>
            </a:r>
          </a:p>
        </p:txBody>
      </p:sp>
      <p:sp>
        <p:nvSpPr>
          <p:cNvPr id="67588"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67589" name="AutoShape 5"/>
          <p:cNvSpPr>
            <a:spLocks noChangeArrowheads="1"/>
          </p:cNvSpPr>
          <p:nvPr/>
        </p:nvSpPr>
        <p:spPr bwMode="auto">
          <a:xfrm>
            <a:off x="5243513"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67590"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dirty="0">
                <a:latin typeface="Arial" panose="020B0604020202020204" pitchFamily="34" charset="0"/>
              </a:rPr>
              <a:t> </a:t>
            </a:r>
          </a:p>
          <a:p>
            <a:pPr>
              <a:lnSpc>
                <a:spcPct val="100000"/>
              </a:lnSpc>
            </a:pPr>
            <a:endParaRPr lang="en-US" sz="1600" dirty="0">
              <a:latin typeface="Arial" panose="020B0604020202020204" pitchFamily="34" charset="0"/>
            </a:endParaRPr>
          </a:p>
        </p:txBody>
      </p:sp>
      <p:sp>
        <p:nvSpPr>
          <p:cNvPr id="67591" name="AutoShape 7"/>
          <p:cNvSpPr>
            <a:spLocks noChangeArrowheads="1"/>
          </p:cNvSpPr>
          <p:nvPr/>
        </p:nvSpPr>
        <p:spPr bwMode="auto">
          <a:xfrm>
            <a:off x="2871788" y="39624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7592"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7593"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7594"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7595"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7596"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7597"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7598"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7599"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ALU</a:t>
            </a:r>
          </a:p>
        </p:txBody>
      </p:sp>
      <p:sp>
        <p:nvSpPr>
          <p:cNvPr id="67600" name="Text Box 16"/>
          <p:cNvSpPr txBox="1">
            <a:spLocks noChangeArrowheads="1"/>
          </p:cNvSpPr>
          <p:nvPr/>
        </p:nvSpPr>
        <p:spPr bwMode="auto">
          <a:xfrm>
            <a:off x="1609725" y="2345323"/>
            <a:ext cx="12811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R</a:t>
            </a:r>
            <a:r>
              <a:rPr lang="en-US" sz="1600" dirty="0" smtClean="0">
                <a:latin typeface="Arial" panose="020B0604020202020204" pitchFamily="34" charset="0"/>
              </a:rPr>
              <a:t>egister </a:t>
            </a:r>
            <a:r>
              <a:rPr lang="en-US" sz="1600" dirty="0">
                <a:latin typeface="Arial" panose="020B0604020202020204" pitchFamily="34" charset="0"/>
              </a:rPr>
              <a:t>file</a:t>
            </a:r>
          </a:p>
        </p:txBody>
      </p:sp>
      <p:sp>
        <p:nvSpPr>
          <p:cNvPr id="67601"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7602" name="Line 18"/>
          <p:cNvSpPr>
            <a:spLocks noChangeShapeType="1"/>
          </p:cNvSpPr>
          <p:nvPr/>
        </p:nvSpPr>
        <p:spPr bwMode="auto">
          <a:xfrm>
            <a:off x="2800350"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dirty="0">
              <a:latin typeface="Arial" panose="020B0604020202020204" pitchFamily="34" charset="0"/>
            </a:endParaRPr>
          </a:p>
        </p:txBody>
      </p:sp>
      <p:sp>
        <p:nvSpPr>
          <p:cNvPr id="67603" name="Rectangle 19"/>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B</a:t>
            </a:r>
            <a:r>
              <a:rPr lang="en-US" sz="1600" dirty="0" smtClean="0">
                <a:latin typeface="Arial" panose="020B0604020202020204" pitchFamily="34" charset="0"/>
              </a:rPr>
              <a:t>us </a:t>
            </a:r>
            <a:r>
              <a:rPr lang="en-US" sz="1600" dirty="0">
                <a:latin typeface="Arial" panose="020B0604020202020204" pitchFamily="34" charset="0"/>
              </a:rPr>
              <a:t>interface</a:t>
            </a:r>
          </a:p>
        </p:txBody>
      </p:sp>
      <p:sp>
        <p:nvSpPr>
          <p:cNvPr id="67604" name="Text Box 20"/>
          <p:cNvSpPr txBox="1">
            <a:spLocks noChangeArrowheads="1"/>
          </p:cNvSpPr>
          <p:nvPr/>
        </p:nvSpPr>
        <p:spPr bwMode="auto">
          <a:xfrm>
            <a:off x="5765677" y="3808998"/>
            <a:ext cx="32092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dirty="0">
                <a:latin typeface="Arial" panose="020B0604020202020204" pitchFamily="34" charset="0"/>
              </a:rPr>
              <a:t>A</a:t>
            </a:r>
          </a:p>
        </p:txBody>
      </p:sp>
      <p:sp>
        <p:nvSpPr>
          <p:cNvPr id="67605" name="Text Box 21"/>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0</a:t>
            </a:r>
          </a:p>
        </p:txBody>
      </p:sp>
      <p:sp>
        <p:nvSpPr>
          <p:cNvPr id="67606" name="Text Box 22"/>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A</a:t>
            </a:r>
          </a:p>
        </p:txBody>
      </p:sp>
      <p:sp>
        <p:nvSpPr>
          <p:cNvPr id="67607" name="Rectangle 23"/>
          <p:cNvSpPr>
            <a:spLocks noChangeArrowheads="1"/>
          </p:cNvSpPr>
          <p:nvPr/>
        </p:nvSpPr>
        <p:spPr bwMode="auto">
          <a:xfrm>
            <a:off x="6762750"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a:latin typeface="Arial" panose="020B0604020202020204" pitchFamily="34" charset="0"/>
              </a:rPr>
              <a:t>x</a:t>
            </a:r>
          </a:p>
        </p:txBody>
      </p:sp>
      <p:sp>
        <p:nvSpPr>
          <p:cNvPr id="67608" name="Text Box 24"/>
          <p:cNvSpPr txBox="1">
            <a:spLocks noChangeArrowheads="1"/>
          </p:cNvSpPr>
          <p:nvPr/>
        </p:nvSpPr>
        <p:spPr bwMode="auto">
          <a:xfrm>
            <a:off x="6473551" y="3438581"/>
            <a:ext cx="142859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M</a:t>
            </a:r>
            <a:r>
              <a:rPr lang="en-US" sz="1600" dirty="0" smtClean="0">
                <a:latin typeface="Arial" panose="020B0604020202020204" pitchFamily="34" charset="0"/>
              </a:rPr>
              <a:t>ain </a:t>
            </a:r>
            <a:r>
              <a:rPr lang="en-US" sz="1600" dirty="0">
                <a:latin typeface="Arial" panose="020B0604020202020204" pitchFamily="34" charset="0"/>
              </a:rPr>
              <a:t>memory</a:t>
            </a:r>
          </a:p>
        </p:txBody>
      </p:sp>
      <p:sp>
        <p:nvSpPr>
          <p:cNvPr id="67609" name="Text Box 25"/>
          <p:cNvSpPr txBox="1">
            <a:spLocks noChangeArrowheads="1"/>
          </p:cNvSpPr>
          <p:nvPr/>
        </p:nvSpPr>
        <p:spPr bwMode="auto">
          <a:xfrm>
            <a:off x="4243528" y="3701048"/>
            <a:ext cx="108715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I/O bridge</a:t>
            </a:r>
          </a:p>
        </p:txBody>
      </p:sp>
      <p:sp>
        <p:nvSpPr>
          <p:cNvPr id="67610" name="Text Box 26"/>
          <p:cNvSpPr txBox="1">
            <a:spLocks noChangeArrowheads="1"/>
          </p:cNvSpPr>
          <p:nvPr/>
        </p:nvSpPr>
        <p:spPr bwMode="auto">
          <a:xfrm>
            <a:off x="1191856" y="2999373"/>
            <a:ext cx="69762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a:t>
            </a:r>
            <a:r>
              <a:rPr lang="en-US" sz="1600" dirty="0" err="1">
                <a:latin typeface="Arial" panose="020B0604020202020204" pitchFamily="34" charset="0"/>
              </a:rPr>
              <a:t>eax</a:t>
            </a:r>
            <a:endParaRPr lang="en-US" sz="1600" dirty="0">
              <a:latin typeface="Arial" panose="020B0604020202020204" pitchFamily="34" charset="0"/>
            </a:endParaRPr>
          </a:p>
        </p:txBody>
      </p:sp>
      <p:sp>
        <p:nvSpPr>
          <p:cNvPr id="67612" name="Text Box 28"/>
          <p:cNvSpPr txBox="1">
            <a:spLocks noChangeArrowheads="1"/>
          </p:cNvSpPr>
          <p:nvPr/>
        </p:nvSpPr>
        <p:spPr bwMode="auto">
          <a:xfrm>
            <a:off x="4629150" y="2438400"/>
            <a:ext cx="3142207" cy="584775"/>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latin typeface="Arial" panose="020B0604020202020204" pitchFamily="34" charset="0"/>
              </a:rPr>
              <a:t>Load operation</a:t>
            </a:r>
            <a:r>
              <a:rPr lang="en-US" sz="1600" dirty="0">
                <a:latin typeface="Arial" panose="020B0604020202020204" pitchFamily="34" charset="0"/>
              </a:rPr>
              <a:t>:</a:t>
            </a:r>
            <a:r>
              <a:rPr lang="en-US" sz="1600" dirty="0">
                <a:latin typeface="Times" charset="0"/>
              </a:rPr>
              <a:t> </a:t>
            </a:r>
            <a:r>
              <a:rPr lang="en-US" sz="1600" dirty="0" err="1">
                <a:latin typeface="Courier New" charset="0"/>
              </a:rPr>
              <a:t>movl</a:t>
            </a:r>
            <a:r>
              <a:rPr lang="en-US" sz="1600" dirty="0">
                <a:latin typeface="Courier New" charset="0"/>
              </a:rPr>
              <a:t> A, %</a:t>
            </a:r>
            <a:r>
              <a:rPr lang="en-US" sz="1600" dirty="0" err="1">
                <a:latin typeface="Courier New" charset="0"/>
              </a:rPr>
              <a:t>eax</a:t>
            </a:r>
            <a:endParaRPr lang="en-US" sz="1600" dirty="0">
              <a:latin typeface="Times" charset="0"/>
            </a:endParaRPr>
          </a:p>
          <a:p>
            <a:pPr algn="l">
              <a:lnSpc>
                <a:spcPct val="100000"/>
              </a:lnSpc>
            </a:pPr>
            <a:endParaRPr lang="en-US" sz="1600" dirty="0">
              <a:latin typeface="Arial" panose="020B0604020202020204" pitchFamily="34" charset="0"/>
            </a:endParaRPr>
          </a:p>
        </p:txBody>
      </p:sp>
      <p:sp>
        <p:nvSpPr>
          <p:cNvPr id="29" name="Rectangle 33"/>
          <p:cNvSpPr txBox="1">
            <a:spLocks noChangeArrowheads="1"/>
          </p:cNvSpPr>
          <p:nvPr/>
        </p:nvSpPr>
        <p:spPr bwMode="auto">
          <a:xfrm>
            <a:off x="457200" y="685800"/>
            <a:ext cx="8458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CPU places address A on the memory bus.</a:t>
            </a:r>
            <a:endParaRPr lang="en-US" sz="1800" kern="0" dirty="0">
              <a:latin typeface="Arial" panose="020B0604020202020204" pitchFamily="34" charset="0"/>
            </a:endParaRPr>
          </a:p>
        </p:txBody>
      </p:sp>
    </p:spTree>
    <p:extLst>
      <p:ext uri="{BB962C8B-B14F-4D97-AF65-F5344CB8AC3E}">
        <p14:creationId xmlns:p14="http://schemas.microsoft.com/office/powerpoint/2010/main" val="730060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36" name="Rectangle 28"/>
          <p:cNvSpPr>
            <a:spLocks noGrp="1" noChangeArrowheads="1"/>
          </p:cNvSpPr>
          <p:nvPr>
            <p:ph type="title"/>
          </p:nvPr>
        </p:nvSpPr>
        <p:spPr/>
        <p:txBody>
          <a:bodyPr/>
          <a:lstStyle/>
          <a:p>
            <a:r>
              <a:rPr lang="en-US" dirty="0"/>
              <a:t>Memory Read Transaction (2)</a:t>
            </a:r>
          </a:p>
        </p:txBody>
      </p:sp>
      <p:sp>
        <p:nvSpPr>
          <p:cNvPr id="68612" name="AutoShape 4"/>
          <p:cNvSpPr>
            <a:spLocks noChangeArrowheads="1"/>
          </p:cNvSpPr>
          <p:nvPr/>
        </p:nvSpPr>
        <p:spPr bwMode="auto">
          <a:xfrm>
            <a:off x="5248275" y="3959225"/>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68613" name="Rectangle 5"/>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68614" name="AutoShape 6"/>
          <p:cNvSpPr>
            <a:spLocks noChangeArrowheads="1"/>
          </p:cNvSpPr>
          <p:nvPr/>
        </p:nvSpPr>
        <p:spPr bwMode="auto">
          <a:xfrm>
            <a:off x="2876550" y="3959225"/>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8615" name="Rectangle 7"/>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8616" name="Rectangle 8"/>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8617" name="Rectangle 9"/>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8618" name="Rectangle 10"/>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8619" name="Rectangle 11"/>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8620" name="AutoShape 12"/>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8621" name="AutoShape 13"/>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8622" name="Rectangle 14"/>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ALU</a:t>
            </a:r>
          </a:p>
        </p:txBody>
      </p:sp>
      <p:sp>
        <p:nvSpPr>
          <p:cNvPr id="68623" name="Text Box 15"/>
          <p:cNvSpPr txBox="1">
            <a:spLocks noChangeArrowheads="1"/>
          </p:cNvSpPr>
          <p:nvPr/>
        </p:nvSpPr>
        <p:spPr bwMode="auto">
          <a:xfrm>
            <a:off x="1622425" y="2342148"/>
            <a:ext cx="1281121"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R</a:t>
            </a:r>
            <a:r>
              <a:rPr lang="en-US" sz="1600" dirty="0" smtClean="0">
                <a:latin typeface="Arial" panose="020B0604020202020204" pitchFamily="34" charset="0"/>
              </a:rPr>
              <a:t>egister </a:t>
            </a:r>
            <a:r>
              <a:rPr lang="en-US" sz="1600" dirty="0">
                <a:latin typeface="Arial" panose="020B0604020202020204" pitchFamily="34" charset="0"/>
              </a:rPr>
              <a:t>file</a:t>
            </a:r>
          </a:p>
        </p:txBody>
      </p:sp>
      <p:sp>
        <p:nvSpPr>
          <p:cNvPr id="68624" name="AutoShape 16"/>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8625" name="Line 17"/>
          <p:cNvSpPr>
            <a:spLocks noChangeShapeType="1"/>
          </p:cNvSpPr>
          <p:nvPr/>
        </p:nvSpPr>
        <p:spPr bwMode="auto">
          <a:xfrm>
            <a:off x="2805113" y="4187825"/>
            <a:ext cx="3962400" cy="0"/>
          </a:xfrm>
          <a:prstGeom prst="line">
            <a:avLst/>
          </a:prstGeom>
          <a:noFill/>
          <a:ln w="76200">
            <a:solidFill>
              <a:srgbClr val="00FFFF"/>
            </a:solidFill>
            <a:round/>
            <a:headEnd type="triangle" w="med" len="me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8626"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B</a:t>
            </a:r>
            <a:r>
              <a:rPr lang="en-US" sz="1600" dirty="0" smtClean="0">
                <a:latin typeface="Arial" panose="020B0604020202020204" pitchFamily="34" charset="0"/>
              </a:rPr>
              <a:t>us </a:t>
            </a:r>
            <a:r>
              <a:rPr lang="en-US" sz="1600" dirty="0">
                <a:latin typeface="Arial" panose="020B0604020202020204" pitchFamily="34" charset="0"/>
              </a:rPr>
              <a:t>interface</a:t>
            </a:r>
          </a:p>
        </p:txBody>
      </p:sp>
      <p:sp>
        <p:nvSpPr>
          <p:cNvPr id="68627" name="Text Box 19"/>
          <p:cNvSpPr txBox="1">
            <a:spLocks noChangeArrowheads="1"/>
          </p:cNvSpPr>
          <p:nvPr/>
        </p:nvSpPr>
        <p:spPr bwMode="auto">
          <a:xfrm>
            <a:off x="5788065" y="3729623"/>
            <a:ext cx="28725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dirty="0">
                <a:latin typeface="Arial" panose="020B0604020202020204" pitchFamily="34" charset="0"/>
              </a:rPr>
              <a:t>x</a:t>
            </a:r>
          </a:p>
        </p:txBody>
      </p:sp>
      <p:sp>
        <p:nvSpPr>
          <p:cNvPr id="68628" name="Rectangle 20"/>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68629" name="Text Box 21"/>
          <p:cNvSpPr txBox="1">
            <a:spLocks noChangeArrowheads="1"/>
          </p:cNvSpPr>
          <p:nvPr/>
        </p:nvSpPr>
        <p:spPr bwMode="auto">
          <a:xfrm>
            <a:off x="7678738" y="36845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0</a:t>
            </a:r>
          </a:p>
        </p:txBody>
      </p:sp>
      <p:sp>
        <p:nvSpPr>
          <p:cNvPr id="68630" name="Text Box 22"/>
          <p:cNvSpPr txBox="1">
            <a:spLocks noChangeArrowheads="1"/>
          </p:cNvSpPr>
          <p:nvPr/>
        </p:nvSpPr>
        <p:spPr bwMode="auto">
          <a:xfrm>
            <a:off x="7662863" y="41878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A</a:t>
            </a:r>
          </a:p>
        </p:txBody>
      </p:sp>
      <p:sp>
        <p:nvSpPr>
          <p:cNvPr id="68631" name="Rectangle 23"/>
          <p:cNvSpPr>
            <a:spLocks noChangeArrowheads="1"/>
          </p:cNvSpPr>
          <p:nvPr/>
        </p:nvSpPr>
        <p:spPr bwMode="auto">
          <a:xfrm>
            <a:off x="6767513" y="42799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latin typeface="Arial" panose="020B0604020202020204" pitchFamily="34" charset="0"/>
              </a:rPr>
              <a:t>x</a:t>
            </a:r>
            <a:endParaRPr lang="en-US" sz="1000" dirty="0">
              <a:latin typeface="Arial" panose="020B0604020202020204" pitchFamily="34" charset="0"/>
            </a:endParaRPr>
          </a:p>
        </p:txBody>
      </p:sp>
      <p:sp>
        <p:nvSpPr>
          <p:cNvPr id="68632" name="Text Box 24"/>
          <p:cNvSpPr txBox="1">
            <a:spLocks noChangeArrowheads="1"/>
          </p:cNvSpPr>
          <p:nvPr/>
        </p:nvSpPr>
        <p:spPr bwMode="auto">
          <a:xfrm>
            <a:off x="6477000" y="3395246"/>
            <a:ext cx="1524000"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smtClean="0">
                <a:latin typeface="Arial" panose="020B0604020202020204" pitchFamily="34" charset="0"/>
              </a:rPr>
              <a:t>Main memory</a:t>
            </a:r>
            <a:endParaRPr lang="en-US" sz="1600" dirty="0">
              <a:latin typeface="Arial" panose="020B0604020202020204" pitchFamily="34" charset="0"/>
            </a:endParaRPr>
          </a:p>
        </p:txBody>
      </p:sp>
      <p:sp>
        <p:nvSpPr>
          <p:cNvPr id="68633" name="Text Box 25"/>
          <p:cNvSpPr txBox="1">
            <a:spLocks noChangeArrowheads="1"/>
          </p:cNvSpPr>
          <p:nvPr/>
        </p:nvSpPr>
        <p:spPr bwMode="auto">
          <a:xfrm>
            <a:off x="1196618" y="3012073"/>
            <a:ext cx="69762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a:t>
            </a:r>
            <a:r>
              <a:rPr lang="en-US" sz="1600" dirty="0" err="1">
                <a:latin typeface="Arial" panose="020B0604020202020204" pitchFamily="34" charset="0"/>
              </a:rPr>
              <a:t>eax</a:t>
            </a:r>
            <a:endParaRPr lang="en-US" sz="1600" dirty="0">
              <a:latin typeface="Arial" panose="020B0604020202020204" pitchFamily="34" charset="0"/>
            </a:endParaRPr>
          </a:p>
        </p:txBody>
      </p:sp>
      <p:sp>
        <p:nvSpPr>
          <p:cNvPr id="68634" name="Text Box 26"/>
          <p:cNvSpPr txBox="1">
            <a:spLocks noChangeArrowheads="1"/>
          </p:cNvSpPr>
          <p:nvPr/>
        </p:nvSpPr>
        <p:spPr bwMode="auto">
          <a:xfrm>
            <a:off x="4248290" y="3713748"/>
            <a:ext cx="108715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I/O bridge</a:t>
            </a:r>
          </a:p>
        </p:txBody>
      </p:sp>
      <p:sp>
        <p:nvSpPr>
          <p:cNvPr id="68635" name="Text Box 27"/>
          <p:cNvSpPr txBox="1">
            <a:spLocks noChangeArrowheads="1"/>
          </p:cNvSpPr>
          <p:nvPr/>
        </p:nvSpPr>
        <p:spPr bwMode="auto">
          <a:xfrm>
            <a:off x="4648200" y="2466975"/>
            <a:ext cx="3142207" cy="584775"/>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latin typeface="Arial" panose="020B0604020202020204" pitchFamily="34" charset="0"/>
              </a:rPr>
              <a:t>Load operation</a:t>
            </a:r>
            <a:r>
              <a:rPr lang="en-US" sz="1600" dirty="0">
                <a:latin typeface="Arial" panose="020B0604020202020204" pitchFamily="34" charset="0"/>
              </a:rPr>
              <a:t>:</a:t>
            </a:r>
            <a:r>
              <a:rPr lang="en-US" sz="1600" dirty="0">
                <a:latin typeface="Times" charset="0"/>
              </a:rPr>
              <a:t> </a:t>
            </a:r>
            <a:r>
              <a:rPr lang="en-US" sz="1600" dirty="0" err="1">
                <a:latin typeface="Courier New" charset="0"/>
              </a:rPr>
              <a:t>movl</a:t>
            </a:r>
            <a:r>
              <a:rPr lang="en-US" sz="1600" dirty="0">
                <a:latin typeface="Courier New" charset="0"/>
              </a:rPr>
              <a:t> A, %</a:t>
            </a:r>
            <a:r>
              <a:rPr lang="en-US" sz="1600" dirty="0" err="1">
                <a:latin typeface="Courier New" charset="0"/>
              </a:rPr>
              <a:t>eax</a:t>
            </a:r>
            <a:endParaRPr lang="en-US" sz="1600" dirty="0">
              <a:latin typeface="Times" charset="0"/>
            </a:endParaRPr>
          </a:p>
          <a:p>
            <a:pPr algn="l">
              <a:lnSpc>
                <a:spcPct val="100000"/>
              </a:lnSpc>
            </a:pPr>
            <a:endParaRPr lang="en-US" sz="1600" dirty="0">
              <a:latin typeface="Arial" panose="020B0604020202020204" pitchFamily="34" charset="0"/>
            </a:endParaRPr>
          </a:p>
        </p:txBody>
      </p:sp>
      <p:sp>
        <p:nvSpPr>
          <p:cNvPr id="29" name="Rectangle 29"/>
          <p:cNvSpPr txBox="1">
            <a:spLocks noChangeArrowheads="1"/>
          </p:cNvSpPr>
          <p:nvPr/>
        </p:nvSpPr>
        <p:spPr bwMode="auto">
          <a:xfrm>
            <a:off x="457200" y="685800"/>
            <a:ext cx="8458200" cy="646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rPr>
              <a:t>Main memory reads A from the memory bus, retrieves word x, and places it on the bus.</a:t>
            </a:r>
            <a:endParaRPr lang="en-US" sz="1800" kern="0" dirty="0">
              <a:latin typeface="Arial" panose="020B0604020202020204" pitchFamily="34" charset="0"/>
            </a:endParaRPr>
          </a:p>
        </p:txBody>
      </p:sp>
    </p:spTree>
    <p:extLst>
      <p:ext uri="{BB962C8B-B14F-4D97-AF65-F5344CB8AC3E}">
        <p14:creationId xmlns:p14="http://schemas.microsoft.com/office/powerpoint/2010/main" val="143307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59" name="Rectangle 27"/>
          <p:cNvSpPr>
            <a:spLocks noGrp="1" noChangeArrowheads="1"/>
          </p:cNvSpPr>
          <p:nvPr>
            <p:ph type="title"/>
          </p:nvPr>
        </p:nvSpPr>
        <p:spPr/>
        <p:txBody>
          <a:bodyPr/>
          <a:lstStyle/>
          <a:p>
            <a:r>
              <a:rPr lang="en-US" dirty="0"/>
              <a:t>Memory Read Transaction (3)</a:t>
            </a:r>
          </a:p>
        </p:txBody>
      </p:sp>
      <p:sp>
        <p:nvSpPr>
          <p:cNvPr id="69636" name="AutoShape 4"/>
          <p:cNvSpPr>
            <a:spLocks noChangeArrowheads="1"/>
          </p:cNvSpPr>
          <p:nvPr/>
        </p:nvSpPr>
        <p:spPr bwMode="auto">
          <a:xfrm>
            <a:off x="5248275"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6963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69638" name="AutoShape 6"/>
          <p:cNvSpPr>
            <a:spLocks noChangeArrowheads="1"/>
          </p:cNvSpPr>
          <p:nvPr/>
        </p:nvSpPr>
        <p:spPr bwMode="auto">
          <a:xfrm>
            <a:off x="2876550" y="396240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963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964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964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964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latin typeface="Arial" panose="020B0604020202020204" pitchFamily="34" charset="0"/>
              </a:rPr>
              <a:t>x</a:t>
            </a:r>
            <a:endParaRPr lang="en-US" sz="1000" dirty="0">
              <a:latin typeface="Arial" panose="020B0604020202020204" pitchFamily="34" charset="0"/>
            </a:endParaRPr>
          </a:p>
        </p:txBody>
      </p:sp>
      <p:sp>
        <p:nvSpPr>
          <p:cNvPr id="6964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964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964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964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dirty="0">
                <a:latin typeface="Arial" panose="020B0604020202020204" pitchFamily="34" charset="0"/>
              </a:rPr>
              <a:t>ALU</a:t>
            </a:r>
          </a:p>
        </p:txBody>
      </p:sp>
      <p:sp>
        <p:nvSpPr>
          <p:cNvPr id="69647" name="Text Box 15"/>
          <p:cNvSpPr txBox="1">
            <a:spLocks noChangeArrowheads="1"/>
          </p:cNvSpPr>
          <p:nvPr/>
        </p:nvSpPr>
        <p:spPr bwMode="auto">
          <a:xfrm>
            <a:off x="1622425" y="2345323"/>
            <a:ext cx="1281121"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R</a:t>
            </a:r>
            <a:r>
              <a:rPr lang="en-US" sz="1600" dirty="0" smtClean="0">
                <a:latin typeface="Arial" panose="020B0604020202020204" pitchFamily="34" charset="0"/>
              </a:rPr>
              <a:t>egister </a:t>
            </a:r>
            <a:r>
              <a:rPr lang="en-US" sz="1600" dirty="0">
                <a:latin typeface="Arial" panose="020B0604020202020204" pitchFamily="34" charset="0"/>
              </a:rPr>
              <a:t>file</a:t>
            </a:r>
          </a:p>
        </p:txBody>
      </p:sp>
      <p:sp>
        <p:nvSpPr>
          <p:cNvPr id="6964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69649" name="Rectangle 17"/>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latin typeface="Arial" panose="020B0604020202020204" pitchFamily="34" charset="0"/>
              </a:rPr>
              <a:t>Bus </a:t>
            </a:r>
            <a:r>
              <a:rPr lang="en-US" sz="1600" dirty="0">
                <a:latin typeface="Arial" panose="020B0604020202020204" pitchFamily="34" charset="0"/>
              </a:rPr>
              <a:t>interface</a:t>
            </a:r>
          </a:p>
        </p:txBody>
      </p:sp>
      <p:sp>
        <p:nvSpPr>
          <p:cNvPr id="69650" name="Line 18"/>
          <p:cNvSpPr>
            <a:spLocks noChangeShapeType="1"/>
          </p:cNvSpPr>
          <p:nvPr/>
        </p:nvSpPr>
        <p:spPr bwMode="auto">
          <a:xfrm flipV="1">
            <a:off x="2271713" y="3276600"/>
            <a:ext cx="0" cy="76200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dirty="0">
              <a:latin typeface="Arial" panose="020B0604020202020204" pitchFamily="34" charset="0"/>
            </a:endParaRPr>
          </a:p>
        </p:txBody>
      </p:sp>
      <p:sp>
        <p:nvSpPr>
          <p:cNvPr id="69651" name="Rectangle 19"/>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69652" name="Rectangle 20"/>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a:latin typeface="Arial" panose="020B0604020202020204" pitchFamily="34" charset="0"/>
              </a:rPr>
              <a:t>x</a:t>
            </a:r>
            <a:endParaRPr lang="en-US" sz="1000" dirty="0">
              <a:latin typeface="Arial" panose="020B0604020202020204" pitchFamily="34" charset="0"/>
            </a:endParaRPr>
          </a:p>
        </p:txBody>
      </p:sp>
      <p:sp>
        <p:nvSpPr>
          <p:cNvPr id="69653" name="Text Box 21"/>
          <p:cNvSpPr txBox="1">
            <a:spLocks noChangeArrowheads="1"/>
          </p:cNvSpPr>
          <p:nvPr/>
        </p:nvSpPr>
        <p:spPr bwMode="auto">
          <a:xfrm>
            <a:off x="6477000" y="3471446"/>
            <a:ext cx="1499097"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latin typeface="Arial" panose="020B0604020202020204" pitchFamily="34" charset="0"/>
              </a:rPr>
              <a:t>M</a:t>
            </a:r>
            <a:r>
              <a:rPr lang="en-US" sz="1600" dirty="0" smtClean="0">
                <a:latin typeface="Arial" panose="020B0604020202020204" pitchFamily="34" charset="0"/>
              </a:rPr>
              <a:t>ain </a:t>
            </a:r>
            <a:r>
              <a:rPr lang="en-US" sz="1600" dirty="0">
                <a:latin typeface="Arial" panose="020B0604020202020204" pitchFamily="34" charset="0"/>
              </a:rPr>
              <a:t>memory</a:t>
            </a:r>
          </a:p>
        </p:txBody>
      </p:sp>
      <p:sp>
        <p:nvSpPr>
          <p:cNvPr id="69654" name="Text Box 22"/>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0</a:t>
            </a:r>
          </a:p>
        </p:txBody>
      </p:sp>
      <p:sp>
        <p:nvSpPr>
          <p:cNvPr id="69655" name="Text Box 23"/>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A</a:t>
            </a:r>
          </a:p>
        </p:txBody>
      </p:sp>
      <p:sp>
        <p:nvSpPr>
          <p:cNvPr id="69656" name="Text Box 24"/>
          <p:cNvSpPr txBox="1">
            <a:spLocks noChangeArrowheads="1"/>
          </p:cNvSpPr>
          <p:nvPr/>
        </p:nvSpPr>
        <p:spPr bwMode="auto">
          <a:xfrm>
            <a:off x="1196618" y="2999373"/>
            <a:ext cx="69762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a:t>
            </a:r>
            <a:r>
              <a:rPr lang="en-US" sz="1600" dirty="0" err="1">
                <a:latin typeface="Arial" panose="020B0604020202020204" pitchFamily="34" charset="0"/>
              </a:rPr>
              <a:t>eax</a:t>
            </a:r>
            <a:endParaRPr lang="en-US" sz="1600" dirty="0">
              <a:latin typeface="Arial" panose="020B0604020202020204" pitchFamily="34" charset="0"/>
            </a:endParaRPr>
          </a:p>
        </p:txBody>
      </p:sp>
      <p:sp>
        <p:nvSpPr>
          <p:cNvPr id="69657" name="Text Box 25"/>
          <p:cNvSpPr txBox="1">
            <a:spLocks noChangeArrowheads="1"/>
          </p:cNvSpPr>
          <p:nvPr/>
        </p:nvSpPr>
        <p:spPr bwMode="auto">
          <a:xfrm>
            <a:off x="4248290" y="3701048"/>
            <a:ext cx="108715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I/O bridge</a:t>
            </a:r>
          </a:p>
        </p:txBody>
      </p:sp>
      <p:sp>
        <p:nvSpPr>
          <p:cNvPr id="69658" name="Text Box 26"/>
          <p:cNvSpPr txBox="1">
            <a:spLocks noChangeArrowheads="1"/>
          </p:cNvSpPr>
          <p:nvPr/>
        </p:nvSpPr>
        <p:spPr bwMode="auto">
          <a:xfrm>
            <a:off x="4648200" y="2438400"/>
            <a:ext cx="3142207" cy="584775"/>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latin typeface="Arial" panose="020B0604020202020204" pitchFamily="34" charset="0"/>
              </a:rPr>
              <a:t>Load operation</a:t>
            </a:r>
            <a:r>
              <a:rPr lang="en-US" sz="1600" dirty="0">
                <a:latin typeface="Arial" panose="020B0604020202020204" pitchFamily="34" charset="0"/>
              </a:rPr>
              <a:t>:</a:t>
            </a:r>
            <a:r>
              <a:rPr lang="en-US" sz="1600" dirty="0">
                <a:latin typeface="Times" charset="0"/>
              </a:rPr>
              <a:t> </a:t>
            </a:r>
            <a:r>
              <a:rPr lang="en-US" sz="1600" dirty="0" err="1">
                <a:latin typeface="Courier New" charset="0"/>
              </a:rPr>
              <a:t>movl</a:t>
            </a:r>
            <a:r>
              <a:rPr lang="en-US" sz="1600" dirty="0">
                <a:latin typeface="Courier New" charset="0"/>
              </a:rPr>
              <a:t> A, %</a:t>
            </a:r>
            <a:r>
              <a:rPr lang="en-US" sz="1600" dirty="0" err="1">
                <a:latin typeface="Courier New" charset="0"/>
              </a:rPr>
              <a:t>eax</a:t>
            </a:r>
            <a:endParaRPr lang="en-US" sz="1600" dirty="0">
              <a:latin typeface="Times" charset="0"/>
            </a:endParaRPr>
          </a:p>
          <a:p>
            <a:pPr algn="l">
              <a:lnSpc>
                <a:spcPct val="100000"/>
              </a:lnSpc>
            </a:pPr>
            <a:endParaRPr lang="en-US" sz="1600" dirty="0">
              <a:latin typeface="Arial" panose="020B0604020202020204" pitchFamily="34" charset="0"/>
            </a:endParaRPr>
          </a:p>
        </p:txBody>
      </p:sp>
      <p:sp>
        <p:nvSpPr>
          <p:cNvPr id="28" name="Rectangle 28"/>
          <p:cNvSpPr txBox="1">
            <a:spLocks noChangeArrowheads="1"/>
          </p:cNvSpPr>
          <p:nvPr/>
        </p:nvSpPr>
        <p:spPr bwMode="auto">
          <a:xfrm>
            <a:off x="457200" y="685800"/>
            <a:ext cx="8458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CPU read word x from the bus and copies it into register %</a:t>
            </a:r>
            <a:r>
              <a:rPr lang="en-US" sz="1800" kern="0" dirty="0" err="1" smtClean="0">
                <a:latin typeface="Arial" panose="020B0604020202020204" pitchFamily="34" charset="0"/>
              </a:rPr>
              <a:t>eax</a:t>
            </a:r>
            <a:r>
              <a:rPr lang="en-US" sz="1800" kern="0" dirty="0" smtClean="0">
                <a:latin typeface="Arial" panose="020B0604020202020204" pitchFamily="34" charset="0"/>
              </a:rPr>
              <a:t>.</a:t>
            </a:r>
            <a:endParaRPr lang="en-US" sz="1800" kern="0" dirty="0">
              <a:latin typeface="Arial" panose="020B0604020202020204" pitchFamily="34" charset="0"/>
            </a:endParaRPr>
          </a:p>
        </p:txBody>
      </p:sp>
    </p:spTree>
    <p:extLst>
      <p:ext uri="{BB962C8B-B14F-4D97-AF65-F5344CB8AC3E}">
        <p14:creationId xmlns:p14="http://schemas.microsoft.com/office/powerpoint/2010/main" val="284379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40" name="Rectangle 28"/>
          <p:cNvSpPr>
            <a:spLocks noGrp="1" noChangeArrowheads="1"/>
          </p:cNvSpPr>
          <p:nvPr>
            <p:ph type="title"/>
          </p:nvPr>
        </p:nvSpPr>
        <p:spPr/>
        <p:txBody>
          <a:bodyPr/>
          <a:lstStyle/>
          <a:p>
            <a:r>
              <a:rPr lang="en-US" dirty="0"/>
              <a:t>Memory Write Transaction (1)</a:t>
            </a:r>
          </a:p>
        </p:txBody>
      </p:sp>
      <p:sp>
        <p:nvSpPr>
          <p:cNvPr id="90116" name="AutoShape 4"/>
          <p:cNvSpPr>
            <a:spLocks noChangeArrowheads="1"/>
          </p:cNvSpPr>
          <p:nvPr/>
        </p:nvSpPr>
        <p:spPr bwMode="auto">
          <a:xfrm>
            <a:off x="5248275"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9011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90118" name="AutoShape 6"/>
          <p:cNvSpPr>
            <a:spLocks noChangeArrowheads="1"/>
          </p:cNvSpPr>
          <p:nvPr/>
        </p:nvSpPr>
        <p:spPr bwMode="auto">
          <a:xfrm>
            <a:off x="2876550" y="396240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011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012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012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012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a:latin typeface="Arial" panose="020B0604020202020204" pitchFamily="34" charset="0"/>
              </a:rPr>
              <a:t>y</a:t>
            </a:r>
            <a:endParaRPr lang="en-US" sz="1000" dirty="0">
              <a:latin typeface="Arial" panose="020B0604020202020204" pitchFamily="34" charset="0"/>
            </a:endParaRPr>
          </a:p>
        </p:txBody>
      </p:sp>
      <p:sp>
        <p:nvSpPr>
          <p:cNvPr id="9012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012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012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012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ALU</a:t>
            </a:r>
          </a:p>
        </p:txBody>
      </p:sp>
      <p:sp>
        <p:nvSpPr>
          <p:cNvPr id="90127" name="Text Box 15"/>
          <p:cNvSpPr txBox="1">
            <a:spLocks noChangeArrowheads="1"/>
          </p:cNvSpPr>
          <p:nvPr/>
        </p:nvSpPr>
        <p:spPr bwMode="auto">
          <a:xfrm>
            <a:off x="1610515" y="2345323"/>
            <a:ext cx="12811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R</a:t>
            </a:r>
            <a:r>
              <a:rPr lang="en-US" sz="1600" dirty="0" smtClean="0">
                <a:latin typeface="Arial" panose="020B0604020202020204" pitchFamily="34" charset="0"/>
              </a:rPr>
              <a:t>egister </a:t>
            </a:r>
            <a:r>
              <a:rPr lang="en-US" sz="1600" dirty="0">
                <a:latin typeface="Arial" panose="020B0604020202020204" pitchFamily="34" charset="0"/>
              </a:rPr>
              <a:t>file</a:t>
            </a:r>
          </a:p>
        </p:txBody>
      </p:sp>
      <p:sp>
        <p:nvSpPr>
          <p:cNvPr id="9012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0129" name="Line 17"/>
          <p:cNvSpPr>
            <a:spLocks noChangeShapeType="1"/>
          </p:cNvSpPr>
          <p:nvPr/>
        </p:nvSpPr>
        <p:spPr bwMode="auto">
          <a:xfrm>
            <a:off x="2805113"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dirty="0">
              <a:latin typeface="Arial" panose="020B0604020202020204" pitchFamily="34" charset="0"/>
            </a:endParaRPr>
          </a:p>
        </p:txBody>
      </p:sp>
      <p:sp>
        <p:nvSpPr>
          <p:cNvPr id="90130" name="Rectangle 18"/>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B</a:t>
            </a:r>
            <a:r>
              <a:rPr lang="en-US" sz="1600" dirty="0" smtClean="0">
                <a:latin typeface="Arial" panose="020B0604020202020204" pitchFamily="34" charset="0"/>
              </a:rPr>
              <a:t>us </a:t>
            </a:r>
            <a:r>
              <a:rPr lang="en-US" sz="1600" dirty="0">
                <a:latin typeface="Arial" panose="020B0604020202020204" pitchFamily="34" charset="0"/>
              </a:rPr>
              <a:t>interface</a:t>
            </a:r>
          </a:p>
        </p:txBody>
      </p:sp>
      <p:sp>
        <p:nvSpPr>
          <p:cNvPr id="90131" name="Text Box 19"/>
          <p:cNvSpPr txBox="1">
            <a:spLocks noChangeArrowheads="1"/>
          </p:cNvSpPr>
          <p:nvPr/>
        </p:nvSpPr>
        <p:spPr bwMode="auto">
          <a:xfrm>
            <a:off x="5770439" y="3808998"/>
            <a:ext cx="32092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dirty="0">
                <a:latin typeface="Arial" panose="020B0604020202020204" pitchFamily="34" charset="0"/>
              </a:rPr>
              <a:t>A</a:t>
            </a:r>
          </a:p>
        </p:txBody>
      </p:sp>
      <p:sp>
        <p:nvSpPr>
          <p:cNvPr id="90132" name="Rectangle 20"/>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90133" name="Rectangle 21"/>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000" dirty="0">
              <a:latin typeface="Arial" panose="020B0604020202020204" pitchFamily="34" charset="0"/>
            </a:endParaRPr>
          </a:p>
        </p:txBody>
      </p:sp>
      <p:sp>
        <p:nvSpPr>
          <p:cNvPr id="90134" name="Text Box 22"/>
          <p:cNvSpPr txBox="1">
            <a:spLocks noChangeArrowheads="1"/>
          </p:cNvSpPr>
          <p:nvPr/>
        </p:nvSpPr>
        <p:spPr bwMode="auto">
          <a:xfrm>
            <a:off x="6565184" y="3471446"/>
            <a:ext cx="142859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M</a:t>
            </a:r>
            <a:r>
              <a:rPr lang="en-US" sz="1600" dirty="0" smtClean="0">
                <a:latin typeface="Arial" panose="020B0604020202020204" pitchFamily="34" charset="0"/>
              </a:rPr>
              <a:t>ain </a:t>
            </a:r>
            <a:r>
              <a:rPr lang="en-US" sz="1600" dirty="0">
                <a:latin typeface="Arial" panose="020B0604020202020204" pitchFamily="34" charset="0"/>
              </a:rPr>
              <a:t>memory</a:t>
            </a:r>
          </a:p>
        </p:txBody>
      </p:sp>
      <p:sp>
        <p:nvSpPr>
          <p:cNvPr id="90135" name="Text Box 23"/>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0</a:t>
            </a:r>
          </a:p>
        </p:txBody>
      </p:sp>
      <p:sp>
        <p:nvSpPr>
          <p:cNvPr id="90136" name="Text Box 24"/>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A</a:t>
            </a:r>
          </a:p>
        </p:txBody>
      </p:sp>
      <p:sp>
        <p:nvSpPr>
          <p:cNvPr id="90137" name="Text Box 25"/>
          <p:cNvSpPr txBox="1">
            <a:spLocks noChangeArrowheads="1"/>
          </p:cNvSpPr>
          <p:nvPr/>
        </p:nvSpPr>
        <p:spPr bwMode="auto">
          <a:xfrm>
            <a:off x="1196618" y="2999373"/>
            <a:ext cx="69762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a:t>
            </a:r>
            <a:r>
              <a:rPr lang="en-US" sz="1600" dirty="0" err="1" smtClean="0">
                <a:latin typeface="Arial" panose="020B0604020202020204" pitchFamily="34" charset="0"/>
              </a:rPr>
              <a:t>eax</a:t>
            </a:r>
            <a:endParaRPr lang="en-US" sz="1600" dirty="0">
              <a:latin typeface="Arial" panose="020B0604020202020204" pitchFamily="34" charset="0"/>
            </a:endParaRPr>
          </a:p>
        </p:txBody>
      </p:sp>
      <p:sp>
        <p:nvSpPr>
          <p:cNvPr id="90138" name="Text Box 26"/>
          <p:cNvSpPr txBox="1">
            <a:spLocks noChangeArrowheads="1"/>
          </p:cNvSpPr>
          <p:nvPr/>
        </p:nvSpPr>
        <p:spPr bwMode="auto">
          <a:xfrm>
            <a:off x="4248290" y="3701048"/>
            <a:ext cx="108715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I/O bridge</a:t>
            </a:r>
          </a:p>
        </p:txBody>
      </p:sp>
      <p:sp>
        <p:nvSpPr>
          <p:cNvPr id="90139" name="Text Box 27"/>
          <p:cNvSpPr txBox="1">
            <a:spLocks noChangeArrowheads="1"/>
          </p:cNvSpPr>
          <p:nvPr/>
        </p:nvSpPr>
        <p:spPr bwMode="auto">
          <a:xfrm>
            <a:off x="4648200" y="2438400"/>
            <a:ext cx="3177473" cy="584775"/>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latin typeface="Arial" panose="020B0604020202020204" pitchFamily="34" charset="0"/>
              </a:rPr>
              <a:t>Store operation</a:t>
            </a:r>
            <a:r>
              <a:rPr lang="en-US" sz="1600" dirty="0">
                <a:latin typeface="Arial" panose="020B0604020202020204" pitchFamily="34" charset="0"/>
              </a:rPr>
              <a:t>:</a:t>
            </a:r>
            <a:r>
              <a:rPr lang="en-US" sz="1600" dirty="0">
                <a:latin typeface="Times" charset="0"/>
              </a:rPr>
              <a:t> </a:t>
            </a:r>
            <a:r>
              <a:rPr lang="en-US" sz="1600" dirty="0" err="1">
                <a:latin typeface="Courier New" charset="0"/>
              </a:rPr>
              <a:t>movl</a:t>
            </a:r>
            <a:r>
              <a:rPr lang="en-US" sz="1600" dirty="0">
                <a:latin typeface="Courier New" charset="0"/>
              </a:rPr>
              <a:t> %</a:t>
            </a:r>
            <a:r>
              <a:rPr lang="en-US" sz="1600" dirty="0" err="1">
                <a:latin typeface="Courier New" charset="0"/>
              </a:rPr>
              <a:t>eax</a:t>
            </a:r>
            <a:r>
              <a:rPr lang="en-US" sz="1600" dirty="0">
                <a:latin typeface="Courier New" charset="0"/>
              </a:rPr>
              <a:t>, A</a:t>
            </a:r>
            <a:endParaRPr lang="en-US" sz="1600" dirty="0">
              <a:latin typeface="Times" charset="0"/>
            </a:endParaRPr>
          </a:p>
          <a:p>
            <a:pPr algn="l">
              <a:lnSpc>
                <a:spcPct val="100000"/>
              </a:lnSpc>
            </a:pPr>
            <a:endParaRPr lang="en-US" sz="1600" dirty="0">
              <a:latin typeface="Arial" panose="020B0604020202020204" pitchFamily="34" charset="0"/>
            </a:endParaRPr>
          </a:p>
        </p:txBody>
      </p:sp>
      <p:sp>
        <p:nvSpPr>
          <p:cNvPr id="29" name="Rectangle 29"/>
          <p:cNvSpPr txBox="1">
            <a:spLocks noChangeArrowheads="1"/>
          </p:cNvSpPr>
          <p:nvPr/>
        </p:nvSpPr>
        <p:spPr bwMode="auto">
          <a:xfrm>
            <a:off x="457200" y="685800"/>
            <a:ext cx="8458200" cy="646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rPr>
              <a:t>CPU places address A on bus. Main memory reads it and waits for the corresponding data word to arrive.</a:t>
            </a:r>
            <a:endParaRPr lang="en-US" sz="1800" kern="0" dirty="0">
              <a:latin typeface="Arial" panose="020B0604020202020204" pitchFamily="34" charset="0"/>
            </a:endParaRPr>
          </a:p>
        </p:txBody>
      </p:sp>
    </p:spTree>
    <p:extLst>
      <p:ext uri="{BB962C8B-B14F-4D97-AF65-F5344CB8AC3E}">
        <p14:creationId xmlns:p14="http://schemas.microsoft.com/office/powerpoint/2010/main" val="3258453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5" name="Rectangle 29"/>
          <p:cNvSpPr>
            <a:spLocks noGrp="1" noChangeArrowheads="1"/>
          </p:cNvSpPr>
          <p:nvPr>
            <p:ph type="title"/>
          </p:nvPr>
        </p:nvSpPr>
        <p:spPr/>
        <p:txBody>
          <a:bodyPr/>
          <a:lstStyle/>
          <a:p>
            <a:r>
              <a:rPr lang="en-US" dirty="0"/>
              <a:t>Memory Write Transaction (2)</a:t>
            </a:r>
          </a:p>
        </p:txBody>
      </p:sp>
      <p:sp>
        <p:nvSpPr>
          <p:cNvPr id="91140"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91141" name="AutoShape 5"/>
          <p:cNvSpPr>
            <a:spLocks noChangeArrowheads="1"/>
          </p:cNvSpPr>
          <p:nvPr/>
        </p:nvSpPr>
        <p:spPr bwMode="auto">
          <a:xfrm>
            <a:off x="5243513"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91142"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dirty="0">
              <a:latin typeface="Arial" panose="020B0604020202020204" pitchFamily="34" charset="0"/>
            </a:endParaRPr>
          </a:p>
        </p:txBody>
      </p:sp>
      <p:sp>
        <p:nvSpPr>
          <p:cNvPr id="91143" name="AutoShape 7"/>
          <p:cNvSpPr>
            <a:spLocks noChangeArrowheads="1"/>
          </p:cNvSpPr>
          <p:nvPr/>
        </p:nvSpPr>
        <p:spPr bwMode="auto">
          <a:xfrm>
            <a:off x="2871788" y="39624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1144"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1145"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1146"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1147"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latin typeface="Arial" panose="020B0604020202020204" pitchFamily="34" charset="0"/>
              </a:rPr>
              <a:t>y</a:t>
            </a:r>
            <a:endParaRPr lang="en-US" sz="1000" dirty="0">
              <a:latin typeface="Arial" panose="020B0604020202020204" pitchFamily="34" charset="0"/>
            </a:endParaRPr>
          </a:p>
        </p:txBody>
      </p:sp>
      <p:sp>
        <p:nvSpPr>
          <p:cNvPr id="91148"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1149"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1150"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1151"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dirty="0">
                <a:latin typeface="Arial" panose="020B0604020202020204" pitchFamily="34" charset="0"/>
              </a:rPr>
              <a:t>ALU</a:t>
            </a:r>
          </a:p>
        </p:txBody>
      </p:sp>
      <p:sp>
        <p:nvSpPr>
          <p:cNvPr id="91152" name="Text Box 16"/>
          <p:cNvSpPr txBox="1">
            <a:spLocks noChangeArrowheads="1"/>
          </p:cNvSpPr>
          <p:nvPr/>
        </p:nvSpPr>
        <p:spPr bwMode="auto">
          <a:xfrm>
            <a:off x="1605753" y="2345323"/>
            <a:ext cx="12811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R</a:t>
            </a:r>
            <a:r>
              <a:rPr lang="en-US" sz="1600" dirty="0" smtClean="0">
                <a:latin typeface="Arial" panose="020B0604020202020204" pitchFamily="34" charset="0"/>
              </a:rPr>
              <a:t>egister </a:t>
            </a:r>
            <a:r>
              <a:rPr lang="en-US" sz="1600" dirty="0">
                <a:latin typeface="Arial" panose="020B0604020202020204" pitchFamily="34" charset="0"/>
              </a:rPr>
              <a:t>file</a:t>
            </a:r>
          </a:p>
        </p:txBody>
      </p:sp>
      <p:sp>
        <p:nvSpPr>
          <p:cNvPr id="91153"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1154" name="Rectangle 18"/>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Arial" panose="020B0604020202020204" pitchFamily="34" charset="0"/>
              </a:rPr>
              <a:t>B</a:t>
            </a:r>
            <a:r>
              <a:rPr lang="en-US" sz="1600" dirty="0" smtClean="0">
                <a:latin typeface="Arial" panose="020B0604020202020204" pitchFamily="34" charset="0"/>
              </a:rPr>
              <a:t>us </a:t>
            </a:r>
            <a:r>
              <a:rPr lang="en-US" sz="1600" dirty="0">
                <a:latin typeface="Arial" panose="020B0604020202020204" pitchFamily="34" charset="0"/>
              </a:rPr>
              <a:t>interface</a:t>
            </a:r>
          </a:p>
        </p:txBody>
      </p:sp>
      <p:sp>
        <p:nvSpPr>
          <p:cNvPr id="91155" name="Text Box 19"/>
          <p:cNvSpPr txBox="1">
            <a:spLocks noChangeArrowheads="1"/>
          </p:cNvSpPr>
          <p:nvPr/>
        </p:nvSpPr>
        <p:spPr bwMode="auto">
          <a:xfrm>
            <a:off x="5783263" y="3825875"/>
            <a:ext cx="282575" cy="3048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400" i="1" dirty="0">
                <a:latin typeface="Arial" panose="020B0604020202020204" pitchFamily="34" charset="0"/>
              </a:rPr>
              <a:t>y</a:t>
            </a:r>
          </a:p>
        </p:txBody>
      </p:sp>
      <p:sp>
        <p:nvSpPr>
          <p:cNvPr id="91156" name="Line 20"/>
          <p:cNvSpPr>
            <a:spLocks noChangeShapeType="1"/>
          </p:cNvSpPr>
          <p:nvPr/>
        </p:nvSpPr>
        <p:spPr bwMode="auto">
          <a:xfrm>
            <a:off x="2266950" y="3276600"/>
            <a:ext cx="0" cy="914400"/>
          </a:xfrm>
          <a:prstGeom prst="line">
            <a:avLst/>
          </a:prstGeom>
          <a:noFill/>
          <a:ln w="76200">
            <a:solidFill>
              <a:srgbClr val="00FFFF"/>
            </a:solidFill>
            <a:round/>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1157" name="Line 21"/>
          <p:cNvSpPr>
            <a:spLocks noChangeShapeType="1"/>
          </p:cNvSpPr>
          <p:nvPr/>
        </p:nvSpPr>
        <p:spPr bwMode="auto">
          <a:xfrm>
            <a:off x="2266950" y="4191000"/>
            <a:ext cx="44958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dirty="0">
              <a:latin typeface="Arial" panose="020B0604020202020204" pitchFamily="34" charset="0"/>
            </a:endParaRPr>
          </a:p>
        </p:txBody>
      </p:sp>
      <p:sp>
        <p:nvSpPr>
          <p:cNvPr id="91158" name="Rectangle 22"/>
          <p:cNvSpPr>
            <a:spLocks noChangeArrowheads="1"/>
          </p:cNvSpPr>
          <p:nvPr/>
        </p:nvSpPr>
        <p:spPr bwMode="auto">
          <a:xfrm>
            <a:off x="6762750" y="42672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dirty="0">
              <a:latin typeface="Arial" panose="020B0604020202020204" pitchFamily="34" charset="0"/>
            </a:endParaRPr>
          </a:p>
        </p:txBody>
      </p:sp>
      <p:sp>
        <p:nvSpPr>
          <p:cNvPr id="91159" name="Text Box 23"/>
          <p:cNvSpPr txBox="1">
            <a:spLocks noChangeArrowheads="1"/>
          </p:cNvSpPr>
          <p:nvPr/>
        </p:nvSpPr>
        <p:spPr bwMode="auto">
          <a:xfrm>
            <a:off x="6499653" y="3471446"/>
            <a:ext cx="142859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M</a:t>
            </a:r>
            <a:r>
              <a:rPr lang="en-US" sz="1600" dirty="0" smtClean="0">
                <a:latin typeface="Arial" panose="020B0604020202020204" pitchFamily="34" charset="0"/>
              </a:rPr>
              <a:t>ain </a:t>
            </a:r>
            <a:r>
              <a:rPr lang="en-US" sz="1600" dirty="0">
                <a:latin typeface="Arial" panose="020B0604020202020204" pitchFamily="34" charset="0"/>
              </a:rPr>
              <a:t>memory</a:t>
            </a:r>
          </a:p>
        </p:txBody>
      </p:sp>
      <p:sp>
        <p:nvSpPr>
          <p:cNvPr id="91160" name="Text Box 24"/>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0</a:t>
            </a:r>
          </a:p>
        </p:txBody>
      </p:sp>
      <p:sp>
        <p:nvSpPr>
          <p:cNvPr id="91161" name="Text Box 25"/>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panose="020B0604020202020204" pitchFamily="34" charset="0"/>
              </a:rPr>
              <a:t>A</a:t>
            </a:r>
          </a:p>
        </p:txBody>
      </p:sp>
      <p:sp>
        <p:nvSpPr>
          <p:cNvPr id="91162" name="Text Box 26"/>
          <p:cNvSpPr txBox="1">
            <a:spLocks noChangeArrowheads="1"/>
          </p:cNvSpPr>
          <p:nvPr/>
        </p:nvSpPr>
        <p:spPr bwMode="auto">
          <a:xfrm>
            <a:off x="1191856" y="3015248"/>
            <a:ext cx="69762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a:t>
            </a:r>
            <a:r>
              <a:rPr lang="en-US" sz="1600" dirty="0" err="1">
                <a:latin typeface="Arial" panose="020B0604020202020204" pitchFamily="34" charset="0"/>
              </a:rPr>
              <a:t>eax</a:t>
            </a:r>
            <a:endParaRPr lang="en-US" sz="1600" dirty="0">
              <a:latin typeface="Arial" panose="020B0604020202020204" pitchFamily="34" charset="0"/>
            </a:endParaRPr>
          </a:p>
        </p:txBody>
      </p:sp>
      <p:sp>
        <p:nvSpPr>
          <p:cNvPr id="91163" name="Text Box 27"/>
          <p:cNvSpPr txBox="1">
            <a:spLocks noChangeArrowheads="1"/>
          </p:cNvSpPr>
          <p:nvPr/>
        </p:nvSpPr>
        <p:spPr bwMode="auto">
          <a:xfrm>
            <a:off x="4243528" y="3716923"/>
            <a:ext cx="108715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Arial" panose="020B0604020202020204" pitchFamily="34" charset="0"/>
              </a:rPr>
              <a:t>I/O bridge</a:t>
            </a:r>
          </a:p>
        </p:txBody>
      </p:sp>
      <p:sp>
        <p:nvSpPr>
          <p:cNvPr id="91164" name="Text Box 28"/>
          <p:cNvSpPr txBox="1">
            <a:spLocks noChangeArrowheads="1"/>
          </p:cNvSpPr>
          <p:nvPr/>
        </p:nvSpPr>
        <p:spPr bwMode="auto">
          <a:xfrm>
            <a:off x="4652962" y="2438400"/>
            <a:ext cx="3177473" cy="584775"/>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latin typeface="Arial" panose="020B0604020202020204" pitchFamily="34" charset="0"/>
              </a:rPr>
              <a:t>Store operation</a:t>
            </a:r>
            <a:r>
              <a:rPr lang="en-US" sz="1600" dirty="0">
                <a:latin typeface="Arial" panose="020B0604020202020204" pitchFamily="34" charset="0"/>
              </a:rPr>
              <a:t>:</a:t>
            </a:r>
            <a:r>
              <a:rPr lang="en-US" sz="1600" dirty="0">
                <a:latin typeface="Times" charset="0"/>
              </a:rPr>
              <a:t> </a:t>
            </a:r>
            <a:r>
              <a:rPr lang="en-US" sz="1600" dirty="0" err="1">
                <a:latin typeface="Courier New" charset="0"/>
              </a:rPr>
              <a:t>movl</a:t>
            </a:r>
            <a:r>
              <a:rPr lang="en-US" sz="1600" dirty="0">
                <a:latin typeface="Courier New" charset="0"/>
              </a:rPr>
              <a:t> %</a:t>
            </a:r>
            <a:r>
              <a:rPr lang="en-US" sz="1600" dirty="0" err="1">
                <a:latin typeface="Courier New" charset="0"/>
              </a:rPr>
              <a:t>eax</a:t>
            </a:r>
            <a:r>
              <a:rPr lang="en-US" sz="1600" dirty="0">
                <a:latin typeface="Courier New" charset="0"/>
              </a:rPr>
              <a:t>, A</a:t>
            </a:r>
            <a:endParaRPr lang="en-US" sz="1600" dirty="0">
              <a:latin typeface="Times" charset="0"/>
            </a:endParaRPr>
          </a:p>
          <a:p>
            <a:pPr algn="l">
              <a:lnSpc>
                <a:spcPct val="100000"/>
              </a:lnSpc>
            </a:pPr>
            <a:endParaRPr lang="en-US" sz="1600" dirty="0">
              <a:latin typeface="Arial" panose="020B0604020202020204" pitchFamily="34" charset="0"/>
            </a:endParaRPr>
          </a:p>
        </p:txBody>
      </p:sp>
      <p:sp>
        <p:nvSpPr>
          <p:cNvPr id="30" name="Rectangle 30"/>
          <p:cNvSpPr txBox="1">
            <a:spLocks noChangeArrowheads="1"/>
          </p:cNvSpPr>
          <p:nvPr/>
        </p:nvSpPr>
        <p:spPr bwMode="auto">
          <a:xfrm>
            <a:off x="457200" y="685800"/>
            <a:ext cx="8458200"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rPr>
              <a:t>CPU places data word y on the bus.</a:t>
            </a:r>
            <a:endParaRPr lang="en-US" sz="1800" kern="0" dirty="0">
              <a:latin typeface="Arial" panose="020B0604020202020204" pitchFamily="34" charset="0"/>
            </a:endParaRPr>
          </a:p>
        </p:txBody>
      </p:sp>
    </p:spTree>
    <p:extLst>
      <p:ext uri="{BB962C8B-B14F-4D97-AF65-F5344CB8AC3E}">
        <p14:creationId xmlns:p14="http://schemas.microsoft.com/office/powerpoint/2010/main" val="1171218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0" cap="flat" cmpd="sng" algn="ctr">
          <a:solidFill>
            <a:srgbClr val="0000FF"/>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1750" cap="flat" cmpd="sng" algn="ctr">
          <a:solidFill>
            <a:srgbClr val="0000FF"/>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1261</TotalTime>
  <Words>1447</Words>
  <Application>Microsoft Office PowerPoint</Application>
  <PresentationFormat>Overhead</PresentationFormat>
  <Paragraphs>473</Paragraphs>
  <Slides>25</Slides>
  <Notes>23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ＭＳ Ｐゴシック</vt:lpstr>
      <vt:lpstr>Arial</vt:lpstr>
      <vt:lpstr>Calibri</vt:lpstr>
      <vt:lpstr>Courier New</vt:lpstr>
      <vt:lpstr>Helvetica</vt:lpstr>
      <vt:lpstr>Monotype Sorts</vt:lpstr>
      <vt:lpstr>Times</vt:lpstr>
      <vt:lpstr>Times New Roman</vt:lpstr>
      <vt:lpstr>Wingdings</vt:lpstr>
      <vt:lpstr>Professional</vt:lpstr>
      <vt:lpstr>Cache Memory and Performance</vt:lpstr>
      <vt:lpstr>An Example Memory Hierarchy</vt:lpstr>
      <vt:lpstr>Random-Access Memory (RAM)</vt:lpstr>
      <vt:lpstr>Traditional CPU-Memory Bus Structure</vt:lpstr>
      <vt:lpstr>Memory Read Transaction (1)</vt:lpstr>
      <vt:lpstr>Memory Read Transaction (2)</vt:lpstr>
      <vt:lpstr>Memory Read Transaction (3)</vt:lpstr>
      <vt:lpstr>Memory Write Transaction (1)</vt:lpstr>
      <vt:lpstr>Memory Write Transaction (2)</vt:lpstr>
      <vt:lpstr>Memory Write Transaction (3)</vt:lpstr>
      <vt:lpstr>The Bigger Picture: I/O Bus</vt:lpstr>
      <vt:lpstr>Storage Trends</vt:lpstr>
      <vt:lpstr>The CPU-Memory Gap</vt:lpstr>
      <vt:lpstr>Locality</vt:lpstr>
      <vt:lpstr>Locality Example</vt:lpstr>
      <vt:lpstr>Taking Advantage of Locality</vt:lpstr>
      <vt:lpstr>Is Locality There to Be Exploited?</vt:lpstr>
      <vt:lpstr>An Example Memory Hierarchy</vt:lpstr>
      <vt:lpstr>Caches</vt:lpstr>
      <vt:lpstr>General Cache Concepts</vt:lpstr>
      <vt:lpstr>General Cache Concepts: Hit</vt:lpstr>
      <vt:lpstr>General Cache Concepts: Miss</vt:lpstr>
      <vt:lpstr>Types of Cache Misses</vt:lpstr>
      <vt:lpstr>Examples of Caching in the Hierarchy</vt:lpstr>
      <vt:lpstr>Cache Memories</vt:lpstr>
    </vt:vector>
  </TitlesOfParts>
  <Company>Computer Science  VA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William D McQuain</dc:creator>
  <cp:lastModifiedBy>William D McQuain</cp:lastModifiedBy>
  <cp:revision>157</cp:revision>
  <cp:lastPrinted>2013-10-27T01:44:40Z</cp:lastPrinted>
  <dcterms:created xsi:type="dcterms:W3CDTF">1998-08-05T19:51:03Z</dcterms:created>
  <dcterms:modified xsi:type="dcterms:W3CDTF">2020-04-01T00:48:15Z</dcterms:modified>
</cp:coreProperties>
</file>