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60" r:id="rId2"/>
    <p:sldId id="270" r:id="rId3"/>
    <p:sldId id="274" r:id="rId4"/>
    <p:sldId id="271" r:id="rId5"/>
    <p:sldId id="275" r:id="rId6"/>
    <p:sldId id="273" r:id="rId7"/>
    <p:sldId id="277" r:id="rId8"/>
    <p:sldId id="276" r:id="rId9"/>
    <p:sldId id="272" r:id="rId10"/>
    <p:sldId id="280" r:id="rId11"/>
    <p:sldId id="278" r:id="rId12"/>
    <p:sldId id="263" r:id="rId13"/>
    <p:sldId id="264" r:id="rId14"/>
    <p:sldId id="265" r:id="rId15"/>
    <p:sldId id="281" r:id="rId16"/>
  </p:sldIdLst>
  <p:sldSz cx="9144000" cy="6858000" type="overhead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2" autoAdjust="0"/>
    <p:restoredTop sz="86364" autoAdjust="0"/>
  </p:normalViewPr>
  <p:slideViewPr>
    <p:cSldViewPr>
      <p:cViewPr varScale="1">
        <p:scale>
          <a:sx n="109" d="100"/>
          <a:sy n="109" d="100"/>
        </p:scale>
        <p:origin x="5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0" y="93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5.xml"/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12" Type="http://schemas.openxmlformats.org/officeDocument/2006/relationships/slide" Target="slides/slide14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3.xml"/><Relationship Id="rId5" Type="http://schemas.openxmlformats.org/officeDocument/2006/relationships/slide" Target="slides/slide5.xml"/><Relationship Id="rId10" Type="http://schemas.openxmlformats.org/officeDocument/2006/relationships/slide" Target="slides/slide12.xml"/><Relationship Id="rId4" Type="http://schemas.openxmlformats.org/officeDocument/2006/relationships/slide" Target="slides/slide4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4656" cy="48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>
                <a:latin typeface="Arial" panose="020B0604020202020204" pitchFamily="34" charset="0"/>
              </a:rPr>
              <a:t>CS 3204 Operating Systems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191" y="0"/>
            <a:ext cx="3064656" cy="48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457"/>
            <a:ext cx="3064656" cy="48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>
                <a:latin typeface="Arial" panose="020B0604020202020204" pitchFamily="34" charset="0"/>
              </a:rPr>
              <a:t>©William D McQuain, January 2005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191" y="8829457"/>
            <a:ext cx="3064656" cy="48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9E37C66-AA52-4683-B0D2-1D996CFC7178}" type="slidenum">
              <a:rPr lang="en-US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71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956" cy="46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l" defTabSz="93190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444" y="1"/>
            <a:ext cx="3037956" cy="46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190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51" y="711532"/>
            <a:ext cx="4082725" cy="792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80"/>
            <a:ext cx="3037956" cy="46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l" defTabSz="93190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444" y="8831480"/>
            <a:ext cx="3037956" cy="46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1901">
              <a:defRPr sz="1000">
                <a:latin typeface="Arial" panose="020B0604020202020204" pitchFamily="34" charset="0"/>
              </a:defRPr>
            </a:lvl1pPr>
          </a:lstStyle>
          <a:p>
            <a:fld id="{74199B8D-54D0-4BD4-BAEB-671FA00FDD4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3775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43236-2B7F-4BE2-B70C-06C46A3BB97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43236-2B7F-4BE2-B70C-06C46A3BB97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1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6105E-3E49-4ADB-95EB-6055624DF08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04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99CDD2-F4C1-442A-9B1A-D1EFD33ACD7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021DB-8F01-439B-9E5D-6B25844A08D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85E8B-0848-437E-AB0B-552CFF558EF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85E8B-0848-437E-AB0B-552CFF558EF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53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43236-2B7F-4BE2-B70C-06C46A3BB97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43236-2B7F-4BE2-B70C-06C46A3BB97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43236-2B7F-4BE2-B70C-06C46A3BB97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43236-2B7F-4BE2-B70C-06C46A3BB97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43236-2B7F-4BE2-B70C-06C46A3BB97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6105E-3E49-4ADB-95EB-6055624DF08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43236-2B7F-4BE2-B70C-06C46A3BB97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43236-2B7F-4BE2-B70C-06C46A3BB97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05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5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2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0 w 5269"/>
                <a:gd name="T3" fmla="*/ 0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5268 w 5269"/>
                <a:gd name="T3" fmla="*/ 2976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FF66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rgbClr val="FF66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rgbClr val="FF66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6553200" y="179388"/>
            <a:ext cx="2135200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 algn="l"/>
            <a:r>
              <a:rPr lang="en-US" altLang="en-US" sz="1800" dirty="0" smtClean="0">
                <a:latin typeface="Helvetica" pitchFamily="34" charset="0"/>
              </a:rPr>
              <a:t>Handling Branches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 userDrawn="1"/>
        </p:nvSpPr>
        <p:spPr bwMode="auto">
          <a:xfrm>
            <a:off x="8543544" y="15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223D0B6-3335-40C2-9F68-E8C20D02F0F4}" type="slidenum">
              <a:rPr lang="en-US" sz="2000">
                <a:latin typeface="Arial" charset="0"/>
              </a:rPr>
              <a:pPr>
                <a:spcBef>
                  <a:spcPct val="50000"/>
                </a:spcBef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0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1" name="Text Box 22"/>
          <p:cNvSpPr txBox="1">
            <a:spLocks noChangeArrowheads="1"/>
          </p:cNvSpPr>
          <p:nvPr userDrawn="1"/>
        </p:nvSpPr>
        <p:spPr bwMode="auto">
          <a:xfrm>
            <a:off x="6858000" y="6553200"/>
            <a:ext cx="2209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©2005-2020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Hazards</a:t>
            </a:r>
            <a:endParaRPr lang="en-A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690" y="685800"/>
            <a:ext cx="8458200" cy="369974"/>
          </a:xfrm>
          <a:noFill/>
        </p:spPr>
        <p:txBody>
          <a:bodyPr>
            <a:spAutoFit/>
          </a:bodyPr>
          <a:lstStyle/>
          <a:p>
            <a:r>
              <a:rPr lang="en-US" sz="1800" dirty="0" smtClean="0"/>
              <a:t>Consider executing this sequence of instructions in the pipeline: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139988"/>
            <a:ext cx="4876800" cy="3029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FontTx/>
              <a:buNone/>
            </a:pP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address         instruction</a:t>
            </a:r>
          </a:p>
          <a:p>
            <a:pPr marL="0" lvl="1" indent="0">
              <a:buFontTx/>
              <a:buNone/>
            </a:pP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---------------------------------</a:t>
            </a:r>
          </a:p>
          <a:p>
            <a:pPr marL="0" lvl="1" indent="0">
              <a:buFontTx/>
              <a:buNone/>
            </a:pP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36:         sub  $10, $4, $8</a:t>
            </a:r>
            <a:br>
              <a:rPr lang="en-US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40:        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$1,  $3, L1</a:t>
            </a:r>
            <a:br>
              <a:rPr lang="en-US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44:         and  $12, $2, $5</a:t>
            </a:r>
            <a:br>
              <a:rPr lang="en-US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48:         or   $13,$12,$13</a:t>
            </a:r>
          </a:p>
          <a:p>
            <a:pPr marL="0" lvl="1" indent="0">
              <a:buFontTx/>
              <a:buNone/>
            </a:pP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52:         add  $14, $4, $2</a:t>
            </a:r>
            <a:br>
              <a:rPr lang="en-US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56:        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$15, $6, $7</a:t>
            </a:r>
            <a:br>
              <a:rPr lang="en-US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...</a:t>
            </a:r>
            <a:br>
              <a:rPr lang="en-US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72:    L1: 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$4, 50($7)   </a:t>
            </a:r>
            <a:endParaRPr lang="en-US" sz="18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4458731"/>
            <a:ext cx="8153400" cy="1561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When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sz="1800" kern="0" dirty="0" smtClean="0">
                <a:latin typeface="Arial" panose="020B0604020202020204" pitchFamily="34" charset="0"/>
              </a:rPr>
              <a:t> moves into the 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sz="1800" kern="0" dirty="0" smtClean="0">
                <a:latin typeface="Arial" panose="020B0604020202020204" pitchFamily="34" charset="0"/>
              </a:rPr>
              <a:t> stage:</a:t>
            </a:r>
          </a:p>
          <a:p>
            <a:pPr marL="0" indent="0"/>
            <a:endParaRPr lang="en-US" sz="1000" kern="0" dirty="0">
              <a:latin typeface="Arial" panose="020B0604020202020204" pitchFamily="34" charset="0"/>
            </a:endParaRPr>
          </a:p>
          <a:p>
            <a:pPr marL="461963" indent="-461963">
              <a:tabLst>
                <a:tab pos="231775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	-	should we fetch the instruction at address 44?</a:t>
            </a:r>
          </a:p>
          <a:p>
            <a:pPr marL="461963" indent="-461963">
              <a:tabLst>
                <a:tab pos="231775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it may or may not be executed next, depending on whether $1 == $3</a:t>
            </a:r>
          </a:p>
          <a:p>
            <a:pPr marL="461963" indent="-461963">
              <a:tabLst>
                <a:tab pos="231775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we don’t know the address of the branch target instruction yet anyway</a:t>
            </a:r>
            <a:endParaRPr lang="en-US" sz="1400" kern="0" dirty="0">
              <a:latin typeface="Arial" panose="020B0604020202020204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4922982" y="2244436"/>
            <a:ext cx="824462" cy="1644073"/>
          </a:xfrm>
          <a:custGeom>
            <a:avLst/>
            <a:gdLst>
              <a:gd name="connsiteX0" fmla="*/ 203200 w 824462"/>
              <a:gd name="connsiteY0" fmla="*/ 0 h 1644073"/>
              <a:gd name="connsiteX1" fmla="*/ 822036 w 824462"/>
              <a:gd name="connsiteY1" fmla="*/ 646546 h 1644073"/>
              <a:gd name="connsiteX2" fmla="*/ 0 w 824462"/>
              <a:gd name="connsiteY2" fmla="*/ 1644073 h 164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4462" h="1644073">
                <a:moveTo>
                  <a:pt x="203200" y="0"/>
                </a:moveTo>
                <a:cubicBezTo>
                  <a:pt x="529551" y="186267"/>
                  <a:pt x="855903" y="372534"/>
                  <a:pt x="822036" y="646546"/>
                </a:cubicBezTo>
                <a:cubicBezTo>
                  <a:pt x="788169" y="920558"/>
                  <a:pt x="394084" y="1282315"/>
                  <a:pt x="0" y="1644073"/>
                </a:cubicBezTo>
              </a:path>
            </a:pathLst>
          </a:cu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r="46353" b="52940"/>
          <a:stretch/>
        </p:blipFill>
        <p:spPr>
          <a:xfrm>
            <a:off x="3220490" y="2438400"/>
            <a:ext cx="5694910" cy="3938790"/>
          </a:xfrm>
          <a:prstGeom prst="rect">
            <a:avLst/>
          </a:prstGeom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Stall-on-Branch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638819"/>
            <a:ext cx="634406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914400" indent="-914400"/>
            <a:r>
              <a:rPr lang="en-US" sz="1800" kern="0" dirty="0" smtClean="0">
                <a:latin typeface="Arial" panose="020B0604020202020204" pitchFamily="34" charset="0"/>
              </a:rPr>
              <a:t>Whenever we decode a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sz="1800" kern="0" dirty="0" smtClean="0">
                <a:latin typeface="Arial" panose="020B0604020202020204" pitchFamily="34" charset="0"/>
              </a:rPr>
              <a:t> instruction: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3876628"/>
            <a:ext cx="2743200" cy="84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b="1" kern="0" dirty="0" smtClean="0">
                <a:solidFill>
                  <a:srgbClr val="FF0000"/>
                </a:solidFill>
                <a:latin typeface="Arial" panose="020B0604020202020204" pitchFamily="34" charset="0"/>
              </a:rPr>
              <a:t>QTP</a:t>
            </a:r>
          </a:p>
          <a:p>
            <a:pPr marL="0" indent="0"/>
            <a:r>
              <a:rPr lang="en-US" sz="1400" b="1" kern="0" dirty="0" smtClean="0">
                <a:solidFill>
                  <a:srgbClr val="FF0000"/>
                </a:solidFill>
                <a:latin typeface="Arial" panose="020B0604020202020204" pitchFamily="34" charset="0"/>
              </a:rPr>
              <a:t>Does this design actually accomplish that?</a:t>
            </a:r>
            <a:endParaRPr lang="en-US" sz="1400" b="1" kern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66334" y="1001626"/>
            <a:ext cx="748706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/>
            <a:r>
              <a:rPr lang="en-US" sz="1800" kern="0" dirty="0" smtClean="0">
                <a:latin typeface="Arial" panose="020B0604020202020204" pitchFamily="34" charset="0"/>
              </a:rPr>
              <a:t>-	we need to stall the instruction that follows the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endParaRPr lang="en-US" sz="18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66334" y="1382626"/>
            <a:ext cx="8117230" cy="1976036"/>
            <a:chOff x="666334" y="1382626"/>
            <a:chExt cx="8117230" cy="1976036"/>
          </a:xfrm>
        </p:grpSpPr>
        <p:sp>
          <p:nvSpPr>
            <p:cNvPr id="17" name="Rectangle 3"/>
            <p:cNvSpPr txBox="1">
              <a:spLocks noChangeArrowheads="1"/>
            </p:cNvSpPr>
            <p:nvPr/>
          </p:nvSpPr>
          <p:spPr bwMode="auto">
            <a:xfrm>
              <a:off x="666334" y="1382626"/>
              <a:ext cx="7487066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228600" indent="-228600"/>
              <a:r>
                <a:rPr lang="en-US" sz="1800" kern="0" dirty="0" smtClean="0">
                  <a:latin typeface="Arial" panose="020B0604020202020204" pitchFamily="34" charset="0"/>
                </a:rPr>
                <a:t>-	we have the ability to turn the instruction in the ID stage into a </a:t>
              </a:r>
              <a:r>
                <a:rPr lang="en-US" sz="1800" kern="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nop</a:t>
              </a:r>
              <a:endPara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" name="Freeform 1"/>
            <p:cNvSpPr/>
            <p:nvPr/>
          </p:nvSpPr>
          <p:spPr bwMode="auto">
            <a:xfrm>
              <a:off x="7816362" y="1591408"/>
              <a:ext cx="967202" cy="1767254"/>
            </a:xfrm>
            <a:custGeom>
              <a:avLst/>
              <a:gdLst>
                <a:gd name="connsiteX0" fmla="*/ 0 w 967202"/>
                <a:gd name="connsiteY0" fmla="*/ 0 h 1767254"/>
                <a:gd name="connsiteX1" fmla="*/ 958361 w 967202"/>
                <a:gd name="connsiteY1" fmla="*/ 536330 h 1767254"/>
                <a:gd name="connsiteX2" fmla="*/ 395653 w 967202"/>
                <a:gd name="connsiteY2" fmla="*/ 1767254 h 176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202" h="1767254">
                  <a:moveTo>
                    <a:pt x="0" y="0"/>
                  </a:moveTo>
                  <a:cubicBezTo>
                    <a:pt x="446209" y="120894"/>
                    <a:pt x="892419" y="241788"/>
                    <a:pt x="958361" y="536330"/>
                  </a:cubicBezTo>
                  <a:cubicBezTo>
                    <a:pt x="1024303" y="830872"/>
                    <a:pt x="709978" y="1299063"/>
                    <a:pt x="395653" y="1767254"/>
                  </a:cubicBezTo>
                </a:path>
              </a:pathLst>
            </a:custGeom>
            <a:noFill/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6334" y="1763626"/>
            <a:ext cx="7487066" cy="1638997"/>
            <a:chOff x="666334" y="1763626"/>
            <a:chExt cx="7487066" cy="1638997"/>
          </a:xfrm>
        </p:grpSpPr>
        <p:grpSp>
          <p:nvGrpSpPr>
            <p:cNvPr id="9" name="Group 8"/>
            <p:cNvGrpSpPr/>
            <p:nvPr/>
          </p:nvGrpSpPr>
          <p:grpSpPr>
            <a:xfrm>
              <a:off x="666334" y="1763626"/>
              <a:ext cx="7487066" cy="1489528"/>
              <a:chOff x="666334" y="1763626"/>
              <a:chExt cx="7487066" cy="1489528"/>
            </a:xfrm>
          </p:grpSpPr>
          <p:sp>
            <p:nvSpPr>
              <p:cNvPr id="16" name="Rectangle 3"/>
              <p:cNvSpPr txBox="1">
                <a:spLocks noChangeArrowheads="1"/>
              </p:cNvSpPr>
              <p:nvPr/>
            </p:nvSpPr>
            <p:spPr bwMode="auto">
              <a:xfrm>
                <a:off x="666334" y="1763626"/>
                <a:ext cx="7487066" cy="3699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Monotype Sorts" pitchFamily="2" charset="2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Monotype Sorts" pitchFamily="2" charset="2"/>
                  <a:buChar char="n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–"/>
                  <a:defRPr sz="14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228600" indent="-228600"/>
                <a:r>
                  <a:rPr lang="en-US" sz="1800" kern="0" dirty="0" smtClean="0">
                    <a:latin typeface="Arial" panose="020B0604020202020204" pitchFamily="34" charset="0"/>
                  </a:rPr>
                  <a:t>-	but we need to trigger that one cycle after decoding the </a:t>
                </a:r>
                <a:r>
                  <a:rPr lang="en-US" sz="1800" kern="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beq</a:t>
                </a:r>
                <a:endParaRPr lang="en-US" sz="1800" kern="0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>
                <a:off x="1990101" y="2110154"/>
                <a:ext cx="1588368" cy="1143000"/>
              </a:xfrm>
              <a:custGeom>
                <a:avLst/>
                <a:gdLst>
                  <a:gd name="connsiteX0" fmla="*/ 410199 w 1588368"/>
                  <a:gd name="connsiteY0" fmla="*/ 0 h 1143000"/>
                  <a:gd name="connsiteX1" fmla="*/ 67299 w 1588368"/>
                  <a:gd name="connsiteY1" fmla="*/ 404446 h 1143000"/>
                  <a:gd name="connsiteX2" fmla="*/ 1588368 w 1588368"/>
                  <a:gd name="connsiteY2" fmla="*/ 1143000 h 114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88368" h="1143000">
                    <a:moveTo>
                      <a:pt x="410199" y="0"/>
                    </a:moveTo>
                    <a:cubicBezTo>
                      <a:pt x="140568" y="106973"/>
                      <a:pt x="-129063" y="213946"/>
                      <a:pt x="67299" y="404446"/>
                    </a:cubicBezTo>
                    <a:cubicBezTo>
                      <a:pt x="263661" y="594946"/>
                      <a:pt x="926014" y="868973"/>
                      <a:pt x="1588368" y="1143000"/>
                    </a:cubicBezTo>
                  </a:path>
                </a:pathLst>
              </a:custGeom>
              <a:noFill/>
              <a:ln w="444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8" name="Freeform 17"/>
            <p:cNvSpPr/>
            <p:nvPr/>
          </p:nvSpPr>
          <p:spPr bwMode="auto">
            <a:xfrm>
              <a:off x="7139354" y="1969477"/>
              <a:ext cx="587742" cy="1433146"/>
            </a:xfrm>
            <a:custGeom>
              <a:avLst/>
              <a:gdLst>
                <a:gd name="connsiteX0" fmla="*/ 0 w 587742"/>
                <a:gd name="connsiteY0" fmla="*/ 0 h 1433146"/>
                <a:gd name="connsiteX1" fmla="*/ 527538 w 587742"/>
                <a:gd name="connsiteY1" fmla="*/ 325315 h 1433146"/>
                <a:gd name="connsiteX2" fmla="*/ 553915 w 587742"/>
                <a:gd name="connsiteY2" fmla="*/ 1433146 h 1433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742" h="1433146">
                  <a:moveTo>
                    <a:pt x="0" y="0"/>
                  </a:moveTo>
                  <a:cubicBezTo>
                    <a:pt x="217609" y="43228"/>
                    <a:pt x="435219" y="86457"/>
                    <a:pt x="527538" y="325315"/>
                  </a:cubicBezTo>
                  <a:cubicBezTo>
                    <a:pt x="619857" y="564173"/>
                    <a:pt x="586886" y="998659"/>
                    <a:pt x="553915" y="1433146"/>
                  </a:cubicBezTo>
                </a:path>
              </a:pathLst>
            </a:custGeom>
            <a:noFill/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140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Big (but not quite final) Picture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-1" t="-1" r="-856" b="-701"/>
          <a:stretch/>
        </p:blipFill>
        <p:spPr>
          <a:xfrm>
            <a:off x="838200" y="685800"/>
            <a:ext cx="7391400" cy="581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Hazards for Branches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646973"/>
          </a:xfrm>
          <a:noFill/>
        </p:spPr>
        <p:txBody>
          <a:bodyPr>
            <a:spAutoFit/>
          </a:bodyPr>
          <a:lstStyle/>
          <a:p>
            <a:pPr marL="0" indent="0"/>
            <a:r>
              <a:rPr lang="en-US" sz="1800" dirty="0"/>
              <a:t>If a comparison </a:t>
            </a:r>
            <a:r>
              <a:rPr lang="en-US" sz="1800" dirty="0" smtClean="0"/>
              <a:t>register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/>
              <a:t> </a:t>
            </a:r>
            <a:r>
              <a:rPr lang="en-US" sz="1800" dirty="0"/>
              <a:t>is a destination of 2</a:t>
            </a:r>
            <a:r>
              <a:rPr lang="en-US" sz="1800" baseline="30000" dirty="0"/>
              <a:t>nd</a:t>
            </a:r>
            <a:r>
              <a:rPr lang="en-US" sz="1800" dirty="0"/>
              <a:t> or 3</a:t>
            </a:r>
            <a:r>
              <a:rPr lang="en-US" sz="1800" baseline="30000" dirty="0"/>
              <a:t>rd</a:t>
            </a:r>
            <a:r>
              <a:rPr lang="en-US" sz="1800" dirty="0"/>
              <a:t> preceding </a:t>
            </a:r>
            <a:r>
              <a:rPr lang="en-US" sz="1800" dirty="0" smtClean="0"/>
              <a:t>R-type </a:t>
            </a:r>
            <a:r>
              <a:rPr lang="en-US" sz="1800" dirty="0"/>
              <a:t>instruction</a:t>
            </a:r>
          </a:p>
        </p:txBody>
      </p: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381000" y="1462088"/>
            <a:ext cx="7772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Can resolve using </a:t>
            </a:r>
            <a:r>
              <a:rPr lang="en-US" sz="1800" dirty="0" smtClean="0">
                <a:latin typeface="Arial" panose="020B0604020202020204" pitchFamily="34" charset="0"/>
              </a:rPr>
              <a:t>forwarding, without any stalls</a:t>
            </a:r>
            <a:endParaRPr lang="en-US" sz="1800" dirty="0">
              <a:latin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09600" y="2575971"/>
            <a:ext cx="2670175" cy="2881312"/>
            <a:chOff x="609600" y="2209800"/>
            <a:chExt cx="2670175" cy="2881312"/>
          </a:xfrm>
        </p:grpSpPr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609600" y="3734896"/>
              <a:ext cx="211468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add $3, $1, $4</a:t>
              </a:r>
              <a:endParaRPr lang="en-AU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957" name="Rectangle 45"/>
            <p:cNvSpPr>
              <a:spLocks noChangeArrowheads="1"/>
            </p:cNvSpPr>
            <p:nvPr/>
          </p:nvSpPr>
          <p:spPr bwMode="auto">
            <a:xfrm>
              <a:off x="609600" y="2971800"/>
              <a:ext cx="213712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sub </a:t>
              </a:r>
              <a:r>
                <a:rPr lang="en-US" sz="1800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$4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$5, $6</a:t>
              </a:r>
              <a:endParaRPr lang="en-AU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958" name="Rectangle 46"/>
            <p:cNvSpPr>
              <a:spLocks noChangeArrowheads="1"/>
            </p:cNvSpPr>
            <p:nvPr/>
          </p:nvSpPr>
          <p:spPr bwMode="auto">
            <a:xfrm>
              <a:off x="609600" y="2209800"/>
              <a:ext cx="21177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add </a:t>
              </a:r>
              <a:r>
                <a:rPr lang="en-US" sz="1800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$1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$2, $3</a:t>
              </a:r>
              <a:endParaRPr lang="en-AU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959" name="Rectangle 47"/>
            <p:cNvSpPr>
              <a:spLocks noChangeArrowheads="1"/>
            </p:cNvSpPr>
            <p:nvPr/>
          </p:nvSpPr>
          <p:spPr bwMode="auto">
            <a:xfrm>
              <a:off x="609600" y="4724400"/>
              <a:ext cx="26701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Courier New" panose="02070309020205020404" pitchFamily="49" charset="0"/>
                  <a:cs typeface="Courier New" panose="02070309020205020404" pitchFamily="49" charset="0"/>
                </a:rPr>
                <a:t>beq </a:t>
              </a:r>
              <a:r>
                <a:rPr lang="en-US" sz="180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$1</a:t>
              </a:r>
              <a:r>
                <a:rPr lang="en-US" sz="180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80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$4</a:t>
              </a:r>
              <a:r>
                <a:rPr lang="en-US" sz="1800">
                  <a:latin typeface="Courier New" panose="02070309020205020404" pitchFamily="49" charset="0"/>
                  <a:cs typeface="Courier New" panose="02070309020205020404" pitchFamily="49" charset="0"/>
                </a:rPr>
                <a:t>, target</a:t>
              </a:r>
              <a:endParaRPr lang="en-AU" sz="180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5200" y="2575971"/>
            <a:ext cx="5107964" cy="3215229"/>
            <a:chOff x="3505200" y="2209800"/>
            <a:chExt cx="5107964" cy="3215229"/>
          </a:xfrm>
        </p:grpSpPr>
        <p:sp>
          <p:nvSpPr>
            <p:cNvPr id="2" name="TextBox 1"/>
            <p:cNvSpPr txBox="1"/>
            <p:nvPr/>
          </p:nvSpPr>
          <p:spPr>
            <a:xfrm>
              <a:off x="5928518" y="5086475"/>
              <a:ext cx="11461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beq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05200" y="2209800"/>
              <a:ext cx="3024188" cy="446817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5835" y="2982183"/>
              <a:ext cx="3024188" cy="446817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94384" y="3792416"/>
              <a:ext cx="3024188" cy="446817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88976" y="4658583"/>
              <a:ext cx="3024188" cy="446817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5735273" y="2613594"/>
              <a:ext cx="11461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add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33390" y="3401109"/>
              <a:ext cx="11461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sub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7" name="Straight Arrow Connector 6"/>
          <p:cNvCxnSpPr/>
          <p:nvPr/>
        </p:nvCxnSpPr>
        <p:spPr bwMode="auto">
          <a:xfrm>
            <a:off x="6016872" y="3566571"/>
            <a:ext cx="433388" cy="1600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5975840" y="2804571"/>
            <a:ext cx="655883" cy="2328446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reeform 2"/>
          <p:cNvSpPr/>
          <p:nvPr/>
        </p:nvSpPr>
        <p:spPr bwMode="auto">
          <a:xfrm>
            <a:off x="1406769" y="2883877"/>
            <a:ext cx="325326" cy="2224454"/>
          </a:xfrm>
          <a:custGeom>
            <a:avLst/>
            <a:gdLst>
              <a:gd name="connsiteX0" fmla="*/ 0 w 325326"/>
              <a:gd name="connsiteY0" fmla="*/ 0 h 2224454"/>
              <a:gd name="connsiteX1" fmla="*/ 325316 w 325326"/>
              <a:gd name="connsiteY1" fmla="*/ 1011115 h 2224454"/>
              <a:gd name="connsiteX2" fmla="*/ 8793 w 325326"/>
              <a:gd name="connsiteY2" fmla="*/ 2224454 h 222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326" h="2224454">
                <a:moveTo>
                  <a:pt x="0" y="0"/>
                </a:moveTo>
                <a:cubicBezTo>
                  <a:pt x="161925" y="320186"/>
                  <a:pt x="323851" y="640373"/>
                  <a:pt x="325316" y="1011115"/>
                </a:cubicBezTo>
                <a:cubicBezTo>
                  <a:pt x="326781" y="1381857"/>
                  <a:pt x="167787" y="1803155"/>
                  <a:pt x="8793" y="2224454"/>
                </a:cubicBezTo>
              </a:path>
            </a:pathLst>
          </a:custGeom>
          <a:noFill/>
          <a:ln w="444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424354" y="3675185"/>
            <a:ext cx="861745" cy="1512277"/>
          </a:xfrm>
          <a:custGeom>
            <a:avLst/>
            <a:gdLst>
              <a:gd name="connsiteX0" fmla="*/ 0 w 861745"/>
              <a:gd name="connsiteY0" fmla="*/ 0 h 1512277"/>
              <a:gd name="connsiteX1" fmla="*/ 580292 w 861745"/>
              <a:gd name="connsiteY1" fmla="*/ 254977 h 1512277"/>
              <a:gd name="connsiteX2" fmla="*/ 861646 w 861745"/>
              <a:gd name="connsiteY2" fmla="*/ 931984 h 1512277"/>
              <a:gd name="connsiteX3" fmla="*/ 553915 w 861745"/>
              <a:gd name="connsiteY3" fmla="*/ 1512277 h 1512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1745" h="1512277">
                <a:moveTo>
                  <a:pt x="0" y="0"/>
                </a:moveTo>
                <a:cubicBezTo>
                  <a:pt x="218342" y="49823"/>
                  <a:pt x="436684" y="99646"/>
                  <a:pt x="580292" y="254977"/>
                </a:cubicBezTo>
                <a:cubicBezTo>
                  <a:pt x="723900" y="410308"/>
                  <a:pt x="866042" y="722434"/>
                  <a:pt x="861646" y="931984"/>
                </a:cubicBezTo>
                <a:cubicBezTo>
                  <a:pt x="857250" y="1141534"/>
                  <a:pt x="705582" y="1326905"/>
                  <a:pt x="553915" y="1512277"/>
                </a:cubicBezTo>
              </a:path>
            </a:pathLst>
          </a:custGeom>
          <a:noFill/>
          <a:ln w="444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Hazards for Branches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1410259"/>
          </a:xfrm>
          <a:noFill/>
        </p:spPr>
        <p:txBody>
          <a:bodyPr>
            <a:spAutoFit/>
          </a:bodyPr>
          <a:lstStyle/>
          <a:p>
            <a:pPr marL="0" indent="0"/>
            <a:r>
              <a:rPr lang="en-US" dirty="0"/>
              <a:t>If a comparison register is a destination </a:t>
            </a:r>
            <a:r>
              <a:rPr lang="en-US" dirty="0" smtClean="0"/>
              <a:t>of the immediately-preceding type </a:t>
            </a:r>
            <a:r>
              <a:rPr lang="en-US" dirty="0"/>
              <a:t>instruction or 2</a:t>
            </a:r>
            <a:r>
              <a:rPr lang="en-US" baseline="30000" dirty="0"/>
              <a:t>nd</a:t>
            </a:r>
            <a:r>
              <a:rPr lang="en-US" dirty="0"/>
              <a:t> preceding load </a:t>
            </a:r>
            <a:r>
              <a:rPr lang="en-US" dirty="0" smtClean="0"/>
              <a:t>instruction</a:t>
            </a:r>
          </a:p>
          <a:p>
            <a:pPr marL="0" indent="0"/>
            <a:endParaRPr lang="en-US" dirty="0"/>
          </a:p>
          <a:p>
            <a:pPr lvl="1"/>
            <a:r>
              <a:rPr lang="en-US" dirty="0" smtClean="0"/>
              <a:t>Need to 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dirty="0" smtClean="0"/>
              <a:t> for 1 </a:t>
            </a:r>
            <a:r>
              <a:rPr lang="en-US" dirty="0"/>
              <a:t>cycle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09600" y="2700897"/>
            <a:ext cx="2670175" cy="2896254"/>
            <a:chOff x="533400" y="2499659"/>
            <a:chExt cx="2670175" cy="2896254"/>
          </a:xfrm>
        </p:grpSpPr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533400" y="4109384"/>
              <a:ext cx="170338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Courier New" panose="02070309020205020404" pitchFamily="49" charset="0"/>
                  <a:cs typeface="Courier New" panose="02070309020205020404" pitchFamily="49" charset="0"/>
                </a:rPr>
                <a:t>beq </a:t>
              </a:r>
              <a:r>
                <a:rPr lang="en-US" sz="180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stalled</a:t>
              </a:r>
              <a:endParaRPr lang="en-AU" sz="180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999" name="Rectangle 39"/>
            <p:cNvSpPr>
              <a:spLocks noChangeArrowheads="1"/>
            </p:cNvSpPr>
            <p:nvPr/>
          </p:nvSpPr>
          <p:spPr bwMode="auto">
            <a:xfrm>
              <a:off x="533400" y="3276600"/>
              <a:ext cx="21177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add </a:t>
              </a:r>
              <a:r>
                <a:rPr lang="en-US" sz="1800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$4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$5, $6</a:t>
              </a:r>
              <a:endParaRPr lang="en-AU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000" name="Rectangle 40"/>
            <p:cNvSpPr>
              <a:spLocks noChangeArrowheads="1"/>
            </p:cNvSpPr>
            <p:nvPr/>
          </p:nvSpPr>
          <p:spPr bwMode="auto">
            <a:xfrm>
              <a:off x="533400" y="2499659"/>
              <a:ext cx="18415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Courier New" panose="02070309020205020404" pitchFamily="49" charset="0"/>
                  <a:cs typeface="Courier New" panose="02070309020205020404" pitchFamily="49" charset="0"/>
                </a:rPr>
                <a:t>lw  </a:t>
              </a:r>
              <a:r>
                <a:rPr lang="en-US" sz="180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$1</a:t>
              </a:r>
              <a:r>
                <a:rPr lang="en-US" sz="1800">
                  <a:latin typeface="Courier New" panose="02070309020205020404" pitchFamily="49" charset="0"/>
                  <a:cs typeface="Courier New" panose="02070309020205020404" pitchFamily="49" charset="0"/>
                </a:rPr>
                <a:t>, addr</a:t>
              </a:r>
              <a:endParaRPr lang="en-AU" sz="180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001" name="Rectangle 41"/>
            <p:cNvSpPr>
              <a:spLocks noChangeArrowheads="1"/>
            </p:cNvSpPr>
            <p:nvPr/>
          </p:nvSpPr>
          <p:spPr bwMode="auto">
            <a:xfrm>
              <a:off x="533400" y="5029200"/>
              <a:ext cx="26701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Courier New" panose="02070309020205020404" pitchFamily="49" charset="0"/>
                  <a:cs typeface="Courier New" panose="02070309020205020404" pitchFamily="49" charset="0"/>
                </a:rPr>
                <a:t>beq </a:t>
              </a:r>
              <a:r>
                <a:rPr lang="en-US" sz="180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$1</a:t>
              </a:r>
              <a:r>
                <a:rPr lang="en-US" sz="180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80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$4</a:t>
              </a:r>
              <a:r>
                <a:rPr lang="en-US" sz="1800">
                  <a:latin typeface="Courier New" panose="02070309020205020404" pitchFamily="49" charset="0"/>
                  <a:cs typeface="Courier New" panose="02070309020205020404" pitchFamily="49" charset="0"/>
                </a:rPr>
                <a:t>, target</a:t>
              </a:r>
              <a:endParaRPr lang="en-AU" sz="180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59028" y="2652171"/>
            <a:ext cx="5099172" cy="3215229"/>
            <a:chOff x="2978028" y="2450933"/>
            <a:chExt cx="5099172" cy="3215229"/>
          </a:xfrm>
        </p:grpSpPr>
        <p:grpSp>
          <p:nvGrpSpPr>
            <p:cNvPr id="6" name="Group 5"/>
            <p:cNvGrpSpPr/>
            <p:nvPr/>
          </p:nvGrpSpPr>
          <p:grpSpPr>
            <a:xfrm>
              <a:off x="5053012" y="4899716"/>
              <a:ext cx="3024188" cy="766446"/>
              <a:chOff x="5625794" y="4899716"/>
              <a:chExt cx="3024188" cy="766446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5965336" y="5327608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beq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25794" y="4899716"/>
                <a:ext cx="3024188" cy="446817"/>
              </a:xfrm>
              <a:prstGeom prst="rect">
                <a:avLst/>
              </a:prstGeom>
            </p:spPr>
          </p:pic>
        </p:grpSp>
        <p:grpSp>
          <p:nvGrpSpPr>
            <p:cNvPr id="3" name="Group 2"/>
            <p:cNvGrpSpPr/>
            <p:nvPr/>
          </p:nvGrpSpPr>
          <p:grpSpPr>
            <a:xfrm>
              <a:off x="2978028" y="2450933"/>
              <a:ext cx="3376248" cy="742348"/>
              <a:chOff x="3542018" y="2450933"/>
              <a:chExt cx="3376248" cy="742348"/>
            </a:xfrm>
          </p:grpSpPr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42018" y="2450933"/>
                <a:ext cx="3024188" cy="446817"/>
              </a:xfrm>
              <a:prstGeom prst="rect">
                <a:avLst/>
              </a:prstGeom>
            </p:spPr>
          </p:pic>
          <p:sp>
            <p:nvSpPr>
              <p:cNvPr id="58" name="TextBox 57"/>
              <p:cNvSpPr txBox="1"/>
              <p:nvPr/>
            </p:nvSpPr>
            <p:spPr>
              <a:xfrm>
                <a:off x="5772091" y="2854727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lw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678663" y="3223316"/>
              <a:ext cx="3024188" cy="757480"/>
              <a:chOff x="4242653" y="3223316"/>
              <a:chExt cx="3024188" cy="757480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2653" y="3223316"/>
                <a:ext cx="3024188" cy="446817"/>
              </a:xfrm>
              <a:prstGeom prst="rect">
                <a:avLst/>
              </a:prstGeom>
            </p:spPr>
          </p:pic>
          <p:sp>
            <p:nvSpPr>
              <p:cNvPr id="59" name="TextBox 58"/>
              <p:cNvSpPr txBox="1"/>
              <p:nvPr/>
            </p:nvSpPr>
            <p:spPr>
              <a:xfrm>
                <a:off x="5870208" y="3642242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add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367212" y="4033549"/>
              <a:ext cx="3357059" cy="775492"/>
              <a:chOff x="4367212" y="4033549"/>
              <a:chExt cx="3357059" cy="775492"/>
            </a:xfrm>
          </p:grpSpPr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67212" y="4033549"/>
                <a:ext cx="3024188" cy="446817"/>
              </a:xfrm>
              <a:prstGeom prst="rect">
                <a:avLst/>
              </a:prstGeom>
            </p:spPr>
          </p:pic>
          <p:sp>
            <p:nvSpPr>
              <p:cNvPr id="63" name="TextBox 62"/>
              <p:cNvSpPr txBox="1"/>
              <p:nvPr/>
            </p:nvSpPr>
            <p:spPr>
              <a:xfrm>
                <a:off x="5294495" y="4467128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nop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960238" y="4458836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nop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578096" y="4470487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nop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cxnSp>
        <p:nvCxnSpPr>
          <p:cNvPr id="51" name="Straight Arrow Connector 50"/>
          <p:cNvCxnSpPr/>
          <p:nvPr/>
        </p:nvCxnSpPr>
        <p:spPr bwMode="auto">
          <a:xfrm>
            <a:off x="5848403" y="3606870"/>
            <a:ext cx="433388" cy="1600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5810378" y="2887478"/>
            <a:ext cx="655883" cy="2328446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reeform 1"/>
          <p:cNvSpPr/>
          <p:nvPr/>
        </p:nvSpPr>
        <p:spPr bwMode="auto">
          <a:xfrm>
            <a:off x="1450731" y="3789485"/>
            <a:ext cx="1134306" cy="1538653"/>
          </a:xfrm>
          <a:custGeom>
            <a:avLst/>
            <a:gdLst>
              <a:gd name="connsiteX0" fmla="*/ 0 w 1134306"/>
              <a:gd name="connsiteY0" fmla="*/ 0 h 1538653"/>
              <a:gd name="connsiteX1" fmla="*/ 597877 w 1134306"/>
              <a:gd name="connsiteY1" fmla="*/ 307730 h 1538653"/>
              <a:gd name="connsiteX2" fmla="*/ 1134207 w 1134306"/>
              <a:gd name="connsiteY2" fmla="*/ 782515 h 1538653"/>
              <a:gd name="connsiteX3" fmla="*/ 633046 w 1134306"/>
              <a:gd name="connsiteY3" fmla="*/ 1538653 h 153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06" h="1538653">
                <a:moveTo>
                  <a:pt x="0" y="0"/>
                </a:moveTo>
                <a:cubicBezTo>
                  <a:pt x="204421" y="88655"/>
                  <a:pt x="408843" y="177311"/>
                  <a:pt x="597877" y="307730"/>
                </a:cubicBezTo>
                <a:cubicBezTo>
                  <a:pt x="786912" y="438149"/>
                  <a:pt x="1128346" y="577361"/>
                  <a:pt x="1134207" y="782515"/>
                </a:cubicBezTo>
                <a:cubicBezTo>
                  <a:pt x="1140068" y="987669"/>
                  <a:pt x="886557" y="1263161"/>
                  <a:pt x="633046" y="1538653"/>
                </a:cubicBezTo>
              </a:path>
            </a:pathLst>
          </a:custGeom>
          <a:noFill/>
          <a:ln w="444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480562" y="3042138"/>
            <a:ext cx="961376" cy="2250831"/>
          </a:xfrm>
          <a:custGeom>
            <a:avLst/>
            <a:gdLst>
              <a:gd name="connsiteX0" fmla="*/ 961376 w 961376"/>
              <a:gd name="connsiteY0" fmla="*/ 0 h 2250831"/>
              <a:gd name="connsiteX1" fmla="*/ 143692 w 961376"/>
              <a:gd name="connsiteY1" fmla="*/ 422031 h 2250831"/>
              <a:gd name="connsiteX2" fmla="*/ 55769 w 961376"/>
              <a:gd name="connsiteY2" fmla="*/ 1529862 h 2250831"/>
              <a:gd name="connsiteX3" fmla="*/ 741569 w 961376"/>
              <a:gd name="connsiteY3" fmla="*/ 2250831 h 225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1376" h="2250831">
                <a:moveTo>
                  <a:pt x="961376" y="0"/>
                </a:moveTo>
                <a:cubicBezTo>
                  <a:pt x="628001" y="83527"/>
                  <a:pt x="294626" y="167054"/>
                  <a:pt x="143692" y="422031"/>
                </a:cubicBezTo>
                <a:cubicBezTo>
                  <a:pt x="-7243" y="677008"/>
                  <a:pt x="-43877" y="1225062"/>
                  <a:pt x="55769" y="1529862"/>
                </a:cubicBezTo>
                <a:cubicBezTo>
                  <a:pt x="155415" y="1834662"/>
                  <a:pt x="448492" y="2042746"/>
                  <a:pt x="741569" y="2250831"/>
                </a:cubicBezTo>
              </a:path>
            </a:pathLst>
          </a:custGeom>
          <a:noFill/>
          <a:ln w="444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Hazards for Branches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1410259"/>
          </a:xfrm>
          <a:noFill/>
        </p:spPr>
        <p:txBody>
          <a:bodyPr>
            <a:spAutoFit/>
          </a:bodyPr>
          <a:lstStyle/>
          <a:p>
            <a:pPr marL="0" indent="0"/>
            <a:r>
              <a:rPr lang="en-US" dirty="0"/>
              <a:t>If a comparison register is a destination of immediately preceding load </a:t>
            </a:r>
            <a:r>
              <a:rPr lang="en-US" dirty="0" smtClean="0"/>
              <a:t>instruction</a:t>
            </a:r>
          </a:p>
          <a:p>
            <a:pPr marL="0" indent="0"/>
            <a:endParaRPr lang="en-US" dirty="0"/>
          </a:p>
          <a:p>
            <a:pPr lvl="1"/>
            <a:r>
              <a:rPr lang="en-US" dirty="0" smtClean="0"/>
              <a:t>Need to stall for 2 </a:t>
            </a:r>
            <a:r>
              <a:rPr lang="en-US" dirty="0"/>
              <a:t>cycles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9600" y="2638009"/>
            <a:ext cx="2670175" cy="2848391"/>
            <a:chOff x="609600" y="2638009"/>
            <a:chExt cx="2670175" cy="2848391"/>
          </a:xfrm>
        </p:grpSpPr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609600" y="4238625"/>
              <a:ext cx="170338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beq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stalled</a:t>
              </a:r>
              <a:endParaRPr lang="en-AU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042" name="Rectangle 34"/>
            <p:cNvSpPr>
              <a:spLocks noChangeArrowheads="1"/>
            </p:cNvSpPr>
            <p:nvPr/>
          </p:nvSpPr>
          <p:spPr bwMode="auto">
            <a:xfrm>
              <a:off x="609600" y="3433762"/>
              <a:ext cx="17033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beq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stalled</a:t>
              </a:r>
              <a:endParaRPr lang="en-AU" sz="1800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043" name="Rectangle 35"/>
            <p:cNvSpPr>
              <a:spLocks noChangeArrowheads="1"/>
            </p:cNvSpPr>
            <p:nvPr/>
          </p:nvSpPr>
          <p:spPr bwMode="auto">
            <a:xfrm>
              <a:off x="609600" y="2638009"/>
              <a:ext cx="18415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lw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1800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$1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addr</a:t>
              </a:r>
              <a:endParaRPr lang="en-AU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044" name="Rectangle 36"/>
            <p:cNvSpPr>
              <a:spLocks noChangeArrowheads="1"/>
            </p:cNvSpPr>
            <p:nvPr/>
          </p:nvSpPr>
          <p:spPr bwMode="auto">
            <a:xfrm>
              <a:off x="609600" y="5119687"/>
              <a:ext cx="26701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beq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800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$1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800" dirty="0">
                  <a:solidFill>
                    <a:schemeClr val="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$0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target</a:t>
              </a:r>
              <a:endParaRPr lang="en-AU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359028" y="2652171"/>
            <a:ext cx="5099172" cy="3215229"/>
            <a:chOff x="3359028" y="2652171"/>
            <a:chExt cx="5099172" cy="3215229"/>
          </a:xfrm>
        </p:grpSpPr>
        <p:grpSp>
          <p:nvGrpSpPr>
            <p:cNvPr id="50" name="Group 49"/>
            <p:cNvGrpSpPr/>
            <p:nvPr/>
          </p:nvGrpSpPr>
          <p:grpSpPr>
            <a:xfrm>
              <a:off x="5434012" y="5100954"/>
              <a:ext cx="3024188" cy="766446"/>
              <a:chOff x="5625794" y="4899716"/>
              <a:chExt cx="3024188" cy="766446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5965336" y="5327608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beq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25794" y="4899716"/>
                <a:ext cx="3024188" cy="446817"/>
              </a:xfrm>
              <a:prstGeom prst="rect">
                <a:avLst/>
              </a:prstGeom>
            </p:spPr>
          </p:pic>
        </p:grpSp>
        <p:grpSp>
          <p:nvGrpSpPr>
            <p:cNvPr id="51" name="Group 50"/>
            <p:cNvGrpSpPr/>
            <p:nvPr/>
          </p:nvGrpSpPr>
          <p:grpSpPr>
            <a:xfrm>
              <a:off x="3359028" y="2652171"/>
              <a:ext cx="3376248" cy="742348"/>
              <a:chOff x="3542018" y="2450933"/>
              <a:chExt cx="3376248" cy="742348"/>
            </a:xfrm>
          </p:grpSpPr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42018" y="2450933"/>
                <a:ext cx="3024188" cy="446817"/>
              </a:xfrm>
              <a:prstGeom prst="rect">
                <a:avLst/>
              </a:prstGeom>
            </p:spPr>
          </p:pic>
          <p:sp>
            <p:nvSpPr>
              <p:cNvPr id="61" name="TextBox 60"/>
              <p:cNvSpPr txBox="1"/>
              <p:nvPr/>
            </p:nvSpPr>
            <p:spPr>
              <a:xfrm>
                <a:off x="5772091" y="2854727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lw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4038600" y="3415508"/>
              <a:ext cx="3357059" cy="775492"/>
              <a:chOff x="4367212" y="4033549"/>
              <a:chExt cx="3357059" cy="775492"/>
            </a:xfrm>
          </p:grpSpPr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67212" y="4033549"/>
                <a:ext cx="3024188" cy="446817"/>
              </a:xfrm>
              <a:prstGeom prst="rect">
                <a:avLst/>
              </a:prstGeom>
            </p:spPr>
          </p:pic>
          <p:sp>
            <p:nvSpPr>
              <p:cNvPr id="55" name="TextBox 54"/>
              <p:cNvSpPr txBox="1"/>
              <p:nvPr/>
            </p:nvSpPr>
            <p:spPr>
              <a:xfrm>
                <a:off x="5294495" y="4467128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nop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960238" y="4458836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nop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578096" y="4470487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nop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33192" y="4253708"/>
              <a:ext cx="3357059" cy="775492"/>
              <a:chOff x="4367212" y="4033549"/>
              <a:chExt cx="3357059" cy="775492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67212" y="4033549"/>
                <a:ext cx="3024188" cy="446817"/>
              </a:xfrm>
              <a:prstGeom prst="rect">
                <a:avLst/>
              </a:prstGeom>
            </p:spPr>
          </p:pic>
          <p:sp>
            <p:nvSpPr>
              <p:cNvPr id="66" name="TextBox 65"/>
              <p:cNvSpPr txBox="1"/>
              <p:nvPr/>
            </p:nvSpPr>
            <p:spPr>
              <a:xfrm>
                <a:off x="5294495" y="4467128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nop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960238" y="4458836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nop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578096" y="4470487"/>
                <a:ext cx="11461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nop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cxnSp>
        <p:nvCxnSpPr>
          <p:cNvPr id="49" name="Straight Arrow Connector 48"/>
          <p:cNvCxnSpPr/>
          <p:nvPr/>
        </p:nvCxnSpPr>
        <p:spPr bwMode="auto">
          <a:xfrm>
            <a:off x="5820165" y="2826410"/>
            <a:ext cx="655883" cy="2328446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reeform 1"/>
          <p:cNvSpPr/>
          <p:nvPr/>
        </p:nvSpPr>
        <p:spPr bwMode="auto">
          <a:xfrm>
            <a:off x="1397977" y="2989385"/>
            <a:ext cx="1282633" cy="2171700"/>
          </a:xfrm>
          <a:custGeom>
            <a:avLst/>
            <a:gdLst>
              <a:gd name="connsiteX0" fmla="*/ 0 w 1282633"/>
              <a:gd name="connsiteY0" fmla="*/ 0 h 2171700"/>
              <a:gd name="connsiteX1" fmla="*/ 1099038 w 1282633"/>
              <a:gd name="connsiteY1" fmla="*/ 395653 h 2171700"/>
              <a:gd name="connsiteX2" fmla="*/ 1186961 w 1282633"/>
              <a:gd name="connsiteY2" fmla="*/ 1556238 h 2171700"/>
              <a:gd name="connsiteX3" fmla="*/ 131885 w 1282633"/>
              <a:gd name="connsiteY3" fmla="*/ 217170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2633" h="2171700">
                <a:moveTo>
                  <a:pt x="0" y="0"/>
                </a:moveTo>
                <a:cubicBezTo>
                  <a:pt x="450605" y="68140"/>
                  <a:pt x="901211" y="136280"/>
                  <a:pt x="1099038" y="395653"/>
                </a:cubicBezTo>
                <a:cubicBezTo>
                  <a:pt x="1296865" y="655026"/>
                  <a:pt x="1348153" y="1260230"/>
                  <a:pt x="1186961" y="1556238"/>
                </a:cubicBezTo>
                <a:cubicBezTo>
                  <a:pt x="1025769" y="1852246"/>
                  <a:pt x="578827" y="2011973"/>
                  <a:pt x="131885" y="2171700"/>
                </a:cubicBezTo>
              </a:path>
            </a:pathLst>
          </a:custGeom>
          <a:noFill/>
          <a:ln w="444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Hazards for Branches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66048"/>
            <a:ext cx="8458200" cy="369974"/>
          </a:xfrm>
          <a:noFill/>
        </p:spPr>
        <p:txBody>
          <a:bodyPr>
            <a:spAutoFit/>
          </a:bodyPr>
          <a:lstStyle/>
          <a:p>
            <a:pPr marL="0" indent="0"/>
            <a:r>
              <a:rPr lang="en-US" sz="1800" dirty="0" smtClean="0"/>
              <a:t>So, the latest version of the datapath will require more modifications: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85800" y="1199448"/>
            <a:ext cx="8077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/>
            <a:r>
              <a:rPr lang="en-US" sz="1800" kern="0" dirty="0" smtClean="0"/>
              <a:t>-	these hazards must be detected in by new hardware in the ID stage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685800" y="1656648"/>
            <a:ext cx="80772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/>
            <a:r>
              <a:rPr lang="en-US" sz="1800" kern="0" dirty="0" smtClean="0"/>
              <a:t>-	the actual forwarding (substitution) operations also require new hardware in the </a:t>
            </a:r>
            <a:r>
              <a:rPr lang="en-US" sz="1800" kern="0" smtClean="0"/>
              <a:t>ID stage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81000" y="4880385"/>
            <a:ext cx="8458200" cy="107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/>
              <a:t>These changes are similar to the earlier discussion of forwarding.</a:t>
            </a:r>
          </a:p>
          <a:p>
            <a:pPr marL="0" indent="0"/>
            <a:endParaRPr lang="en-US" sz="1800" kern="0" dirty="0"/>
          </a:p>
          <a:p>
            <a:pPr marL="0" indent="0"/>
            <a:r>
              <a:rPr lang="en-US" sz="1800" kern="0" dirty="0" smtClean="0"/>
              <a:t>Details are left as an exercise.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415672"/>
            <a:ext cx="8077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/>
            <a:r>
              <a:rPr lang="en-US" sz="1800" kern="0" dirty="0" smtClean="0"/>
              <a:t>-	handling these hazards requires stalling, as with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1800" kern="0" dirty="0" smtClean="0"/>
              <a:t>, but…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90600" y="2872872"/>
            <a:ext cx="75438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/>
            <a:r>
              <a:rPr lang="en-US" sz="1800" kern="0" dirty="0" smtClean="0"/>
              <a:t>-	if the writing instruction is one cycle ahead of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sz="1800" kern="0" dirty="0" smtClean="0"/>
              <a:t> we need 2 stall cycles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90600" y="3711072"/>
            <a:ext cx="75438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-228600"/>
            <a:r>
              <a:rPr lang="en-US" sz="1800" kern="0" dirty="0" smtClean="0"/>
              <a:t>-	if the writing instruction is two cycles ahead of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sz="1800" kern="0" dirty="0" smtClean="0"/>
              <a:t> we need 1 stall cycle</a:t>
            </a:r>
          </a:p>
        </p:txBody>
      </p:sp>
    </p:spTree>
    <p:extLst>
      <p:ext uri="{BB962C8B-B14F-4D97-AF65-F5344CB8AC3E}">
        <p14:creationId xmlns:p14="http://schemas.microsoft.com/office/powerpoint/2010/main" val="425590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Hazards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4419600"/>
            <a:ext cx="4229100" cy="196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FontTx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address         instruction</a:t>
            </a:r>
          </a:p>
          <a:p>
            <a:pPr marL="0" lvl="1" indent="0">
              <a:buFontTx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---------------------------------</a:t>
            </a:r>
          </a:p>
          <a:p>
            <a:pPr marL="0" lvl="1" indent="0">
              <a:buFontTx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 36:         sub  $10, $4, $8</a:t>
            </a:r>
            <a:br>
              <a:rPr lang="en-US" sz="1600" kern="0" dirty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 40:        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$1,  $3, L1</a:t>
            </a:r>
            <a:br>
              <a:rPr lang="en-US" sz="1600" kern="0" dirty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 44:         and  $12, $2, $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5         </a:t>
            </a:r>
          </a:p>
          <a:p>
            <a:pPr marL="0" lvl="1" indent="0">
              <a:buFontTx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                ...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kern="0" dirty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 72:    L1: 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$4, 50($7)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609600"/>
            <a:ext cx="8450424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When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kern="0" dirty="0" smtClean="0">
                <a:latin typeface="Arial" panose="020B0604020202020204" pitchFamily="34" charset="0"/>
              </a:rPr>
              <a:t> enters the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ID</a:t>
            </a:r>
            <a:r>
              <a:rPr lang="en-US" sz="1800" kern="0" dirty="0" smtClean="0">
                <a:latin typeface="Arial" panose="020B0604020202020204" pitchFamily="34" charset="0"/>
              </a:rPr>
              <a:t> stage, we don’t even know it </a:t>
            </a:r>
            <a:r>
              <a:rPr lang="en-US" sz="1800" u="sng" kern="0" dirty="0" smtClean="0">
                <a:latin typeface="Arial" panose="020B0604020202020204" pitchFamily="34" charset="0"/>
              </a:rPr>
              <a:t>is</a:t>
            </a:r>
            <a:r>
              <a:rPr lang="en-US" sz="1800" kern="0" dirty="0" smtClean="0">
                <a:latin typeface="Arial" panose="020B0604020202020204" pitchFamily="34" charset="0"/>
              </a:rPr>
              <a:t> a conditional branch.</a:t>
            </a:r>
          </a:p>
          <a:p>
            <a:pPr marL="0" indent="0"/>
            <a:endParaRPr lang="en-US" sz="1200" kern="0" dirty="0">
              <a:latin typeface="Arial" panose="020B0604020202020204" pitchFamily="34" charset="0"/>
            </a:endParaRP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And… we won’t know if the branch should be taken until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sz="1800" kern="0" dirty="0" smtClean="0">
                <a:latin typeface="Arial" panose="020B0604020202020204" pitchFamily="34" charset="0"/>
              </a:rPr>
              <a:t> reaches the end of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en-US" sz="1800" kern="0" dirty="0" smtClean="0">
                <a:latin typeface="Arial" panose="020B0604020202020204" pitchFamily="34" charset="0"/>
              </a:rPr>
              <a:t>.</a:t>
            </a:r>
            <a:endParaRPr lang="en-US" sz="1400" kern="0" dirty="0"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95600" y="4223443"/>
            <a:ext cx="5943600" cy="3485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???      </a:t>
            </a:r>
            <a:r>
              <a:rPr lang="en-US" sz="1800" kern="0" dirty="0" err="1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 sub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32842"/>
            <a:ext cx="564872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4191000" y="1720571"/>
            <a:ext cx="1905000" cy="1290596"/>
            <a:chOff x="4191000" y="1720571"/>
            <a:chExt cx="1905000" cy="1290596"/>
          </a:xfrm>
        </p:grpSpPr>
        <p:sp>
          <p:nvSpPr>
            <p:cNvPr id="2" name="Cloud Callout 1"/>
            <p:cNvSpPr/>
            <p:nvPr/>
          </p:nvSpPr>
          <p:spPr bwMode="auto">
            <a:xfrm>
              <a:off x="4192496" y="1720571"/>
              <a:ext cx="1903504" cy="1290596"/>
            </a:xfrm>
            <a:prstGeom prst="cloudCallout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91000" y="1981200"/>
              <a:ext cx="167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Hey!</a:t>
              </a: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It’s a branch!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575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Hazards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696826"/>
            <a:ext cx="845042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So… we will have already fetched the next (sequential) instruction.</a:t>
            </a:r>
            <a:endParaRPr lang="en-US" sz="1400" kern="0" dirty="0"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95600" y="3798272"/>
            <a:ext cx="5943600" cy="3485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and     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 sub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07671"/>
            <a:ext cx="564872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4191000" y="1295400"/>
            <a:ext cx="1905000" cy="1290596"/>
            <a:chOff x="4191000" y="1720571"/>
            <a:chExt cx="1905000" cy="1290596"/>
          </a:xfrm>
        </p:grpSpPr>
        <p:sp>
          <p:nvSpPr>
            <p:cNvPr id="2" name="Cloud Callout 1"/>
            <p:cNvSpPr/>
            <p:nvPr/>
          </p:nvSpPr>
          <p:spPr bwMode="auto">
            <a:xfrm>
              <a:off x="4192496" y="1720571"/>
              <a:ext cx="1903504" cy="1290596"/>
            </a:xfrm>
            <a:prstGeom prst="cloudCallout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91000" y="1981200"/>
              <a:ext cx="167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Hey!</a:t>
              </a: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It’s a branch!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1539410" y="3969099"/>
            <a:ext cx="1615772" cy="1773660"/>
          </a:xfrm>
          <a:custGeom>
            <a:avLst/>
            <a:gdLst>
              <a:gd name="connsiteX0" fmla="*/ 229100 w 1615772"/>
              <a:gd name="connsiteY0" fmla="*/ 1748413 h 1773660"/>
              <a:gd name="connsiteX1" fmla="*/ 58278 w 1615772"/>
              <a:gd name="connsiteY1" fmla="*/ 1627833 h 1773660"/>
              <a:gd name="connsiteX2" fmla="*/ 8036 w 1615772"/>
              <a:gd name="connsiteY2" fmla="*/ 633046 h 1773660"/>
              <a:gd name="connsiteX3" fmla="*/ 209003 w 1615772"/>
              <a:gd name="connsiteY3" fmla="*/ 140677 h 1773660"/>
              <a:gd name="connsiteX4" fmla="*/ 1615772 w 1615772"/>
              <a:gd name="connsiteY4" fmla="*/ 0 h 177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772" h="1773660">
                <a:moveTo>
                  <a:pt x="229100" y="1748413"/>
                </a:moveTo>
                <a:cubicBezTo>
                  <a:pt x="162111" y="1781070"/>
                  <a:pt x="95122" y="1813727"/>
                  <a:pt x="58278" y="1627833"/>
                </a:cubicBezTo>
                <a:cubicBezTo>
                  <a:pt x="21434" y="1441939"/>
                  <a:pt x="-17085" y="880905"/>
                  <a:pt x="8036" y="633046"/>
                </a:cubicBezTo>
                <a:cubicBezTo>
                  <a:pt x="33157" y="385187"/>
                  <a:pt x="-58953" y="246185"/>
                  <a:pt x="209003" y="140677"/>
                </a:cubicBezTo>
                <a:cubicBezTo>
                  <a:pt x="476959" y="35169"/>
                  <a:pt x="1046365" y="17584"/>
                  <a:pt x="1615772" y="0"/>
                </a:cubicBezTo>
              </a:path>
            </a:pathLst>
          </a:cu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04800" y="4419600"/>
            <a:ext cx="4229100" cy="196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FontTx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address         instruction</a:t>
            </a:r>
          </a:p>
          <a:p>
            <a:pPr marL="0" lvl="1" indent="0">
              <a:buFontTx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---------------------------------</a:t>
            </a:r>
          </a:p>
          <a:p>
            <a:pPr marL="0" lvl="1" indent="0">
              <a:buFontTx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 36:         sub  $10, $4, $8</a:t>
            </a:r>
            <a:br>
              <a:rPr lang="en-US" sz="1600" kern="0" dirty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 40:        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$1,  $3, L1</a:t>
            </a:r>
            <a:br>
              <a:rPr lang="en-US" sz="1600" kern="0" dirty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 44:         and  $12, $2, $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5         </a:t>
            </a:r>
          </a:p>
          <a:p>
            <a:pPr marL="0" lvl="1" indent="0">
              <a:buFontTx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                ...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kern="0" dirty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 72:    L1: 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$4, 50($7)</a:t>
            </a:r>
          </a:p>
        </p:txBody>
      </p:sp>
    </p:spTree>
    <p:extLst>
      <p:ext uri="{BB962C8B-B14F-4D97-AF65-F5344CB8AC3E}">
        <p14:creationId xmlns:p14="http://schemas.microsoft.com/office/powerpoint/2010/main" val="27399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Stalling for Branch Hazards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43956" y="685800"/>
            <a:ext cx="845042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Idea:  insert stalls until we know if the branch will be taken.</a:t>
            </a:r>
            <a:endParaRPr lang="en-US" sz="1400" kern="0" dirty="0">
              <a:latin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64793"/>
            <a:ext cx="6019799" cy="4450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219200"/>
            <a:ext cx="845042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We can’t act on that information before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kern="0" dirty="0" smtClean="0">
                <a:latin typeface="Arial" panose="020B0604020202020204" pitchFamily="34" charset="0"/>
              </a:rPr>
              <a:t> reaches the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MEM</a:t>
            </a:r>
            <a:r>
              <a:rPr lang="en-US" sz="1800" kern="0" dirty="0" smtClean="0">
                <a:latin typeface="Arial" panose="020B0604020202020204" pitchFamily="34" charset="0"/>
              </a:rPr>
              <a:t> stage.</a:t>
            </a:r>
            <a:endParaRPr lang="en-US" sz="1400" kern="0" dirty="0">
              <a:latin typeface="Arial" panose="020B060402020202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8776" y="4354426"/>
            <a:ext cx="2811624" cy="161954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600" kern="0" dirty="0" smtClean="0">
                <a:latin typeface="Arial" panose="020B0604020202020204" pitchFamily="34" charset="0"/>
              </a:rPr>
              <a:t>Note: </a:t>
            </a:r>
          </a:p>
          <a:p>
            <a:pPr marL="0" indent="0"/>
            <a:r>
              <a:rPr lang="en-US" sz="1600" kern="0" dirty="0" smtClean="0">
                <a:latin typeface="Arial" panose="020B0604020202020204" pitchFamily="34" charset="0"/>
              </a:rPr>
              <a:t>the AND gate fires quickly enough that we can still fetch the branch target, on the same cycle, if the branch is taken.</a:t>
            </a:r>
            <a:endParaRPr lang="en-US" sz="1200" kern="0" dirty="0">
              <a:latin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192108" y="1433146"/>
            <a:ext cx="966262" cy="1547446"/>
            <a:chOff x="7192108" y="1433146"/>
            <a:chExt cx="966262" cy="1547446"/>
          </a:xfrm>
        </p:grpSpPr>
        <p:sp>
          <p:nvSpPr>
            <p:cNvPr id="5" name="Freeform 4"/>
            <p:cNvSpPr/>
            <p:nvPr/>
          </p:nvSpPr>
          <p:spPr bwMode="auto">
            <a:xfrm>
              <a:off x="7218485" y="1433146"/>
              <a:ext cx="782647" cy="1107831"/>
            </a:xfrm>
            <a:custGeom>
              <a:avLst/>
              <a:gdLst>
                <a:gd name="connsiteX0" fmla="*/ 351692 w 782647"/>
                <a:gd name="connsiteY0" fmla="*/ 0 h 1107831"/>
                <a:gd name="connsiteX1" fmla="*/ 773723 w 782647"/>
                <a:gd name="connsiteY1" fmla="*/ 342900 h 1107831"/>
                <a:gd name="connsiteX2" fmla="*/ 0 w 782647"/>
                <a:gd name="connsiteY2" fmla="*/ 1107831 h 1107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2647" h="1107831">
                  <a:moveTo>
                    <a:pt x="351692" y="0"/>
                  </a:moveTo>
                  <a:cubicBezTo>
                    <a:pt x="592015" y="79131"/>
                    <a:pt x="832338" y="158262"/>
                    <a:pt x="773723" y="342900"/>
                  </a:cubicBezTo>
                  <a:cubicBezTo>
                    <a:pt x="715108" y="527539"/>
                    <a:pt x="357554" y="817685"/>
                    <a:pt x="0" y="1107831"/>
                  </a:cubicBezTo>
                </a:path>
              </a:pathLst>
            </a:custGeom>
            <a:noFill/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7192108" y="1661746"/>
              <a:ext cx="966262" cy="1318846"/>
            </a:xfrm>
            <a:custGeom>
              <a:avLst/>
              <a:gdLst>
                <a:gd name="connsiteX0" fmla="*/ 808892 w 966262"/>
                <a:gd name="connsiteY0" fmla="*/ 0 h 1318846"/>
                <a:gd name="connsiteX1" fmla="*/ 905607 w 966262"/>
                <a:gd name="connsiteY1" fmla="*/ 641839 h 1318846"/>
                <a:gd name="connsiteX2" fmla="*/ 0 w 966262"/>
                <a:gd name="connsiteY2" fmla="*/ 1318846 h 131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6262" h="1318846">
                  <a:moveTo>
                    <a:pt x="808892" y="0"/>
                  </a:moveTo>
                  <a:cubicBezTo>
                    <a:pt x="924657" y="211015"/>
                    <a:pt x="1040422" y="422031"/>
                    <a:pt x="905607" y="641839"/>
                  </a:cubicBezTo>
                  <a:cubicBezTo>
                    <a:pt x="770792" y="861647"/>
                    <a:pt x="385396" y="1090246"/>
                    <a:pt x="0" y="1318846"/>
                  </a:cubicBezTo>
                </a:path>
              </a:pathLst>
            </a:custGeom>
            <a:noFill/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98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Stalling Until Branch Decision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067300" y="1066800"/>
            <a:ext cx="3848100" cy="230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buFontTx/>
              <a:buNone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cycle    action          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beq</a:t>
            </a:r>
            <a:endParaRPr lang="en-US" sz="1600" kern="0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FontTx/>
              <a:buNone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----------------------------</a:t>
            </a:r>
          </a:p>
          <a:p>
            <a:pPr marL="0" lvl="1" indent="0">
              <a:spcBef>
                <a:spcPts val="0"/>
              </a:spcBef>
              <a:buFontTx/>
              <a:buNone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   0:    fetch sub</a:t>
            </a:r>
            <a:br>
              <a:rPr lang="en-US" sz="16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   1:    fetch 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        IF</a:t>
            </a:r>
            <a:br>
              <a:rPr lang="en-US" sz="16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   2:    fetch and        ID</a:t>
            </a:r>
            <a:br>
              <a:rPr lang="en-US" sz="16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   3:    stall            EX</a:t>
            </a:r>
          </a:p>
          <a:p>
            <a:pPr marL="0" lvl="1" indent="0">
              <a:spcBef>
                <a:spcPts val="0"/>
              </a:spcBef>
              <a:buFontTx/>
              <a:buNone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   4:    stall           MEM</a:t>
            </a:r>
            <a:br>
              <a:rPr lang="en-US" sz="16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   5:    fetch and/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kern="0" dirty="0" smtClean="0">
                <a:latin typeface="Courier New" pitchFamily="49" charset="0"/>
                <a:cs typeface="Courier New" pitchFamily="49" charset="0"/>
              </a:rPr>
            </a:br>
            <a:endParaRPr lang="en-US" sz="16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4976" y="685800"/>
            <a:ext cx="845042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Idea:  insert stalls until we know if the branch will be taken.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2514600"/>
            <a:ext cx="8450424" cy="131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That’s expensive.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If we </a:t>
            </a:r>
            <a:r>
              <a:rPr lang="en-US" sz="1800" u="sng" kern="0" dirty="0" smtClean="0">
                <a:latin typeface="Arial" panose="020B0604020202020204" pitchFamily="34" charset="0"/>
              </a:rPr>
              <a:t>don’t</a:t>
            </a:r>
            <a:r>
              <a:rPr lang="en-US" sz="1800" kern="0" dirty="0" smtClean="0">
                <a:latin typeface="Arial" panose="020B0604020202020204" pitchFamily="34" charset="0"/>
              </a:rPr>
              <a:t> take the branch, we needlessly delayed the 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800" kern="0" dirty="0" smtClean="0">
                <a:latin typeface="Arial" panose="020B0604020202020204" pitchFamily="34" charset="0"/>
              </a:rPr>
              <a:t> instruction for 2 cycles.</a:t>
            </a:r>
            <a:endParaRPr lang="en-US" sz="1400" kern="0" dirty="0"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895600" y="6052243"/>
            <a:ext cx="59436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fetch    stall   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stall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 sub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061642"/>
            <a:ext cx="564872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191000" y="4194669"/>
            <a:ext cx="1371600" cy="645298"/>
            <a:chOff x="4191000" y="1720571"/>
            <a:chExt cx="1905000" cy="1290596"/>
          </a:xfrm>
        </p:grpSpPr>
        <p:sp>
          <p:nvSpPr>
            <p:cNvPr id="11" name="Cloud Callout 10"/>
            <p:cNvSpPr/>
            <p:nvPr/>
          </p:nvSpPr>
          <p:spPr bwMode="auto">
            <a:xfrm>
              <a:off x="4192496" y="1720571"/>
              <a:ext cx="1903504" cy="1290596"/>
            </a:xfrm>
            <a:prstGeom prst="cloudCallout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91000" y="1981200"/>
              <a:ext cx="1676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Hamlet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410200" y="4231502"/>
            <a:ext cx="1371600" cy="645298"/>
            <a:chOff x="4191000" y="1720571"/>
            <a:chExt cx="1905000" cy="1290596"/>
          </a:xfrm>
        </p:grpSpPr>
        <p:sp>
          <p:nvSpPr>
            <p:cNvPr id="14" name="Cloud Callout 13"/>
            <p:cNvSpPr/>
            <p:nvPr/>
          </p:nvSpPr>
          <p:spPr bwMode="auto">
            <a:xfrm>
              <a:off x="4192496" y="1720571"/>
              <a:ext cx="1903504" cy="1290596"/>
            </a:xfrm>
            <a:prstGeom prst="cloudCallout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1000" y="1981200"/>
              <a:ext cx="1676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Hamlet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706976" y="3733800"/>
            <a:ext cx="1751224" cy="1143000"/>
            <a:chOff x="6706976" y="3733800"/>
            <a:chExt cx="1751224" cy="1143000"/>
          </a:xfrm>
        </p:grpSpPr>
        <p:sp>
          <p:nvSpPr>
            <p:cNvPr id="17" name="Cloud Callout 16"/>
            <p:cNvSpPr/>
            <p:nvPr/>
          </p:nvSpPr>
          <p:spPr bwMode="auto">
            <a:xfrm>
              <a:off x="6706976" y="3733800"/>
              <a:ext cx="1751224" cy="1143000"/>
            </a:xfrm>
            <a:prstGeom prst="cloudCallout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9568" y="3870288"/>
              <a:ext cx="154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Branch!</a:t>
              </a:r>
            </a:p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r</a:t>
              </a: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Don’t branch!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3358154" y="3791811"/>
            <a:ext cx="3484773" cy="1262510"/>
          </a:xfrm>
          <a:custGeom>
            <a:avLst/>
            <a:gdLst>
              <a:gd name="connsiteX0" fmla="*/ 3484773 w 3484773"/>
              <a:gd name="connsiteY0" fmla="*/ 157191 h 1262510"/>
              <a:gd name="connsiteX1" fmla="*/ 2178488 w 3484773"/>
              <a:gd name="connsiteY1" fmla="*/ 56708 h 1262510"/>
              <a:gd name="connsiteX2" fmla="*/ 269301 w 3484773"/>
              <a:gd name="connsiteY2" fmla="*/ 106949 h 1262510"/>
              <a:gd name="connsiteX3" fmla="*/ 58286 w 3484773"/>
              <a:gd name="connsiteY3" fmla="*/ 1262510 h 126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773" h="1262510">
                <a:moveTo>
                  <a:pt x="3484773" y="157191"/>
                </a:moveTo>
                <a:cubicBezTo>
                  <a:pt x="3099586" y="111136"/>
                  <a:pt x="2714400" y="65082"/>
                  <a:pt x="2178488" y="56708"/>
                </a:cubicBezTo>
                <a:cubicBezTo>
                  <a:pt x="1642576" y="48334"/>
                  <a:pt x="622668" y="-94018"/>
                  <a:pt x="269301" y="106949"/>
                </a:cubicBezTo>
                <a:cubicBezTo>
                  <a:pt x="-84066" y="307916"/>
                  <a:pt x="-12890" y="785213"/>
                  <a:pt x="58286" y="1262510"/>
                </a:cubicBezTo>
              </a:path>
            </a:pathLst>
          </a:cu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91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04-61-P3744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70037"/>
            <a:ext cx="6021387" cy="422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Rollback for Branch Hazards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43956" y="685800"/>
            <a:ext cx="8450424" cy="70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682625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Idea:	proceed as if the branch will not be taken; </a:t>
            </a:r>
          </a:p>
          <a:p>
            <a:pPr marL="0" indent="0">
              <a:tabLst>
                <a:tab pos="682625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turn </a:t>
            </a:r>
            <a:r>
              <a:rPr lang="en-US" sz="1800" kern="0" dirty="0" err="1" smtClean="0">
                <a:latin typeface="Arial" panose="020B0604020202020204" pitchFamily="34" charset="0"/>
              </a:rPr>
              <a:t>mis</a:t>
            </a:r>
            <a:r>
              <a:rPr lang="en-US" sz="1800" kern="0" dirty="0" smtClean="0">
                <a:latin typeface="Arial" panose="020B0604020202020204" pitchFamily="34" charset="0"/>
              </a:rPr>
              <a:t>-fetched instructions into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1800" kern="0" dirty="0" err="1" smtClean="0">
                <a:latin typeface="Arial" panose="020B0604020202020204" pitchFamily="34" charset="0"/>
              </a:rPr>
              <a:t>s</a:t>
            </a:r>
            <a:r>
              <a:rPr lang="en-US" sz="1800" kern="0" dirty="0" smtClean="0">
                <a:latin typeface="Arial" panose="020B0604020202020204" pitchFamily="34" charset="0"/>
              </a:rPr>
              <a:t> if wrong.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324600" y="3200401"/>
            <a:ext cx="2590799" cy="1371600"/>
            <a:chOff x="6324600" y="3200400"/>
            <a:chExt cx="2590799" cy="1800225"/>
          </a:xfrm>
        </p:grpSpPr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629400" y="3757136"/>
              <a:ext cx="2285999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 smtClean="0">
                  <a:latin typeface="Arial" charset="0"/>
                </a:rPr>
                <a:t>If branch is taken, flush* these instructions</a:t>
              </a:r>
              <a:endParaRPr lang="en-US" sz="1400" dirty="0">
                <a:latin typeface="Arial" charset="0"/>
              </a:endParaRPr>
            </a:p>
            <a:p>
              <a:pPr algn="l"/>
              <a:r>
                <a:rPr lang="en-US" sz="1400" dirty="0" smtClean="0">
                  <a:latin typeface="Arial" charset="0"/>
                </a:rPr>
                <a:t>(set control values </a:t>
              </a:r>
              <a:r>
                <a:rPr lang="en-US" sz="1400" dirty="0">
                  <a:latin typeface="Arial" charset="0"/>
                </a:rPr>
                <a:t>to 0)</a:t>
              </a:r>
              <a:endParaRPr lang="en-AU" sz="1400" dirty="0">
                <a:latin typeface="Arial" charset="0"/>
              </a:endParaRPr>
            </a:p>
          </p:txBody>
        </p:sp>
        <p:sp>
          <p:nvSpPr>
            <p:cNvPr id="9" name="AutoShape 8"/>
            <p:cNvSpPr>
              <a:spLocks/>
            </p:cNvSpPr>
            <p:nvPr/>
          </p:nvSpPr>
          <p:spPr bwMode="auto">
            <a:xfrm>
              <a:off x="6324600" y="3200400"/>
              <a:ext cx="260908" cy="1800225"/>
            </a:xfrm>
            <a:prstGeom prst="rightBrace">
              <a:avLst>
                <a:gd name="adj1" fmla="val 6948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298095" y="6096000"/>
            <a:ext cx="2590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>
                <a:solidFill>
                  <a:srgbClr val="FF0000"/>
                </a:solidFill>
                <a:latin typeface="Arial" charset="0"/>
              </a:rPr>
              <a:t>*QTP:  will this be too late?</a:t>
            </a:r>
            <a:endParaRPr lang="en-AU" sz="14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74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4976" y="1418035"/>
            <a:ext cx="8450424" cy="2696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Questions to ponder: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461963" indent="-461963">
              <a:tabLst>
                <a:tab pos="231775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	-	What about calculating the branch target address?</a:t>
            </a:r>
          </a:p>
          <a:p>
            <a:pPr marL="461963" indent="-461963">
              <a:tabLst>
                <a:tab pos="231775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	Can that be done in the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ID</a:t>
            </a:r>
            <a:r>
              <a:rPr lang="en-US" sz="1800" kern="0" dirty="0" smtClean="0">
                <a:latin typeface="Arial" panose="020B0604020202020204" pitchFamily="34" charset="0"/>
              </a:rPr>
              <a:t> stage?</a:t>
            </a:r>
          </a:p>
          <a:p>
            <a:pPr marL="461963" indent="-461963">
              <a:tabLst>
                <a:tab pos="231775" algn="l"/>
              </a:tabLst>
            </a:pPr>
            <a:endParaRPr lang="en-US" sz="1800" kern="0" dirty="0">
              <a:latin typeface="Arial" panose="020B0604020202020204" pitchFamily="34" charset="0"/>
            </a:endParaRPr>
          </a:p>
          <a:p>
            <a:pPr marL="461963" indent="-461963">
              <a:tabLst>
                <a:tab pos="231775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	-	What about the register comparison?</a:t>
            </a:r>
          </a:p>
          <a:p>
            <a:pPr marL="461963" indent="-461963">
              <a:tabLst>
                <a:tab pos="231775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	Can that be done in the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ID</a:t>
            </a:r>
            <a:r>
              <a:rPr lang="en-US" sz="1800" kern="0" dirty="0" smtClean="0">
                <a:latin typeface="Arial" panose="020B0604020202020204" pitchFamily="34" charset="0"/>
              </a:rPr>
              <a:t> stage?</a:t>
            </a:r>
          </a:p>
          <a:p>
            <a:pPr marL="461963" indent="-461963">
              <a:tabLst>
                <a:tab pos="231775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	What about other kinds of conditional branches (e.g.,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bgez</a:t>
            </a:r>
            <a:r>
              <a:rPr lang="en-US" sz="1800" kern="0" dirty="0" smtClean="0">
                <a:latin typeface="Arial" panose="020B0604020202020204" pitchFamily="34" charset="0"/>
              </a:rPr>
              <a:t>,)?</a:t>
            </a:r>
            <a:endParaRPr lang="en-US" sz="1400" kern="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4976" y="656035"/>
            <a:ext cx="8450424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Could we rearrange the </a:t>
            </a:r>
            <a:r>
              <a:rPr lang="en-US" sz="1800" kern="0" dirty="0" err="1" smtClean="0">
                <a:latin typeface="Arial" panose="020B0604020202020204" pitchFamily="34" charset="0"/>
              </a:rPr>
              <a:t>datapath</a:t>
            </a:r>
            <a:r>
              <a:rPr lang="en-US" sz="1800" kern="0" dirty="0" smtClean="0">
                <a:latin typeface="Arial" panose="020B0604020202020204" pitchFamily="34" charset="0"/>
              </a:rPr>
              <a:t> so that the branch decision could be made earlier?</a:t>
            </a:r>
          </a:p>
        </p:txBody>
      </p:sp>
    </p:spTree>
    <p:extLst>
      <p:ext uri="{BB962C8B-B14F-4D97-AF65-F5344CB8AC3E}">
        <p14:creationId xmlns:p14="http://schemas.microsoft.com/office/powerpoint/2010/main" val="46680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Branch Decisions Earlier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4976" y="685800"/>
            <a:ext cx="845042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Stall if branch is taken, proceed normally otherwise:</a:t>
            </a:r>
            <a:endParaRPr lang="en-US" sz="1400" kern="0" dirty="0">
              <a:latin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" y="2767577"/>
            <a:ext cx="3790741" cy="1728223"/>
            <a:chOff x="228600" y="2767577"/>
            <a:chExt cx="3790741" cy="1728223"/>
          </a:xfrm>
        </p:grpSpPr>
        <p:sp>
          <p:nvSpPr>
            <p:cNvPr id="11" name="Rectangle 3"/>
            <p:cNvSpPr txBox="1">
              <a:spLocks noChangeArrowheads="1"/>
            </p:cNvSpPr>
            <p:nvPr/>
          </p:nvSpPr>
          <p:spPr>
            <a:xfrm>
              <a:off x="228600" y="4147243"/>
              <a:ext cx="3790741" cy="3485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457200" indent="-457200">
                <a:lnSpc>
                  <a:spcPct val="90000"/>
                </a:lnSpc>
                <a:tabLst>
                  <a:tab pos="228600" algn="l"/>
                </a:tabLst>
              </a:pPr>
              <a:r>
                <a:rPr lang="en-US" sz="1800" kern="0" dirty="0" smtClean="0">
                  <a:latin typeface="Courier New" pitchFamily="49" charset="0"/>
                  <a:cs typeface="Courier New" pitchFamily="49" charset="0"/>
                </a:rPr>
                <a:t>       and      </a:t>
              </a:r>
              <a:r>
                <a:rPr lang="en-US" sz="1800" kern="0" dirty="0" err="1" smtClean="0">
                  <a:latin typeface="Courier New" pitchFamily="49" charset="0"/>
                  <a:cs typeface="Courier New" pitchFamily="49" charset="0"/>
                </a:rPr>
                <a:t>beq</a:t>
              </a:r>
              <a:endParaRPr lang="en-US" sz="1800" kern="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939"/>
            <a:stretch/>
          </p:blipFill>
          <p:spPr bwMode="auto">
            <a:xfrm>
              <a:off x="457200" y="3156642"/>
              <a:ext cx="3562141" cy="850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Freeform 2"/>
            <p:cNvSpPr/>
            <p:nvPr/>
          </p:nvSpPr>
          <p:spPr bwMode="auto">
            <a:xfrm>
              <a:off x="432079" y="2767577"/>
              <a:ext cx="1648725" cy="354739"/>
            </a:xfrm>
            <a:custGeom>
              <a:avLst/>
              <a:gdLst>
                <a:gd name="connsiteX0" fmla="*/ 1617785 w 1648725"/>
                <a:gd name="connsiteY0" fmla="*/ 344691 h 354739"/>
                <a:gd name="connsiteX1" fmla="*/ 1617785 w 1648725"/>
                <a:gd name="connsiteY1" fmla="*/ 143724 h 354739"/>
                <a:gd name="connsiteX2" fmla="*/ 1296237 w 1648725"/>
                <a:gd name="connsiteY2" fmla="*/ 13095 h 354739"/>
                <a:gd name="connsiteX3" fmla="*/ 351692 w 1648725"/>
                <a:gd name="connsiteY3" fmla="*/ 43240 h 354739"/>
                <a:gd name="connsiteX4" fmla="*/ 0 w 1648725"/>
                <a:gd name="connsiteY4" fmla="*/ 354739 h 35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8725" h="354739">
                  <a:moveTo>
                    <a:pt x="1617785" y="344691"/>
                  </a:moveTo>
                  <a:cubicBezTo>
                    <a:pt x="1644580" y="271840"/>
                    <a:pt x="1671376" y="198990"/>
                    <a:pt x="1617785" y="143724"/>
                  </a:cubicBezTo>
                  <a:cubicBezTo>
                    <a:pt x="1564194" y="88458"/>
                    <a:pt x="1507252" y="29842"/>
                    <a:pt x="1296237" y="13095"/>
                  </a:cubicBezTo>
                  <a:cubicBezTo>
                    <a:pt x="1085221" y="-3652"/>
                    <a:pt x="567731" y="-13701"/>
                    <a:pt x="351692" y="43240"/>
                  </a:cubicBezTo>
                  <a:cubicBezTo>
                    <a:pt x="135653" y="100181"/>
                    <a:pt x="67826" y="227460"/>
                    <a:pt x="0" y="354739"/>
                  </a:cubicBezTo>
                </a:path>
              </a:pathLst>
            </a:custGeom>
            <a:noFill/>
            <a:ln w="44450" cap="flat" cmpd="sng" algn="ctr">
              <a:solidFill>
                <a:srgbClr val="0000FF"/>
              </a:solidFill>
              <a:prstDash val="sysDot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 bwMode="auto">
            <a:xfrm>
              <a:off x="2514600" y="4158971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1295400" y="4158971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" name="Group 19"/>
          <p:cNvGrpSpPr/>
          <p:nvPr/>
        </p:nvGrpSpPr>
        <p:grpSpPr>
          <a:xfrm>
            <a:off x="3162442" y="1981200"/>
            <a:ext cx="5448158" cy="1339158"/>
            <a:chOff x="3162442" y="1981200"/>
            <a:chExt cx="5448158" cy="1339158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 flipV="1">
              <a:off x="3162442" y="2229965"/>
              <a:ext cx="1804800" cy="602764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4819859" y="1981200"/>
              <a:ext cx="3790741" cy="1339158"/>
              <a:chOff x="4819859" y="1981200"/>
              <a:chExt cx="3790741" cy="1339158"/>
            </a:xfrm>
          </p:grpSpPr>
          <p:sp>
            <p:nvSpPr>
              <p:cNvPr id="14" name="Rectangle 3"/>
              <p:cNvSpPr txBox="1">
                <a:spLocks noChangeArrowheads="1"/>
              </p:cNvSpPr>
              <p:nvPr/>
            </p:nvSpPr>
            <p:spPr>
              <a:xfrm>
                <a:off x="4819859" y="2971801"/>
                <a:ext cx="3790741" cy="3485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Monotype Sorts" pitchFamily="2" charset="2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Monotype Sorts" pitchFamily="2" charset="2"/>
                  <a:buChar char="n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–"/>
                  <a:defRPr sz="14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457200" indent="-457200">
                  <a:lnSpc>
                    <a:spcPct val="90000"/>
                  </a:lnSpc>
                  <a:tabLst>
                    <a:tab pos="228600" algn="l"/>
                  </a:tabLst>
                </a:pPr>
                <a:r>
                  <a:rPr lang="en-US" sz="1800" kern="0" dirty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sz="1800" kern="0" dirty="0" smtClean="0">
                    <a:latin typeface="Courier New" pitchFamily="49" charset="0"/>
                    <a:cs typeface="Courier New" pitchFamily="49" charset="0"/>
                  </a:rPr>
                  <a:t>  or      and      </a:t>
                </a:r>
                <a:r>
                  <a:rPr lang="en-US" sz="1800" kern="0" dirty="0" err="1" smtClean="0">
                    <a:latin typeface="Courier New" pitchFamily="49" charset="0"/>
                    <a:cs typeface="Courier New" pitchFamily="49" charset="0"/>
                  </a:rPr>
                  <a:t>beq</a:t>
                </a:r>
                <a:endParaRPr lang="en-US" sz="1800" kern="0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6939"/>
              <a:stretch/>
            </p:blipFill>
            <p:spPr bwMode="auto">
              <a:xfrm>
                <a:off x="5048459" y="1981200"/>
                <a:ext cx="3562141" cy="85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" name="Group 23"/>
          <p:cNvGrpSpPr/>
          <p:nvPr/>
        </p:nvGrpSpPr>
        <p:grpSpPr>
          <a:xfrm>
            <a:off x="3148200" y="4375842"/>
            <a:ext cx="5462400" cy="1339158"/>
            <a:chOff x="3148200" y="4375842"/>
            <a:chExt cx="5462400" cy="1339158"/>
          </a:xfrm>
        </p:grpSpPr>
        <p:grpSp>
          <p:nvGrpSpPr>
            <p:cNvPr id="19" name="Group 18"/>
            <p:cNvGrpSpPr/>
            <p:nvPr/>
          </p:nvGrpSpPr>
          <p:grpSpPr>
            <a:xfrm>
              <a:off x="4819859" y="4375842"/>
              <a:ext cx="3790741" cy="1339158"/>
              <a:chOff x="4819859" y="4375842"/>
              <a:chExt cx="3790741" cy="1339158"/>
            </a:xfrm>
          </p:grpSpPr>
          <p:sp>
            <p:nvSpPr>
              <p:cNvPr id="16" name="Rectangle 3"/>
              <p:cNvSpPr txBox="1">
                <a:spLocks noChangeArrowheads="1"/>
              </p:cNvSpPr>
              <p:nvPr/>
            </p:nvSpPr>
            <p:spPr>
              <a:xfrm>
                <a:off x="4819859" y="5366443"/>
                <a:ext cx="3790741" cy="3485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Monotype Sorts" pitchFamily="2" charset="2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Monotype Sorts" pitchFamily="2" charset="2"/>
                  <a:buChar char="n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–"/>
                  <a:defRPr sz="14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Char char="•"/>
                  <a:defRPr sz="12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457200" indent="-457200">
                  <a:lnSpc>
                    <a:spcPct val="90000"/>
                  </a:lnSpc>
                  <a:tabLst>
                    <a:tab pos="228600" algn="l"/>
                  </a:tabLst>
                </a:pPr>
                <a:r>
                  <a:rPr lang="en-US" sz="1800" kern="0" dirty="0" smtClean="0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sz="1800" kern="0" dirty="0" err="1" smtClean="0">
                    <a:latin typeface="Courier New" pitchFamily="49" charset="0"/>
                    <a:cs typeface="Courier New" pitchFamily="49" charset="0"/>
                  </a:rPr>
                  <a:t>lw</a:t>
                </a:r>
                <a:r>
                  <a:rPr lang="en-US" sz="1800" kern="0" dirty="0" smtClean="0"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lang="en-US" sz="1800" kern="0" dirty="0" err="1" smtClean="0">
                    <a:latin typeface="Courier New" pitchFamily="49" charset="0"/>
                    <a:cs typeface="Courier New" pitchFamily="49" charset="0"/>
                  </a:rPr>
                  <a:t>nop</a:t>
                </a:r>
                <a:r>
                  <a:rPr lang="en-US" sz="1800" kern="0" dirty="0" smtClean="0"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lang="en-US" sz="1800" kern="0" dirty="0" err="1" smtClean="0">
                    <a:latin typeface="Courier New" pitchFamily="49" charset="0"/>
                    <a:cs typeface="Courier New" pitchFamily="49" charset="0"/>
                  </a:rPr>
                  <a:t>beq</a:t>
                </a:r>
                <a:endParaRPr lang="en-US" sz="1800" kern="0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6939"/>
              <a:stretch/>
            </p:blipFill>
            <p:spPr bwMode="auto">
              <a:xfrm>
                <a:off x="5048459" y="4375842"/>
                <a:ext cx="3562141" cy="85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1" name="Line 4"/>
            <p:cNvSpPr>
              <a:spLocks noChangeShapeType="1"/>
            </p:cNvSpPr>
            <p:nvPr/>
          </p:nvSpPr>
          <p:spPr bwMode="auto">
            <a:xfrm>
              <a:off x="3148200" y="4648200"/>
              <a:ext cx="1804800" cy="153092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57200" y="5867400"/>
            <a:ext cx="845042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Cost is now one stall if branch is taken, nothing if branch is not taken.</a:t>
            </a:r>
            <a:endParaRPr lang="en-US" sz="14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2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r="46353" b="36041"/>
          <a:stretch/>
        </p:blipFill>
        <p:spPr>
          <a:xfrm>
            <a:off x="3938954" y="1700010"/>
            <a:ext cx="4923692" cy="4628270"/>
          </a:xfrm>
          <a:prstGeom prst="rect">
            <a:avLst/>
          </a:prstGeom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Branch Decisions Earlier</a:t>
            </a:r>
            <a:endParaRPr lang="en-AU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3394" y="2689932"/>
            <a:ext cx="3352800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We can determine if the branch will be taken before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kern="0" dirty="0" smtClean="0">
                <a:latin typeface="Arial" panose="020B0604020202020204" pitchFamily="34" charset="0"/>
              </a:rPr>
              <a:t> reaches the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EX </a:t>
            </a:r>
            <a:r>
              <a:rPr lang="en-US" sz="1800" kern="0" dirty="0" smtClean="0">
                <a:latin typeface="Arial" panose="020B0604020202020204" pitchFamily="34" charset="0"/>
              </a:rPr>
              <a:t>stage.</a:t>
            </a:r>
            <a:endParaRPr lang="en-US" sz="1400" kern="0" dirty="0">
              <a:latin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1000" y="609600"/>
            <a:ext cx="8369606" cy="4876800"/>
            <a:chOff x="381000" y="609600"/>
            <a:chExt cx="8369606" cy="4876800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381000" y="609600"/>
              <a:ext cx="6344066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914400" indent="-914400"/>
              <a:r>
                <a:rPr lang="en-US" sz="1800" kern="0" dirty="0" smtClean="0">
                  <a:latin typeface="Arial" panose="020B0604020202020204" pitchFamily="34" charset="0"/>
                </a:rPr>
                <a:t>Ideas:	simple hardware suffices to compare two registers</a:t>
              </a: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6557818" y="868218"/>
              <a:ext cx="2192788" cy="4618182"/>
            </a:xfrm>
            <a:custGeom>
              <a:avLst/>
              <a:gdLst>
                <a:gd name="connsiteX0" fmla="*/ 0 w 2192788"/>
                <a:gd name="connsiteY0" fmla="*/ 0 h 4876800"/>
                <a:gd name="connsiteX1" fmla="*/ 1847273 w 2192788"/>
                <a:gd name="connsiteY1" fmla="*/ 877455 h 4876800"/>
                <a:gd name="connsiteX2" fmla="*/ 2189018 w 2192788"/>
                <a:gd name="connsiteY2" fmla="*/ 3131127 h 4876800"/>
                <a:gd name="connsiteX3" fmla="*/ 1782618 w 2192788"/>
                <a:gd name="connsiteY3" fmla="*/ 4876800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2788" h="4876800">
                  <a:moveTo>
                    <a:pt x="0" y="0"/>
                  </a:moveTo>
                  <a:cubicBezTo>
                    <a:pt x="741218" y="177800"/>
                    <a:pt x="1482437" y="355601"/>
                    <a:pt x="1847273" y="877455"/>
                  </a:cubicBezTo>
                  <a:cubicBezTo>
                    <a:pt x="2212109" y="1399309"/>
                    <a:pt x="2199794" y="2464570"/>
                    <a:pt x="2189018" y="3131127"/>
                  </a:cubicBezTo>
                  <a:cubicBezTo>
                    <a:pt x="2178242" y="3797684"/>
                    <a:pt x="1980430" y="4337242"/>
                    <a:pt x="1782618" y="4876800"/>
                  </a:cubicBezTo>
                </a:path>
              </a:pathLst>
            </a:custGeom>
            <a:noFill/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8776" y="1143000"/>
            <a:ext cx="6336290" cy="2133601"/>
            <a:chOff x="388776" y="1143000"/>
            <a:chExt cx="6336290" cy="2133601"/>
          </a:xfrm>
        </p:grpSpPr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388776" y="1143000"/>
              <a:ext cx="5631024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914400" indent="-914400"/>
              <a:r>
                <a:rPr lang="en-US" sz="1800" kern="0" dirty="0">
                  <a:latin typeface="Arial" panose="020B0604020202020204" pitchFamily="34" charset="0"/>
                </a:rPr>
                <a:t>	</a:t>
              </a:r>
              <a:r>
                <a:rPr lang="en-US" sz="1800" kern="0" dirty="0" smtClean="0">
                  <a:latin typeface="Arial" panose="020B0604020202020204" pitchFamily="34" charset="0"/>
                </a:rPr>
                <a:t>moving the branch adder is relatively simple</a:t>
              </a: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5410200" y="1330037"/>
              <a:ext cx="1314866" cy="1946564"/>
            </a:xfrm>
            <a:custGeom>
              <a:avLst/>
              <a:gdLst>
                <a:gd name="connsiteX0" fmla="*/ 502066 w 1314866"/>
                <a:gd name="connsiteY0" fmla="*/ 0 h 2456873"/>
                <a:gd name="connsiteX1" fmla="*/ 926938 w 1314866"/>
                <a:gd name="connsiteY1" fmla="*/ 812800 h 2456873"/>
                <a:gd name="connsiteX2" fmla="*/ 3302 w 1314866"/>
                <a:gd name="connsiteY2" fmla="*/ 1782619 h 2456873"/>
                <a:gd name="connsiteX3" fmla="*/ 1314866 w 1314866"/>
                <a:gd name="connsiteY3" fmla="*/ 2456873 h 2456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4866" h="2456873">
                  <a:moveTo>
                    <a:pt x="502066" y="0"/>
                  </a:moveTo>
                  <a:cubicBezTo>
                    <a:pt x="756065" y="257848"/>
                    <a:pt x="1010065" y="515697"/>
                    <a:pt x="926938" y="812800"/>
                  </a:cubicBezTo>
                  <a:cubicBezTo>
                    <a:pt x="843811" y="1109903"/>
                    <a:pt x="-61353" y="1508607"/>
                    <a:pt x="3302" y="1782619"/>
                  </a:cubicBezTo>
                  <a:cubicBezTo>
                    <a:pt x="67957" y="2056631"/>
                    <a:pt x="691411" y="2256752"/>
                    <a:pt x="1314866" y="2456873"/>
                  </a:cubicBezTo>
                </a:path>
              </a:pathLst>
            </a:custGeom>
            <a:noFill/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3876628"/>
            <a:ext cx="33528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But we also need to create a stall for one cycle…</a:t>
            </a:r>
            <a:endParaRPr lang="en-US" sz="14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77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4450" cap="flat" cmpd="sng" algn="ctr">
          <a:solidFill>
            <a:srgbClr val="0000FF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4450" cap="flat" cmpd="sng" algn="ctr">
          <a:solidFill>
            <a:srgbClr val="0000FF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1270</TotalTime>
  <Words>640</Words>
  <Application>Microsoft Office PowerPoint</Application>
  <PresentationFormat>Overhead</PresentationFormat>
  <Paragraphs>151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Courier New</vt:lpstr>
      <vt:lpstr>Helvetica</vt:lpstr>
      <vt:lpstr>Lucida Console</vt:lpstr>
      <vt:lpstr>Monotype Sorts</vt:lpstr>
      <vt:lpstr>Times New Roman</vt:lpstr>
      <vt:lpstr>Professional</vt:lpstr>
      <vt:lpstr>Branch Hazards</vt:lpstr>
      <vt:lpstr>Branch Hazards</vt:lpstr>
      <vt:lpstr>Branch Hazards</vt:lpstr>
      <vt:lpstr>Stalling for Branch Hazards</vt:lpstr>
      <vt:lpstr>Stalling Until Branch Decision</vt:lpstr>
      <vt:lpstr>Rollback for Branch Hazards</vt:lpstr>
      <vt:lpstr>Questions</vt:lpstr>
      <vt:lpstr>Making Branch Decisions Earlier</vt:lpstr>
      <vt:lpstr>Making Branch Decisions Earlier</vt:lpstr>
      <vt:lpstr>Stall-on-Branch</vt:lpstr>
      <vt:lpstr>The Big (but not quite final) Picture</vt:lpstr>
      <vt:lpstr>Data Hazards for Branches</vt:lpstr>
      <vt:lpstr>Data Hazards for Branches</vt:lpstr>
      <vt:lpstr>Data Hazards for Branches</vt:lpstr>
      <vt:lpstr>Data Hazards for Branches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162</cp:revision>
  <cp:lastPrinted>2013-03-25T15:15:29Z</cp:lastPrinted>
  <dcterms:created xsi:type="dcterms:W3CDTF">1998-08-05T19:51:03Z</dcterms:created>
  <dcterms:modified xsi:type="dcterms:W3CDTF">2020-03-27T18:15:05Z</dcterms:modified>
</cp:coreProperties>
</file>