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01" r:id="rId2"/>
    <p:sldId id="262" r:id="rId3"/>
    <p:sldId id="288" r:id="rId4"/>
    <p:sldId id="291" r:id="rId5"/>
    <p:sldId id="294" r:id="rId6"/>
    <p:sldId id="295" r:id="rId7"/>
    <p:sldId id="292" r:id="rId8"/>
    <p:sldId id="286" r:id="rId9"/>
    <p:sldId id="289" r:id="rId10"/>
    <p:sldId id="293" r:id="rId11"/>
    <p:sldId id="285" r:id="rId12"/>
    <p:sldId id="290" r:id="rId13"/>
    <p:sldId id="287" r:id="rId14"/>
    <p:sldId id="264" r:id="rId15"/>
    <p:sldId id="265" r:id="rId16"/>
    <p:sldId id="303" r:id="rId17"/>
    <p:sldId id="298" r:id="rId18"/>
    <p:sldId id="297" r:id="rId19"/>
    <p:sldId id="267" r:id="rId20"/>
    <p:sldId id="281" r:id="rId21"/>
    <p:sldId id="268" r:id="rId22"/>
    <p:sldId id="299" r:id="rId23"/>
    <p:sldId id="269" r:id="rId24"/>
    <p:sldId id="300" r:id="rId25"/>
    <p:sldId id="270" r:id="rId26"/>
    <p:sldId id="296" r:id="rId27"/>
  </p:sldIdLst>
  <p:sldSz cx="9144000" cy="6858000" type="overhead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3333FF"/>
    <a:srgbClr val="FF505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8" autoAdjust="0"/>
    <p:restoredTop sz="96139" autoAdjust="0"/>
  </p:normalViewPr>
  <p:slideViewPr>
    <p:cSldViewPr>
      <p:cViewPr varScale="1">
        <p:scale>
          <a:sx n="104" d="100"/>
          <a:sy n="104" d="100"/>
        </p:scale>
        <p:origin x="4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04" y="1836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3" Type="http://schemas.openxmlformats.org/officeDocument/2006/relationships/slide" Target="slides/slide15.xml"/><Relationship Id="rId7" Type="http://schemas.openxmlformats.org/officeDocument/2006/relationships/slide" Target="slides/slide22.xml"/><Relationship Id="rId2" Type="http://schemas.openxmlformats.org/officeDocument/2006/relationships/slide" Target="slides/slide14.xml"/><Relationship Id="rId1" Type="http://schemas.openxmlformats.org/officeDocument/2006/relationships/slide" Target="slides/slide2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4" Type="http://schemas.openxmlformats.org/officeDocument/2006/relationships/slide" Target="slides/slide19.xml"/><Relationship Id="rId9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4732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>
            <a:lvl1pPr algn="l" defTabSz="882921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</a:rPr>
              <a:t>2506 Computer Organization II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101" y="0"/>
            <a:ext cx="3064732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>
            <a:lvl1pPr algn="r" defTabSz="882921">
              <a:defRPr sz="10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370"/>
            <a:ext cx="3064732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0" tIns="44140" rIns="88280" bIns="44140" numCol="1" anchor="b" anchorCtr="0" compatLnSpc="1">
            <a:prstTxWarp prst="textNoShape">
              <a:avLst/>
            </a:prstTxWarp>
          </a:bodyPr>
          <a:lstStyle>
            <a:lvl1pPr algn="l" defTabSz="882921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</a:rPr>
              <a:t>©William D </a:t>
            </a:r>
            <a:r>
              <a:rPr lang="en-US" dirty="0" err="1">
                <a:latin typeface="Arial" panose="020B0604020202020204" pitchFamily="34" charset="0"/>
              </a:rPr>
              <a:t>McQuain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</a:rPr>
              <a:t>2005 - 2013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101" y="8830370"/>
            <a:ext cx="3064732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80" tIns="44140" rIns="88280" bIns="44140" numCol="1" anchor="b" anchorCtr="0" compatLnSpc="1">
            <a:prstTxWarp prst="textNoShape">
              <a:avLst/>
            </a:prstTxWarp>
          </a:bodyPr>
          <a:lstStyle>
            <a:lvl1pPr algn="r" defTabSz="882921">
              <a:defRPr sz="1000"/>
            </a:lvl1pPr>
          </a:lstStyle>
          <a:p>
            <a:fld id="{D9976D6B-4C44-4E15-8160-6A3FA1CE4583}" type="slidenum">
              <a:rPr lang="en-US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3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072" cy="4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>
            <a:lvl1pPr algn="l" defTabSz="931887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29" y="1"/>
            <a:ext cx="3038072" cy="4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>
            <a:lvl1pPr algn="r" defTabSz="931887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9" y="712160"/>
            <a:ext cx="4082445" cy="792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388"/>
            <a:ext cx="3038072" cy="4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0" rIns="93162" bIns="46580" numCol="1" anchor="b" anchorCtr="0" compatLnSpc="1">
            <a:prstTxWarp prst="textNoShape">
              <a:avLst/>
            </a:prstTxWarp>
          </a:bodyPr>
          <a:lstStyle>
            <a:lvl1pPr algn="l" defTabSz="931887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29" y="8832388"/>
            <a:ext cx="3038072" cy="4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0" rIns="93162" bIns="46580" numCol="1" anchor="b" anchorCtr="0" compatLnSpc="1">
            <a:prstTxWarp prst="textNoShape">
              <a:avLst/>
            </a:prstTxWarp>
          </a:bodyPr>
          <a:lstStyle>
            <a:lvl1pPr algn="r" defTabSz="931887">
              <a:defRPr sz="1000">
                <a:latin typeface="Arial" panose="020B0604020202020204" pitchFamily="34" charset="0"/>
              </a:defRPr>
            </a:lvl1pPr>
          </a:lstStyle>
          <a:p>
            <a:fld id="{3DCEDE9F-E1C7-43FD-A6C3-060DA5B50C8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1143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029D-1F9A-4522-BC96-0BAAB7B4868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6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0B9890-EA18-451C-97AD-06B0CF75E11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085CA-6EB3-4F8A-B309-0AEBE7FA492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085CA-6EB3-4F8A-B309-0AEBE7FA492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1F63E-D491-4ED5-B59A-0419035327F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7A782-7023-4AB8-A6FB-B0492B508A8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r>
              <a:rPr lang="en-US" dirty="0" smtClean="0"/>
              <a:t>NB:</a:t>
            </a:r>
            <a:r>
              <a:rPr lang="en-US" baseline="0" dirty="0" smtClean="0"/>
              <a:t>  prior to the 5</a:t>
            </a:r>
            <a:r>
              <a:rPr lang="en-US" baseline="30000" dirty="0" smtClean="0"/>
              <a:t>th</a:t>
            </a:r>
            <a:r>
              <a:rPr lang="en-US" baseline="0" dirty="0" smtClean="0"/>
              <a:t> edition, the P&amp;H book stated some of these incorrectly, with </a:t>
            </a:r>
            <a:r>
              <a:rPr lang="en-US" baseline="0" smtClean="0"/>
              <a:t>mismatched parentheses.  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1ADEF-4BFB-4BF5-BC30-9F92BAA7E68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B9760-510F-4544-A88D-D7668E42CF9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B9760-510F-4544-A88D-D7668E42CF9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1C338-6570-45BC-8A8E-E313AC814D2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1C338-6570-45BC-8A8E-E313AC814D2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F1C0E-2FBF-400A-9DD3-0EA0FE0A04F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496CD-088B-4857-8093-C65E861418A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496CD-088B-4857-8093-C65E861418A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F1C0E-2FBF-400A-9DD3-0EA0FE0A04F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F1C0E-2FBF-400A-9DD3-0EA0FE0A04F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F1C0E-2FBF-400A-9DD3-0EA0FE0A04F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F1C0E-2FBF-400A-9DD3-0EA0FE0A04F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F1C0E-2FBF-400A-9DD3-0EA0FE0A04F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F1C0E-2FBF-400A-9DD3-0EA0FE0A04F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C00D5-C25E-4E5C-8E94-2641639AA5E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256" y="4416195"/>
            <a:ext cx="5141888" cy="41821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2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494488" y="177574"/>
            <a:ext cx="2224968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>
                <a:latin typeface="Helvetica" pitchFamily="34" charset="0"/>
              </a:rPr>
              <a:t>Pipeline </a:t>
            </a:r>
            <a:r>
              <a:rPr lang="en-US" altLang="en-US" sz="1800" dirty="0" smtClean="0">
                <a:latin typeface="Helvetica" pitchFamily="34" charset="0"/>
              </a:rPr>
              <a:t>Forwarding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0C19DA78-9D51-493E-98D7-B3AA4886DFDA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934200" y="6553200"/>
            <a:ext cx="2133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2005-2020</a:t>
            </a:r>
            <a:r>
              <a:rPr lang="en-US" sz="1200" b="1" baseline="0" dirty="0" smtClean="0">
                <a:solidFill>
                  <a:srgbClr val="660000"/>
                </a:solidFill>
                <a:latin typeface="Arial" charset="0"/>
              </a:rPr>
              <a:t> WD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16486"/>
            <a:ext cx="7239000" cy="526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Control Overview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4570274"/>
            <a:ext cx="28956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This design </a:t>
            </a:r>
            <a:r>
              <a:rPr lang="en-US" sz="1800" dirty="0" smtClean="0">
                <a:latin typeface="Arial" panose="020B0604020202020204" pitchFamily="34" charset="0"/>
              </a:rPr>
              <a:t>has: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the </a:t>
            </a:r>
            <a:r>
              <a:rPr lang="en-US" sz="1800" dirty="0" smtClean="0">
                <a:latin typeface="Arial" panose="020B0604020202020204" pitchFamily="34" charset="0"/>
              </a:rPr>
              <a:t>correct logic for synchronizing control signals and </a:t>
            </a:r>
            <a:r>
              <a:rPr lang="en-US" sz="1800" dirty="0" smtClean="0">
                <a:latin typeface="Arial" panose="020B0604020202020204" pitchFamily="34" charset="0"/>
              </a:rPr>
              <a:t>instructions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no </a:t>
            </a:r>
            <a:r>
              <a:rPr lang="en-US" sz="1800" dirty="0" smtClean="0">
                <a:latin typeface="Arial" panose="020B0604020202020204" pitchFamily="34" charset="0"/>
              </a:rPr>
              <a:t>forwarding </a:t>
            </a:r>
            <a:r>
              <a:rPr lang="en-US" sz="1800" dirty="0" smtClean="0">
                <a:latin typeface="Arial" panose="020B0604020202020204" pitchFamily="34" charset="0"/>
              </a:rPr>
              <a:t>logic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no</a:t>
            </a:r>
            <a:r>
              <a:rPr lang="en-US" sz="1800" dirty="0" smtClean="0">
                <a:latin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</a:rPr>
              <a:t>hazard detection.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the Hazard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443032"/>
            <a:ext cx="8458200" cy="264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So, we detect the hazard because we see that: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 algn="ctr"/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MEM/</a:t>
            </a:r>
            <a:r>
              <a:rPr lang="en-US" sz="1800" kern="0" dirty="0" err="1" smtClean="0">
                <a:latin typeface="Arial" pitchFamily="34" charset="0"/>
                <a:cs typeface="Arial" pitchFamily="34" charset="0"/>
              </a:rPr>
              <a:t>WB.RegisterRd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== ID/</a:t>
            </a:r>
            <a:r>
              <a:rPr lang="en-US" sz="1800" kern="0" dirty="0" err="1" smtClean="0">
                <a:latin typeface="Arial" pitchFamily="34" charset="0"/>
                <a:cs typeface="Arial" pitchFamily="34" charset="0"/>
              </a:rPr>
              <a:t>EX.RegisterRt</a:t>
            </a:r>
            <a:endParaRPr lang="en-US" sz="1800" kern="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sz="1800" kern="0" dirty="0" smtClean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Hence, we must forward the ALU output value from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MEM/WB</a:t>
            </a:r>
            <a:r>
              <a:rPr lang="en-US" sz="1800" kern="0" dirty="0" smtClean="0">
                <a:latin typeface="Arial" panose="020B0604020202020204" pitchFamily="34" charset="0"/>
              </a:rPr>
              <a:t> interstage buffer to the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kern="0" dirty="0" smtClean="0">
                <a:latin typeface="Arial" panose="020B0604020202020204" pitchFamily="34" charset="0"/>
              </a:rPr>
              <a:t> input to the ALU.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So… detecting data hazards is a multi-stage affair.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164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Again, we have a data hazard:</a:t>
            </a:r>
          </a:p>
          <a:p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</a:t>
            </a:r>
            <a:br>
              <a:rPr lang="en-AU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or  $13, $6,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endParaRPr lang="en-AU" sz="18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955268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 algn="l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QTP:  why does this one go to the </a:t>
            </a:r>
            <a:r>
              <a:rPr lang="en-US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rt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input?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6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2725"/>
            <a:ext cx="5791200" cy="301625"/>
          </a:xfrm>
        </p:spPr>
        <p:txBody>
          <a:bodyPr/>
          <a:lstStyle/>
          <a:p>
            <a:r>
              <a:rPr lang="en-US" dirty="0"/>
              <a:t>Data Hazards in ALU Instructions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534400" cy="239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</a:rPr>
              <a:t>Now, consider this sequence: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   # value for $2 known in EX stage;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   # enters ID stage when sub enters EX;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or  $13, $6,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# enters ID stage when sub enters MEM;</a:t>
            </a:r>
          </a:p>
          <a:p>
            <a:pPr marL="457200" lvl="1" indent="0">
              <a:buFontTx/>
              <a:buNone/>
            </a:pPr>
            <a:endParaRPr lang="en-AU" sz="1800" kern="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add $14,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# enters ID stage when sub enters WB;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       # $2 has not been written yet, but. . .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4244031"/>
            <a:ext cx="8458200" cy="16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9144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Tick 0: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1: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and         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2: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or          and 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3: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add         or         and        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4: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            add        or         and         sub</a:t>
            </a:r>
            <a:endParaRPr lang="en-AU" sz="18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6107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 hazard?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83229" y="1328057"/>
            <a:ext cx="947057" cy="1110343"/>
            <a:chOff x="1883229" y="1328057"/>
            <a:chExt cx="947057" cy="1110343"/>
          </a:xfrm>
        </p:grpSpPr>
        <p:sp>
          <p:nvSpPr>
            <p:cNvPr id="3" name="Freeform 2"/>
            <p:cNvSpPr/>
            <p:nvPr/>
          </p:nvSpPr>
          <p:spPr bwMode="auto">
            <a:xfrm>
              <a:off x="1883229" y="1328057"/>
              <a:ext cx="947057" cy="1088572"/>
            </a:xfrm>
            <a:custGeom>
              <a:avLst/>
              <a:gdLst>
                <a:gd name="connsiteX0" fmla="*/ 0 w 947057"/>
                <a:gd name="connsiteY0" fmla="*/ 0 h 1088572"/>
                <a:gd name="connsiteX1" fmla="*/ 293914 w 947057"/>
                <a:gd name="connsiteY1" fmla="*/ 206829 h 1088572"/>
                <a:gd name="connsiteX2" fmla="*/ 261257 w 947057"/>
                <a:gd name="connsiteY2" fmla="*/ 772886 h 1088572"/>
                <a:gd name="connsiteX3" fmla="*/ 794657 w 947057"/>
                <a:gd name="connsiteY3" fmla="*/ 827314 h 1088572"/>
                <a:gd name="connsiteX4" fmla="*/ 947057 w 947057"/>
                <a:gd name="connsiteY4" fmla="*/ 1088572 h 108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057" h="1088572">
                  <a:moveTo>
                    <a:pt x="0" y="0"/>
                  </a:moveTo>
                  <a:cubicBezTo>
                    <a:pt x="125185" y="39007"/>
                    <a:pt x="250371" y="78015"/>
                    <a:pt x="293914" y="206829"/>
                  </a:cubicBezTo>
                  <a:cubicBezTo>
                    <a:pt x="337457" y="335643"/>
                    <a:pt x="177800" y="669472"/>
                    <a:pt x="261257" y="772886"/>
                  </a:cubicBezTo>
                  <a:cubicBezTo>
                    <a:pt x="344714" y="876300"/>
                    <a:pt x="680357" y="774700"/>
                    <a:pt x="794657" y="827314"/>
                  </a:cubicBezTo>
                  <a:cubicBezTo>
                    <a:pt x="908957" y="879928"/>
                    <a:pt x="928007" y="984250"/>
                    <a:pt x="947057" y="1088572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2188029" y="2133600"/>
              <a:ext cx="171129" cy="304800"/>
            </a:xfrm>
            <a:custGeom>
              <a:avLst/>
              <a:gdLst>
                <a:gd name="connsiteX0" fmla="*/ 0 w 171129"/>
                <a:gd name="connsiteY0" fmla="*/ 0 h 304800"/>
                <a:gd name="connsiteX1" fmla="*/ 152400 w 171129"/>
                <a:gd name="connsiteY1" fmla="*/ 130629 h 304800"/>
                <a:gd name="connsiteX2" fmla="*/ 163285 w 171129"/>
                <a:gd name="connsiteY2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129" h="304800">
                  <a:moveTo>
                    <a:pt x="0" y="0"/>
                  </a:moveTo>
                  <a:cubicBezTo>
                    <a:pt x="62593" y="39914"/>
                    <a:pt x="125186" y="79829"/>
                    <a:pt x="152400" y="130629"/>
                  </a:cubicBezTo>
                  <a:cubicBezTo>
                    <a:pt x="179614" y="181429"/>
                    <a:pt x="171449" y="243114"/>
                    <a:pt x="163285" y="304800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91" y="3124200"/>
            <a:ext cx="7298009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8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2725"/>
            <a:ext cx="5791200" cy="301625"/>
          </a:xfrm>
        </p:spPr>
        <p:txBody>
          <a:bodyPr/>
          <a:lstStyle/>
          <a:p>
            <a:r>
              <a:rPr lang="en-US" dirty="0"/>
              <a:t>Data Hazards in ALU Instructions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534400" cy="2099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</a:rPr>
              <a:t>Now, there's almost a hazard… but not quite…</a:t>
            </a:r>
          </a:p>
          <a:p>
            <a:endParaRPr lang="en-US" kern="0" dirty="0" smtClean="0">
              <a:latin typeface="Arial" panose="020B0604020202020204" pitchFamily="34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   # value for $2 known in EX stage;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   # enters ID stage when sub enters EX;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or  $13, $6,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# enters ID stage when sub enters MEM;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add $14,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# enters ID stage when sub enters WB;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3939231"/>
            <a:ext cx="8458200" cy="203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9144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Tick 0: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1: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and       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2: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or        and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3: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add       or       and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4: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          add      or        and       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5: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	        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add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or        and     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en-AU" sz="1800" kern="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276600" y="3886200"/>
            <a:ext cx="3657600" cy="14478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2286000" y="5816025"/>
            <a:ext cx="6629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Now, we deliver the computed value to the register file in the first half of tick 4, and it's not read until the second half of that tick!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38475"/>
            <a:ext cx="6107565" cy="90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92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2725"/>
            <a:ext cx="5791200" cy="301625"/>
          </a:xfrm>
        </p:spPr>
        <p:txBody>
          <a:bodyPr/>
          <a:lstStyle/>
          <a:p>
            <a:r>
              <a:rPr lang="en-US" dirty="0"/>
              <a:t>Data Hazards in ALU Instructions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2339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</a:rPr>
              <a:t>Now, consider this sequence: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   # value for $2 known in EX stage;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   # enters ID stage when sub enters EX;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or  $13, $6,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# enters ID stage when sub enters MEM;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add $14,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# enters ID stage when sub enters WB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AU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800" kern="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$15, 100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AU" sz="18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)  # enters ID stage after sub is done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4244031"/>
            <a:ext cx="8458200" cy="203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9144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Tick 0: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1: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and        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2: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or         and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3: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add        or        and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4: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1800" kern="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add       or        and       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5: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AU" sz="1800" kern="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add  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or    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and</a:t>
            </a:r>
            <a:endParaRPr lang="en-AU" sz="18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6183868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 hazard?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850346" y="1317171"/>
            <a:ext cx="1056140" cy="1371600"/>
          </a:xfrm>
          <a:custGeom>
            <a:avLst/>
            <a:gdLst>
              <a:gd name="connsiteX0" fmla="*/ 21997 w 1056140"/>
              <a:gd name="connsiteY0" fmla="*/ 0 h 1371600"/>
              <a:gd name="connsiteX1" fmla="*/ 21997 w 1056140"/>
              <a:gd name="connsiteY1" fmla="*/ 65315 h 1371600"/>
              <a:gd name="connsiteX2" fmla="*/ 250597 w 1056140"/>
              <a:gd name="connsiteY2" fmla="*/ 87086 h 1371600"/>
              <a:gd name="connsiteX3" fmla="*/ 305025 w 1056140"/>
              <a:gd name="connsiteY3" fmla="*/ 1143000 h 1371600"/>
              <a:gd name="connsiteX4" fmla="*/ 827540 w 1056140"/>
              <a:gd name="connsiteY4" fmla="*/ 1099458 h 1371600"/>
              <a:gd name="connsiteX5" fmla="*/ 1056140 w 1056140"/>
              <a:gd name="connsiteY5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6140" h="1371600">
                <a:moveTo>
                  <a:pt x="21997" y="0"/>
                </a:moveTo>
                <a:cubicBezTo>
                  <a:pt x="2947" y="25400"/>
                  <a:pt x="-16103" y="50801"/>
                  <a:pt x="21997" y="65315"/>
                </a:cubicBezTo>
                <a:cubicBezTo>
                  <a:pt x="60097" y="79829"/>
                  <a:pt x="203426" y="-92528"/>
                  <a:pt x="250597" y="87086"/>
                </a:cubicBezTo>
                <a:cubicBezTo>
                  <a:pt x="297768" y="266700"/>
                  <a:pt x="208868" y="974271"/>
                  <a:pt x="305025" y="1143000"/>
                </a:cubicBezTo>
                <a:cubicBezTo>
                  <a:pt x="401182" y="1311729"/>
                  <a:pt x="702354" y="1061358"/>
                  <a:pt x="827540" y="1099458"/>
                </a:cubicBezTo>
                <a:cubicBezTo>
                  <a:pt x="952726" y="1137558"/>
                  <a:pt x="1004433" y="1254579"/>
                  <a:pt x="1056140" y="1371600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65" y="3276600"/>
            <a:ext cx="6628935" cy="977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55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the Need to Forward</a:t>
            </a:r>
            <a:endParaRPr lang="en-AU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685800"/>
            <a:ext cx="8369300" cy="3998660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/>
              <a:t>Here's what we (seem to) know so far:</a:t>
            </a:r>
            <a:endParaRPr lang="en-US" sz="16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 smtClean="0"/>
              <a:t>ALU-related data hazards occur when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MEM.RegisterRd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ID/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EX.RegisterRs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MEM.RegisterRd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ID/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EX.RegisterRt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Font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Font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WB.RegisterRd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ID/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EX.RegisterRs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WB.RegisterRd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EX.RegisterRt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Font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lvl="1" indent="0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pitchFamily="34" charset="0"/>
              </a:rPr>
              <a:t>However, we have overlooked (at least) one thing…</a:t>
            </a:r>
            <a:endParaRPr lang="en-AU" dirty="0">
              <a:cs typeface="Arial" pitchFamily="34" charset="0"/>
            </a:endParaRPr>
          </a:p>
        </p:txBody>
      </p: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5519738" y="1806575"/>
            <a:ext cx="1490662" cy="860425"/>
            <a:chOff x="4708" y="2594"/>
            <a:chExt cx="939" cy="542"/>
          </a:xfrm>
        </p:grpSpPr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4865" y="2594"/>
              <a:ext cx="782" cy="5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 err="1">
                  <a:latin typeface="Arial" charset="0"/>
                </a:rPr>
                <a:t>Fwd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smtClean="0">
                  <a:latin typeface="Arial" charset="0"/>
                </a:rPr>
                <a:t>from</a:t>
              </a:r>
              <a:br>
                <a:rPr lang="en-US" sz="1600" dirty="0" smtClean="0">
                  <a:latin typeface="Arial" charset="0"/>
                </a:rPr>
              </a:br>
              <a:r>
                <a:rPr lang="en-US" sz="1600" dirty="0" smtClean="0">
                  <a:latin typeface="Arial" charset="0"/>
                </a:rPr>
                <a:t>EX/MEM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pipeline </a:t>
              </a:r>
              <a:r>
                <a:rPr lang="en-US" sz="1600" dirty="0" err="1">
                  <a:latin typeface="Arial" charset="0"/>
                </a:rPr>
                <a:t>reg</a:t>
              </a:r>
              <a:endParaRPr lang="en-AU" sz="1600" dirty="0">
                <a:latin typeface="Arial" charset="0"/>
              </a:endParaRPr>
            </a:p>
          </p:txBody>
        </p:sp>
        <p:sp>
          <p:nvSpPr>
            <p:cNvPr id="40965" name="AutoShape 5"/>
            <p:cNvSpPr>
              <a:spLocks/>
            </p:cNvSpPr>
            <p:nvPr/>
          </p:nvSpPr>
          <p:spPr bwMode="auto">
            <a:xfrm>
              <a:off x="4708" y="2601"/>
              <a:ext cx="105" cy="535"/>
            </a:xfrm>
            <a:prstGeom prst="rightBrace">
              <a:avLst>
                <a:gd name="adj1" fmla="val 424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5519738" y="3032125"/>
            <a:ext cx="1490662" cy="854075"/>
            <a:chOff x="4708" y="3168"/>
            <a:chExt cx="939" cy="538"/>
          </a:xfrm>
        </p:grpSpPr>
        <p:sp>
          <p:nvSpPr>
            <p:cNvPr id="40966" name="AutoShape 6"/>
            <p:cNvSpPr>
              <a:spLocks/>
            </p:cNvSpPr>
            <p:nvPr/>
          </p:nvSpPr>
          <p:spPr bwMode="auto">
            <a:xfrm>
              <a:off x="4708" y="3171"/>
              <a:ext cx="105" cy="535"/>
            </a:xfrm>
            <a:prstGeom prst="rightBrace">
              <a:avLst>
                <a:gd name="adj1" fmla="val 424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4865" y="3168"/>
              <a:ext cx="782" cy="5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>
                  <a:latin typeface="Arial" charset="0"/>
                </a:rPr>
                <a:t>Fwd from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MEM/WB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pipeline reg</a:t>
              </a:r>
              <a:endParaRPr lang="en-AU" sz="16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the Need to Forward</a:t>
            </a:r>
            <a:endParaRPr lang="en-AU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644169"/>
          </a:xfrm>
          <a:noFill/>
        </p:spPr>
        <p:txBody>
          <a:bodyPr>
            <a:spAutoFit/>
          </a:bodyPr>
          <a:lstStyle/>
          <a:p>
            <a:pPr marL="0" indent="0"/>
            <a:r>
              <a:rPr lang="en-US" sz="1800" dirty="0" smtClean="0"/>
              <a:t>We don't need to forward unless the forwarding (earlier) instruction does actually write a value to a register:</a:t>
            </a:r>
          </a:p>
          <a:p>
            <a:endParaRPr lang="en-US" sz="1800" dirty="0"/>
          </a:p>
          <a:p>
            <a:pPr marL="0" lvl="1" indent="0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MEM.RegWrite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== 1</a:t>
            </a:r>
          </a:p>
          <a:p>
            <a:pPr marL="0" lvl="1" indent="0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WB.RegWrite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== 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671632"/>
            <a:ext cx="8458200" cy="164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And we only forward if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1800" kern="0" dirty="0" smtClean="0">
                <a:latin typeface="Arial" panose="020B0604020202020204" pitchFamily="34" charset="0"/>
              </a:rPr>
              <a:t> for that instruction is not 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$zero</a:t>
            </a:r>
            <a:r>
              <a:rPr lang="en-US" sz="1800" kern="0" dirty="0" smtClean="0">
                <a:latin typeface="Arial" panose="020B0604020202020204" pitchFamily="34" charset="0"/>
              </a:rPr>
              <a:t>:</a:t>
            </a:r>
          </a:p>
          <a:p>
            <a:pPr marL="0" lvl="1" indent="0">
              <a:buNone/>
            </a:pPr>
            <a:endParaRPr lang="en-US" sz="1800" kern="0" dirty="0">
              <a:latin typeface="Arial" panose="020B0604020202020204" pitchFamily="34" charset="0"/>
            </a:endParaRPr>
          </a:p>
          <a:p>
            <a:pPr marL="0" lvl="1" indent="0" algn="ctr">
              <a:buNone/>
            </a:pP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EX/</a:t>
            </a:r>
            <a:r>
              <a:rPr lang="en-US" sz="1800" kern="0" dirty="0" err="1" smtClean="0">
                <a:latin typeface="Arial" pitchFamily="34" charset="0"/>
                <a:cs typeface="Arial" pitchFamily="34" charset="0"/>
              </a:rPr>
              <a:t>MEM.RegisterRd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!= 0</a:t>
            </a:r>
            <a:br>
              <a:rPr lang="en-US" sz="1800" kern="0" dirty="0" smtClean="0">
                <a:latin typeface="Arial" pitchFamily="34" charset="0"/>
                <a:cs typeface="Arial" pitchFamily="34" charset="0"/>
              </a:rPr>
            </a:b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MEM/</a:t>
            </a:r>
            <a:r>
              <a:rPr lang="en-US" sz="1800" kern="0" dirty="0" err="1" smtClean="0">
                <a:latin typeface="Arial" pitchFamily="34" charset="0"/>
                <a:cs typeface="Arial" pitchFamily="34" charset="0"/>
              </a:rPr>
              <a:t>WB.RegisterRd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!= 0</a:t>
            </a:r>
          </a:p>
          <a:p>
            <a:pPr marL="0" lvl="1" indent="0">
              <a:buNone/>
            </a:pPr>
            <a:endParaRPr lang="en-US" sz="1800" kern="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5" t="45095" r="25075"/>
          <a:stretch/>
        </p:blipFill>
        <p:spPr bwMode="auto">
          <a:xfrm>
            <a:off x="4762500" y="691066"/>
            <a:ext cx="3962400" cy="557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248400" cy="342900"/>
          </a:xfrm>
        </p:spPr>
        <p:txBody>
          <a:bodyPr/>
          <a:lstStyle/>
          <a:p>
            <a:r>
              <a:rPr lang="en-US" dirty="0" smtClean="0"/>
              <a:t>Datapath Change: ALU </a:t>
            </a:r>
            <a:r>
              <a:rPr lang="en-US" dirty="0"/>
              <a:t>Operand Selection</a:t>
            </a:r>
            <a:endParaRPr lang="en-AU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Value from register fetch in ID stage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57200" y="1524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Value from WB stage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57200" y="22860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Value from ALU execution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657600" y="990600"/>
            <a:ext cx="2209800" cy="15240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V="1">
            <a:off x="2438400" y="1447800"/>
            <a:ext cx="3429000" cy="22860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 flipV="1">
            <a:off x="2819400" y="1752600"/>
            <a:ext cx="3048000" cy="68580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245637" y="5394836"/>
            <a:ext cx="2514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 smtClean="0">
                <a:latin typeface="Arial" charset="0"/>
              </a:rPr>
              <a:t>Forwarding unit selects among three candidates for the register operands.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498980" y="5715000"/>
            <a:ext cx="3359020" cy="649293"/>
          </a:xfrm>
          <a:custGeom>
            <a:avLst/>
            <a:gdLst>
              <a:gd name="connsiteX0" fmla="*/ 0 w 3275044"/>
              <a:gd name="connsiteY0" fmla="*/ 121298 h 439354"/>
              <a:gd name="connsiteX1" fmla="*/ 1782147 w 3275044"/>
              <a:gd name="connsiteY1" fmla="*/ 410547 h 439354"/>
              <a:gd name="connsiteX2" fmla="*/ 2444620 w 3275044"/>
              <a:gd name="connsiteY2" fmla="*/ 382555 h 439354"/>
              <a:gd name="connsiteX3" fmla="*/ 3275044 w 3275044"/>
              <a:gd name="connsiteY3" fmla="*/ 0 h 43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5044" h="439354">
                <a:moveTo>
                  <a:pt x="0" y="121298"/>
                </a:moveTo>
                <a:cubicBezTo>
                  <a:pt x="687355" y="244151"/>
                  <a:pt x="1374710" y="367004"/>
                  <a:pt x="1782147" y="410547"/>
                </a:cubicBezTo>
                <a:cubicBezTo>
                  <a:pt x="2189584" y="454090"/>
                  <a:pt x="2195804" y="450979"/>
                  <a:pt x="2444620" y="382555"/>
                </a:cubicBezTo>
                <a:cubicBezTo>
                  <a:pt x="2693436" y="314131"/>
                  <a:pt x="2984240" y="157065"/>
                  <a:pt x="3275044" y="0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248400" cy="342900"/>
          </a:xfrm>
        </p:spPr>
        <p:txBody>
          <a:bodyPr/>
          <a:lstStyle/>
          <a:p>
            <a:r>
              <a:rPr lang="en-US" dirty="0" smtClean="0"/>
              <a:t>Datapath Change: ALU </a:t>
            </a:r>
            <a:r>
              <a:rPr lang="en-US" dirty="0"/>
              <a:t>Operand Selection</a:t>
            </a: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8" t="45668"/>
          <a:stretch/>
        </p:blipFill>
        <p:spPr bwMode="auto">
          <a:xfrm>
            <a:off x="797392" y="797809"/>
            <a:ext cx="8346608" cy="5507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9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2" t="45001" r="4259"/>
          <a:stretch/>
        </p:blipFill>
        <p:spPr bwMode="auto">
          <a:xfrm>
            <a:off x="2277943" y="709368"/>
            <a:ext cx="6726909" cy="477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Paths</a:t>
            </a:r>
            <a:endParaRPr lang="en-AU" dirty="0"/>
          </a:p>
        </p:txBody>
      </p:sp>
      <p:grpSp>
        <p:nvGrpSpPr>
          <p:cNvPr id="9" name="Group 8"/>
          <p:cNvGrpSpPr/>
          <p:nvPr/>
        </p:nvGrpSpPr>
        <p:grpSpPr>
          <a:xfrm>
            <a:off x="4853354" y="4572000"/>
            <a:ext cx="2117034" cy="1926342"/>
            <a:chOff x="4343400" y="4572000"/>
            <a:chExt cx="2117034" cy="1926342"/>
          </a:xfrm>
        </p:grpSpPr>
        <p:sp>
          <p:nvSpPr>
            <p:cNvPr id="73738" name="Text Box 10"/>
            <p:cNvSpPr txBox="1">
              <a:spLocks noChangeArrowheads="1"/>
            </p:cNvSpPr>
            <p:nvPr/>
          </p:nvSpPr>
          <p:spPr bwMode="auto">
            <a:xfrm>
              <a:off x="4343400" y="5867400"/>
              <a:ext cx="205740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err="1" smtClean="0">
                  <a:latin typeface="Arial" charset="0"/>
                </a:rPr>
                <a:t>rd</a:t>
              </a:r>
              <a:r>
                <a:rPr lang="en-US" sz="1400" b="1" dirty="0" smtClean="0">
                  <a:latin typeface="Arial" charset="0"/>
                </a:rPr>
                <a:t> </a:t>
              </a:r>
              <a:r>
                <a:rPr lang="en-US" sz="1400" b="1" dirty="0">
                  <a:latin typeface="Arial" charset="0"/>
                </a:rPr>
                <a:t># from </a:t>
              </a:r>
              <a:r>
                <a:rPr lang="en-US" sz="1400" b="1" dirty="0" smtClean="0">
                  <a:latin typeface="Arial" charset="0"/>
                </a:rPr>
                <a:t>MEM stage, 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EX/</a:t>
              </a:r>
              <a:r>
                <a:rPr lang="en-US" sz="1400" b="1" dirty="0" err="1" smtClean="0">
                  <a:latin typeface="Arial" charset="0"/>
                </a:rPr>
                <a:t>MEM.RegisterRd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73740" name="Line 12"/>
            <p:cNvSpPr>
              <a:spLocks noChangeShapeType="1"/>
            </p:cNvSpPr>
            <p:nvPr/>
          </p:nvSpPr>
          <p:spPr bwMode="auto">
            <a:xfrm flipV="1">
              <a:off x="5774634" y="4572000"/>
              <a:ext cx="685800" cy="13716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86600" y="4817166"/>
            <a:ext cx="2057400" cy="1457364"/>
            <a:chOff x="7086600" y="4817166"/>
            <a:chExt cx="2057400" cy="1457364"/>
          </a:xfrm>
        </p:grpSpPr>
        <p:sp>
          <p:nvSpPr>
            <p:cNvPr id="73739" name="Text Box 11"/>
            <p:cNvSpPr txBox="1">
              <a:spLocks noChangeArrowheads="1"/>
            </p:cNvSpPr>
            <p:nvPr/>
          </p:nvSpPr>
          <p:spPr bwMode="auto">
            <a:xfrm>
              <a:off x="7086600" y="5643588"/>
              <a:ext cx="205740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err="1" smtClean="0">
                  <a:latin typeface="Arial" charset="0"/>
                </a:rPr>
                <a:t>rd</a:t>
              </a:r>
              <a:r>
                <a:rPr lang="en-US" sz="1400" b="1" dirty="0" smtClean="0">
                  <a:latin typeface="Arial" charset="0"/>
                </a:rPr>
                <a:t> </a:t>
              </a:r>
              <a:r>
                <a:rPr lang="en-US" sz="1400" b="1" dirty="0">
                  <a:latin typeface="Arial" charset="0"/>
                </a:rPr>
                <a:t># from </a:t>
              </a:r>
              <a:r>
                <a:rPr lang="en-US" sz="1400" b="1" dirty="0" smtClean="0">
                  <a:latin typeface="Arial" charset="0"/>
                </a:rPr>
                <a:t>WB stage,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MEM/</a:t>
              </a:r>
              <a:r>
                <a:rPr lang="en-US" sz="1400" b="1" dirty="0" err="1" smtClean="0">
                  <a:latin typeface="Arial" charset="0"/>
                </a:rPr>
                <a:t>WB.RegisterRd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73741" name="Line 13"/>
            <p:cNvSpPr>
              <a:spLocks noChangeShapeType="1"/>
            </p:cNvSpPr>
            <p:nvPr/>
          </p:nvSpPr>
          <p:spPr bwMode="auto">
            <a:xfrm flipH="1" flipV="1">
              <a:off x="7321061" y="4817166"/>
              <a:ext cx="457200" cy="87121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839" y="726831"/>
            <a:ext cx="3991169" cy="738664"/>
            <a:chOff x="542731" y="762000"/>
            <a:chExt cx="3991169" cy="738664"/>
          </a:xfrm>
        </p:grpSpPr>
        <p:sp>
          <p:nvSpPr>
            <p:cNvPr id="73732" name="Text Box 4"/>
            <p:cNvSpPr txBox="1">
              <a:spLocks noChangeArrowheads="1"/>
            </p:cNvSpPr>
            <p:nvPr/>
          </p:nvSpPr>
          <p:spPr bwMode="auto">
            <a:xfrm>
              <a:off x="542731" y="762000"/>
              <a:ext cx="1371600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Select source for </a:t>
              </a:r>
              <a:r>
                <a:rPr lang="en-US" sz="1400" b="1" dirty="0" smtClean="0">
                  <a:latin typeface="Arial" charset="0"/>
                </a:rPr>
                <a:t>left operand </a:t>
              </a:r>
              <a:r>
                <a:rPr lang="en-US" sz="1400" b="1" dirty="0" err="1" smtClean="0">
                  <a:latin typeface="Arial" charset="0"/>
                </a:rPr>
                <a:t>rs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73734" name="Line 6"/>
            <p:cNvSpPr>
              <a:spLocks noChangeShapeType="1"/>
            </p:cNvSpPr>
            <p:nvPr/>
          </p:nvSpPr>
          <p:spPr bwMode="auto">
            <a:xfrm>
              <a:off x="1905000" y="990600"/>
              <a:ext cx="2628900" cy="3810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6508" y="1816967"/>
            <a:ext cx="3994280" cy="738664"/>
            <a:chOff x="533400" y="1852136"/>
            <a:chExt cx="3994280" cy="738664"/>
          </a:xfrm>
        </p:grpSpPr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533400" y="1852136"/>
              <a:ext cx="1371600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Select source for </a:t>
              </a:r>
              <a:r>
                <a:rPr lang="en-US" sz="1400" b="1" dirty="0" smtClean="0">
                  <a:latin typeface="Arial" charset="0"/>
                </a:rPr>
                <a:t>right operand </a:t>
              </a:r>
              <a:r>
                <a:rPr lang="en-US" sz="1400" b="1" dirty="0" err="1" smtClean="0">
                  <a:latin typeface="Arial" charset="0"/>
                </a:rPr>
                <a:t>rt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73735" name="Line 7"/>
            <p:cNvSpPr>
              <a:spLocks noChangeShapeType="1"/>
            </p:cNvSpPr>
            <p:nvPr/>
          </p:nvSpPr>
          <p:spPr bwMode="auto">
            <a:xfrm>
              <a:off x="1828800" y="2057400"/>
              <a:ext cx="2698880" cy="164068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1000" y="3087043"/>
            <a:ext cx="2971800" cy="1180157"/>
            <a:chOff x="609600" y="3043853"/>
            <a:chExt cx="2971800" cy="1180157"/>
          </a:xfrm>
        </p:grpSpPr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609600" y="3043853"/>
              <a:ext cx="1371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Possible </a:t>
              </a:r>
              <a:r>
                <a:rPr lang="en-US" sz="1400" b="1" dirty="0" err="1" smtClean="0">
                  <a:latin typeface="Arial" charset="0"/>
                </a:rPr>
                <a:t>rd</a:t>
              </a:r>
              <a:r>
                <a:rPr lang="en-US" sz="1400" b="1" dirty="0" smtClean="0">
                  <a:latin typeface="Arial" charset="0"/>
                </a:rPr>
                <a:t> numbers </a:t>
              </a:r>
              <a:endParaRPr lang="en-US" sz="1400" b="1" dirty="0">
                <a:latin typeface="Arial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752600" y="3305463"/>
              <a:ext cx="1828800" cy="918547"/>
              <a:chOff x="1752600" y="3305463"/>
              <a:chExt cx="1828800" cy="918547"/>
            </a:xfrm>
          </p:grpSpPr>
          <p:sp>
            <p:nvSpPr>
              <p:cNvPr id="73743" name="Line 15"/>
              <p:cNvSpPr>
                <a:spLocks noChangeShapeType="1"/>
              </p:cNvSpPr>
              <p:nvPr/>
            </p:nvSpPr>
            <p:spPr bwMode="auto">
              <a:xfrm>
                <a:off x="1752600" y="3305463"/>
                <a:ext cx="1828800" cy="504537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1752600" y="3305463"/>
                <a:ext cx="1828800" cy="918547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2819400" y="4495800"/>
            <a:ext cx="1828800" cy="1437620"/>
            <a:chOff x="2819400" y="4648200"/>
            <a:chExt cx="1828800" cy="1437620"/>
          </a:xfrm>
        </p:grpSpPr>
        <p:sp>
          <p:nvSpPr>
            <p:cNvPr id="73736" name="Text Box 8"/>
            <p:cNvSpPr txBox="1">
              <a:spLocks noChangeArrowheads="1"/>
            </p:cNvSpPr>
            <p:nvPr/>
          </p:nvSpPr>
          <p:spPr bwMode="auto">
            <a:xfrm>
              <a:off x="2819400" y="5562600"/>
              <a:ext cx="15240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Select correct </a:t>
              </a:r>
              <a:r>
                <a:rPr lang="en-US" sz="1400" b="1" dirty="0" err="1" smtClean="0">
                  <a:latin typeface="Arial" charset="0"/>
                </a:rPr>
                <a:t>rd</a:t>
              </a:r>
              <a:r>
                <a:rPr lang="en-US" sz="1400" b="1" dirty="0" smtClean="0">
                  <a:latin typeface="Arial" charset="0"/>
                </a:rPr>
                <a:t> number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73737" name="Line 9"/>
            <p:cNvSpPr>
              <a:spLocks noChangeShapeType="1"/>
            </p:cNvSpPr>
            <p:nvPr/>
          </p:nvSpPr>
          <p:spPr bwMode="auto">
            <a:xfrm flipV="1">
              <a:off x="3657600" y="4648200"/>
              <a:ext cx="990600" cy="9906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2793" y="4697895"/>
            <a:ext cx="4722791" cy="1626228"/>
            <a:chOff x="332793" y="4599992"/>
            <a:chExt cx="4873689" cy="1626228"/>
          </a:xfrm>
        </p:grpSpPr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32793" y="4658380"/>
              <a:ext cx="1676400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err="1" smtClean="0">
                  <a:latin typeface="Arial" charset="0"/>
                </a:rPr>
                <a:t>rs</a:t>
              </a:r>
              <a:r>
                <a:rPr lang="en-US" sz="1400" b="1" dirty="0" smtClean="0">
                  <a:latin typeface="Arial" charset="0"/>
                </a:rPr>
                <a:t> and </a:t>
              </a:r>
              <a:r>
                <a:rPr lang="en-US" sz="1400" b="1" dirty="0" err="1" smtClean="0">
                  <a:latin typeface="Arial" charset="0"/>
                </a:rPr>
                <a:t>rt</a:t>
              </a:r>
              <a:r>
                <a:rPr lang="en-US" sz="1400" b="1" dirty="0" smtClean="0">
                  <a:latin typeface="Arial" charset="0"/>
                </a:rPr>
                <a:t> for the instruction in the EX stage,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ID/</a:t>
              </a:r>
              <a:r>
                <a:rPr lang="en-US" sz="1400" b="1" dirty="0" err="1" smtClean="0">
                  <a:latin typeface="Arial" charset="0"/>
                </a:rPr>
                <a:t>EX.RegisterRs</a:t>
              </a:r>
              <a:endParaRPr lang="en-US" sz="1400" b="1" dirty="0" smtClean="0">
                <a:latin typeface="Arial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ID/</a:t>
              </a:r>
              <a:r>
                <a:rPr lang="en-US" sz="1400" b="1" dirty="0" err="1" smtClean="0">
                  <a:latin typeface="Arial" charset="0"/>
                </a:rPr>
                <a:t>EX.RegisterRt</a:t>
              </a:r>
              <a:endParaRPr lang="en-US" sz="1400" b="1" dirty="0">
                <a:latin typeface="Arial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752600" y="4599992"/>
              <a:ext cx="3453882" cy="1626228"/>
              <a:chOff x="1362269" y="4599992"/>
              <a:chExt cx="3844213" cy="1626228"/>
            </a:xfrm>
          </p:grpSpPr>
          <p:sp>
            <p:nvSpPr>
              <p:cNvPr id="2" name="Freeform 1"/>
              <p:cNvSpPr/>
              <p:nvPr/>
            </p:nvSpPr>
            <p:spPr bwMode="auto">
              <a:xfrm>
                <a:off x="1362269" y="4702629"/>
                <a:ext cx="3844213" cy="1523591"/>
              </a:xfrm>
              <a:custGeom>
                <a:avLst/>
                <a:gdLst>
                  <a:gd name="connsiteX0" fmla="*/ 0 w 3844213"/>
                  <a:gd name="connsiteY0" fmla="*/ 690465 h 1523591"/>
                  <a:gd name="connsiteX1" fmla="*/ 1343609 w 3844213"/>
                  <a:gd name="connsiteY1" fmla="*/ 1408922 h 1523591"/>
                  <a:gd name="connsiteX2" fmla="*/ 2276670 w 3844213"/>
                  <a:gd name="connsiteY2" fmla="*/ 1483567 h 1523591"/>
                  <a:gd name="connsiteX3" fmla="*/ 3172409 w 3844213"/>
                  <a:gd name="connsiteY3" fmla="*/ 1017036 h 1523591"/>
                  <a:gd name="connsiteX4" fmla="*/ 3508311 w 3844213"/>
                  <a:gd name="connsiteY4" fmla="*/ 877077 h 1523591"/>
                  <a:gd name="connsiteX5" fmla="*/ 3844213 w 3844213"/>
                  <a:gd name="connsiteY5" fmla="*/ 0 h 152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44213" h="1523591">
                    <a:moveTo>
                      <a:pt x="0" y="690465"/>
                    </a:moveTo>
                    <a:cubicBezTo>
                      <a:pt x="482082" y="983601"/>
                      <a:pt x="964164" y="1276738"/>
                      <a:pt x="1343609" y="1408922"/>
                    </a:cubicBezTo>
                    <a:cubicBezTo>
                      <a:pt x="1723054" y="1541106"/>
                      <a:pt x="1971870" y="1548881"/>
                      <a:pt x="2276670" y="1483567"/>
                    </a:cubicBezTo>
                    <a:cubicBezTo>
                      <a:pt x="2581470" y="1418253"/>
                      <a:pt x="2967136" y="1118118"/>
                      <a:pt x="3172409" y="1017036"/>
                    </a:cubicBezTo>
                    <a:cubicBezTo>
                      <a:pt x="3377682" y="915954"/>
                      <a:pt x="3396344" y="1046583"/>
                      <a:pt x="3508311" y="877077"/>
                    </a:cubicBezTo>
                    <a:cubicBezTo>
                      <a:pt x="3620278" y="707571"/>
                      <a:pt x="3732245" y="353785"/>
                      <a:pt x="3844213" y="0"/>
                    </a:cubicBezTo>
                  </a:path>
                </a:pathLst>
              </a:custGeom>
              <a:noFill/>
              <a:ln w="444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" name="Freeform 2"/>
              <p:cNvSpPr/>
              <p:nvPr/>
            </p:nvSpPr>
            <p:spPr bwMode="auto">
              <a:xfrm>
                <a:off x="4785908" y="4599992"/>
                <a:ext cx="252623" cy="1035698"/>
              </a:xfrm>
              <a:custGeom>
                <a:avLst/>
                <a:gdLst>
                  <a:gd name="connsiteX0" fmla="*/ 10027 w 252623"/>
                  <a:gd name="connsiteY0" fmla="*/ 1035698 h 1035698"/>
                  <a:gd name="connsiteX1" fmla="*/ 28688 w 252623"/>
                  <a:gd name="connsiteY1" fmla="*/ 671804 h 1035698"/>
                  <a:gd name="connsiteX2" fmla="*/ 252623 w 252623"/>
                  <a:gd name="connsiteY2" fmla="*/ 0 h 1035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2623" h="1035698">
                    <a:moveTo>
                      <a:pt x="10027" y="1035698"/>
                    </a:moveTo>
                    <a:cubicBezTo>
                      <a:pt x="-859" y="940059"/>
                      <a:pt x="-11745" y="844420"/>
                      <a:pt x="28688" y="671804"/>
                    </a:cubicBezTo>
                    <a:cubicBezTo>
                      <a:pt x="69121" y="499188"/>
                      <a:pt x="160872" y="249594"/>
                      <a:pt x="252623" y="0"/>
                    </a:cubicBezTo>
                  </a:path>
                </a:pathLst>
              </a:custGeom>
              <a:noFill/>
              <a:ln w="444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45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for EX Hazard</a:t>
            </a:r>
            <a:endParaRPr lang="en-AU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631950"/>
          </a:xfrm>
          <a:noFill/>
        </p:spPr>
        <p:txBody>
          <a:bodyPr>
            <a:spAutoFit/>
          </a:bodyPr>
          <a:lstStyle/>
          <a:p>
            <a:pPr marL="0" indent="0"/>
            <a:r>
              <a:rPr lang="en-AU" sz="1800" dirty="0">
                <a:latin typeface="Arial" pitchFamily="34" charset="0"/>
                <a:cs typeface="Arial" pitchFamily="34" charset="0"/>
              </a:rPr>
              <a:t>If  ( EX/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MEM.RegWrite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   and </a:t>
            </a:r>
            <a:endParaRPr lang="en-AU" sz="1800" dirty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AU" sz="1800" dirty="0">
                <a:latin typeface="Arial" pitchFamily="34" charset="0"/>
                <a:cs typeface="Arial" pitchFamily="34" charset="0"/>
              </a:rPr>
              <a:t>       EX/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!=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0 and </a:t>
            </a:r>
          </a:p>
          <a:p>
            <a:pPr marL="0" indent="0"/>
            <a:r>
              <a:rPr lang="en-AU" sz="1800" dirty="0">
                <a:latin typeface="Arial" pitchFamily="34" charset="0"/>
                <a:cs typeface="Arial" pitchFamily="34" charset="0"/>
              </a:rPr>
              <a:t>       EX/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==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ID/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EX.RegisterRs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)</a:t>
            </a:r>
            <a:br>
              <a:rPr lang="en-AU" sz="1800" dirty="0">
                <a:latin typeface="Arial" pitchFamily="34" charset="0"/>
                <a:cs typeface="Arial" pitchFamily="34" charset="0"/>
              </a:rPr>
            </a:br>
            <a:r>
              <a:rPr lang="en-AU" sz="1800" dirty="0">
                <a:latin typeface="Arial" pitchFamily="34" charset="0"/>
                <a:cs typeface="Arial" pitchFamily="34" charset="0"/>
              </a:rPr>
              <a:t>then</a:t>
            </a:r>
          </a:p>
          <a:p>
            <a:pPr marL="0" indent="0"/>
            <a:r>
              <a:rPr lang="en-AU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AU" sz="1800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ForwardA</a:t>
            </a:r>
            <a:r>
              <a:rPr lang="en-AU" sz="1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= 10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7200" y="2746375"/>
            <a:ext cx="8458200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AU" sz="1800" dirty="0">
                <a:latin typeface="Arial" pitchFamily="34" charset="0"/>
                <a:cs typeface="Arial" pitchFamily="34" charset="0"/>
              </a:rPr>
              <a:t>If  ( EX/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MEM.RegWrite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and 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AU" sz="1800" dirty="0">
                <a:latin typeface="Arial" pitchFamily="34" charset="0"/>
                <a:cs typeface="Arial" pitchFamily="34" charset="0"/>
              </a:rPr>
              <a:t>       EX/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!=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0  and</a:t>
            </a:r>
            <a:br>
              <a:rPr lang="en-AU" sz="1800" dirty="0">
                <a:latin typeface="Arial" pitchFamily="34" charset="0"/>
                <a:cs typeface="Arial" pitchFamily="34" charset="0"/>
              </a:rPr>
            </a:br>
            <a:r>
              <a:rPr lang="en-AU" sz="1800" dirty="0">
                <a:latin typeface="Arial" pitchFamily="34" charset="0"/>
                <a:cs typeface="Arial" pitchFamily="34" charset="0"/>
              </a:rPr>
              <a:t>       EX/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==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ID/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EX.RegisterRt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)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AU" sz="1800" dirty="0">
                <a:latin typeface="Arial" pitchFamily="34" charset="0"/>
                <a:cs typeface="Arial" pitchFamily="34" charset="0"/>
              </a:rPr>
              <a:t>then</a:t>
            </a:r>
            <a:br>
              <a:rPr lang="en-AU" sz="1800" dirty="0">
                <a:latin typeface="Arial" pitchFamily="34" charset="0"/>
                <a:cs typeface="Arial" pitchFamily="34" charset="0"/>
              </a:rPr>
            </a:br>
            <a:r>
              <a:rPr lang="en-AU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AU" sz="1800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ForwardB</a:t>
            </a:r>
            <a:r>
              <a:rPr lang="en-AU" sz="1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= 10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791200" y="5410200"/>
            <a:ext cx="3124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5050"/>
                </a:solidFill>
                <a:latin typeface="Arial" charset="0"/>
              </a:rPr>
              <a:t>QTP:	could BOTH occur with respect to the same instruction?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5" y="5413664"/>
            <a:ext cx="1316037" cy="89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935" y="822325"/>
            <a:ext cx="2416891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2416891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2725"/>
            <a:ext cx="5791200" cy="301625"/>
          </a:xfrm>
        </p:spPr>
        <p:txBody>
          <a:bodyPr/>
          <a:lstStyle/>
          <a:p>
            <a:r>
              <a:rPr lang="en-US" dirty="0"/>
              <a:t>Data Hazards in ALU Instructions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4682324"/>
            <a:ext cx="8458200" cy="136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Tick 0: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s</a:t>
            </a:r>
            <a:r>
              <a:rPr lang="en-AU" sz="1800" kern="0" dirty="0" err="1" smtClean="0">
                <a:latin typeface="Courier New" pitchFamily="49" charset="0"/>
                <a:cs typeface="Courier New" pitchFamily="49" charset="0"/>
              </a:rPr>
              <a:t>ub</a:t>
            </a:r>
            <a:endParaRPr lang="en-AU" sz="1800" kern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1: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and        sub</a:t>
            </a:r>
          </a:p>
          <a:p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2: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   and        sub</a:t>
            </a:r>
            <a:endParaRPr lang="en-AU" sz="1800" kern="0" dirty="0">
              <a:latin typeface="Courier New" pitchFamily="49" charset="0"/>
              <a:cs typeface="Courier New" pitchFamily="49" charset="0"/>
            </a:endParaRPr>
          </a:p>
          <a:p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3: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              and       sub</a:t>
            </a:r>
            <a:endParaRPr lang="en-AU" sz="18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609600"/>
            <a:ext cx="8458200" cy="297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Consider this sequence:</a:t>
            </a:r>
          </a:p>
          <a:p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   # value for $2 known end of EX stage;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       # stored in $2 in WB stage</a:t>
            </a:r>
            <a:br>
              <a:rPr lang="en-AU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   # enters ID stage when sub enters EX;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       # and needs $s2 when enters EX stage;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       # sub is in MEM stage by then;</a:t>
            </a:r>
          </a:p>
          <a:p>
            <a:pPr marL="457200" lvl="1" indent="0">
              <a:buFontTx/>
              <a:buNone/>
            </a:pP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      # $2 has not been written yet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0973" y="6190495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 hazard?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1905000" y="1567543"/>
            <a:ext cx="446314" cy="685800"/>
          </a:xfrm>
          <a:custGeom>
            <a:avLst/>
            <a:gdLst>
              <a:gd name="connsiteX0" fmla="*/ 0 w 446314"/>
              <a:gd name="connsiteY0" fmla="*/ 0 h 685800"/>
              <a:gd name="connsiteX1" fmla="*/ 76200 w 446314"/>
              <a:gd name="connsiteY1" fmla="*/ 272143 h 685800"/>
              <a:gd name="connsiteX2" fmla="*/ 348343 w 446314"/>
              <a:gd name="connsiteY2" fmla="*/ 304800 h 685800"/>
              <a:gd name="connsiteX3" fmla="*/ 446314 w 446314"/>
              <a:gd name="connsiteY3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314" h="685800">
                <a:moveTo>
                  <a:pt x="0" y="0"/>
                </a:moveTo>
                <a:cubicBezTo>
                  <a:pt x="9071" y="110671"/>
                  <a:pt x="18143" y="221343"/>
                  <a:pt x="76200" y="272143"/>
                </a:cubicBezTo>
                <a:cubicBezTo>
                  <a:pt x="134257" y="322943"/>
                  <a:pt x="286657" y="235857"/>
                  <a:pt x="348343" y="304800"/>
                </a:cubicBezTo>
                <a:cubicBezTo>
                  <a:pt x="410029" y="373743"/>
                  <a:pt x="428171" y="529771"/>
                  <a:pt x="446314" y="685800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310" y="3636645"/>
            <a:ext cx="6858836" cy="101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for MEM Hazard</a:t>
            </a:r>
            <a:endParaRPr lang="en-AU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576388"/>
          </a:xfrm>
          <a:noFill/>
        </p:spPr>
        <p:txBody>
          <a:bodyPr>
            <a:spAutoFit/>
          </a:bodyPr>
          <a:lstStyle/>
          <a:p>
            <a:r>
              <a:rPr lang="en-AU" sz="1800" dirty="0">
                <a:latin typeface="Arial" pitchFamily="34" charset="0"/>
                <a:cs typeface="Arial" pitchFamily="34" charset="0"/>
              </a:rPr>
              <a:t>If  ( MEM/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WB.RegWrite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and </a:t>
            </a:r>
          </a:p>
          <a:p>
            <a:r>
              <a:rPr lang="en-AU" sz="1800" dirty="0">
                <a:latin typeface="Arial" pitchFamily="34" charset="0"/>
                <a:cs typeface="Arial" pitchFamily="34" charset="0"/>
              </a:rPr>
              <a:t>       MEM/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!=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0  and</a:t>
            </a:r>
            <a:br>
              <a:rPr lang="en-AU" sz="1800" dirty="0">
                <a:latin typeface="Arial" pitchFamily="34" charset="0"/>
                <a:cs typeface="Arial" pitchFamily="34" charset="0"/>
              </a:rPr>
            </a:br>
            <a:r>
              <a:rPr lang="en-A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MEM/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==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ID/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EX.RegisterRs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)</a:t>
            </a:r>
          </a:p>
          <a:p>
            <a:r>
              <a:rPr lang="en-AU" sz="1800" dirty="0">
                <a:latin typeface="Arial" pitchFamily="34" charset="0"/>
                <a:cs typeface="Arial" pitchFamily="34" charset="0"/>
              </a:rPr>
              <a:t>then</a:t>
            </a:r>
            <a:br>
              <a:rPr lang="en-AU" sz="1800" dirty="0">
                <a:latin typeface="Arial" pitchFamily="34" charset="0"/>
                <a:cs typeface="Arial" pitchFamily="34" charset="0"/>
              </a:rPr>
            </a:b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ForwardA</a:t>
            </a:r>
            <a:r>
              <a:rPr lang="en-AU" sz="1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= 01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57200" y="2590800"/>
            <a:ext cx="8458200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AU" sz="1800" dirty="0">
                <a:latin typeface="Arial" pitchFamily="34" charset="0"/>
                <a:cs typeface="Arial" pitchFamily="34" charset="0"/>
              </a:rPr>
              <a:t>If  ( MEM/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WB.RegWrite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and 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AU" sz="1800" dirty="0">
                <a:latin typeface="Arial" pitchFamily="34" charset="0"/>
                <a:cs typeface="Arial" pitchFamily="34" charset="0"/>
              </a:rPr>
              <a:t>       MEM/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!=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0   and</a:t>
            </a:r>
            <a:br>
              <a:rPr lang="en-AU" sz="1800" dirty="0">
                <a:latin typeface="Arial" pitchFamily="34" charset="0"/>
                <a:cs typeface="Arial" pitchFamily="34" charset="0"/>
              </a:rPr>
            </a:br>
            <a:r>
              <a:rPr lang="en-AU" sz="1800" dirty="0">
                <a:latin typeface="Arial" pitchFamily="34" charset="0"/>
                <a:cs typeface="Arial" pitchFamily="34" charset="0"/>
              </a:rPr>
              <a:t> MEM/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== 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ID/</a:t>
            </a:r>
            <a:r>
              <a:rPr lang="en-AU" sz="1800" dirty="0" err="1">
                <a:latin typeface="Arial" pitchFamily="34" charset="0"/>
                <a:cs typeface="Arial" pitchFamily="34" charset="0"/>
              </a:rPr>
              <a:t>EX.RegisterRt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 )</a:t>
            </a:r>
          </a:p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AU" sz="1800" dirty="0">
                <a:latin typeface="Arial" pitchFamily="34" charset="0"/>
                <a:cs typeface="Arial" pitchFamily="34" charset="0"/>
              </a:rPr>
              <a:t>then</a:t>
            </a:r>
            <a:br>
              <a:rPr lang="en-AU" sz="1800" dirty="0">
                <a:latin typeface="Arial" pitchFamily="34" charset="0"/>
                <a:cs typeface="Arial" pitchFamily="34" charset="0"/>
              </a:rPr>
            </a:br>
            <a:r>
              <a:rPr lang="en-A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ForwardB</a:t>
            </a:r>
            <a:r>
              <a:rPr lang="en-AU" sz="1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= 01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876800" y="5493603"/>
            <a:ext cx="403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5050"/>
                </a:solidFill>
                <a:latin typeface="Arial" charset="0"/>
              </a:rPr>
              <a:t>QTP:	could BOTH an EX hazard and a MEM hazard occur with respect to the same instruction?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41538"/>
            <a:ext cx="1316037" cy="89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935" y="822325"/>
            <a:ext cx="2416891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2416891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Data Hazard</a:t>
            </a:r>
            <a:endParaRPr lang="en-AU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2616743"/>
          </a:xfrm>
          <a:noFill/>
        </p:spPr>
        <p:txBody>
          <a:bodyPr>
            <a:spAutoFit/>
          </a:bodyPr>
          <a:lstStyle/>
          <a:p>
            <a:r>
              <a:rPr lang="en-US" dirty="0"/>
              <a:t>Consider the sequence:</a:t>
            </a:r>
          </a:p>
          <a:p>
            <a:pPr lvl="1">
              <a:buFontTx/>
              <a:buNone/>
            </a:pPr>
            <a:r>
              <a:rPr lang="en-US" dirty="0">
                <a:latin typeface="Lucida Console" pitchFamily="49" charset="0"/>
              </a:rPr>
              <a:t>	add 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$1</a:t>
            </a:r>
            <a:r>
              <a:rPr lang="en-US" dirty="0">
                <a:latin typeface="Lucida Console" pitchFamily="49" charset="0"/>
              </a:rPr>
              <a:t>,$1,$2</a:t>
            </a:r>
            <a:br>
              <a:rPr lang="en-US" dirty="0">
                <a:latin typeface="Lucida Console" pitchFamily="49" charset="0"/>
              </a:rPr>
            </a:br>
            <a:endParaRPr lang="en-US" dirty="0" smtClean="0">
              <a:latin typeface="Lucida Console" pitchFamily="49" charset="0"/>
            </a:endParaRPr>
          </a:p>
          <a:p>
            <a:pPr lvl="1">
              <a:buFontTx/>
              <a:buNone/>
            </a:pPr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sub 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$1</a:t>
            </a:r>
            <a:r>
              <a:rPr lang="en-US" dirty="0">
                <a:latin typeface="Lucida Console" pitchFamily="49" charset="0"/>
              </a:rPr>
              <a:t>,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$1</a:t>
            </a:r>
            <a:r>
              <a:rPr lang="en-US" dirty="0">
                <a:latin typeface="Lucida Console" pitchFamily="49" charset="0"/>
              </a:rPr>
              <a:t>,$3</a:t>
            </a:r>
            <a:br>
              <a:rPr lang="en-US" dirty="0">
                <a:latin typeface="Lucida Console" pitchFamily="49" charset="0"/>
              </a:rPr>
            </a:br>
            <a:endParaRPr lang="en-US" dirty="0" smtClean="0">
              <a:latin typeface="Lucida Console" pitchFamily="49" charset="0"/>
            </a:endParaRPr>
          </a:p>
          <a:p>
            <a:pPr lvl="1">
              <a:buFontTx/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</a:p>
          <a:p>
            <a:pPr lvl="1">
              <a:buFontTx/>
              <a:buNone/>
            </a:pPr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or  </a:t>
            </a:r>
            <a:r>
              <a:rPr lang="en-US" dirty="0">
                <a:latin typeface="Lucida Console" pitchFamily="49" charset="0"/>
              </a:rPr>
              <a:t>$1,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$1</a:t>
            </a:r>
            <a:r>
              <a:rPr lang="en-US" dirty="0">
                <a:latin typeface="Lucida Console" pitchFamily="49" charset="0"/>
              </a:rPr>
              <a:t>,$4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2054325" y="1349829"/>
            <a:ext cx="318761" cy="707571"/>
          </a:xfrm>
          <a:custGeom>
            <a:avLst/>
            <a:gdLst>
              <a:gd name="connsiteX0" fmla="*/ 13961 w 318761"/>
              <a:gd name="connsiteY0" fmla="*/ 0 h 707571"/>
              <a:gd name="connsiteX1" fmla="*/ 24846 w 318761"/>
              <a:gd name="connsiteY1" fmla="*/ 141514 h 707571"/>
              <a:gd name="connsiteX2" fmla="*/ 242561 w 318761"/>
              <a:gd name="connsiteY2" fmla="*/ 185057 h 707571"/>
              <a:gd name="connsiteX3" fmla="*/ 318761 w 318761"/>
              <a:gd name="connsiteY3" fmla="*/ 707571 h 70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761" h="707571">
                <a:moveTo>
                  <a:pt x="13961" y="0"/>
                </a:moveTo>
                <a:cubicBezTo>
                  <a:pt x="353" y="55335"/>
                  <a:pt x="-13254" y="110671"/>
                  <a:pt x="24846" y="141514"/>
                </a:cubicBezTo>
                <a:cubicBezTo>
                  <a:pt x="62946" y="172357"/>
                  <a:pt x="193575" y="90714"/>
                  <a:pt x="242561" y="185057"/>
                </a:cubicBezTo>
                <a:cubicBezTo>
                  <a:pt x="291547" y="279400"/>
                  <a:pt x="305154" y="493485"/>
                  <a:pt x="318761" y="707571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090057" y="1349829"/>
            <a:ext cx="1221488" cy="1600200"/>
          </a:xfrm>
          <a:custGeom>
            <a:avLst/>
            <a:gdLst>
              <a:gd name="connsiteX0" fmla="*/ 0 w 1221488"/>
              <a:gd name="connsiteY0" fmla="*/ 0 h 1600200"/>
              <a:gd name="connsiteX1" fmla="*/ 718457 w 1221488"/>
              <a:gd name="connsiteY1" fmla="*/ 119742 h 1600200"/>
              <a:gd name="connsiteX2" fmla="*/ 1208314 w 1221488"/>
              <a:gd name="connsiteY2" fmla="*/ 642257 h 1600200"/>
              <a:gd name="connsiteX3" fmla="*/ 1023257 w 1221488"/>
              <a:gd name="connsiteY3" fmla="*/ 1240971 h 1600200"/>
              <a:gd name="connsiteX4" fmla="*/ 413657 w 1221488"/>
              <a:gd name="connsiteY4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488" h="1600200">
                <a:moveTo>
                  <a:pt x="0" y="0"/>
                </a:moveTo>
                <a:cubicBezTo>
                  <a:pt x="258535" y="6349"/>
                  <a:pt x="517071" y="12699"/>
                  <a:pt x="718457" y="119742"/>
                </a:cubicBezTo>
                <a:cubicBezTo>
                  <a:pt x="919843" y="226785"/>
                  <a:pt x="1157514" y="455386"/>
                  <a:pt x="1208314" y="642257"/>
                </a:cubicBezTo>
                <a:cubicBezTo>
                  <a:pt x="1259114" y="829128"/>
                  <a:pt x="1155700" y="1081314"/>
                  <a:pt x="1023257" y="1240971"/>
                </a:cubicBezTo>
                <a:cubicBezTo>
                  <a:pt x="890814" y="1400628"/>
                  <a:pt x="652235" y="1500414"/>
                  <a:pt x="413657" y="160020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999343" y="2275114"/>
            <a:ext cx="319314" cy="685800"/>
          </a:xfrm>
          <a:custGeom>
            <a:avLst/>
            <a:gdLst>
              <a:gd name="connsiteX0" fmla="*/ 3628 w 319314"/>
              <a:gd name="connsiteY0" fmla="*/ 0 h 685800"/>
              <a:gd name="connsiteX1" fmla="*/ 36286 w 319314"/>
              <a:gd name="connsiteY1" fmla="*/ 261257 h 685800"/>
              <a:gd name="connsiteX2" fmla="*/ 264886 w 319314"/>
              <a:gd name="connsiteY2" fmla="*/ 489857 h 685800"/>
              <a:gd name="connsiteX3" fmla="*/ 319314 w 319314"/>
              <a:gd name="connsiteY3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4" h="685800">
                <a:moveTo>
                  <a:pt x="3628" y="0"/>
                </a:moveTo>
                <a:cubicBezTo>
                  <a:pt x="-1815" y="89807"/>
                  <a:pt x="-7257" y="179614"/>
                  <a:pt x="36286" y="261257"/>
                </a:cubicBezTo>
                <a:cubicBezTo>
                  <a:pt x="79829" y="342900"/>
                  <a:pt x="217715" y="419100"/>
                  <a:pt x="264886" y="489857"/>
                </a:cubicBezTo>
                <a:cubicBezTo>
                  <a:pt x="312057" y="560614"/>
                  <a:pt x="315685" y="623207"/>
                  <a:pt x="319314" y="68580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5137429"/>
            <a:ext cx="8458200" cy="70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1027113" algn="l"/>
                <a:tab pos="2573338" algn="l"/>
                <a:tab pos="4176713" algn="l"/>
                <a:tab pos="5768975" algn="l"/>
              </a:tabLst>
            </a:pP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2: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or	sub	add</a:t>
            </a:r>
          </a:p>
          <a:p>
            <a:pPr marL="0" indent="0">
              <a:tabLst>
                <a:tab pos="1027113" algn="l"/>
                <a:tab pos="2573338" algn="l"/>
                <a:tab pos="4176713" algn="l"/>
                <a:tab pos="5768975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3: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...	or	sub	add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91" y="3505200"/>
            <a:ext cx="7298009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reeform 11"/>
          <p:cNvSpPr/>
          <p:nvPr/>
        </p:nvSpPr>
        <p:spPr bwMode="auto">
          <a:xfrm>
            <a:off x="3469064" y="4628561"/>
            <a:ext cx="2182682" cy="1086425"/>
          </a:xfrm>
          <a:custGeom>
            <a:avLst/>
            <a:gdLst>
              <a:gd name="connsiteX0" fmla="*/ 2102177 w 2182682"/>
              <a:gd name="connsiteY0" fmla="*/ 0 h 1086425"/>
              <a:gd name="connsiteX1" fmla="*/ 2130458 w 2182682"/>
              <a:gd name="connsiteY1" fmla="*/ 716437 h 1086425"/>
              <a:gd name="connsiteX2" fmla="*/ 1498862 w 2182682"/>
              <a:gd name="connsiteY2" fmla="*/ 1065229 h 1086425"/>
              <a:gd name="connsiteX3" fmla="*/ 0 w 2182682"/>
              <a:gd name="connsiteY3" fmla="*/ 1018095 h 108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682" h="1086425">
                <a:moveTo>
                  <a:pt x="2102177" y="0"/>
                </a:moveTo>
                <a:cubicBezTo>
                  <a:pt x="2166593" y="269449"/>
                  <a:pt x="2231010" y="538899"/>
                  <a:pt x="2130458" y="716437"/>
                </a:cubicBezTo>
                <a:cubicBezTo>
                  <a:pt x="2029906" y="893975"/>
                  <a:pt x="1853938" y="1014953"/>
                  <a:pt x="1498862" y="1065229"/>
                </a:cubicBezTo>
                <a:cubicBezTo>
                  <a:pt x="1143786" y="1115505"/>
                  <a:pt x="571893" y="1066800"/>
                  <a:pt x="0" y="1018095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327662" y="4628561"/>
            <a:ext cx="3942152" cy="1531151"/>
          </a:xfrm>
          <a:custGeom>
            <a:avLst/>
            <a:gdLst>
              <a:gd name="connsiteX0" fmla="*/ 3864990 w 3942152"/>
              <a:gd name="connsiteY0" fmla="*/ 0 h 1531151"/>
              <a:gd name="connsiteX1" fmla="*/ 3855563 w 3942152"/>
              <a:gd name="connsiteY1" fmla="*/ 688157 h 1531151"/>
              <a:gd name="connsiteX2" fmla="*/ 2988297 w 3942152"/>
              <a:gd name="connsiteY2" fmla="*/ 1150070 h 1531151"/>
              <a:gd name="connsiteX3" fmla="*/ 1461154 w 3942152"/>
              <a:gd name="connsiteY3" fmla="*/ 1442301 h 1531151"/>
              <a:gd name="connsiteX4" fmla="*/ 659876 w 3942152"/>
              <a:gd name="connsiteY4" fmla="*/ 1517715 h 1531151"/>
              <a:gd name="connsiteX5" fmla="*/ 0 w 3942152"/>
              <a:gd name="connsiteY5" fmla="*/ 1206631 h 153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2152" h="1531151">
                <a:moveTo>
                  <a:pt x="3864990" y="0"/>
                </a:moveTo>
                <a:cubicBezTo>
                  <a:pt x="3933334" y="248239"/>
                  <a:pt x="4001678" y="496479"/>
                  <a:pt x="3855563" y="688157"/>
                </a:cubicBezTo>
                <a:cubicBezTo>
                  <a:pt x="3709448" y="879835"/>
                  <a:pt x="3387365" y="1024379"/>
                  <a:pt x="2988297" y="1150070"/>
                </a:cubicBezTo>
                <a:cubicBezTo>
                  <a:pt x="2589229" y="1275761"/>
                  <a:pt x="1849224" y="1381027"/>
                  <a:pt x="1461154" y="1442301"/>
                </a:cubicBezTo>
                <a:cubicBezTo>
                  <a:pt x="1073084" y="1503575"/>
                  <a:pt x="903402" y="1556993"/>
                  <a:pt x="659876" y="1517715"/>
                </a:cubicBezTo>
                <a:cubicBezTo>
                  <a:pt x="416350" y="1478437"/>
                  <a:pt x="208175" y="1342534"/>
                  <a:pt x="0" y="1206631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410200" y="2057073"/>
            <a:ext cx="3429000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Arial" panose="020B0604020202020204" pitchFamily="34" charset="0"/>
              </a:rPr>
              <a:t>Both hazards occur… which value do we want to forward?</a:t>
            </a:r>
            <a:endParaRPr lang="en-AU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Data Hazard</a:t>
            </a:r>
            <a:endParaRPr lang="en-AU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2616743"/>
          </a:xfrm>
          <a:noFill/>
        </p:spPr>
        <p:txBody>
          <a:bodyPr>
            <a:spAutoFit/>
          </a:bodyPr>
          <a:lstStyle/>
          <a:p>
            <a:r>
              <a:rPr lang="en-US" dirty="0"/>
              <a:t>Consider the sequence:</a:t>
            </a:r>
          </a:p>
          <a:p>
            <a:pPr lvl="1">
              <a:buFontTx/>
              <a:buNone/>
            </a:pPr>
            <a:r>
              <a:rPr lang="en-US" dirty="0">
                <a:latin typeface="Lucida Console" pitchFamily="49" charset="0"/>
              </a:rPr>
              <a:t>	add 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$1</a:t>
            </a:r>
            <a:r>
              <a:rPr lang="en-US" dirty="0">
                <a:latin typeface="Lucida Console" pitchFamily="49" charset="0"/>
              </a:rPr>
              <a:t>,$1,$2</a:t>
            </a:r>
            <a:br>
              <a:rPr lang="en-US" dirty="0">
                <a:latin typeface="Lucida Console" pitchFamily="49" charset="0"/>
              </a:rPr>
            </a:br>
            <a:endParaRPr lang="en-US" dirty="0" smtClean="0">
              <a:latin typeface="Lucida Console" pitchFamily="49" charset="0"/>
            </a:endParaRPr>
          </a:p>
          <a:p>
            <a:pPr lvl="1">
              <a:buFontTx/>
              <a:buNone/>
            </a:pPr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add 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$1</a:t>
            </a:r>
            <a:r>
              <a:rPr lang="en-US" dirty="0">
                <a:latin typeface="Lucida Console" pitchFamily="49" charset="0"/>
              </a:rPr>
              <a:t>,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$1</a:t>
            </a:r>
            <a:r>
              <a:rPr lang="en-US" dirty="0">
                <a:latin typeface="Lucida Console" pitchFamily="49" charset="0"/>
              </a:rPr>
              <a:t>,$3</a:t>
            </a:r>
            <a:br>
              <a:rPr lang="en-US" dirty="0">
                <a:latin typeface="Lucida Console" pitchFamily="49" charset="0"/>
              </a:rPr>
            </a:br>
            <a:endParaRPr lang="en-US" dirty="0" smtClean="0">
              <a:latin typeface="Lucida Console" pitchFamily="49" charset="0"/>
            </a:endParaRPr>
          </a:p>
          <a:p>
            <a:pPr lvl="1">
              <a:buFontTx/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</a:p>
          <a:p>
            <a:pPr lvl="1">
              <a:buFontTx/>
              <a:buNone/>
            </a:pPr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add </a:t>
            </a:r>
            <a:r>
              <a:rPr lang="en-US" dirty="0">
                <a:latin typeface="Lucida Console" pitchFamily="49" charset="0"/>
              </a:rPr>
              <a:t>$1,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$1</a:t>
            </a:r>
            <a:r>
              <a:rPr lang="en-US" dirty="0">
                <a:latin typeface="Lucida Console" pitchFamily="49" charset="0"/>
              </a:rPr>
              <a:t>,$4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57200" y="4267200"/>
            <a:ext cx="8458200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Arial" panose="020B0604020202020204" pitchFamily="34" charset="0"/>
              </a:rPr>
              <a:t>Revise MEM hazard condition:</a:t>
            </a:r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>
                <a:latin typeface="Arial" panose="020B0604020202020204" pitchFamily="34" charset="0"/>
              </a:rPr>
              <a:t>Only forward if EX hazard condition is </a:t>
            </a:r>
            <a:r>
              <a:rPr lang="en-US" sz="1800" u="sng" dirty="0">
                <a:latin typeface="Arial" panose="020B0604020202020204" pitchFamily="34" charset="0"/>
              </a:rPr>
              <a:t>not</a:t>
            </a:r>
            <a:r>
              <a:rPr lang="en-US" sz="1800" dirty="0">
                <a:latin typeface="Arial" panose="020B0604020202020204" pitchFamily="34" charset="0"/>
              </a:rPr>
              <a:t> true</a:t>
            </a:r>
            <a:endParaRPr lang="en-AU" sz="1800" dirty="0">
              <a:latin typeface="Arial" panose="020B0604020202020204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2054325" y="1349829"/>
            <a:ext cx="318761" cy="707571"/>
          </a:xfrm>
          <a:custGeom>
            <a:avLst/>
            <a:gdLst>
              <a:gd name="connsiteX0" fmla="*/ 13961 w 318761"/>
              <a:gd name="connsiteY0" fmla="*/ 0 h 707571"/>
              <a:gd name="connsiteX1" fmla="*/ 24846 w 318761"/>
              <a:gd name="connsiteY1" fmla="*/ 141514 h 707571"/>
              <a:gd name="connsiteX2" fmla="*/ 242561 w 318761"/>
              <a:gd name="connsiteY2" fmla="*/ 185057 h 707571"/>
              <a:gd name="connsiteX3" fmla="*/ 318761 w 318761"/>
              <a:gd name="connsiteY3" fmla="*/ 707571 h 70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761" h="707571">
                <a:moveTo>
                  <a:pt x="13961" y="0"/>
                </a:moveTo>
                <a:cubicBezTo>
                  <a:pt x="353" y="55335"/>
                  <a:pt x="-13254" y="110671"/>
                  <a:pt x="24846" y="141514"/>
                </a:cubicBezTo>
                <a:cubicBezTo>
                  <a:pt x="62946" y="172357"/>
                  <a:pt x="193575" y="90714"/>
                  <a:pt x="242561" y="185057"/>
                </a:cubicBezTo>
                <a:cubicBezTo>
                  <a:pt x="291547" y="279400"/>
                  <a:pt x="305154" y="493485"/>
                  <a:pt x="318761" y="707571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090057" y="1349829"/>
            <a:ext cx="1221488" cy="1600200"/>
          </a:xfrm>
          <a:custGeom>
            <a:avLst/>
            <a:gdLst>
              <a:gd name="connsiteX0" fmla="*/ 0 w 1221488"/>
              <a:gd name="connsiteY0" fmla="*/ 0 h 1600200"/>
              <a:gd name="connsiteX1" fmla="*/ 718457 w 1221488"/>
              <a:gd name="connsiteY1" fmla="*/ 119742 h 1600200"/>
              <a:gd name="connsiteX2" fmla="*/ 1208314 w 1221488"/>
              <a:gd name="connsiteY2" fmla="*/ 642257 h 1600200"/>
              <a:gd name="connsiteX3" fmla="*/ 1023257 w 1221488"/>
              <a:gd name="connsiteY3" fmla="*/ 1240971 h 1600200"/>
              <a:gd name="connsiteX4" fmla="*/ 413657 w 1221488"/>
              <a:gd name="connsiteY4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488" h="1600200">
                <a:moveTo>
                  <a:pt x="0" y="0"/>
                </a:moveTo>
                <a:cubicBezTo>
                  <a:pt x="258535" y="6349"/>
                  <a:pt x="517071" y="12699"/>
                  <a:pt x="718457" y="119742"/>
                </a:cubicBezTo>
                <a:cubicBezTo>
                  <a:pt x="919843" y="226785"/>
                  <a:pt x="1157514" y="455386"/>
                  <a:pt x="1208314" y="642257"/>
                </a:cubicBezTo>
                <a:cubicBezTo>
                  <a:pt x="1259114" y="829128"/>
                  <a:pt x="1155700" y="1081314"/>
                  <a:pt x="1023257" y="1240971"/>
                </a:cubicBezTo>
                <a:cubicBezTo>
                  <a:pt x="890814" y="1400628"/>
                  <a:pt x="652235" y="1500414"/>
                  <a:pt x="413657" y="160020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999343" y="2275114"/>
            <a:ext cx="319314" cy="685800"/>
          </a:xfrm>
          <a:custGeom>
            <a:avLst/>
            <a:gdLst>
              <a:gd name="connsiteX0" fmla="*/ 3628 w 319314"/>
              <a:gd name="connsiteY0" fmla="*/ 0 h 685800"/>
              <a:gd name="connsiteX1" fmla="*/ 36286 w 319314"/>
              <a:gd name="connsiteY1" fmla="*/ 261257 h 685800"/>
              <a:gd name="connsiteX2" fmla="*/ 264886 w 319314"/>
              <a:gd name="connsiteY2" fmla="*/ 489857 h 685800"/>
              <a:gd name="connsiteX3" fmla="*/ 319314 w 319314"/>
              <a:gd name="connsiteY3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4" h="685800">
                <a:moveTo>
                  <a:pt x="3628" y="0"/>
                </a:moveTo>
                <a:cubicBezTo>
                  <a:pt x="-1815" y="89807"/>
                  <a:pt x="-7257" y="179614"/>
                  <a:pt x="36286" y="261257"/>
                </a:cubicBezTo>
                <a:cubicBezTo>
                  <a:pt x="79829" y="342900"/>
                  <a:pt x="217715" y="419100"/>
                  <a:pt x="264886" y="489857"/>
                </a:cubicBezTo>
                <a:cubicBezTo>
                  <a:pt x="312057" y="560614"/>
                  <a:pt x="315685" y="623207"/>
                  <a:pt x="319314" y="68580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4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2" grpId="0" animBg="1"/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8438"/>
            <a:ext cx="5791200" cy="315912"/>
          </a:xfrm>
        </p:spPr>
        <p:txBody>
          <a:bodyPr/>
          <a:lstStyle/>
          <a:p>
            <a:r>
              <a:rPr lang="en-US" dirty="0"/>
              <a:t>Revised Conditions for MEM Hazard</a:t>
            </a:r>
            <a:endParaRPr lang="en-AU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478463"/>
          </a:xfr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If  ( MEM/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WB.RegWrite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and 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       MEM/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!=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0 and</a:t>
            </a:r>
            <a:br>
              <a:rPr lang="en-AU" sz="1600" dirty="0"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not (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MEM.RegWrite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              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!= 0 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and</a:t>
            </a:r>
            <a:b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        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== 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ID/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EX.RegisterRs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)</a:t>
            </a:r>
            <a:r>
              <a:rPr lang="en-AU" sz="1600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and</a:t>
            </a:r>
            <a:br>
              <a:rPr lang="en-AU" sz="1600" dirty="0"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latin typeface="Arial" pitchFamily="34" charset="0"/>
                <a:cs typeface="Arial" pitchFamily="34" charset="0"/>
              </a:rPr>
              <a:t> MEM/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==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ID/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EX.RegisterRs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)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then</a:t>
            </a:r>
            <a:br>
              <a:rPr lang="en-AU" sz="1600" dirty="0"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ForwardA</a:t>
            </a:r>
            <a:r>
              <a:rPr lang="en-AU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= 01</a:t>
            </a:r>
          </a:p>
          <a:p>
            <a:pPr>
              <a:lnSpc>
                <a:spcPct val="120000"/>
              </a:lnSpc>
            </a:pPr>
            <a:endParaRPr lang="en-AU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If  ( MEM/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WB.RegWrite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and 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       MEM/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!=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0 and</a:t>
            </a:r>
            <a:br>
              <a:rPr lang="en-AU" sz="1600" dirty="0"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not (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MEM.RegWrite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             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!= 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0 and</a:t>
            </a:r>
            <a:b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       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== 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ID/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EX.RegisterRt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)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and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latin typeface="Arial" pitchFamily="34" charset="0"/>
                <a:cs typeface="Arial" pitchFamily="34" charset="0"/>
              </a:rPr>
              <a:t>  MEM/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==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ID/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EX.RegisterRt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)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then</a:t>
            </a:r>
            <a:br>
              <a:rPr lang="en-AU" sz="1600" dirty="0"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latin typeface="Arial" pitchFamily="34" charset="0"/>
                <a:cs typeface="Arial" pitchFamily="34" charset="0"/>
              </a:rPr>
              <a:t>  </a:t>
            </a:r>
            <a:r>
              <a:rPr lang="en-AU" sz="1600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ForwardB</a:t>
            </a:r>
            <a:r>
              <a:rPr lang="en-AU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= 01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226" y="5410200"/>
            <a:ext cx="1316037" cy="89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935" y="822325"/>
            <a:ext cx="2416891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2416891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8438"/>
            <a:ext cx="5791200" cy="315912"/>
          </a:xfrm>
        </p:spPr>
        <p:txBody>
          <a:bodyPr/>
          <a:lstStyle/>
          <a:p>
            <a:r>
              <a:rPr lang="en-US" dirty="0" smtClean="0"/>
              <a:t>MEM Hazard Breakdown</a:t>
            </a:r>
            <a:endParaRPr lang="en-AU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5105400" cy="501740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If  (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( MEM/</a:t>
            </a:r>
            <a:r>
              <a:rPr lang="en-AU" sz="1600" dirty="0" err="1" smtClean="0">
                <a:latin typeface="Arial" pitchFamily="34" charset="0"/>
                <a:cs typeface="Arial" pitchFamily="34" charset="0"/>
              </a:rPr>
              <a:t>WB.RegWrite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and 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MEM/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!= 0 ) </a:t>
            </a:r>
          </a:p>
          <a:p>
            <a:pPr>
              <a:lnSpc>
                <a:spcPct val="120000"/>
              </a:lnSpc>
            </a:pPr>
            <a:endParaRPr lang="en-A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AU" sz="1600" dirty="0" smtClean="0">
                <a:latin typeface="Arial" pitchFamily="34" charset="0"/>
                <a:cs typeface="Arial" pitchFamily="34" charset="0"/>
              </a:rPr>
              <a:t>	and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/>
            </a:r>
            <a:br>
              <a:rPr lang="en-AU" sz="1600" dirty="0"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not (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MEM.RegWrite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              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!= 0 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and</a:t>
            </a:r>
            <a:b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         EX/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MEM.RegisterRd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== 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ID/</a:t>
            </a:r>
            <a:r>
              <a:rPr lang="en-AU" sz="1600" dirty="0" err="1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EX.RegisterRs</a:t>
            </a:r>
            <a:r>
              <a:rPr lang="en-AU" sz="1600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 )</a:t>
            </a:r>
            <a:r>
              <a:rPr lang="en-AU" sz="1600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AU" sz="1600" dirty="0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AU" sz="1600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AU" sz="16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pPr>
              <a:lnSpc>
                <a:spcPct val="120000"/>
              </a:lnSpc>
            </a:pPr>
            <a:r>
              <a:rPr lang="en-AU" sz="1600" dirty="0">
                <a:latin typeface="Arial" pitchFamily="34" charset="0"/>
                <a:cs typeface="Arial" pitchFamily="34" charset="0"/>
              </a:rPr>
              <a:t/>
            </a:r>
            <a:br>
              <a:rPr lang="en-AU" sz="1600" dirty="0"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latin typeface="Arial" pitchFamily="34" charset="0"/>
                <a:cs typeface="Arial" pitchFamily="34" charset="0"/>
              </a:rPr>
              <a:t> MEM/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WB.RegisterRd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==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ID/</a:t>
            </a:r>
            <a:r>
              <a:rPr lang="en-AU" sz="1600" dirty="0" err="1">
                <a:latin typeface="Arial" pitchFamily="34" charset="0"/>
                <a:cs typeface="Arial" pitchFamily="34" charset="0"/>
              </a:rPr>
              <a:t>EX.RegisterRs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)</a:t>
            </a:r>
          </a:p>
          <a:p>
            <a:pPr>
              <a:lnSpc>
                <a:spcPct val="120000"/>
              </a:lnSpc>
            </a:pPr>
            <a:endParaRPr lang="en-A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AU" sz="1600" dirty="0" smtClean="0">
                <a:latin typeface="Arial" pitchFamily="34" charset="0"/>
                <a:cs typeface="Arial" pitchFamily="34" charset="0"/>
              </a:rPr>
              <a:t>then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/>
            </a:r>
            <a:br>
              <a:rPr lang="en-AU" sz="1600" dirty="0">
                <a:latin typeface="Arial" pitchFamily="34" charset="0"/>
                <a:cs typeface="Arial" pitchFamily="34" charset="0"/>
              </a:rPr>
            </a:b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dirty="0" err="1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ForwardA</a:t>
            </a:r>
            <a:r>
              <a:rPr lang="en-AU" sz="16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AU" sz="16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en-AU" sz="16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0" y="685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Instruction leaving MEM stage DOES write a value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981200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Instruction leaving EX stage DOES NOT write a value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OR</a:t>
            </a:r>
          </a:p>
          <a:p>
            <a:pPr algn="l"/>
            <a:r>
              <a:rPr lang="en-US" sz="1800" dirty="0" smtClean="0">
                <a:latin typeface="Arial" panose="020B0604020202020204" pitchFamily="34" charset="0"/>
              </a:rPr>
              <a:t>it doesn’t write to </a:t>
            </a:r>
            <a:r>
              <a:rPr lang="en-US" sz="1800" dirty="0" err="1" smtClean="0">
                <a:latin typeface="Arial" panose="020B0604020202020204" pitchFamily="34" charset="0"/>
              </a:rPr>
              <a:t>Rs</a:t>
            </a:r>
            <a:r>
              <a:rPr lang="en-US" sz="1800" dirty="0" smtClean="0">
                <a:latin typeface="Arial" panose="020B0604020202020204" pitchFamily="34" charset="0"/>
              </a:rPr>
              <a:t> register of instruction leaving ID stage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4306669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Instruction leaving MEM stage DOES write a value to the </a:t>
            </a:r>
            <a:r>
              <a:rPr lang="en-US" sz="1800" dirty="0" err="1" smtClean="0">
                <a:latin typeface="Arial" panose="020B0604020202020204" pitchFamily="34" charset="0"/>
              </a:rPr>
              <a:t>Rs</a:t>
            </a:r>
            <a:r>
              <a:rPr lang="en-US" sz="1800" dirty="0" smtClean="0">
                <a:latin typeface="Arial" panose="020B0604020202020204" pitchFamily="34" charset="0"/>
              </a:rPr>
              <a:t> register of instruction leaving ID stage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f04-56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8016875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Datapath </a:t>
            </a:r>
            <a:r>
              <a:rPr lang="en-US" dirty="0"/>
              <a:t>with Forwarding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87320"/>
            <a:ext cx="6858000" cy="5716260"/>
          </a:xfrm>
          <a:prstGeom prst="rect">
            <a:avLst/>
          </a:prstGeom>
        </p:spPr>
      </p:pic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Unsimplified Datapath </a:t>
            </a:r>
            <a:r>
              <a:rPr lang="en-US" dirty="0"/>
              <a:t>with Forwarding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36418" y="665018"/>
            <a:ext cx="9144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Yes: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sub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and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or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No:</a:t>
            </a: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036" y="4646474"/>
            <a:ext cx="28194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This design </a:t>
            </a:r>
            <a:r>
              <a:rPr lang="en-US" sz="1800" dirty="0" smtClean="0">
                <a:latin typeface="Arial" panose="020B0604020202020204" pitchFamily="34" charset="0"/>
              </a:rPr>
              <a:t>has: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logic </a:t>
            </a:r>
            <a:r>
              <a:rPr lang="en-US" sz="1800" dirty="0" smtClean="0">
                <a:latin typeface="Arial" panose="020B0604020202020204" pitchFamily="34" charset="0"/>
              </a:rPr>
              <a:t>for synchronizing control signals and </a:t>
            </a:r>
            <a:r>
              <a:rPr lang="en-US" sz="1800" dirty="0" smtClean="0">
                <a:latin typeface="Arial" panose="020B0604020202020204" pitchFamily="34" charset="0"/>
              </a:rPr>
              <a:t>instructions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forwarding logic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no</a:t>
            </a:r>
            <a:r>
              <a:rPr lang="en-US" sz="1800" dirty="0" smtClean="0">
                <a:latin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</a:rPr>
              <a:t>hazard detection.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2725"/>
            <a:ext cx="5791200" cy="301625"/>
          </a:xfrm>
        </p:spPr>
        <p:txBody>
          <a:bodyPr/>
          <a:lstStyle/>
          <a:p>
            <a:r>
              <a:rPr lang="en-US" dirty="0"/>
              <a:t>Data Hazards in ALU Instructions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3714135"/>
            <a:ext cx="8458200" cy="136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Tick 0:   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1:   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       sub</a:t>
            </a:r>
          </a:p>
          <a:p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2:                             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3:                                                     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     sub</a:t>
            </a:r>
            <a:endParaRPr lang="en-AU" sz="18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609600"/>
            <a:ext cx="8458200" cy="203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So this sequence leads to a data hazard involving 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$2</a:t>
            </a:r>
            <a:r>
              <a:rPr lang="en-US" sz="1800" kern="0" dirty="0" smtClean="0">
                <a:latin typeface="Arial" panose="020B0604020202020204" pitchFamily="34" charset="0"/>
              </a:rPr>
              <a:t>:</a:t>
            </a:r>
          </a:p>
          <a:p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</a:t>
            </a:r>
          </a:p>
          <a:p>
            <a:pPr marL="0" lvl="1" indent="0">
              <a:buFontTx/>
              <a:buNone/>
            </a:pPr>
            <a:endParaRPr lang="en-AU" sz="1800" kern="0" dirty="0">
              <a:latin typeface="Arial" panose="020B0604020202020204" pitchFamily="34" charset="0"/>
              <a:cs typeface="Courier New" pitchFamily="49" charset="0"/>
            </a:endParaRPr>
          </a:p>
          <a:p>
            <a:pPr marL="0" lvl="1" indent="0">
              <a:buFontTx/>
              <a:buNone/>
            </a:pP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Can we resolve the hazard simply by forwarding?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56388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 we must deliver the computed value at the right time; the </a:t>
            </a:r>
            <a:r>
              <a:rPr lang="en-U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next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tick.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2578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Yes!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9436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And, that value will be sitting in the EX/MEM interstage buffer.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33" y="2743200"/>
            <a:ext cx="6243767" cy="93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 bwMode="auto">
          <a:xfrm flipH="1">
            <a:off x="4191000" y="3276600"/>
            <a:ext cx="914400" cy="1600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8492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the Hazard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158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On the one hand, this is obvious.  The first instruction writes a value into a register that is subsequently used as input by the second instruction:</a:t>
            </a:r>
          </a:p>
          <a:p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</a:t>
            </a:r>
            <a:br>
              <a:rPr lang="en-AU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602231"/>
            <a:ext cx="8458200" cy="3583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We must know the register numbers for both instructions in order to detect the hazard.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More precisely, we must know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1800" kern="0" dirty="0" smtClean="0">
                <a:latin typeface="Arial" panose="020B0604020202020204" pitchFamily="34" charset="0"/>
              </a:rPr>
              <a:t> for the first instruction and both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800" kern="0" dirty="0" smtClean="0">
                <a:latin typeface="Arial" panose="020B0604020202020204" pitchFamily="34" charset="0"/>
              </a:rPr>
              <a:t> and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800" kern="0" dirty="0" smtClean="0">
                <a:latin typeface="Arial" panose="020B0604020202020204" pitchFamily="34" charset="0"/>
              </a:rPr>
              <a:t> for the second instruction.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So, we must save those register numbers, via the interstage buffers.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Some notation will help us speak precisely about what's going on:</a:t>
            </a:r>
          </a:p>
          <a:p>
            <a:pPr marL="0" indent="0"/>
            <a:endParaRPr lang="en-US" sz="1800" kern="0" dirty="0" smtClean="0">
              <a:latin typeface="Arial" panose="020B0604020202020204" pitchFamily="34" charset="0"/>
            </a:endParaRPr>
          </a:p>
          <a:p>
            <a:pPr marL="0" indent="0" algn="ctr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B.RegisterRX</a:t>
            </a:r>
            <a:r>
              <a:rPr lang="en-US" sz="1800" dirty="0" smtClean="0">
                <a:latin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</a:rPr>
              <a:t>= register number for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RX</a:t>
            </a:r>
            <a:r>
              <a:rPr lang="en-US" sz="1800" dirty="0" smtClean="0">
                <a:latin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</a:rPr>
              <a:t>sitting in </a:t>
            </a:r>
            <a:r>
              <a:rPr lang="en-US" sz="1800" dirty="0" smtClean="0">
                <a:latin typeface="Arial" panose="020B0604020202020204" pitchFamily="34" charset="0"/>
              </a:rPr>
              <a:t>interstage </a:t>
            </a:r>
            <a:r>
              <a:rPr lang="en-US" sz="1800" dirty="0">
                <a:latin typeface="Arial" panose="020B0604020202020204" pitchFamily="34" charset="0"/>
              </a:rPr>
              <a:t>pipeline </a:t>
            </a:r>
            <a:r>
              <a:rPr lang="en-US" sz="1800" dirty="0" smtClean="0">
                <a:latin typeface="Arial" panose="020B0604020202020204" pitchFamily="34" charset="0"/>
              </a:rPr>
              <a:t>buffer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1800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1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Glance Ahead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Passing the register numbers:</a:t>
            </a:r>
            <a:endParaRPr lang="en-AU" sz="1800" kern="0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62000" y="1457980"/>
            <a:ext cx="1752600" cy="2580620"/>
            <a:chOff x="457200" y="1295400"/>
            <a:chExt cx="1752600" cy="258062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57200" y="3352800"/>
              <a:ext cx="1676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err="1" smtClean="0">
                  <a:latin typeface="Arial" charset="0"/>
                </a:rPr>
                <a:t>rs</a:t>
              </a:r>
              <a:r>
                <a:rPr lang="en-US" sz="1400" b="1" dirty="0" smtClean="0">
                  <a:latin typeface="Arial" charset="0"/>
                </a:rPr>
                <a:t> (left operand) register number</a:t>
              </a:r>
              <a:endParaRPr lang="en-US" sz="1400" b="1" dirty="0">
                <a:latin typeface="Arial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V="1">
              <a:off x="990600" y="1295400"/>
              <a:ext cx="1219200" cy="205740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 19"/>
          <p:cNvGrpSpPr/>
          <p:nvPr/>
        </p:nvGrpSpPr>
        <p:grpSpPr>
          <a:xfrm>
            <a:off x="1828800" y="2133600"/>
            <a:ext cx="1676400" cy="2428220"/>
            <a:chOff x="1371600" y="2514600"/>
            <a:chExt cx="1676400" cy="242822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371600" y="4419600"/>
              <a:ext cx="1676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err="1" smtClean="0">
                  <a:latin typeface="Arial" charset="0"/>
                </a:rPr>
                <a:t>rt</a:t>
              </a:r>
              <a:r>
                <a:rPr lang="en-US" sz="1400" b="1" dirty="0" smtClean="0">
                  <a:latin typeface="Arial" charset="0"/>
                </a:rPr>
                <a:t> (right operand) register number</a:t>
              </a:r>
              <a:endParaRPr lang="en-US" sz="1400" b="1" dirty="0">
                <a:latin typeface="Arial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2133600" y="2514600"/>
              <a:ext cx="685800" cy="182880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" name="Group 20"/>
          <p:cNvGrpSpPr/>
          <p:nvPr/>
        </p:nvGrpSpPr>
        <p:grpSpPr>
          <a:xfrm>
            <a:off x="3810000" y="1495304"/>
            <a:ext cx="1676400" cy="3114020"/>
            <a:chOff x="3505200" y="1828800"/>
            <a:chExt cx="1676400" cy="3114020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3505200" y="4419600"/>
              <a:ext cx="1676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err="1" smtClean="0">
                  <a:latin typeface="Arial" charset="0"/>
                </a:rPr>
                <a:t>rd</a:t>
              </a:r>
              <a:r>
                <a:rPr lang="en-US" sz="1400" b="1" dirty="0" smtClean="0">
                  <a:latin typeface="Arial" charset="0"/>
                </a:rPr>
                <a:t> (destination) register number</a:t>
              </a:r>
              <a:endParaRPr lang="en-US" sz="1400" b="1" dirty="0">
                <a:latin typeface="Arial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3771900" y="1828800"/>
              <a:ext cx="914400" cy="262381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oup 21"/>
          <p:cNvGrpSpPr/>
          <p:nvPr/>
        </p:nvGrpSpPr>
        <p:grpSpPr>
          <a:xfrm>
            <a:off x="5867400" y="2209800"/>
            <a:ext cx="2628900" cy="2041267"/>
            <a:chOff x="5600700" y="2667000"/>
            <a:chExt cx="2628900" cy="2041267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6553200" y="3754160"/>
              <a:ext cx="16764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Logic “box” that manages forwarding of operands</a:t>
              </a:r>
              <a:endParaRPr lang="en-US" sz="1400" b="1" dirty="0">
                <a:latin typeface="Arial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 flipV="1">
              <a:off x="5600700" y="2667000"/>
              <a:ext cx="1028700" cy="108716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0" t="77346"/>
          <a:stretch/>
        </p:blipFill>
        <p:spPr bwMode="auto">
          <a:xfrm>
            <a:off x="990600" y="990600"/>
            <a:ext cx="781577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04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0" t="77346"/>
          <a:stretch/>
        </p:blipFill>
        <p:spPr bwMode="auto">
          <a:xfrm>
            <a:off x="990600" y="1219200"/>
            <a:ext cx="781577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Glance Ahead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Passing the register numbers:</a:t>
            </a:r>
            <a:endParaRPr lang="en-AU" sz="18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00600" y="1447800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>1</a:t>
            </a:r>
            <a:endParaRPr lang="en-US" sz="1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91000" y="3886200"/>
            <a:ext cx="4038600" cy="1145977"/>
            <a:chOff x="914400" y="4340423"/>
            <a:chExt cx="3124200" cy="1145977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914400" y="4340423"/>
              <a:ext cx="31242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en-US" sz="1400" b="1" dirty="0" smtClean="0">
                  <a:latin typeface="Arial" charset="0"/>
                </a:rPr>
                <a:t>:  </a:t>
              </a:r>
              <a:r>
                <a:rPr lang="en-US" sz="1400" b="1" dirty="0" err="1" smtClean="0">
                  <a:latin typeface="Arial" charset="0"/>
                </a:rPr>
                <a:t>rd</a:t>
              </a:r>
              <a:r>
                <a:rPr lang="en-US" sz="1400" b="1" dirty="0" smtClean="0">
                  <a:latin typeface="Arial" charset="0"/>
                </a:rPr>
                <a:t> for instruction currently in EX stage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914400" y="4759523"/>
              <a:ext cx="31242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FF0000"/>
                  </a:solidFill>
                  <a:latin typeface="Arial" charset="0"/>
                </a:rPr>
                <a:t>2</a:t>
              </a:r>
              <a:r>
                <a:rPr lang="en-US" sz="1400" b="1" dirty="0" smtClean="0">
                  <a:latin typeface="Arial" charset="0"/>
                </a:rPr>
                <a:t>:  </a:t>
              </a:r>
              <a:r>
                <a:rPr lang="en-US" sz="1400" b="1" dirty="0" err="1" smtClean="0">
                  <a:latin typeface="Arial" charset="0"/>
                </a:rPr>
                <a:t>rd</a:t>
              </a:r>
              <a:r>
                <a:rPr lang="en-US" sz="1400" b="1" dirty="0" smtClean="0">
                  <a:latin typeface="Arial" charset="0"/>
                </a:rPr>
                <a:t> for instruction currently  in MEM stage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914400" y="5178623"/>
              <a:ext cx="31242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444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FF0000"/>
                  </a:solidFill>
                  <a:latin typeface="Arial" charset="0"/>
                </a:rPr>
                <a:t>3</a:t>
              </a:r>
              <a:r>
                <a:rPr lang="en-US" sz="1400" b="1" dirty="0" smtClean="0">
                  <a:latin typeface="Arial" charset="0"/>
                </a:rPr>
                <a:t>:  </a:t>
              </a:r>
              <a:r>
                <a:rPr lang="en-US" sz="1400" b="1" dirty="0" err="1" smtClean="0">
                  <a:latin typeface="Arial" charset="0"/>
                </a:rPr>
                <a:t>rd</a:t>
              </a:r>
              <a:r>
                <a:rPr lang="en-US" sz="1400" b="1" dirty="0" smtClean="0">
                  <a:latin typeface="Arial" charset="0"/>
                </a:rPr>
                <a:t> for instruction currently in WB stage</a:t>
              </a:r>
              <a:endParaRPr lang="en-US" sz="1400" b="1" dirty="0">
                <a:latin typeface="Arial" charset="0"/>
              </a:endParaRPr>
            </a:p>
          </p:txBody>
        </p:sp>
      </p:grp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753807" y="1435492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lang="en-US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8229600" y="1449352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 smtClean="0">
                <a:solidFill>
                  <a:srgbClr val="FF0000"/>
                </a:solidFill>
                <a:latin typeface="Arial" charset="0"/>
              </a:rPr>
              <a:t>3</a:t>
            </a:r>
            <a:endParaRPr lang="en-US" sz="1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953000" y="5334000"/>
            <a:ext cx="2514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445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 smtClean="0">
                <a:latin typeface="Arial" charset="0"/>
              </a:rPr>
              <a:t>They may all be different!</a:t>
            </a:r>
            <a:endParaRPr lang="en-US" sz="1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the Hazard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131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Now, for this sequence of instructions:</a:t>
            </a:r>
          </a:p>
          <a:p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</a:t>
            </a:r>
            <a:br>
              <a:rPr lang="en-AU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187036"/>
            <a:ext cx="8458200" cy="197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So, we detect the hazard because we see that: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 algn="ctr"/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EX/</a:t>
            </a:r>
            <a:r>
              <a:rPr lang="en-US" sz="1800" kern="0" dirty="0" err="1" smtClean="0">
                <a:latin typeface="Arial" pitchFamily="34" charset="0"/>
                <a:cs typeface="Arial" pitchFamily="34" charset="0"/>
              </a:rPr>
              <a:t>MEM.RegisterRd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 == ID/</a:t>
            </a:r>
            <a:r>
              <a:rPr lang="en-US" sz="1800" kern="0" dirty="0" err="1" smtClean="0">
                <a:latin typeface="Arial" pitchFamily="34" charset="0"/>
                <a:cs typeface="Arial" pitchFamily="34" charset="0"/>
              </a:rPr>
              <a:t>EX.RegisterRs</a:t>
            </a:r>
            <a:endParaRPr lang="en-US" sz="1800" kern="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sz="1800" kern="0" dirty="0" smtClean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Hence, we must forward the ALU output value from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EX/MEM</a:t>
            </a:r>
            <a:r>
              <a:rPr lang="en-US" sz="1800" kern="0" dirty="0" smtClean="0">
                <a:latin typeface="Arial" panose="020B0604020202020204" pitchFamily="34" charset="0"/>
              </a:rPr>
              <a:t> interstage buffer to the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800" kern="0" dirty="0" smtClean="0">
                <a:latin typeface="Arial" panose="020B0604020202020204" pitchFamily="34" charset="0"/>
              </a:rPr>
              <a:t> input to the ALU.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4343400"/>
            <a:ext cx="8458200" cy="203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Apparently, we'll need to: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-	pass (at least some) register numbers forward via the interstage buffers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add a logic unit to compare those register numbers to detect hazards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add data connections to support transferring data values being forwarded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add some more selection logic (multiplexors)</a:t>
            </a:r>
          </a:p>
        </p:txBody>
      </p:sp>
    </p:spTree>
    <p:extLst>
      <p:ext uri="{BB962C8B-B14F-4D97-AF65-F5344CB8AC3E}">
        <p14:creationId xmlns:p14="http://schemas.microsoft.com/office/powerpoint/2010/main" val="32538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2725"/>
            <a:ext cx="5791200" cy="301625"/>
          </a:xfrm>
        </p:spPr>
        <p:txBody>
          <a:bodyPr/>
          <a:lstStyle/>
          <a:p>
            <a:r>
              <a:rPr lang="en-US" dirty="0"/>
              <a:t>Data Hazards in ALU Instructions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230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Now, consider this sequence:</a:t>
            </a:r>
          </a:p>
          <a:p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   # value for $2 known in EX stage</a:t>
            </a:r>
            <a:br>
              <a:rPr lang="en-AU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   # enters ID stage when sub enters EX</a:t>
            </a:r>
          </a:p>
          <a:p>
            <a:pPr marL="457200" lvl="1" indent="0">
              <a:buFontTx/>
              <a:buNone/>
            </a:pPr>
            <a:endParaRPr lang="en-AU" sz="1800" kern="0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or  $13, $6,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# enters ID stage when sub enters MEM;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       # $2 has not been written yet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4301324"/>
            <a:ext cx="8458200" cy="16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9144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Tick 0: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1: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and        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2: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or         and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3: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or        and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4: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                     or       and       sub</a:t>
            </a:r>
            <a:endParaRPr lang="en-AU" sz="18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729" y="6180553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 hazard?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883229" y="1621971"/>
            <a:ext cx="1023257" cy="707572"/>
          </a:xfrm>
          <a:custGeom>
            <a:avLst/>
            <a:gdLst>
              <a:gd name="connsiteX0" fmla="*/ 0 w 1023257"/>
              <a:gd name="connsiteY0" fmla="*/ 0 h 707572"/>
              <a:gd name="connsiteX1" fmla="*/ 272142 w 1023257"/>
              <a:gd name="connsiteY1" fmla="*/ 76200 h 707572"/>
              <a:gd name="connsiteX2" fmla="*/ 272142 w 1023257"/>
              <a:gd name="connsiteY2" fmla="*/ 424543 h 707572"/>
              <a:gd name="connsiteX3" fmla="*/ 772885 w 1023257"/>
              <a:gd name="connsiteY3" fmla="*/ 424543 h 707572"/>
              <a:gd name="connsiteX4" fmla="*/ 1023257 w 1023257"/>
              <a:gd name="connsiteY4" fmla="*/ 707572 h 70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257" h="707572">
                <a:moveTo>
                  <a:pt x="0" y="0"/>
                </a:moveTo>
                <a:cubicBezTo>
                  <a:pt x="113392" y="2721"/>
                  <a:pt x="226785" y="5443"/>
                  <a:pt x="272142" y="76200"/>
                </a:cubicBezTo>
                <a:cubicBezTo>
                  <a:pt x="317499" y="146957"/>
                  <a:pt x="188685" y="366486"/>
                  <a:pt x="272142" y="424543"/>
                </a:cubicBezTo>
                <a:cubicBezTo>
                  <a:pt x="355599" y="482600"/>
                  <a:pt x="647699" y="377372"/>
                  <a:pt x="772885" y="424543"/>
                </a:cubicBezTo>
                <a:cubicBezTo>
                  <a:pt x="898071" y="471714"/>
                  <a:pt x="960664" y="589643"/>
                  <a:pt x="1023257" y="707572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78579"/>
            <a:ext cx="6218013" cy="93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9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2725"/>
            <a:ext cx="5791200" cy="301625"/>
          </a:xfrm>
        </p:spPr>
        <p:txBody>
          <a:bodyPr/>
          <a:lstStyle/>
          <a:p>
            <a:r>
              <a:rPr lang="en-US" dirty="0"/>
              <a:t>Data Hazards in ALU Instructions</a:t>
            </a:r>
            <a:endParaRPr lang="en-A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164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Again, we have a data hazard:</a:t>
            </a:r>
          </a:p>
          <a:p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 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$1, $3   # value for $2 known in EX stage</a:t>
            </a:r>
            <a:br>
              <a:rPr lang="en-AU" sz="18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and $12,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, $5   # enters ID stage when sub enters EX</a:t>
            </a:r>
          </a:p>
          <a:p>
            <a:pPr marL="457200" lvl="1" indent="0">
              <a:buFontTx/>
              <a:buNone/>
            </a:pP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or  $13, $6, </a:t>
            </a:r>
            <a:r>
              <a:rPr lang="en-AU" sz="18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$2</a:t>
            </a:r>
            <a:r>
              <a:rPr lang="en-AU" sz="1800" kern="0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# enters ID stage when sub enters MEM;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3733800"/>
            <a:ext cx="8458200" cy="16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9144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Tick 0: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Tick 1: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and        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2: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or         and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3:	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           or        and        </a:t>
            </a:r>
            <a:r>
              <a:rPr lang="en-AU" sz="1800" kern="0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indent="0">
              <a:tabLst>
                <a:tab pos="914400" algn="l"/>
              </a:tabLst>
            </a:pPr>
            <a:r>
              <a:rPr lang="en-AU" sz="1800" kern="0" dirty="0">
                <a:latin typeface="Arial" panose="020B0604020202020204" pitchFamily="34" charset="0"/>
                <a:cs typeface="Courier New" pitchFamily="49" charset="0"/>
              </a:rPr>
              <a:t>Tick </a:t>
            </a:r>
            <a:r>
              <a:rPr lang="en-AU" sz="1800" kern="0" dirty="0" smtClean="0">
                <a:latin typeface="Arial" panose="020B0604020202020204" pitchFamily="34" charset="0"/>
                <a:cs typeface="Courier New" pitchFamily="49" charset="0"/>
              </a:rPr>
              <a:t>4:</a:t>
            </a:r>
            <a:r>
              <a:rPr lang="en-AU" sz="1800" kern="0" dirty="0" smtClean="0">
                <a:latin typeface="Courier New" pitchFamily="49" charset="0"/>
                <a:cs typeface="Courier New" pitchFamily="49" charset="0"/>
              </a:rPr>
              <a:t>	                     or         and       sub</a:t>
            </a:r>
            <a:endParaRPr lang="en-AU" sz="18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867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Now, we must deliver the computed value after a </a:t>
            </a:r>
            <a:r>
              <a:rPr lang="en-U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delay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one tick, from MEM/WB.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4864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Yes!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65" y="2733675"/>
            <a:ext cx="678133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>
            <a:off x="4191000" y="3352800"/>
            <a:ext cx="2590800" cy="19050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1209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445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4445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1925</TotalTime>
  <Words>1344</Words>
  <Application>Microsoft Office PowerPoint</Application>
  <PresentationFormat>Overhead</PresentationFormat>
  <Paragraphs>301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Courier New</vt:lpstr>
      <vt:lpstr>Helvetica</vt:lpstr>
      <vt:lpstr>Lucida Console</vt:lpstr>
      <vt:lpstr>Monotype Sorts</vt:lpstr>
      <vt:lpstr>Times New Roman</vt:lpstr>
      <vt:lpstr>Professional</vt:lpstr>
      <vt:lpstr>Pipelined Control Overview</vt:lpstr>
      <vt:lpstr>Data Hazards in ALU Instructions</vt:lpstr>
      <vt:lpstr>Data Hazards in ALU Instructions</vt:lpstr>
      <vt:lpstr>Detecting the Hazard</vt:lpstr>
      <vt:lpstr>A Glance Ahead</vt:lpstr>
      <vt:lpstr>A Glance Ahead</vt:lpstr>
      <vt:lpstr>Detecting the Hazard</vt:lpstr>
      <vt:lpstr>Data Hazards in ALU Instructions</vt:lpstr>
      <vt:lpstr>Data Hazards in ALU Instructions</vt:lpstr>
      <vt:lpstr>Detecting the Hazard</vt:lpstr>
      <vt:lpstr>Data Hazards in ALU Instructions</vt:lpstr>
      <vt:lpstr>Data Hazards in ALU Instructions</vt:lpstr>
      <vt:lpstr>Data Hazards in ALU Instructions</vt:lpstr>
      <vt:lpstr>Detecting the Need to Forward</vt:lpstr>
      <vt:lpstr>Detecting the Need to Forward</vt:lpstr>
      <vt:lpstr>Datapath Change: ALU Operand Selection</vt:lpstr>
      <vt:lpstr>Datapath Change: ALU Operand Selection</vt:lpstr>
      <vt:lpstr>Forwarding Paths</vt:lpstr>
      <vt:lpstr>Conditions for EX Hazard</vt:lpstr>
      <vt:lpstr>Conditions for MEM Hazard</vt:lpstr>
      <vt:lpstr>Double Data Hazard</vt:lpstr>
      <vt:lpstr>Double Data Hazard</vt:lpstr>
      <vt:lpstr>Revised Conditions for MEM Hazard</vt:lpstr>
      <vt:lpstr>MEM Hazard Breakdown</vt:lpstr>
      <vt:lpstr>Simplified Datapath with Forwarding</vt:lpstr>
      <vt:lpstr>Unsimplified Datapath with Forwarding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238</cp:revision>
  <cp:lastPrinted>2013-03-18T16:04:47Z</cp:lastPrinted>
  <dcterms:created xsi:type="dcterms:W3CDTF">1998-08-05T19:51:03Z</dcterms:created>
  <dcterms:modified xsi:type="dcterms:W3CDTF">2020-03-18T22:59:27Z</dcterms:modified>
</cp:coreProperties>
</file>