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9" r:id="rId2"/>
    <p:sldId id="284" r:id="rId3"/>
    <p:sldId id="280" r:id="rId4"/>
    <p:sldId id="281" r:id="rId5"/>
    <p:sldId id="282" r:id="rId6"/>
    <p:sldId id="260" r:id="rId7"/>
    <p:sldId id="262" r:id="rId8"/>
    <p:sldId id="289" r:id="rId9"/>
    <p:sldId id="263" r:id="rId10"/>
    <p:sldId id="264" r:id="rId11"/>
    <p:sldId id="265" r:id="rId12"/>
    <p:sldId id="266" r:id="rId13"/>
    <p:sldId id="291" r:id="rId14"/>
    <p:sldId id="290" r:id="rId15"/>
    <p:sldId id="268" r:id="rId16"/>
    <p:sldId id="269" r:id="rId17"/>
    <p:sldId id="270" r:id="rId18"/>
    <p:sldId id="277" r:id="rId19"/>
    <p:sldId id="286" r:id="rId20"/>
  </p:sldIdLst>
  <p:sldSz cx="9144000" cy="6858000" type="overhead"/>
  <p:notesSz cx="9601200" cy="7315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3">
          <p15:clr>
            <a:srgbClr val="A4A3A4"/>
          </p15:clr>
        </p15:guide>
        <p15:guide id="2" pos="30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08" autoAdjust="0"/>
    <p:restoredTop sz="86404" autoAdjust="0"/>
  </p:normalViewPr>
  <p:slideViewPr>
    <p:cSldViewPr>
      <p:cViewPr varScale="1">
        <p:scale>
          <a:sx n="104" d="100"/>
          <a:sy n="104" d="100"/>
        </p:scale>
        <p:origin x="5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0" y="930"/>
      </p:cViewPr>
      <p:guideLst>
        <p:guide orient="horz" pos="2303"/>
        <p:guide pos="302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l" defTabSz="915988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CS 3204 Operating Systems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18138" y="0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t" anchorCtr="0" compatLnSpc="1">
            <a:prstTxWarp prst="textNoShape">
              <a:avLst/>
            </a:prstTxWarp>
          </a:bodyPr>
          <a:lstStyle>
            <a:lvl1pPr algn="r" defTabSz="915988">
              <a:defRPr sz="1000" smtClean="0"/>
            </a:lvl1pPr>
          </a:lstStyle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l" defTabSz="915988">
              <a:defRPr sz="1000" smtClean="0"/>
            </a:lvl1pPr>
          </a:lstStyle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©William D McQuain, January 2005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18138" y="6948488"/>
            <a:ext cx="41973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86" tIns="45793" rIns="91586" bIns="45793" numCol="1" anchor="b" anchorCtr="0" compatLnSpc="1">
            <a:prstTxWarp prst="textNoShape">
              <a:avLst/>
            </a:prstTxWarp>
          </a:bodyPr>
          <a:lstStyle>
            <a:lvl1pPr algn="r" defTabSz="915988">
              <a:defRPr sz="1000" smtClean="0"/>
            </a:lvl1pPr>
          </a:lstStyle>
          <a:p>
            <a:pPr>
              <a:defRPr/>
            </a:pPr>
            <a:fld id="{28AF87C3-F658-4F34-9D54-5C8181D5D149}" type="slidenum">
              <a:rPr lang="en-US"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329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l" defTabSz="966788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05488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763" y="560388"/>
            <a:ext cx="5591175" cy="623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 smtClean="0"/>
              <a:t>Click to edit Master text styles</a:t>
            </a:r>
          </a:p>
          <a:p>
            <a:pPr lvl="1"/>
            <a:r>
              <a:rPr lang="en-US" altLang="en-US" noProof="0" dirty="0" smtClean="0"/>
              <a:t>Second level</a:t>
            </a:r>
          </a:p>
          <a:p>
            <a:pPr lvl="2"/>
            <a:r>
              <a:rPr lang="en-US" altLang="en-US" noProof="0" dirty="0" smtClean="0"/>
              <a:t>Third level</a:t>
            </a:r>
          </a:p>
          <a:p>
            <a:pPr lvl="3"/>
            <a:r>
              <a:rPr lang="en-US" altLang="en-US" noProof="0" dirty="0" smtClean="0"/>
              <a:t>Fourth level</a:t>
            </a:r>
          </a:p>
          <a:p>
            <a:pPr lvl="4"/>
            <a:r>
              <a:rPr lang="en-US" altLang="en-US" noProof="0" dirty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l" defTabSz="966788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1" tIns="48325" rIns="96651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8FBE80-7230-4A3E-9449-DE3651D7F6A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037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29689B-1A58-4B25-AD73-BFE57C0BD04C}" type="slidenum">
              <a:rPr lang="en-US" altLang="en-US" sz="1000">
                <a:latin typeface="Arial" panose="020B0604020202020204" pitchFamily="34" charset="0"/>
              </a:rPr>
              <a:pPr/>
              <a:t>1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323EE8-60B4-45FA-BCC5-ECAE787D9950}" type="slidenum">
              <a:rPr lang="en-US" altLang="en-US" sz="1000">
                <a:latin typeface="Arial" panose="020B0604020202020204" pitchFamily="34" charset="0"/>
              </a:rPr>
              <a:pPr/>
              <a:t>10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A662670-8E65-4C2E-B55D-086024C6819C}" type="slidenum">
              <a:rPr lang="en-US" altLang="en-US" sz="1000">
                <a:latin typeface="Arial" panose="020B0604020202020204" pitchFamily="34" charset="0"/>
              </a:rPr>
              <a:pPr/>
              <a:t>11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EF5DECE-E5F8-4EED-9777-E656F4F71321}" type="slidenum">
              <a:rPr lang="en-US" altLang="en-US" sz="1000">
                <a:latin typeface="Arial" panose="020B0604020202020204" pitchFamily="34" charset="0"/>
              </a:rPr>
              <a:pPr/>
              <a:t>12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99A4F-4520-4638-9A30-41B1C8AE7354}" type="slidenum">
              <a:rPr lang="en-US" altLang="en-US" sz="1000">
                <a:latin typeface="Arial" panose="020B0604020202020204" pitchFamily="34" charset="0"/>
              </a:rPr>
              <a:pPr/>
              <a:t>13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939473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99039B-D6F1-4516-BDAA-ED3B09D44507}" type="slidenum">
              <a:rPr lang="en-US" altLang="en-US" sz="1000">
                <a:latin typeface="Arial" panose="020B0604020202020204" pitchFamily="34" charset="0"/>
              </a:rPr>
              <a:pPr/>
              <a:t>14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977646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5322E18-5949-42CB-8F38-5F24395DF698}" type="slidenum">
              <a:rPr lang="en-US" altLang="en-US" sz="1000">
                <a:latin typeface="Arial" panose="020B0604020202020204" pitchFamily="34" charset="0"/>
              </a:rPr>
              <a:pPr/>
              <a:t>15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0B02CF9-7AD4-4CDE-AF08-55671DA411A9}" type="slidenum">
              <a:rPr lang="en-US" altLang="en-US" sz="1000">
                <a:latin typeface="Arial" panose="020B0604020202020204" pitchFamily="34" charset="0"/>
              </a:rPr>
              <a:pPr/>
              <a:t>16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BBC289-F6D0-4CFD-A194-5249D8BF3938}" type="slidenum">
              <a:rPr lang="en-US" altLang="en-US" sz="1000">
                <a:latin typeface="Arial" panose="020B0604020202020204" pitchFamily="34" charset="0"/>
              </a:rPr>
              <a:pPr/>
              <a:t>17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99A4F-4520-4638-9A30-41B1C8AE7354}" type="slidenum">
              <a:rPr lang="en-US" altLang="en-US" sz="1000">
                <a:latin typeface="Arial" panose="020B0604020202020204" pitchFamily="34" charset="0"/>
              </a:rPr>
              <a:pPr/>
              <a:t>18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799A4F-4520-4638-9A30-41B1C8AE7354}" type="slidenum">
              <a:rPr lang="en-US" altLang="en-US" sz="1000">
                <a:latin typeface="Arial" panose="020B0604020202020204" pitchFamily="34" charset="0"/>
              </a:rPr>
              <a:pPr/>
              <a:t>19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34893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29689B-1A58-4B25-AD73-BFE57C0BD04C}" type="slidenum">
              <a:rPr lang="en-US" altLang="en-US" sz="1000">
                <a:latin typeface="Arial" panose="020B0604020202020204" pitchFamily="34" charset="0"/>
              </a:rPr>
              <a:pPr/>
              <a:t>2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78656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29689B-1A58-4B25-AD73-BFE57C0BD04C}" type="slidenum">
              <a:rPr lang="en-US" altLang="en-US" sz="1000">
                <a:latin typeface="Arial" panose="020B0604020202020204" pitchFamily="34" charset="0"/>
              </a:rPr>
              <a:pPr/>
              <a:t>3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29689B-1A58-4B25-AD73-BFE57C0BD04C}" type="slidenum">
              <a:rPr lang="en-US" altLang="en-US" sz="1000">
                <a:latin typeface="Arial" panose="020B0604020202020204" pitchFamily="34" charset="0"/>
              </a:rPr>
              <a:pPr/>
              <a:t>4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C29689B-1A58-4B25-AD73-BFE57C0BD04C}" type="slidenum">
              <a:rPr lang="en-US" altLang="en-US" sz="1000">
                <a:latin typeface="Arial" panose="020B0604020202020204" pitchFamily="34" charset="0"/>
              </a:rPr>
              <a:pPr/>
              <a:t>5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8704F3-CF89-4713-A546-ED61DC31C9AA}" type="slidenum">
              <a:rPr lang="en-US" altLang="en-US" sz="1000">
                <a:latin typeface="Arial" panose="020B0604020202020204" pitchFamily="34" charset="0"/>
              </a:rPr>
              <a:pPr/>
              <a:t>6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99039B-D6F1-4516-BDAA-ED3B09D44507}" type="slidenum">
              <a:rPr lang="en-US" altLang="en-US" sz="1000">
                <a:latin typeface="Arial" panose="020B0604020202020204" pitchFamily="34" charset="0"/>
              </a:rPr>
              <a:pPr/>
              <a:t>7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99039B-D6F1-4516-BDAA-ED3B09D44507}" type="slidenum">
              <a:rPr lang="en-US" altLang="en-US" sz="1000">
                <a:latin typeface="Arial" panose="020B0604020202020204" pitchFamily="34" charset="0"/>
              </a:rPr>
              <a:pPr/>
              <a:t>8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84816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69C415-7C20-4957-A899-52E13E86CEAE}" type="slidenum">
              <a:rPr lang="en-US" altLang="en-US" sz="1000">
                <a:latin typeface="Arial" panose="020B0604020202020204" pitchFamily="34" charset="0"/>
              </a:rPr>
              <a:pPr/>
              <a:t>9</a:t>
            </a:fld>
            <a:endParaRPr lang="en-US" altLang="en-US" sz="1000" dirty="0">
              <a:latin typeface="Arial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34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78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0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1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5411 w 5269"/>
                <a:gd name="T1" fmla="*/ 0 h 2977"/>
                <a:gd name="T2" fmla="*/ 0 w 5269"/>
                <a:gd name="T3" fmla="*/ 0 h 2977"/>
                <a:gd name="T4" fmla="*/ 0 w 5269"/>
                <a:gd name="T5" fmla="*/ 369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42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5411 w 5269"/>
                <a:gd name="T1" fmla="*/ 0 h 2977"/>
                <a:gd name="T2" fmla="*/ 5411 w 5269"/>
                <a:gd name="T3" fmla="*/ 3694 h 2977"/>
                <a:gd name="T4" fmla="*/ 0 w 5269"/>
                <a:gd name="T5" fmla="*/ 3694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7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8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72 w 193"/>
                <a:gd name="T1" fmla="*/ 0 h 721"/>
                <a:gd name="T2" fmla="*/ 0 w 193"/>
                <a:gd name="T3" fmla="*/ 0 h 721"/>
                <a:gd name="T4" fmla="*/ 0 w 193"/>
                <a:gd name="T5" fmla="*/ 20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9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72 w 193"/>
                <a:gd name="T1" fmla="*/ 0 h 721"/>
                <a:gd name="T2" fmla="*/ 172 w 193"/>
                <a:gd name="T3" fmla="*/ 201 h 721"/>
                <a:gd name="T4" fmla="*/ 0 w 193"/>
                <a:gd name="T5" fmla="*/ 20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FF66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4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5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67 w 193"/>
                <a:gd name="T1" fmla="*/ 0 h 721"/>
                <a:gd name="T2" fmla="*/ 0 w 193"/>
                <a:gd name="T3" fmla="*/ 0 h 721"/>
                <a:gd name="T4" fmla="*/ 0 w 193"/>
                <a:gd name="T5" fmla="*/ 369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1036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67 w 193"/>
                <a:gd name="T1" fmla="*/ 0 h 721"/>
                <a:gd name="T2" fmla="*/ 67 w 193"/>
                <a:gd name="T3" fmla="*/ 3697 h 721"/>
                <a:gd name="T4" fmla="*/ 0 w 193"/>
                <a:gd name="T5" fmla="*/ 369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8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7051737" y="179303"/>
            <a:ext cx="1635063" cy="369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7" rIns="92075" bIns="46037">
            <a:spAutoFit/>
          </a:bodyPr>
          <a:lstStyle/>
          <a:p>
            <a:pPr algn="l"/>
            <a:r>
              <a:rPr lang="en-US" altLang="en-US" sz="1800" dirty="0" smtClean="0">
                <a:latin typeface="Helvetica" pitchFamily="34" charset="0"/>
              </a:rPr>
              <a:t>Synchronizing</a:t>
            </a:r>
            <a:endParaRPr lang="en-US" altLang="en-US" sz="1800" b="1" dirty="0">
              <a:latin typeface="Helvetica" pitchFamily="34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534400" y="152400"/>
            <a:ext cx="609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fld id="{D17D4189-0189-48F5-B21A-95A32EFC0F8A}" type="slidenum">
              <a:rPr lang="en-US" sz="2000">
                <a:latin typeface="Arial" charset="0"/>
              </a:rPr>
              <a:pPr>
                <a:spcBef>
                  <a:spcPct val="50000"/>
                </a:spcBef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9" name="Rectangle 50"/>
          <p:cNvSpPr>
            <a:spLocks noChangeArrowheads="1"/>
          </p:cNvSpPr>
          <p:nvPr userDrawn="1"/>
        </p:nvSpPr>
        <p:spPr bwMode="auto">
          <a:xfrm>
            <a:off x="3186113" y="6497638"/>
            <a:ext cx="269716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Organization II</a:t>
            </a:r>
          </a:p>
        </p:txBody>
      </p:sp>
      <p:sp>
        <p:nvSpPr>
          <p:cNvPr id="20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21" name="Text Box 22"/>
          <p:cNvSpPr txBox="1">
            <a:spLocks noChangeArrowheads="1"/>
          </p:cNvSpPr>
          <p:nvPr userDrawn="1"/>
        </p:nvSpPr>
        <p:spPr bwMode="auto">
          <a:xfrm>
            <a:off x="6858000" y="6553200"/>
            <a:ext cx="22098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©2005-2020</a:t>
            </a:r>
            <a:r>
              <a:rPr lang="en-US" sz="1200" b="1" baseline="0" dirty="0" smtClean="0">
                <a:solidFill>
                  <a:srgbClr val="660000"/>
                </a:solidFill>
                <a:latin typeface="Arial" charset="0"/>
              </a:rPr>
              <a:t> WD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Design</a:t>
            </a:r>
            <a:endParaRPr lang="en-AU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762007"/>
            <a:ext cx="8381988" cy="542507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3" t="2166" r="18750" b="3220"/>
          <a:stretch/>
        </p:blipFill>
        <p:spPr bwMode="auto">
          <a:xfrm>
            <a:off x="3559463" y="696190"/>
            <a:ext cx="1872673" cy="561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Stage </a:t>
            </a:r>
            <a:r>
              <a:rPr lang="en-US" dirty="0" smtClean="0"/>
              <a:t>for </a:t>
            </a:r>
            <a:r>
              <a:rPr lang="en-US" dirty="0" smtClean="0"/>
              <a:t>LW</a:t>
            </a:r>
            <a:endParaRPr lang="en-AU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57200" y="633413"/>
            <a:ext cx="3505200" cy="739775"/>
            <a:chOff x="457200" y="633413"/>
            <a:chExt cx="3505200" cy="739775"/>
          </a:xfrm>
        </p:grpSpPr>
        <p:sp>
          <p:nvSpPr>
            <p:cNvPr id="40964" name="Text Box 4"/>
            <p:cNvSpPr txBox="1">
              <a:spLocks noChangeArrowheads="1"/>
            </p:cNvSpPr>
            <p:nvPr/>
          </p:nvSpPr>
          <p:spPr bwMode="auto">
            <a:xfrm>
              <a:off x="457200" y="633413"/>
              <a:ext cx="2362200" cy="739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PC+4 is taken from ID/EX buffer and added to branch offset…</a:t>
              </a:r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 flipV="1">
              <a:off x="2819400" y="993774"/>
              <a:ext cx="1143000" cy="149225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81000" y="2590800"/>
            <a:ext cx="3352800" cy="739775"/>
            <a:chOff x="381000" y="2590800"/>
            <a:chExt cx="3352800" cy="739775"/>
          </a:xfrm>
        </p:grpSpPr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381000" y="2590800"/>
              <a:ext cx="2362200" cy="739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Read register #1 contents are taken from ID/EX buffer and provided to ALU.</a:t>
              </a:r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2743200" y="2971799"/>
              <a:ext cx="990600" cy="358775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81000" y="4571996"/>
            <a:ext cx="4038600" cy="1698629"/>
            <a:chOff x="381000" y="4571996"/>
            <a:chExt cx="4038600" cy="1698629"/>
          </a:xfrm>
        </p:grpSpPr>
        <p:sp>
          <p:nvSpPr>
            <p:cNvPr id="40966" name="Text Box 6"/>
            <p:cNvSpPr txBox="1">
              <a:spLocks noChangeArrowheads="1"/>
            </p:cNvSpPr>
            <p:nvPr/>
          </p:nvSpPr>
          <p:spPr bwMode="auto">
            <a:xfrm>
              <a:off x="381000" y="5105400"/>
              <a:ext cx="2362200" cy="1165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Read register #2 is passed forward to EX/MEM buffer, for possible use in later stage… but won't be needed.</a:t>
              </a:r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 flipV="1">
              <a:off x="2743200" y="4571996"/>
              <a:ext cx="1676400" cy="990603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05400" y="1219200"/>
            <a:ext cx="3581400" cy="1165225"/>
            <a:chOff x="5105400" y="1219200"/>
            <a:chExt cx="3581400" cy="1165225"/>
          </a:xfrm>
        </p:grpSpPr>
        <p:sp>
          <p:nvSpPr>
            <p:cNvPr id="40967" name="Text Box 7"/>
            <p:cNvSpPr txBox="1">
              <a:spLocks noChangeArrowheads="1"/>
            </p:cNvSpPr>
            <p:nvPr/>
          </p:nvSpPr>
          <p:spPr bwMode="auto">
            <a:xfrm>
              <a:off x="6324600" y="1219200"/>
              <a:ext cx="2362200" cy="1165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Computed branch target address is stored in EX/MEM buffer to await decision in next stage... but won't be needed.</a:t>
              </a:r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 flipH="1" flipV="1">
              <a:off x="5105400" y="1235075"/>
              <a:ext cx="1219200" cy="212725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105400" y="3886199"/>
            <a:ext cx="3581400" cy="1104901"/>
            <a:chOff x="5105400" y="3886199"/>
            <a:chExt cx="3581400" cy="1104901"/>
          </a:xfrm>
        </p:grpSpPr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6324600" y="4038600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ALU result </a:t>
              </a:r>
              <a:r>
                <a:rPr lang="en-US" sz="1400" dirty="0" smtClean="0">
                  <a:latin typeface="Arial" charset="0"/>
                </a:rPr>
                <a:t>is </a:t>
              </a:r>
              <a:r>
                <a:rPr lang="en-US" sz="1400" dirty="0">
                  <a:latin typeface="Arial" charset="0"/>
                </a:rPr>
                <a:t>stored in EX/MEM buffer for use as memory address in next stage.</a:t>
              </a:r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 flipH="1" flipV="1">
              <a:off x="5105400" y="3886199"/>
              <a:ext cx="1219200" cy="6096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81000" y="3505200"/>
            <a:ext cx="3581400" cy="761998"/>
            <a:chOff x="381000" y="3505200"/>
            <a:chExt cx="3581400" cy="761998"/>
          </a:xfrm>
        </p:grpSpPr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381000" y="3505200"/>
              <a:ext cx="2362200" cy="7386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Extended 16-bit </a:t>
              </a:r>
              <a:r>
                <a:rPr lang="en-US" sz="1400" dirty="0">
                  <a:latin typeface="Arial" charset="0"/>
                </a:rPr>
                <a:t>literal is provided to ALU as second operand</a:t>
              </a:r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2743200" y="3809999"/>
              <a:ext cx="1219200" cy="457199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045363" y="1926669"/>
            <a:ext cx="3641437" cy="1547257"/>
            <a:chOff x="5045363" y="1926669"/>
            <a:chExt cx="3641437" cy="1547257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6324600" y="2735262"/>
              <a:ext cx="2362200" cy="7386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Zero signal is stored in the </a:t>
              </a:r>
              <a:r>
                <a:rPr lang="en-US" sz="1400" dirty="0">
                  <a:latin typeface="Arial" charset="0"/>
                </a:rPr>
                <a:t>EX/MEM </a:t>
              </a:r>
              <a:r>
                <a:rPr lang="en-US" sz="1400" dirty="0" smtClean="0">
                  <a:latin typeface="Arial" charset="0"/>
                </a:rPr>
                <a:t>buffer, but won't be needed.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 flipH="1" flipV="1">
              <a:off x="5045363" y="1926669"/>
              <a:ext cx="1295400" cy="1177925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289136" y="5682827"/>
            <a:ext cx="892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Write register #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2166" r="2084" b="3220"/>
          <a:stretch/>
        </p:blipFill>
        <p:spPr bwMode="auto">
          <a:xfrm>
            <a:off x="3848100" y="1028700"/>
            <a:ext cx="17907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 Stage </a:t>
            </a:r>
            <a:r>
              <a:rPr lang="en-US" dirty="0" smtClean="0"/>
              <a:t>for </a:t>
            </a:r>
            <a:r>
              <a:rPr lang="en-US" dirty="0" smtClean="0"/>
              <a:t>LW</a:t>
            </a:r>
            <a:endParaRPr lang="en-AU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57200" y="1371600"/>
            <a:ext cx="3657600" cy="952500"/>
            <a:chOff x="457200" y="1371600"/>
            <a:chExt cx="3657600" cy="952500"/>
          </a:xfrm>
        </p:grpSpPr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457200" y="1371600"/>
              <a:ext cx="18288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Zero line taken from EX/MEM buffer for branch control logic in this stage…</a:t>
              </a:r>
            </a:p>
          </p:txBody>
        </p:sp>
        <p:sp>
          <p:nvSpPr>
            <p:cNvPr id="43018" name="Line 10"/>
            <p:cNvSpPr>
              <a:spLocks noChangeShapeType="1"/>
            </p:cNvSpPr>
            <p:nvPr/>
          </p:nvSpPr>
          <p:spPr bwMode="auto">
            <a:xfrm>
              <a:off x="2286000" y="1828800"/>
              <a:ext cx="1828800" cy="22860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0" y="2895600"/>
            <a:ext cx="3771900" cy="1066800"/>
            <a:chOff x="457200" y="2895600"/>
            <a:chExt cx="3771900" cy="1066800"/>
          </a:xfrm>
        </p:grpSpPr>
        <p:sp>
          <p:nvSpPr>
            <p:cNvPr id="43013" name="Text Box 5"/>
            <p:cNvSpPr txBox="1">
              <a:spLocks noChangeArrowheads="1"/>
            </p:cNvSpPr>
            <p:nvPr/>
          </p:nvSpPr>
          <p:spPr bwMode="auto">
            <a:xfrm>
              <a:off x="457200" y="2895600"/>
              <a:ext cx="22098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ALU result is taken from EX/MEM buffer and passed to Address port of data memory.</a:t>
              </a:r>
            </a:p>
          </p:txBody>
        </p: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>
              <a:off x="2667000" y="3352800"/>
              <a:ext cx="1562100" cy="6096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4098925"/>
            <a:ext cx="3771899" cy="952500"/>
            <a:chOff x="457200" y="4098925"/>
            <a:chExt cx="3771899" cy="952500"/>
          </a:xfrm>
        </p:grpSpPr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457200" y="4098925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Read register #2 contents taken from EX/MEM buffer and passed to Write data port of data memory.</a:t>
              </a:r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>
              <a:off x="2807854" y="4550496"/>
              <a:ext cx="1421245" cy="169135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7200" y="5083894"/>
            <a:ext cx="4133850" cy="1147766"/>
            <a:chOff x="457200" y="5083894"/>
            <a:chExt cx="4133850" cy="1147766"/>
          </a:xfrm>
        </p:grpSpPr>
        <p:sp>
          <p:nvSpPr>
            <p:cNvPr id="43014" name="Text Box 6"/>
            <p:cNvSpPr txBox="1">
              <a:spLocks noChangeArrowheads="1"/>
            </p:cNvSpPr>
            <p:nvPr/>
          </p:nvSpPr>
          <p:spPr bwMode="auto">
            <a:xfrm>
              <a:off x="457200" y="5491885"/>
              <a:ext cx="2362200" cy="7397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ALU result also stored in MEM/WB buffer for possible use in last stage…</a:t>
              </a:r>
            </a:p>
          </p:txBody>
        </p:sp>
        <p:sp>
          <p:nvSpPr>
            <p:cNvPr id="43021" name="Line 13"/>
            <p:cNvSpPr>
              <a:spLocks noChangeShapeType="1"/>
            </p:cNvSpPr>
            <p:nvPr/>
          </p:nvSpPr>
          <p:spPr bwMode="auto">
            <a:xfrm flipV="1">
              <a:off x="2819400" y="5083894"/>
              <a:ext cx="1771650" cy="783504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257800" y="2286000"/>
            <a:ext cx="3581400" cy="1981200"/>
            <a:chOff x="5257800" y="2286000"/>
            <a:chExt cx="3581400" cy="1981200"/>
          </a:xfrm>
        </p:grpSpPr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6477000" y="2286000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Value on Read data port of data memory is stored in MEM/WB buffer, awaiting decision in last stage..</a:t>
              </a:r>
            </a:p>
          </p:txBody>
        </p:sp>
        <p:sp>
          <p:nvSpPr>
            <p:cNvPr id="43022" name="Line 14"/>
            <p:cNvSpPr>
              <a:spLocks noChangeShapeType="1"/>
            </p:cNvSpPr>
            <p:nvPr/>
          </p:nvSpPr>
          <p:spPr bwMode="auto">
            <a:xfrm flipH="1">
              <a:off x="5257800" y="2743199"/>
              <a:ext cx="1219200" cy="1524001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29000" y="585173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Branch target address and signal </a:t>
            </a:r>
            <a:r>
              <a:rPr lang="en-US" sz="1200" dirty="0" smtClean="0">
                <a:latin typeface="Arial" charset="0"/>
              </a:rPr>
              <a:t>from </a:t>
            </a:r>
            <a:r>
              <a:rPr lang="en-US" sz="1200" dirty="0" smtClean="0">
                <a:latin typeface="Arial" charset="0"/>
              </a:rPr>
              <a:t>AND going back to MUX in IF stage</a:t>
            </a:r>
            <a:endParaRPr lang="en-US" sz="1200" dirty="0">
              <a:latin typeface="Arial" charset="0"/>
            </a:endParaRP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4591050" y="1985385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err="1" smtClean="0">
                <a:latin typeface="Arial" charset="0"/>
              </a:rPr>
              <a:t>MemRead</a:t>
            </a:r>
            <a:endParaRPr lang="en-US" sz="1200" dirty="0">
              <a:latin typeface="Arial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157229" y="5562600"/>
            <a:ext cx="12163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Write register #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 </a:t>
            </a:r>
            <a:r>
              <a:rPr lang="en-US" dirty="0" smtClean="0"/>
              <a:t>Stage for LW</a:t>
            </a:r>
            <a:endParaRPr lang="en-AU" dirty="0" smtClean="0"/>
          </a:p>
        </p:txBody>
      </p:sp>
      <p:grpSp>
        <p:nvGrpSpPr>
          <p:cNvPr id="8" name="Group 7"/>
          <p:cNvGrpSpPr/>
          <p:nvPr/>
        </p:nvGrpSpPr>
        <p:grpSpPr>
          <a:xfrm>
            <a:off x="6134100" y="3505200"/>
            <a:ext cx="2683164" cy="1638300"/>
            <a:chOff x="6134100" y="3505200"/>
            <a:chExt cx="2683164" cy="1638300"/>
          </a:xfrm>
        </p:grpSpPr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6455064" y="4191000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For </a:t>
              </a:r>
              <a:r>
                <a:rPr lang="en-US" sz="1400" dirty="0">
                  <a:latin typeface="Arial" charset="0"/>
                </a:rPr>
                <a:t>load </a:t>
              </a:r>
              <a:r>
                <a:rPr lang="en-US" sz="1400" dirty="0" smtClean="0">
                  <a:latin typeface="Arial" charset="0"/>
                </a:rPr>
                <a:t>instructions, </a:t>
              </a:r>
              <a:r>
                <a:rPr lang="en-US" sz="1400" dirty="0">
                  <a:latin typeface="Arial" charset="0"/>
                </a:rPr>
                <a:t>value from data memory is selected and passed back to register file.</a:t>
              </a:r>
            </a:p>
          </p:txBody>
        </p:sp>
        <p:sp>
          <p:nvSpPr>
            <p:cNvPr id="45065" name="Line 9"/>
            <p:cNvSpPr>
              <a:spLocks noChangeShapeType="1"/>
            </p:cNvSpPr>
            <p:nvPr/>
          </p:nvSpPr>
          <p:spPr bwMode="auto">
            <a:xfrm flipH="1" flipV="1">
              <a:off x="6134100" y="3505200"/>
              <a:ext cx="609600" cy="6858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57200" y="676442"/>
            <a:ext cx="2971800" cy="1457158"/>
            <a:chOff x="457200" y="676442"/>
            <a:chExt cx="2971800" cy="1457158"/>
          </a:xfrm>
        </p:grpSpPr>
        <p:sp>
          <p:nvSpPr>
            <p:cNvPr id="17" name="Text Box 8"/>
            <p:cNvSpPr txBox="1">
              <a:spLocks noChangeArrowheads="1"/>
            </p:cNvSpPr>
            <p:nvPr/>
          </p:nvSpPr>
          <p:spPr bwMode="auto">
            <a:xfrm>
              <a:off x="457200" y="676442"/>
              <a:ext cx="2362200" cy="116955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The </a:t>
              </a:r>
              <a:r>
                <a:rPr lang="en-US" sz="1400" dirty="0" err="1" smtClean="0">
                  <a:latin typeface="Arial" charset="0"/>
                </a:rPr>
                <a:t>RegWrite</a:t>
              </a:r>
              <a:r>
                <a:rPr lang="en-US" sz="1400" dirty="0" smtClean="0">
                  <a:latin typeface="Arial" charset="0"/>
                </a:rPr>
                <a:t> signal is the one that goes with the load instruction (because it was sent forward through the interstage buffers).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1676400" y="1857542"/>
              <a:ext cx="1752600" cy="276058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5943600" y="1486691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err="1" smtClean="0">
                <a:latin typeface="Arial" charset="0"/>
              </a:rPr>
              <a:t>MemtoReg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19100" y="3195554"/>
            <a:ext cx="2533650" cy="1720953"/>
            <a:chOff x="419100" y="3195554"/>
            <a:chExt cx="2533650" cy="1720953"/>
          </a:xfrm>
        </p:grpSpPr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419100" y="3962400"/>
              <a:ext cx="2057400" cy="9541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Write </a:t>
              </a:r>
              <a:r>
                <a:rPr lang="en-US" sz="1400" dirty="0">
                  <a:latin typeface="Arial" charset="0"/>
                </a:rPr>
                <a:t>register port is now seeing the register number </a:t>
              </a:r>
              <a:r>
                <a:rPr lang="en-US" sz="1400" dirty="0" smtClean="0">
                  <a:latin typeface="Arial" charset="0"/>
                </a:rPr>
                <a:t>for the load instruction.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21" name="Line 12"/>
            <p:cNvSpPr>
              <a:spLocks noChangeShapeType="1"/>
            </p:cNvSpPr>
            <p:nvPr/>
          </p:nvSpPr>
          <p:spPr bwMode="auto">
            <a:xfrm flipV="1">
              <a:off x="2133600" y="3195554"/>
              <a:ext cx="819150" cy="766846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5753100" y="2086841"/>
            <a:ext cx="990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err="1" smtClean="0">
                <a:latin typeface="Arial" charset="0"/>
              </a:rPr>
              <a:t>RegWrite</a:t>
            </a:r>
            <a:endParaRPr lang="en-US" sz="1200" dirty="0">
              <a:latin typeface="Arial" charset="0"/>
            </a:endParaRPr>
          </a:p>
        </p:txBody>
      </p:sp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4220441" y="5069652"/>
            <a:ext cx="12163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Write register #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743200" y="1438442"/>
            <a:ext cx="3390900" cy="3981116"/>
            <a:chOff x="2743200" y="1438442"/>
            <a:chExt cx="3390900" cy="3981116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626" t="36571" r="40624"/>
            <a:stretch/>
          </p:blipFill>
          <p:spPr bwMode="auto">
            <a:xfrm>
              <a:off x="2743200" y="2048042"/>
              <a:ext cx="1371600" cy="3371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626" t="25103" r="-1"/>
            <a:stretch/>
          </p:blipFill>
          <p:spPr bwMode="auto">
            <a:xfrm>
              <a:off x="5448300" y="1438442"/>
              <a:ext cx="685800" cy="3981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3" name="Straight Connector 2"/>
            <p:cNvCxnSpPr/>
            <p:nvPr/>
          </p:nvCxnSpPr>
          <p:spPr bwMode="auto">
            <a:xfrm>
              <a:off x="4114800" y="5405438"/>
              <a:ext cx="1333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4114800" y="5324474"/>
              <a:ext cx="13335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218708" y="5382585"/>
            <a:ext cx="12163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Data to load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Design</a:t>
            </a:r>
            <a:endParaRPr lang="en-AU" dirty="0" smtClean="0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Here’s our </a:t>
            </a:r>
            <a:r>
              <a:rPr lang="en-US" sz="1800" dirty="0" smtClean="0">
                <a:latin typeface="Arial" panose="020B0604020202020204" pitchFamily="34" charset="0"/>
              </a:rPr>
              <a:t>revised </a:t>
            </a:r>
            <a:r>
              <a:rPr lang="en-US" sz="1800" dirty="0" smtClean="0">
                <a:latin typeface="Arial" panose="020B0604020202020204" pitchFamily="34" charset="0"/>
              </a:rPr>
              <a:t>configuration </a:t>
            </a:r>
            <a:r>
              <a:rPr lang="en-US" sz="1800" dirty="0" smtClean="0">
                <a:latin typeface="Arial" panose="020B0604020202020204" pitchFamily="34" charset="0"/>
              </a:rPr>
              <a:t>including </a:t>
            </a:r>
            <a:r>
              <a:rPr lang="en-US" sz="1800" dirty="0" smtClean="0">
                <a:latin typeface="Arial" panose="020B0604020202020204" pitchFamily="34" charset="0"/>
              </a:rPr>
              <a:t>the buffers: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04069"/>
            <a:ext cx="7315200" cy="531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22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AU" dirty="0" smtClean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381000" y="685800"/>
            <a:ext cx="8351838" cy="169892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/>
              <a:t>Would considering the execution of a different instruction yield new insights?</a:t>
            </a:r>
          </a:p>
          <a:p>
            <a:pPr marL="0" indent="0"/>
            <a:endParaRPr lang="en-US" sz="1800" kern="0" dirty="0"/>
          </a:p>
          <a:p>
            <a:pPr marL="0" indent="0"/>
            <a:r>
              <a:rPr lang="en-US" sz="1800" kern="0" dirty="0" smtClean="0"/>
              <a:t>We will consider a similar instruction next:  SW</a:t>
            </a:r>
          </a:p>
          <a:p>
            <a:pPr marL="0" indent="0"/>
            <a:endParaRPr lang="en-US" sz="1800" kern="0" dirty="0"/>
          </a:p>
          <a:p>
            <a:pPr marL="0" indent="0"/>
            <a:r>
              <a:rPr lang="en-US" sz="1800" kern="0" dirty="0" smtClean="0"/>
              <a:t>Now, the IF stage is the same for all instructions, so we'll ignore it.</a:t>
            </a:r>
            <a:endParaRPr lang="en-AU" sz="1600" kern="0" dirty="0" smtClean="0"/>
          </a:p>
        </p:txBody>
      </p:sp>
    </p:spTree>
    <p:extLst>
      <p:ext uri="{BB962C8B-B14F-4D97-AF65-F5344CB8AC3E}">
        <p14:creationId xmlns:p14="http://schemas.microsoft.com/office/powerpoint/2010/main" val="27998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3" t="2166" r="18750" b="3220"/>
          <a:stretch/>
        </p:blipFill>
        <p:spPr bwMode="auto">
          <a:xfrm>
            <a:off x="3559463" y="696190"/>
            <a:ext cx="1872673" cy="5618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 Stage </a:t>
            </a:r>
            <a:r>
              <a:rPr lang="en-US" dirty="0" smtClean="0"/>
              <a:t>for </a:t>
            </a:r>
            <a:r>
              <a:rPr lang="en-US" dirty="0" smtClean="0"/>
              <a:t>SW</a:t>
            </a:r>
            <a:endParaRPr lang="en-AU" dirty="0" smtClean="0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457200" y="708025"/>
            <a:ext cx="25908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Almost the same as for LW…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1000" y="4572000"/>
            <a:ext cx="3810000" cy="1485900"/>
            <a:chOff x="381000" y="4572000"/>
            <a:chExt cx="3810000" cy="1485900"/>
          </a:xfrm>
        </p:grpSpPr>
        <p:sp>
          <p:nvSpPr>
            <p:cNvPr id="49159" name="Text Box 7"/>
            <p:cNvSpPr txBox="1">
              <a:spLocks noChangeArrowheads="1"/>
            </p:cNvSpPr>
            <p:nvPr/>
          </p:nvSpPr>
          <p:spPr bwMode="auto">
            <a:xfrm>
              <a:off x="381000" y="5105400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Read register #2 is passed forward to EX/MEM buffer, for use in later stage… for SW this </a:t>
              </a:r>
              <a:r>
                <a:rPr lang="en-US" sz="1400" u="sng" dirty="0">
                  <a:latin typeface="Arial" charset="0"/>
                </a:rPr>
                <a:t>will</a:t>
              </a:r>
              <a:r>
                <a:rPr lang="en-US" sz="1400" dirty="0">
                  <a:latin typeface="Arial" charset="0"/>
                </a:rPr>
                <a:t> be needed.</a:t>
              </a:r>
            </a:p>
          </p:txBody>
        </p:sp>
        <p:sp>
          <p:nvSpPr>
            <p:cNvPr id="49164" name="Line 12"/>
            <p:cNvSpPr>
              <a:spLocks noChangeShapeType="1"/>
            </p:cNvSpPr>
            <p:nvPr/>
          </p:nvSpPr>
          <p:spPr bwMode="auto">
            <a:xfrm flipV="1">
              <a:off x="2743200" y="4572000"/>
              <a:ext cx="1447800" cy="9906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239492" y="2229231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err="1" smtClean="0">
                <a:latin typeface="Arial" charset="0"/>
              </a:rPr>
              <a:t>MemWrite</a:t>
            </a:r>
            <a:endParaRPr lang="en-US" sz="12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 Stage </a:t>
            </a:r>
            <a:r>
              <a:rPr lang="en-US" dirty="0" smtClean="0"/>
              <a:t>for </a:t>
            </a:r>
            <a:r>
              <a:rPr lang="en-US" dirty="0" smtClean="0"/>
              <a:t>SW</a:t>
            </a:r>
            <a:endParaRPr lang="en-AU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429491" y="4648200"/>
            <a:ext cx="3609109" cy="952500"/>
            <a:chOff x="429491" y="4648200"/>
            <a:chExt cx="3609109" cy="952500"/>
          </a:xfrm>
        </p:grpSpPr>
        <p:sp>
          <p:nvSpPr>
            <p:cNvPr id="51208" name="Text Box 8"/>
            <p:cNvSpPr txBox="1">
              <a:spLocks noChangeArrowheads="1"/>
            </p:cNvSpPr>
            <p:nvPr/>
          </p:nvSpPr>
          <p:spPr bwMode="auto">
            <a:xfrm>
              <a:off x="429491" y="4648200"/>
              <a:ext cx="2362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Read register #2 contents taken from EX/MEM buffer and passed to Write data port of data memory.</a:t>
              </a:r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V="1">
              <a:off x="2791691" y="4648200"/>
              <a:ext cx="1246909" cy="3048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00" t="2166" r="2084" b="3220"/>
          <a:stretch/>
        </p:blipFill>
        <p:spPr bwMode="auto">
          <a:xfrm>
            <a:off x="3848100" y="1028700"/>
            <a:ext cx="1790700" cy="537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708025"/>
            <a:ext cx="26670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>
                <a:latin typeface="Arial" charset="0"/>
              </a:rPr>
              <a:t>Almost the same as for LW…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267778" y="2590800"/>
            <a:ext cx="914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err="1" smtClean="0">
                <a:latin typeface="Arial" charset="0"/>
              </a:rPr>
              <a:t>MemWrite</a:t>
            </a:r>
            <a:endParaRPr lang="en-US" sz="1200" dirty="0">
              <a:latin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69900" y="2717754"/>
            <a:ext cx="3651250" cy="1275528"/>
            <a:chOff x="469900" y="2717754"/>
            <a:chExt cx="3651250" cy="1275528"/>
          </a:xfrm>
        </p:grpSpPr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469900" y="2717754"/>
              <a:ext cx="2654300" cy="73866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ALU result taken </a:t>
              </a:r>
              <a:r>
                <a:rPr lang="en-US" sz="1400" dirty="0">
                  <a:latin typeface="Arial" charset="0"/>
                </a:rPr>
                <a:t>from EX/MEM buffer and passed to </a:t>
              </a:r>
              <a:r>
                <a:rPr lang="en-US" sz="1400" dirty="0" smtClean="0">
                  <a:latin typeface="Arial" charset="0"/>
                </a:rPr>
                <a:t>Address </a:t>
              </a:r>
              <a:r>
                <a:rPr lang="en-US" sz="1400" dirty="0">
                  <a:latin typeface="Arial" charset="0"/>
                </a:rPr>
                <a:t>port of data memory.</a:t>
              </a:r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3124200" y="3352800"/>
              <a:ext cx="996950" cy="640482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 Stage </a:t>
            </a:r>
            <a:r>
              <a:rPr lang="en-US" dirty="0" smtClean="0"/>
              <a:t>for </a:t>
            </a:r>
            <a:r>
              <a:rPr lang="en-US" dirty="0" smtClean="0"/>
              <a:t>SW</a:t>
            </a:r>
            <a:endParaRPr lang="en-AU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648200" y="2286000"/>
            <a:ext cx="4191000" cy="1295400"/>
            <a:chOff x="4648200" y="2286000"/>
            <a:chExt cx="4191000" cy="1295400"/>
          </a:xfrm>
        </p:grpSpPr>
        <p:sp>
          <p:nvSpPr>
            <p:cNvPr id="53252" name="Text Box 4"/>
            <p:cNvSpPr txBox="1">
              <a:spLocks noChangeArrowheads="1"/>
            </p:cNvSpPr>
            <p:nvPr/>
          </p:nvSpPr>
          <p:spPr bwMode="auto">
            <a:xfrm>
              <a:off x="6477000" y="2286000"/>
              <a:ext cx="2362200" cy="1165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For </a:t>
              </a:r>
              <a:r>
                <a:rPr lang="en-US" sz="1400" dirty="0">
                  <a:latin typeface="Arial" charset="0"/>
                </a:rPr>
                <a:t>SW </a:t>
              </a:r>
              <a:r>
                <a:rPr lang="en-US" sz="1400" dirty="0" smtClean="0">
                  <a:latin typeface="Arial" charset="0"/>
                </a:rPr>
                <a:t>instructions, no </a:t>
              </a:r>
              <a:r>
                <a:rPr lang="en-US" sz="1400" dirty="0">
                  <a:latin typeface="Arial" charset="0"/>
                </a:rPr>
                <a:t>value will be written to the register file… doesn't really matter which value we send back…</a:t>
              </a:r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 flipH="1">
              <a:off x="4648200" y="3200400"/>
              <a:ext cx="1828800" cy="38100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708025"/>
            <a:ext cx="2667000" cy="30777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Not relevant for SW …</a:t>
            </a:r>
            <a:endParaRPr lang="en-US" sz="1400" dirty="0">
              <a:latin typeface="Arial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626" t="25103" r="-1"/>
          <a:stretch/>
        </p:blipFill>
        <p:spPr bwMode="auto">
          <a:xfrm>
            <a:off x="3810000" y="1020308"/>
            <a:ext cx="838200" cy="4865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to Ponder</a:t>
            </a:r>
            <a:endParaRPr lang="en-AU" smtClean="0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</a:rPr>
              <a:t>Can you repeat this analysis for other sorts of instructions, identifying in each stage what's relevant and what's not?</a:t>
            </a:r>
          </a:p>
          <a:p>
            <a:pPr algn="l">
              <a:spcBef>
                <a:spcPct val="50000"/>
              </a:spcBef>
            </a:pPr>
            <a:endParaRPr lang="en-US" sz="2000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>
                <a:latin typeface="Arial" panose="020B0604020202020204" pitchFamily="34" charset="0"/>
              </a:rPr>
              <a:t>How much storage space does each interstage buffer need?  Why?</a:t>
            </a:r>
          </a:p>
          <a:p>
            <a:pPr algn="l">
              <a:spcBef>
                <a:spcPct val="50000"/>
              </a:spcBef>
            </a:pPr>
            <a:endParaRPr lang="en-US" sz="2000" dirty="0"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sz="2000" dirty="0" smtClean="0">
                <a:latin typeface="Arial" panose="020B0604020202020204" pitchFamily="34" charset="0"/>
              </a:rPr>
              <a:t>Could adding interstage </a:t>
            </a:r>
            <a:r>
              <a:rPr lang="en-US" sz="2000" dirty="0">
                <a:latin typeface="Arial" panose="020B0604020202020204" pitchFamily="34" charset="0"/>
              </a:rPr>
              <a:t>buffers </a:t>
            </a:r>
            <a:r>
              <a:rPr lang="en-US" sz="2000" dirty="0" smtClean="0">
                <a:latin typeface="Arial" panose="020B0604020202020204" pitchFamily="34" charset="0"/>
              </a:rPr>
              <a:t>affect the clock cycle?  </a:t>
            </a:r>
            <a:r>
              <a:rPr lang="en-US" sz="2000" dirty="0">
                <a:latin typeface="Arial" panose="020B0604020202020204" pitchFamily="34" charset="0"/>
              </a:rPr>
              <a:t>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AU" dirty="0" smtClean="0"/>
          </a:p>
        </p:txBody>
      </p:sp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41275" algn="ctr">
                <a:solidFill>
                  <a:srgbClr val="0000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800" dirty="0" smtClean="0">
                <a:latin typeface="Arial" panose="020B0604020202020204" pitchFamily="34" charset="0"/>
              </a:rPr>
              <a:t>Here’s our preliminary configuration for the buffers:</a:t>
            </a:r>
            <a:endParaRPr lang="en-US" sz="1800" dirty="0">
              <a:latin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04069"/>
            <a:ext cx="7315200" cy="5315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11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/>
          <a:srcRect b="50840"/>
          <a:stretch/>
        </p:blipFill>
        <p:spPr>
          <a:xfrm>
            <a:off x="457200" y="3276600"/>
            <a:ext cx="8381988" cy="26669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Timing Issues</a:t>
            </a:r>
            <a:endParaRPr lang="en-AU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85800"/>
            <a:ext cx="5715000" cy="1551194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Consider executing:</a:t>
            </a:r>
          </a:p>
          <a:p>
            <a:r>
              <a:rPr lang="en-AU" sz="1600" kern="0" dirty="0" smtClean="0">
                <a:latin typeface="Arial" panose="020B0604020202020204" pitchFamily="34" charset="0"/>
              </a:rPr>
              <a:t>	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add $t2, $t1, $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t0 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needs </a:t>
            </a:r>
            <a:r>
              <a:rPr lang="en-AU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 $t3, $t1, $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t0 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needs </a:t>
            </a:r>
            <a:r>
              <a:rPr lang="en-AU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endParaRPr lang="en-AU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  $t4, $t1, $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t0 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# 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needs </a:t>
            </a:r>
            <a:r>
              <a:rPr lang="en-AU" sz="1600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  <a:endParaRPr lang="en-AU" sz="1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AU" sz="16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AU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$t2, 0($t0)       # needs </a:t>
            </a:r>
            <a:r>
              <a:rPr lang="en-AU" sz="16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MemWrite</a:t>
            </a:r>
            <a:r>
              <a:rPr lang="en-AU" sz="16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96681" y="2489200"/>
            <a:ext cx="8424046" cy="623332"/>
            <a:chOff x="396681" y="2489200"/>
            <a:chExt cx="8424046" cy="623332"/>
          </a:xfrm>
        </p:grpSpPr>
        <p:grpSp>
          <p:nvGrpSpPr>
            <p:cNvPr id="9" name="Group 8"/>
            <p:cNvGrpSpPr/>
            <p:nvPr/>
          </p:nvGrpSpPr>
          <p:grpSpPr>
            <a:xfrm>
              <a:off x="533400" y="2724150"/>
              <a:ext cx="8287327" cy="139065"/>
              <a:chOff x="533400" y="2724150"/>
              <a:chExt cx="8287327" cy="139065"/>
            </a:xfrm>
          </p:grpSpPr>
          <p:cxnSp>
            <p:nvCxnSpPr>
              <p:cNvPr id="3" name="Straight Arrow Connector 2"/>
              <p:cNvCxnSpPr/>
              <p:nvPr/>
            </p:nvCxnSpPr>
            <p:spPr bwMode="auto">
              <a:xfrm>
                <a:off x="533400" y="2743200"/>
                <a:ext cx="8287327" cy="9236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" name="Straight Connector 4"/>
              <p:cNvCxnSpPr/>
              <p:nvPr/>
            </p:nvCxnSpPr>
            <p:spPr bwMode="auto">
              <a:xfrm>
                <a:off x="549081" y="272415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2286000" y="27432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4908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6432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7651750" y="27686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396681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336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62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286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9935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5451" y="2489200"/>
              <a:ext cx="5714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724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705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276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9695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98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7"/>
          <p:cNvPicPr>
            <a:picLocks noChangeAspect="1"/>
          </p:cNvPicPr>
          <p:nvPr/>
        </p:nvPicPr>
        <p:blipFill rotWithShape="1">
          <a:blip r:embed="rId3"/>
          <a:srcRect b="50840"/>
          <a:stretch/>
        </p:blipFill>
        <p:spPr>
          <a:xfrm>
            <a:off x="457200" y="3371850"/>
            <a:ext cx="8381988" cy="2666993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Timing Issues</a:t>
            </a:r>
            <a:endParaRPr lang="en-AU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85800"/>
            <a:ext cx="8534400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What happens during cycle 4?  Among other things…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reaches the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stage, and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sets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MemWrite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to 1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so, a memory write will occur while </a:t>
            </a:r>
            <a:r>
              <a:rPr lang="en-US" sz="1800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is in the </a:t>
            </a:r>
            <a:r>
              <a:rPr lang="en-US" sz="1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MEM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stage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Arial" panose="020B0604020202020204" pitchFamily="34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and that’s bad news…</a:t>
            </a:r>
            <a:endParaRPr lang="en-AU" sz="1600" kern="0" dirty="0" smtClean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3955464" y="1219200"/>
            <a:ext cx="3093913" cy="4114800"/>
          </a:xfrm>
          <a:custGeom>
            <a:avLst/>
            <a:gdLst>
              <a:gd name="connsiteX0" fmla="*/ 2432636 w 3093913"/>
              <a:gd name="connsiteY0" fmla="*/ 0 h 3613150"/>
              <a:gd name="connsiteX1" fmla="*/ 3093036 w 3093913"/>
              <a:gd name="connsiteY1" fmla="*/ 317500 h 3613150"/>
              <a:gd name="connsiteX2" fmla="*/ 2515186 w 3093913"/>
              <a:gd name="connsiteY2" fmla="*/ 933450 h 3613150"/>
              <a:gd name="connsiteX3" fmla="*/ 419686 w 3093913"/>
              <a:gd name="connsiteY3" fmla="*/ 946150 h 3613150"/>
              <a:gd name="connsiteX4" fmla="*/ 19636 w 3093913"/>
              <a:gd name="connsiteY4" fmla="*/ 1968500 h 3613150"/>
              <a:gd name="connsiteX5" fmla="*/ 749886 w 3093913"/>
              <a:gd name="connsiteY5" fmla="*/ 3613150 h 3613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93913" h="3613150">
                <a:moveTo>
                  <a:pt x="2432636" y="0"/>
                </a:moveTo>
                <a:cubicBezTo>
                  <a:pt x="2755957" y="80962"/>
                  <a:pt x="3079278" y="161925"/>
                  <a:pt x="3093036" y="317500"/>
                </a:cubicBezTo>
                <a:cubicBezTo>
                  <a:pt x="3106794" y="473075"/>
                  <a:pt x="2960744" y="828675"/>
                  <a:pt x="2515186" y="933450"/>
                </a:cubicBezTo>
                <a:cubicBezTo>
                  <a:pt x="2069628" y="1038225"/>
                  <a:pt x="835611" y="773642"/>
                  <a:pt x="419686" y="946150"/>
                </a:cubicBezTo>
                <a:cubicBezTo>
                  <a:pt x="3761" y="1118658"/>
                  <a:pt x="-35397" y="1524000"/>
                  <a:pt x="19636" y="1968500"/>
                </a:cubicBezTo>
                <a:cubicBezTo>
                  <a:pt x="74669" y="2413000"/>
                  <a:pt x="640878" y="3384550"/>
                  <a:pt x="749886" y="3613150"/>
                </a:cubicBez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4785360" y="5160598"/>
            <a:ext cx="2133600" cy="372351"/>
          </a:xfrm>
          <a:custGeom>
            <a:avLst/>
            <a:gdLst>
              <a:gd name="connsiteX0" fmla="*/ 0 w 2133600"/>
              <a:gd name="connsiteY0" fmla="*/ 150542 h 372351"/>
              <a:gd name="connsiteX1" fmla="*/ 381000 w 2133600"/>
              <a:gd name="connsiteY1" fmla="*/ 5762 h 372351"/>
              <a:gd name="connsiteX2" fmla="*/ 1089660 w 2133600"/>
              <a:gd name="connsiteY2" fmla="*/ 325802 h 372351"/>
              <a:gd name="connsiteX3" fmla="*/ 2133600 w 2133600"/>
              <a:gd name="connsiteY3" fmla="*/ 363902 h 37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3600" h="372351">
                <a:moveTo>
                  <a:pt x="0" y="150542"/>
                </a:moveTo>
                <a:cubicBezTo>
                  <a:pt x="99695" y="63547"/>
                  <a:pt x="199390" y="-23448"/>
                  <a:pt x="381000" y="5762"/>
                </a:cubicBezTo>
                <a:cubicBezTo>
                  <a:pt x="562610" y="34972"/>
                  <a:pt x="797560" y="266112"/>
                  <a:pt x="1089660" y="325802"/>
                </a:cubicBezTo>
                <a:cubicBezTo>
                  <a:pt x="1381760" y="385492"/>
                  <a:pt x="1757680" y="374697"/>
                  <a:pt x="2133600" y="363902"/>
                </a:cubicBez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396681" y="2667000"/>
            <a:ext cx="8424046" cy="623332"/>
            <a:chOff x="396681" y="2489200"/>
            <a:chExt cx="8424046" cy="623332"/>
          </a:xfrm>
        </p:grpSpPr>
        <p:grpSp>
          <p:nvGrpSpPr>
            <p:cNvPr id="30" name="Group 29"/>
            <p:cNvGrpSpPr/>
            <p:nvPr/>
          </p:nvGrpSpPr>
          <p:grpSpPr>
            <a:xfrm>
              <a:off x="533400" y="2724150"/>
              <a:ext cx="8287327" cy="139065"/>
              <a:chOff x="533400" y="2724150"/>
              <a:chExt cx="8287327" cy="139065"/>
            </a:xfrm>
          </p:grpSpPr>
          <p:cxnSp>
            <p:nvCxnSpPr>
              <p:cNvPr id="42" name="Straight Arrow Connector 41"/>
              <p:cNvCxnSpPr/>
              <p:nvPr/>
            </p:nvCxnSpPr>
            <p:spPr bwMode="auto">
              <a:xfrm>
                <a:off x="533400" y="2743200"/>
                <a:ext cx="8287327" cy="9236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549081" y="272415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4" name="Straight Connector 43"/>
              <p:cNvCxnSpPr/>
              <p:nvPr/>
            </p:nvCxnSpPr>
            <p:spPr bwMode="auto">
              <a:xfrm>
                <a:off x="2286000" y="27432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4908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6" name="Straight Connector 45"/>
              <p:cNvCxnSpPr/>
              <p:nvPr/>
            </p:nvCxnSpPr>
            <p:spPr bwMode="auto">
              <a:xfrm>
                <a:off x="6432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7" name="Straight Connector 46"/>
              <p:cNvCxnSpPr/>
              <p:nvPr/>
            </p:nvCxnSpPr>
            <p:spPr bwMode="auto">
              <a:xfrm>
                <a:off x="7651750" y="27686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31" name="TextBox 30"/>
            <p:cNvSpPr txBox="1"/>
            <p:nvPr/>
          </p:nvSpPr>
          <p:spPr>
            <a:xfrm>
              <a:off x="396681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336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62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286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9935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25451" y="2489200"/>
              <a:ext cx="5714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7724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05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3340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276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99695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127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3"/>
          <a:srcRect t="19664" b="50840"/>
          <a:stretch/>
        </p:blipFill>
        <p:spPr>
          <a:xfrm>
            <a:off x="381000" y="4876800"/>
            <a:ext cx="7905751" cy="1483824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3"/>
          <a:srcRect t="19664" b="50840"/>
          <a:stretch/>
        </p:blipFill>
        <p:spPr>
          <a:xfrm>
            <a:off x="381000" y="2544994"/>
            <a:ext cx="7905751" cy="14838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Timing Issues</a:t>
            </a:r>
            <a:endParaRPr lang="en-AU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85800"/>
            <a:ext cx="8534400" cy="10341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What needs to happen instead?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the value of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MemWrite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that goes with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…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… needs to travel forward, stage to stage as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does</a:t>
            </a:r>
            <a:endParaRPr lang="en-AU" sz="1600" kern="0" dirty="0" smtClean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3886200" y="2264744"/>
            <a:ext cx="849746" cy="1164256"/>
          </a:xfrm>
          <a:custGeom>
            <a:avLst/>
            <a:gdLst>
              <a:gd name="connsiteX0" fmla="*/ 0 w 931333"/>
              <a:gd name="connsiteY0" fmla="*/ 0 h 1159933"/>
              <a:gd name="connsiteX1" fmla="*/ 524933 w 931333"/>
              <a:gd name="connsiteY1" fmla="*/ 110066 h 1159933"/>
              <a:gd name="connsiteX2" fmla="*/ 863600 w 931333"/>
              <a:gd name="connsiteY2" fmla="*/ 626533 h 1159933"/>
              <a:gd name="connsiteX3" fmla="*/ 931333 w 931333"/>
              <a:gd name="connsiteY3" fmla="*/ 1159933 h 1159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1333" h="1159933">
                <a:moveTo>
                  <a:pt x="0" y="0"/>
                </a:moveTo>
                <a:cubicBezTo>
                  <a:pt x="190500" y="2822"/>
                  <a:pt x="381000" y="5644"/>
                  <a:pt x="524933" y="110066"/>
                </a:cubicBezTo>
                <a:cubicBezTo>
                  <a:pt x="668866" y="214488"/>
                  <a:pt x="795867" y="451555"/>
                  <a:pt x="863600" y="626533"/>
                </a:cubicBezTo>
                <a:cubicBezTo>
                  <a:pt x="931333" y="801511"/>
                  <a:pt x="931333" y="980722"/>
                  <a:pt x="931333" y="1159933"/>
                </a:cubicBez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85800" y="1828800"/>
            <a:ext cx="7905750" cy="623332"/>
            <a:chOff x="396681" y="2489200"/>
            <a:chExt cx="8424046" cy="623332"/>
          </a:xfrm>
        </p:grpSpPr>
        <p:grpSp>
          <p:nvGrpSpPr>
            <p:cNvPr id="49" name="Group 48"/>
            <p:cNvGrpSpPr/>
            <p:nvPr/>
          </p:nvGrpSpPr>
          <p:grpSpPr>
            <a:xfrm>
              <a:off x="533400" y="2724150"/>
              <a:ext cx="8287327" cy="139065"/>
              <a:chOff x="533400" y="2724150"/>
              <a:chExt cx="8287327" cy="139065"/>
            </a:xfrm>
          </p:grpSpPr>
          <p:cxnSp>
            <p:nvCxnSpPr>
              <p:cNvPr id="61" name="Straight Arrow Connector 60"/>
              <p:cNvCxnSpPr/>
              <p:nvPr/>
            </p:nvCxnSpPr>
            <p:spPr bwMode="auto">
              <a:xfrm>
                <a:off x="533400" y="2743200"/>
                <a:ext cx="8287327" cy="9236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>
                <a:off x="549081" y="272415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2286000" y="27432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4908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6432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7651750" y="27686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50" name="TextBox 49"/>
            <p:cNvSpPr txBox="1"/>
            <p:nvPr/>
          </p:nvSpPr>
          <p:spPr>
            <a:xfrm>
              <a:off x="396681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1336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4762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286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49935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25451" y="2489200"/>
              <a:ext cx="726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724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add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705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3340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76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9695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10" name="Freeform 9"/>
          <p:cNvSpPr/>
          <p:nvPr/>
        </p:nvSpPr>
        <p:spPr bwMode="auto">
          <a:xfrm>
            <a:off x="5838429" y="4654088"/>
            <a:ext cx="257571" cy="984712"/>
          </a:xfrm>
          <a:custGeom>
            <a:avLst/>
            <a:gdLst>
              <a:gd name="connsiteX0" fmla="*/ 0 w 262534"/>
              <a:gd name="connsiteY0" fmla="*/ 11045 h 984712"/>
              <a:gd name="connsiteX1" fmla="*/ 254000 w 262534"/>
              <a:gd name="connsiteY1" fmla="*/ 138045 h 984712"/>
              <a:gd name="connsiteX2" fmla="*/ 177800 w 262534"/>
              <a:gd name="connsiteY2" fmla="*/ 984712 h 984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34" h="984712">
                <a:moveTo>
                  <a:pt x="0" y="11045"/>
                </a:moveTo>
                <a:cubicBezTo>
                  <a:pt x="112183" y="-6594"/>
                  <a:pt x="224367" y="-24233"/>
                  <a:pt x="254000" y="138045"/>
                </a:cubicBezTo>
                <a:cubicBezTo>
                  <a:pt x="283633" y="300323"/>
                  <a:pt x="230716" y="642517"/>
                  <a:pt x="177800" y="984712"/>
                </a:cubicBez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76275" y="4177268"/>
            <a:ext cx="7905750" cy="623332"/>
            <a:chOff x="396681" y="2489200"/>
            <a:chExt cx="8424046" cy="623332"/>
          </a:xfrm>
        </p:grpSpPr>
        <p:grpSp>
          <p:nvGrpSpPr>
            <p:cNvPr id="68" name="Group 67"/>
            <p:cNvGrpSpPr/>
            <p:nvPr/>
          </p:nvGrpSpPr>
          <p:grpSpPr>
            <a:xfrm>
              <a:off x="533400" y="2724150"/>
              <a:ext cx="8287327" cy="139065"/>
              <a:chOff x="533400" y="2724150"/>
              <a:chExt cx="8287327" cy="139065"/>
            </a:xfrm>
          </p:grpSpPr>
          <p:cxnSp>
            <p:nvCxnSpPr>
              <p:cNvPr id="80" name="Straight Arrow Connector 79"/>
              <p:cNvCxnSpPr/>
              <p:nvPr/>
            </p:nvCxnSpPr>
            <p:spPr bwMode="auto">
              <a:xfrm>
                <a:off x="533400" y="2743200"/>
                <a:ext cx="8287327" cy="9236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1" name="Straight Connector 80"/>
              <p:cNvCxnSpPr/>
              <p:nvPr/>
            </p:nvCxnSpPr>
            <p:spPr bwMode="auto">
              <a:xfrm>
                <a:off x="549081" y="272415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>
                <a:off x="2286000" y="27432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>
                <a:off x="4908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>
                <a:off x="6432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7651750" y="27686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69" name="TextBox 68"/>
            <p:cNvSpPr txBox="1"/>
            <p:nvPr/>
          </p:nvSpPr>
          <p:spPr>
            <a:xfrm>
              <a:off x="396681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21336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762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286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9935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25451" y="2489200"/>
              <a:ext cx="726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7724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sub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705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3340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276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9695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710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Picture 63"/>
          <p:cNvPicPr>
            <a:picLocks noChangeAspect="1"/>
          </p:cNvPicPr>
          <p:nvPr/>
        </p:nvPicPr>
        <p:blipFill rotWithShape="1">
          <a:blip r:embed="rId3"/>
          <a:srcRect t="19664" b="50840"/>
          <a:stretch/>
        </p:blipFill>
        <p:spPr>
          <a:xfrm>
            <a:off x="400049" y="2590800"/>
            <a:ext cx="7905751" cy="1483824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 Timing Issues</a:t>
            </a:r>
            <a:endParaRPr lang="en-AU" dirty="0" smtClean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85800"/>
            <a:ext cx="8534400" cy="1034129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What needs to happen instead?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the value of </a:t>
            </a:r>
            <a:r>
              <a:rPr lang="en-US" sz="18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MemWrite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that goes with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…</a:t>
            </a:r>
          </a:p>
          <a:p>
            <a:pPr marL="457200" indent="-457200">
              <a:tabLst>
                <a:tab pos="228600" algn="l"/>
              </a:tabLst>
            </a:pPr>
            <a:r>
              <a:rPr lang="en-US" sz="180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-	… needs to travel forward, stage to stage as </a:t>
            </a:r>
            <a:r>
              <a:rPr lang="en-US" sz="1800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sw</a:t>
            </a:r>
            <a:r>
              <a:rPr lang="en-US" sz="1800" kern="0" dirty="0" smtClean="0">
                <a:latin typeface="Arial" panose="020B0604020202020204" pitchFamily="34" charset="0"/>
                <a:cs typeface="Courier New" panose="02070309020205020404" pitchFamily="49" charset="0"/>
              </a:rPr>
              <a:t> does</a:t>
            </a:r>
            <a:endParaRPr lang="en-AU" sz="1600" kern="0" dirty="0" smtClean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6914294" y="2438400"/>
            <a:ext cx="324705" cy="1143000"/>
          </a:xfrm>
          <a:custGeom>
            <a:avLst/>
            <a:gdLst>
              <a:gd name="connsiteX0" fmla="*/ 186266 w 353080"/>
              <a:gd name="connsiteY0" fmla="*/ 0 h 1143000"/>
              <a:gd name="connsiteX1" fmla="*/ 347133 w 353080"/>
              <a:gd name="connsiteY1" fmla="*/ 313266 h 1143000"/>
              <a:gd name="connsiteX2" fmla="*/ 0 w 353080"/>
              <a:gd name="connsiteY2" fmla="*/ 114300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3080" h="1143000">
                <a:moveTo>
                  <a:pt x="186266" y="0"/>
                </a:moveTo>
                <a:cubicBezTo>
                  <a:pt x="282221" y="61383"/>
                  <a:pt x="378177" y="122766"/>
                  <a:pt x="347133" y="313266"/>
                </a:cubicBezTo>
                <a:cubicBezTo>
                  <a:pt x="316089" y="503766"/>
                  <a:pt x="158044" y="823383"/>
                  <a:pt x="0" y="1143000"/>
                </a:cubicBezTo>
              </a:path>
            </a:pathLst>
          </a:custGeom>
          <a:noFill/>
          <a:ln w="41275" cap="flat" cmpd="sng" algn="ctr">
            <a:solidFill>
              <a:srgbClr val="FF0000"/>
            </a:solidFill>
            <a:prstDash val="solid"/>
            <a:round/>
            <a:headEnd type="stealth" w="lg" len="lg"/>
            <a:tailEnd type="stealth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"/>
          <p:cNvSpPr txBox="1">
            <a:spLocks noChangeArrowheads="1"/>
          </p:cNvSpPr>
          <p:nvPr/>
        </p:nvSpPr>
        <p:spPr>
          <a:xfrm>
            <a:off x="381000" y="4528471"/>
            <a:ext cx="8534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So how do we make this happen?</a:t>
            </a:r>
            <a:endParaRPr lang="en-AU" sz="1600" kern="0" dirty="0" smtClean="0">
              <a:latin typeface="Arial" panose="020B0604020202020204" pitchFamily="34" charset="0"/>
              <a:cs typeface="Courier New" panose="02070309020205020404" pitchFamily="49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95325" y="1967468"/>
            <a:ext cx="7905750" cy="623332"/>
            <a:chOff x="396681" y="2489200"/>
            <a:chExt cx="8424046" cy="623332"/>
          </a:xfrm>
        </p:grpSpPr>
        <p:grpSp>
          <p:nvGrpSpPr>
            <p:cNvPr id="26" name="Group 25"/>
            <p:cNvGrpSpPr/>
            <p:nvPr/>
          </p:nvGrpSpPr>
          <p:grpSpPr>
            <a:xfrm>
              <a:off x="533400" y="2724150"/>
              <a:ext cx="8287327" cy="139065"/>
              <a:chOff x="533400" y="2724150"/>
              <a:chExt cx="8287327" cy="139065"/>
            </a:xfrm>
          </p:grpSpPr>
          <p:cxnSp>
            <p:nvCxnSpPr>
              <p:cNvPr id="57" name="Straight Arrow Connector 56"/>
              <p:cNvCxnSpPr/>
              <p:nvPr/>
            </p:nvCxnSpPr>
            <p:spPr bwMode="auto">
              <a:xfrm>
                <a:off x="533400" y="2743200"/>
                <a:ext cx="8287327" cy="9236"/>
              </a:xfrm>
              <a:prstGeom prst="straightConnector1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stealth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549081" y="272415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2286000" y="27432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4908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6432550" y="2771775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>
                <a:off x="7651750" y="2768600"/>
                <a:ext cx="0" cy="91440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rgbClr val="0000FF"/>
                </a:solidFill>
                <a:prstDash val="solid"/>
                <a:round/>
                <a:headEnd type="none" w="med" len="med"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27" name="TextBox 26"/>
            <p:cNvSpPr txBox="1"/>
            <p:nvPr/>
          </p:nvSpPr>
          <p:spPr>
            <a:xfrm>
              <a:off x="396681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1336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762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28650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499350" y="278892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25451" y="2489200"/>
              <a:ext cx="7268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time</a:t>
              </a:r>
              <a:endParaRPr lang="en-US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7724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or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705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err="1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sw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3340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27660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96950" y="2743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0070C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...</a:t>
              </a:r>
              <a:endPara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8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Buffers</a:t>
            </a:r>
            <a:endParaRPr lang="en-AU" dirty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81000" y="696826"/>
            <a:ext cx="8351838" cy="369974"/>
          </a:xfrm>
          <a:noFill/>
        </p:spPr>
        <p:txBody>
          <a:bodyPr>
            <a:spAutoFit/>
          </a:bodyPr>
          <a:lstStyle/>
          <a:p>
            <a:r>
              <a:rPr lang="en-US" sz="1800" dirty="0" smtClean="0"/>
              <a:t>Put storage buffers between adjacent stages:</a:t>
            </a:r>
            <a:endParaRPr lang="en-AU" sz="1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885"/>
          <a:stretch/>
        </p:blipFill>
        <p:spPr bwMode="auto">
          <a:xfrm>
            <a:off x="762000" y="1219200"/>
            <a:ext cx="7467600" cy="2093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381000" y="3581400"/>
            <a:ext cx="6096000" cy="1034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Control writes/reads on these buffers with the clock signal.</a:t>
            </a:r>
          </a:p>
          <a:p>
            <a:r>
              <a:rPr lang="en-US" sz="1800" kern="0" dirty="0">
                <a:latin typeface="Arial" panose="020B0604020202020204" pitchFamily="34" charset="0"/>
              </a:rPr>
              <a:t>Read values entering a stage from the “inbound” buffer.</a:t>
            </a:r>
          </a:p>
          <a:p>
            <a:r>
              <a:rPr lang="en-US" sz="1800" kern="0" dirty="0" smtClean="0">
                <a:latin typeface="Arial" panose="020B0604020202020204" pitchFamily="34" charset="0"/>
              </a:rPr>
              <a:t>Write values exiting a stage to the “outbound” buffer.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381000" y="4876800"/>
            <a:ext cx="5486400" cy="369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kern="0" dirty="0" smtClean="0">
                <a:latin typeface="Arial" panose="020B0604020202020204" pitchFamily="34" charset="0"/>
              </a:rPr>
              <a:t>So no signal (or data value) arrives before its time…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125855" y="4267200"/>
            <a:ext cx="500064" cy="2057400"/>
            <a:chOff x="7315200" y="4267200"/>
            <a:chExt cx="500064" cy="20574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315200" y="4267200"/>
              <a:ext cx="228600" cy="2057400"/>
            </a:xfrm>
            <a:prstGeom prst="rect">
              <a:avLst/>
            </a:prstGeom>
            <a:solidFill>
              <a:srgbClr val="FFFF00"/>
            </a:solidFill>
            <a:ln w="41275" cap="flat" cmpd="sng" algn="ctr">
              <a:solidFill>
                <a:srgbClr val="FFFF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7586664" y="4267200"/>
              <a:ext cx="228600" cy="2057400"/>
            </a:xfrm>
            <a:prstGeom prst="rect">
              <a:avLst/>
            </a:prstGeom>
            <a:solidFill>
              <a:srgbClr val="FFC000"/>
            </a:solidFill>
            <a:ln w="412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945910" y="5246774"/>
            <a:ext cx="1293090" cy="392026"/>
            <a:chOff x="5945910" y="5246774"/>
            <a:chExt cx="1293090" cy="392026"/>
          </a:xfrm>
        </p:grpSpPr>
        <p:sp>
          <p:nvSpPr>
            <p:cNvPr id="10" name="Rectangle 4"/>
            <p:cNvSpPr txBox="1">
              <a:spLocks noChangeArrowheads="1"/>
            </p:cNvSpPr>
            <p:nvPr/>
          </p:nvSpPr>
          <p:spPr bwMode="auto">
            <a:xfrm>
              <a:off x="5945910" y="5246774"/>
              <a:ext cx="1179945" cy="339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z="1600" kern="0" dirty="0" smtClean="0">
                  <a:latin typeface="Arial" panose="020B0604020202020204" pitchFamily="34" charset="0"/>
                </a:rPr>
                <a:t>outbound</a:t>
              </a:r>
            </a:p>
          </p:txBody>
        </p:sp>
        <p:cxnSp>
          <p:nvCxnSpPr>
            <p:cNvPr id="9" name="Straight Arrow Connector 8"/>
            <p:cNvCxnSpPr/>
            <p:nvPr/>
          </p:nvCxnSpPr>
          <p:spPr bwMode="auto">
            <a:xfrm>
              <a:off x="6248400" y="56388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47625" cap="flat" cmpd="sng" algn="ctr">
              <a:solidFill>
                <a:srgbClr val="C00000"/>
              </a:solidFill>
              <a:prstDash val="solid"/>
              <a:round/>
              <a:headEnd type="none" w="lg" len="lg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/>
          <p:cNvGrpSpPr/>
          <p:nvPr/>
        </p:nvGrpSpPr>
        <p:grpSpPr>
          <a:xfrm>
            <a:off x="7543800" y="4343400"/>
            <a:ext cx="1219200" cy="381000"/>
            <a:chOff x="7543800" y="4343400"/>
            <a:chExt cx="1219200" cy="381000"/>
          </a:xfrm>
        </p:grpSpPr>
        <p:sp>
          <p:nvSpPr>
            <p:cNvPr id="11" name="Rectangle 4"/>
            <p:cNvSpPr txBox="1">
              <a:spLocks noChangeArrowheads="1"/>
            </p:cNvSpPr>
            <p:nvPr/>
          </p:nvSpPr>
          <p:spPr bwMode="auto">
            <a:xfrm>
              <a:off x="7735455" y="4343400"/>
              <a:ext cx="1027545" cy="339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2075" tIns="46038" rIns="92075" bIns="46038" numCol="1" anchor="t" anchorCtr="0" compatLnSpc="1">
              <a:prstTxWarp prst="textNoShape">
                <a:avLst/>
              </a:prstTxWarp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defRPr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>
                  <a:solidFill>
                    <a:schemeClr val="tx1"/>
                  </a:solidFill>
                  <a:latin typeface="+mn-lt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Font typeface="Monotype Sorts" pitchFamily="2" charset="2"/>
                <a:buChar char="n"/>
                <a:defRPr sz="1600">
                  <a:solidFill>
                    <a:schemeClr val="tx1"/>
                  </a:solidFill>
                  <a:latin typeface="+mn-lt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–"/>
                <a:defRPr sz="1400">
                  <a:solidFill>
                    <a:schemeClr val="tx1"/>
                  </a:solidFill>
                  <a:latin typeface="+mn-lt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75000"/>
                <a:buChar char="•"/>
                <a:defRPr sz="1200">
                  <a:solidFill>
                    <a:schemeClr val="tx1"/>
                  </a:solidFill>
                  <a:latin typeface="+mn-lt"/>
                </a:defRPr>
              </a:lvl9pPr>
            </a:lstStyle>
            <a:p>
              <a:r>
                <a:rPr lang="en-US" sz="1600" kern="0" dirty="0" smtClean="0">
                  <a:latin typeface="Arial" panose="020B0604020202020204" pitchFamily="34" charset="0"/>
                </a:rPr>
                <a:t>inbound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>
              <a:off x="7543800" y="4724400"/>
              <a:ext cx="990600" cy="0"/>
            </a:xfrm>
            <a:prstGeom prst="straightConnector1">
              <a:avLst/>
            </a:prstGeom>
            <a:solidFill>
              <a:schemeClr val="accent1"/>
            </a:solidFill>
            <a:ln w="47625" cap="flat" cmpd="sng" algn="ctr">
              <a:solidFill>
                <a:srgbClr val="C00000"/>
              </a:solidFill>
              <a:prstDash val="solid"/>
              <a:round/>
              <a:headEnd type="none" w="lg" len="lg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AU" dirty="0" smtClean="0"/>
          </a:p>
        </p:txBody>
      </p:sp>
      <p:sp>
        <p:nvSpPr>
          <p:cNvPr id="16" name="Rectangle 4"/>
          <p:cNvSpPr txBox="1">
            <a:spLocks noChangeArrowheads="1"/>
          </p:cNvSpPr>
          <p:nvPr/>
        </p:nvSpPr>
        <p:spPr>
          <a:xfrm>
            <a:off x="381000" y="696826"/>
            <a:ext cx="8351838" cy="64633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1939925" indent="-1939925"/>
            <a:r>
              <a:rPr lang="en-US" sz="1800" kern="0" dirty="0" smtClean="0"/>
              <a:t>We have an idea:	put buffers between adjacent stages and use those buffers to synchronize the operation of the pipeline stages</a:t>
            </a:r>
          </a:p>
        </p:txBody>
      </p:sp>
      <p:sp>
        <p:nvSpPr>
          <p:cNvPr id="18" name="Rectangle 4"/>
          <p:cNvSpPr txBox="1">
            <a:spLocks noChangeArrowheads="1"/>
          </p:cNvSpPr>
          <p:nvPr/>
        </p:nvSpPr>
        <p:spPr>
          <a:xfrm>
            <a:off x="381000" y="1639669"/>
            <a:ext cx="8351838" cy="13111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/>
              <a:t>Are we sure we are handling all control signals properly… for every instruction?</a:t>
            </a:r>
          </a:p>
          <a:p>
            <a:pPr marL="0" indent="0"/>
            <a:endParaRPr lang="en-US" sz="1800" kern="0" dirty="0"/>
          </a:p>
          <a:p>
            <a:pPr marL="0" indent="0"/>
            <a:r>
              <a:rPr lang="en-US" sz="1800" kern="0" dirty="0" smtClean="0"/>
              <a:t>Are there any values, other than control signals that must be passed through the interstage buffers?</a:t>
            </a: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>
          <a:xfrm>
            <a:off x="381000" y="3544669"/>
            <a:ext cx="8351838" cy="136652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/>
              <a:t>Signals and values:</a:t>
            </a:r>
          </a:p>
          <a:p>
            <a:pPr marL="461963" indent="-231775">
              <a:buClrTx/>
              <a:buFont typeface="Wingdings" panose="05000000000000000000" pitchFamily="2" charset="2"/>
              <a:buChar char="§"/>
            </a:pPr>
            <a:r>
              <a:rPr lang="en-US" sz="1800" kern="0" dirty="0" smtClean="0"/>
              <a:t>may move forward (from lower-numbered to higher-numbered stages)</a:t>
            </a:r>
          </a:p>
          <a:p>
            <a:pPr marL="461963" indent="-231775">
              <a:buClrTx/>
              <a:buFont typeface="Wingdings" panose="05000000000000000000" pitchFamily="2" charset="2"/>
              <a:buChar char="§"/>
            </a:pPr>
            <a:r>
              <a:rPr lang="en-US" sz="1800" kern="0" dirty="0" smtClean="0"/>
              <a:t>can they ever move backward?</a:t>
            </a:r>
          </a:p>
          <a:p>
            <a:pPr marL="461963" indent="-231775">
              <a:buClrTx/>
              <a:buFont typeface="Wingdings" panose="05000000000000000000" pitchFamily="2" charset="2"/>
              <a:buChar char="§"/>
            </a:pPr>
            <a:r>
              <a:rPr lang="en-US" sz="1800" kern="0" dirty="0" smtClean="0"/>
              <a:t>should they ever bypass the interstage buffers? </a:t>
            </a:r>
            <a:endParaRPr lang="en-AU" sz="1600" kern="0" dirty="0" smtClean="0"/>
          </a:p>
        </p:txBody>
      </p:sp>
      <p:sp>
        <p:nvSpPr>
          <p:cNvPr id="20" name="Rectangle 4"/>
          <p:cNvSpPr txBox="1">
            <a:spLocks noChangeArrowheads="1"/>
          </p:cNvSpPr>
          <p:nvPr/>
        </p:nvSpPr>
        <p:spPr>
          <a:xfrm>
            <a:off x="381000" y="5297269"/>
            <a:ext cx="8351838" cy="36933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defRPr sz="20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Monotype Sort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–"/>
              <a:defRPr sz="14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800" kern="0" dirty="0" smtClean="0"/>
              <a:t>We will pick a particular instruction and consider its execution in detail…</a:t>
            </a:r>
            <a:endParaRPr lang="en-AU" sz="1600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  <p:bldP spid="19" grpId="0" build="p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833"/>
          <a:stretch/>
        </p:blipFill>
        <p:spPr bwMode="auto">
          <a:xfrm>
            <a:off x="685799" y="914400"/>
            <a:ext cx="2095501" cy="5220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Stage for </a:t>
            </a:r>
            <a:r>
              <a:rPr lang="en-US" dirty="0" smtClean="0"/>
              <a:t>LW</a:t>
            </a:r>
            <a:endParaRPr lang="en-AU" dirty="0" smtClean="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962400" y="762000"/>
            <a:ext cx="3048000" cy="138499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PC+4 is computed,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latin typeface="Arial" charset="0"/>
              </a:rPr>
              <a:t>stored back into the PC,</a:t>
            </a:r>
          </a:p>
          <a:p>
            <a:pPr algn="l"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also stored </a:t>
            </a:r>
            <a:r>
              <a:rPr lang="en-US" sz="1400" dirty="0">
                <a:latin typeface="Arial" charset="0"/>
              </a:rPr>
              <a:t>in the IF/ID buffer although it </a:t>
            </a:r>
            <a:r>
              <a:rPr lang="en-US" sz="1400" u="sng" dirty="0">
                <a:latin typeface="Arial" charset="0"/>
              </a:rPr>
              <a:t>will not</a:t>
            </a:r>
            <a:r>
              <a:rPr lang="en-US" sz="1400" dirty="0">
                <a:latin typeface="Arial" charset="0"/>
              </a:rPr>
              <a:t> be needed in a later stage for </a:t>
            </a:r>
            <a:r>
              <a:rPr lang="en-US" sz="1400" dirty="0" smtClean="0">
                <a:latin typeface="Arial" charset="0"/>
              </a:rPr>
              <a:t>LW</a:t>
            </a:r>
            <a:endParaRPr lang="en-US" sz="1400" dirty="0">
              <a:latin typeface="Arial" charset="0"/>
            </a:endParaRP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H="1">
            <a:off x="2133600" y="914400"/>
            <a:ext cx="1828800" cy="914400"/>
          </a:xfrm>
          <a:prstGeom prst="line">
            <a:avLst/>
          </a:prstGeom>
          <a:noFill/>
          <a:ln w="412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H="1">
            <a:off x="1143000" y="1219200"/>
            <a:ext cx="2819400" cy="1570038"/>
          </a:xfrm>
          <a:prstGeom prst="line">
            <a:avLst/>
          </a:prstGeom>
          <a:noFill/>
          <a:ln w="41275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 flipV="1">
            <a:off x="2438400" y="1474788"/>
            <a:ext cx="1524000" cy="49212"/>
          </a:xfrm>
          <a:prstGeom prst="line">
            <a:avLst/>
          </a:prstGeom>
          <a:noFill/>
          <a:ln w="41275">
            <a:solidFill>
              <a:schemeClr val="folHlink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latin typeface="Arial" panose="020B0604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90800" y="2887663"/>
            <a:ext cx="4419600" cy="1277273"/>
            <a:chOff x="2590800" y="2887663"/>
            <a:chExt cx="4419600" cy="1277273"/>
          </a:xfrm>
        </p:grpSpPr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3962400" y="2887663"/>
              <a:ext cx="3048000" cy="127727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Instruction word is fetched from memory,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and stored in the IF/ID buffer because it </a:t>
              </a:r>
              <a:r>
                <a:rPr lang="en-US" sz="1400" u="sng" dirty="0">
                  <a:latin typeface="Arial" charset="0"/>
                </a:rPr>
                <a:t>will</a:t>
              </a:r>
              <a:r>
                <a:rPr lang="en-US" sz="1400" dirty="0">
                  <a:latin typeface="Arial" charset="0"/>
                </a:rPr>
                <a:t> be needed in the next stage.</a:t>
              </a:r>
            </a:p>
          </p:txBody>
        </p:sp>
        <p:sp>
          <p:nvSpPr>
            <p:cNvPr id="36873" name="Line 9"/>
            <p:cNvSpPr>
              <a:spLocks noChangeShapeType="1"/>
            </p:cNvSpPr>
            <p:nvPr/>
          </p:nvSpPr>
          <p:spPr bwMode="auto">
            <a:xfrm flipH="1">
              <a:off x="2590800" y="3276600"/>
              <a:ext cx="1371600" cy="2286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5873321"/>
            <a:ext cx="2209800" cy="523220"/>
            <a:chOff x="457200" y="5873321"/>
            <a:chExt cx="2209800" cy="523220"/>
          </a:xfrm>
        </p:grpSpPr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57200" y="5873321"/>
              <a:ext cx="2057400" cy="523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Write into the buffer at end of clock cycle</a:t>
              </a:r>
              <a:endParaRPr lang="en-US" sz="1400" dirty="0">
                <a:latin typeface="Arial" charset="0"/>
              </a:endParaRPr>
            </a:p>
          </p:txBody>
        </p:sp>
        <p:cxnSp>
          <p:nvCxnSpPr>
            <p:cNvPr id="3" name="Straight Arrow Connector 2"/>
            <p:cNvCxnSpPr/>
            <p:nvPr/>
          </p:nvCxnSpPr>
          <p:spPr bwMode="auto">
            <a:xfrm flipV="1">
              <a:off x="2667000" y="5984840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685799" y="666750"/>
            <a:ext cx="2057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Branch target address</a:t>
            </a:r>
            <a:endParaRPr lang="en-US" sz="1200" dirty="0">
              <a:latin typeface="Arial" charset="0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990600" y="990600"/>
            <a:ext cx="1371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200" dirty="0" smtClean="0">
                <a:latin typeface="Arial" charset="0"/>
              </a:rPr>
              <a:t>Signal from AND</a:t>
            </a:r>
            <a:endParaRPr lang="en-US" sz="12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 animBg="1"/>
      <p:bldP spid="368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41" t="2166" r="37847"/>
          <a:stretch/>
        </p:blipFill>
        <p:spPr bwMode="auto">
          <a:xfrm>
            <a:off x="3012209" y="990600"/>
            <a:ext cx="2641600" cy="5200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 Stage for </a:t>
            </a:r>
            <a:r>
              <a:rPr lang="en-US" dirty="0" smtClean="0"/>
              <a:t>LW</a:t>
            </a:r>
            <a:endParaRPr lang="en-AU" dirty="0" smtClean="0"/>
          </a:p>
        </p:txBody>
      </p:sp>
      <p:grpSp>
        <p:nvGrpSpPr>
          <p:cNvPr id="9" name="Group 8"/>
          <p:cNvGrpSpPr/>
          <p:nvPr/>
        </p:nvGrpSpPr>
        <p:grpSpPr>
          <a:xfrm>
            <a:off x="4495800" y="762000"/>
            <a:ext cx="4419600" cy="527050"/>
            <a:chOff x="4495800" y="762000"/>
            <a:chExt cx="4419600" cy="527050"/>
          </a:xfrm>
        </p:grpSpPr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6172200" y="762000"/>
              <a:ext cx="2743200" cy="52705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>
                  <a:latin typeface="Arial" charset="0"/>
                </a:rPr>
                <a:t>PC+4 is passed forward to ID/EX buffer...</a:t>
              </a:r>
            </a:p>
          </p:txBody>
        </p:sp>
        <p:sp>
          <p:nvSpPr>
            <p:cNvPr id="38920" name="Line 8"/>
            <p:cNvSpPr>
              <a:spLocks noChangeShapeType="1"/>
            </p:cNvSpPr>
            <p:nvPr/>
          </p:nvSpPr>
          <p:spPr bwMode="auto">
            <a:xfrm flipH="1">
              <a:off x="4495800" y="990600"/>
              <a:ext cx="1676400" cy="228600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57200" y="633413"/>
            <a:ext cx="2880591" cy="2947987"/>
            <a:chOff x="457200" y="633413"/>
            <a:chExt cx="2880591" cy="2947987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457200" y="633413"/>
              <a:ext cx="2362200" cy="127158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Bits of load instruction are taken from IF/ID buffer, while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new instruction is being fetched back in stage 1.</a:t>
              </a: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>
              <a:off x="1676400" y="1905000"/>
              <a:ext cx="1661391" cy="167640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181600" y="4968008"/>
            <a:ext cx="3733800" cy="1204192"/>
            <a:chOff x="5181600" y="4968008"/>
            <a:chExt cx="3733800" cy="1204192"/>
          </a:xfrm>
        </p:grpSpPr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6172200" y="5219700"/>
              <a:ext cx="2743200" cy="9525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16-bit field is fetched from IF/ID buffer, then sign-extended, then stored in the ID/EX buffer for use in a later stage.</a:t>
              </a:r>
            </a:p>
          </p:txBody>
        </p:sp>
        <p:sp>
          <p:nvSpPr>
            <p:cNvPr id="38923" name="Line 11"/>
            <p:cNvSpPr>
              <a:spLocks noChangeShapeType="1"/>
            </p:cNvSpPr>
            <p:nvPr/>
          </p:nvSpPr>
          <p:spPr bwMode="auto">
            <a:xfrm flipH="1" flipV="1">
              <a:off x="5181600" y="4968008"/>
              <a:ext cx="990600" cy="823191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5465618" y="3413990"/>
            <a:ext cx="3449782" cy="1539010"/>
            <a:chOff x="5465618" y="3413990"/>
            <a:chExt cx="3449782" cy="1539010"/>
          </a:xfrm>
        </p:grpSpPr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6172200" y="3787775"/>
              <a:ext cx="2743200" cy="11652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>
                  <a:latin typeface="Arial" charset="0"/>
                </a:rPr>
                <a:t>Read register #1 and #2 contents are fetched and stored in ID/EX buffer until needed in next stage… #2 won't be needed.</a:t>
              </a:r>
            </a:p>
          </p:txBody>
        </p:sp>
        <p:sp>
          <p:nvSpPr>
            <p:cNvPr id="7180" name="Line 10"/>
            <p:cNvSpPr>
              <a:spLocks noChangeShapeType="1"/>
            </p:cNvSpPr>
            <p:nvPr/>
          </p:nvSpPr>
          <p:spPr bwMode="auto">
            <a:xfrm flipH="1" flipV="1">
              <a:off x="5465618" y="3413990"/>
              <a:ext cx="706582" cy="472210"/>
            </a:xfrm>
            <a:prstGeom prst="line">
              <a:avLst/>
            </a:prstGeom>
            <a:noFill/>
            <a:ln w="41275">
              <a:solidFill>
                <a:srgbClr val="0000FF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  <p:sp>
          <p:nvSpPr>
            <p:cNvPr id="7181" name="Line 12"/>
            <p:cNvSpPr>
              <a:spLocks noChangeShapeType="1"/>
            </p:cNvSpPr>
            <p:nvPr/>
          </p:nvSpPr>
          <p:spPr bwMode="auto">
            <a:xfrm flipH="1" flipV="1">
              <a:off x="5486400" y="3886200"/>
              <a:ext cx="685800" cy="376958"/>
            </a:xfrm>
            <a:prstGeom prst="line">
              <a:avLst/>
            </a:prstGeom>
            <a:noFill/>
            <a:ln w="41275">
              <a:solidFill>
                <a:schemeClr val="folHlink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latin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143000" y="5867400"/>
            <a:ext cx="1981200" cy="523220"/>
            <a:chOff x="1143000" y="5867400"/>
            <a:chExt cx="1981200" cy="523220"/>
          </a:xfrm>
        </p:grpSpPr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143000" y="5867400"/>
              <a:ext cx="1828800" cy="523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Read from the buffer at beginning of cycle</a:t>
              </a:r>
              <a:endParaRPr lang="en-US" sz="1400" dirty="0">
                <a:latin typeface="Arial" charset="0"/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V="1">
              <a:off x="3124200" y="602128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4127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stealth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/>
          <p:cNvGrpSpPr/>
          <p:nvPr/>
        </p:nvGrpSpPr>
        <p:grpSpPr>
          <a:xfrm>
            <a:off x="5818909" y="1944328"/>
            <a:ext cx="3096491" cy="954107"/>
            <a:chOff x="5818909" y="1944328"/>
            <a:chExt cx="3096491" cy="954107"/>
          </a:xfrm>
        </p:grpSpPr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6172200" y="1944328"/>
              <a:ext cx="2743200" cy="95410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Control signals passed forward.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Some to be used in later stages.</a:t>
              </a:r>
            </a:p>
            <a:p>
              <a:pPr algn="l">
                <a:spcBef>
                  <a:spcPct val="50000"/>
                </a:spcBef>
              </a:pPr>
              <a:r>
                <a:rPr lang="en-US" sz="1400" dirty="0" smtClean="0">
                  <a:latin typeface="Arial" charset="0"/>
                </a:rPr>
                <a:t>Some to be passed back here.</a:t>
              </a:r>
              <a:endParaRPr lang="en-US" sz="1400" dirty="0">
                <a:latin typeface="Arial" charset="0"/>
              </a:endParaRPr>
            </a:p>
          </p:txBody>
        </p:sp>
        <p:sp>
          <p:nvSpPr>
            <p:cNvPr id="4" name="Right Brace 3"/>
            <p:cNvSpPr/>
            <p:nvPr/>
          </p:nvSpPr>
          <p:spPr bwMode="auto">
            <a:xfrm>
              <a:off x="5818909" y="2014682"/>
              <a:ext cx="200891" cy="804718"/>
            </a:xfrm>
            <a:prstGeom prst="rightBrace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lg" len="lg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457200" y="3620198"/>
            <a:ext cx="2514600" cy="1169551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Old design:</a:t>
            </a:r>
          </a:p>
          <a:p>
            <a:pPr algn="l"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Set write register in ID stage, but use from WB stage.</a:t>
            </a:r>
          </a:p>
          <a:p>
            <a:pPr algn="l">
              <a:spcBef>
                <a:spcPct val="50000"/>
              </a:spcBef>
            </a:pPr>
            <a:r>
              <a:rPr lang="en-US" sz="1400" dirty="0" smtClean="0">
                <a:latin typeface="Arial" charset="0"/>
              </a:rPr>
              <a:t>That doesn't work now…</a:t>
            </a:r>
            <a:endParaRPr lang="en-US" sz="1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41275" cap="flat" cmpd="sng" algn="ctr">
          <a:solidFill>
            <a:srgbClr val="0000FF"/>
          </a:solidFill>
          <a:prstDash val="solid"/>
          <a:round/>
          <a:headEnd type="none" w="med" len="med"/>
          <a:tailEnd type="stealth" w="lg" len="lg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1243</TotalTime>
  <Words>974</Words>
  <Application>Microsoft Office PowerPoint</Application>
  <PresentationFormat>Overhead</PresentationFormat>
  <Paragraphs>189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Wingdings</vt:lpstr>
      <vt:lpstr>Professional</vt:lpstr>
      <vt:lpstr>Current Design</vt:lpstr>
      <vt:lpstr>Pipeline Timing Issues</vt:lpstr>
      <vt:lpstr>Pipeline Timing Issues</vt:lpstr>
      <vt:lpstr>Pipeline Timing Issues</vt:lpstr>
      <vt:lpstr>Pipeline Timing Issues</vt:lpstr>
      <vt:lpstr>Adding Buffers</vt:lpstr>
      <vt:lpstr>What now?</vt:lpstr>
      <vt:lpstr>IF Stage for LW</vt:lpstr>
      <vt:lpstr>ID Stage for LW</vt:lpstr>
      <vt:lpstr>EX Stage for LW</vt:lpstr>
      <vt:lpstr>MEM Stage for LW</vt:lpstr>
      <vt:lpstr>WB Stage for LW</vt:lpstr>
      <vt:lpstr>Current Design</vt:lpstr>
      <vt:lpstr>What now?</vt:lpstr>
      <vt:lpstr>EX Stage for SW</vt:lpstr>
      <vt:lpstr>MEM Stage for SW</vt:lpstr>
      <vt:lpstr>WB Stage for SW</vt:lpstr>
      <vt:lpstr>Questions to Ponder</vt:lpstr>
      <vt:lpstr>Summary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</dc:creator>
  <cp:lastModifiedBy>William D McQuain</cp:lastModifiedBy>
  <cp:revision>167</cp:revision>
  <cp:lastPrinted>1998-08-23T21:44:04Z</cp:lastPrinted>
  <dcterms:created xsi:type="dcterms:W3CDTF">1998-08-05T19:51:03Z</dcterms:created>
  <dcterms:modified xsi:type="dcterms:W3CDTF">2020-03-17T17:50:41Z</dcterms:modified>
</cp:coreProperties>
</file>