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80" r:id="rId2"/>
    <p:sldId id="279" r:id="rId3"/>
    <p:sldId id="266" r:id="rId4"/>
    <p:sldId id="267" r:id="rId5"/>
    <p:sldId id="268" r:id="rId6"/>
    <p:sldId id="269" r:id="rId7"/>
    <p:sldId id="270" r:id="rId8"/>
    <p:sldId id="271" r:id="rId9"/>
    <p:sldId id="277" r:id="rId10"/>
    <p:sldId id="272" r:id="rId11"/>
    <p:sldId id="278" r:id="rId12"/>
    <p:sldId id="273" r:id="rId13"/>
    <p:sldId id="274" r:id="rId14"/>
    <p:sldId id="276" r:id="rId15"/>
  </p:sldIdLst>
  <p:sldSz cx="9144000" cy="6858000" type="overhead"/>
  <p:notesSz cx="9586913" cy="73009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99">
          <p15:clr>
            <a:srgbClr val="A4A3A4"/>
          </p15:clr>
        </p15:guide>
        <p15:guide id="2" pos="301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800000"/>
    <a:srgbClr val="003399"/>
    <a:srgbClr val="FF6600"/>
    <a:srgbClr val="660000"/>
    <a:srgbClr val="FF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75" autoAdjust="0"/>
    <p:restoredTop sz="86402" autoAdjust="0"/>
  </p:normalViewPr>
  <p:slideViewPr>
    <p:cSldViewPr>
      <p:cViewPr varScale="1">
        <p:scale>
          <a:sx n="104" d="100"/>
          <a:sy n="104" d="100"/>
        </p:scale>
        <p:origin x="39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0" y="930"/>
      </p:cViewPr>
      <p:guideLst>
        <p:guide orient="horz" pos="2299"/>
        <p:guide pos="30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4.xml"/><Relationship Id="rId5" Type="http://schemas.openxmlformats.org/officeDocument/2006/relationships/slide" Target="slides/slide5.xml"/><Relationship Id="rId10" Type="http://schemas.openxmlformats.org/officeDocument/2006/relationships/slide" Target="slides/slide12.xml"/><Relationship Id="rId4" Type="http://schemas.openxmlformats.org/officeDocument/2006/relationships/slide" Target="slides/slide4.xml"/><Relationship Id="rId9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9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CS 3204 Operating Systems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10200" y="0"/>
            <a:ext cx="419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34200"/>
            <a:ext cx="419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 smtClean="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©William D McQuain, January 2005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10200" y="6934200"/>
            <a:ext cx="419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D458FF9E-38F6-4E29-96CC-E36DBAA81CCE}" type="slidenum">
              <a:rPr lang="en-US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591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44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l" defTabSz="965200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2425" y="0"/>
            <a:ext cx="41544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797550" y="547688"/>
            <a:ext cx="3651250" cy="2738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763" y="558800"/>
            <a:ext cx="5583237" cy="622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dirty="0" smtClean="0"/>
              <a:t>Click to edit Master text styles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35788"/>
            <a:ext cx="41544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l" defTabSz="965200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2425" y="6935788"/>
            <a:ext cx="41544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0D358B8-1AB6-4D1D-8C3C-7429038ED1B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5266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DD49A-CC91-4464-98AF-FDBBC6B43A3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5432425" y="6935788"/>
            <a:ext cx="41544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481" tIns="48241" rIns="96481" bIns="48241" anchor="b"/>
          <a:lstStyle>
            <a:lvl1pPr algn="l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81050" indent="-300038" algn="l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01738" indent="-239713" algn="l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82750" indent="-239713" algn="l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63763" indent="-239713" algn="l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0963" indent="-239713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78163" indent="-239713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35363" indent="-239713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92563" indent="-239713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D5452897-5068-4908-B787-2FA16C56020F}" type="slidenum">
              <a:rPr lang="en-US" altLang="en-US" sz="900">
                <a:latin typeface="Arial" panose="020B0604020202020204" pitchFamily="34" charset="0"/>
              </a:rPr>
              <a:pPr algn="r"/>
              <a:t>1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6563" y="554038"/>
            <a:ext cx="3633787" cy="2725737"/>
          </a:xfrm>
          <a:ln w="12700" cap="flat">
            <a:solidFill>
              <a:schemeClr val="tx1"/>
            </a:solidFill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6350" y="3468688"/>
            <a:ext cx="7034213" cy="3284537"/>
          </a:xfrm>
        </p:spPr>
        <p:txBody>
          <a:bodyPr lIns="90474" tIns="44443" rIns="90474" bIns="4444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110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3CC007D-1AB8-4179-A38C-49B06A25752C}" type="slidenum">
              <a:rPr lang="en-US" altLang="en-US" sz="1000">
                <a:latin typeface="Arial" panose="020B0604020202020204" pitchFamily="34" charset="0"/>
              </a:rPr>
              <a:pPr/>
              <a:t>10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47688"/>
            <a:ext cx="3651250" cy="2738437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68688"/>
            <a:ext cx="7031037" cy="328453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EE89CA7-32B5-42DA-BD84-D53C0C5A7B40}" type="slidenum">
              <a:rPr lang="en-US" altLang="en-US" sz="1000">
                <a:latin typeface="Arial" panose="020B0604020202020204" pitchFamily="34" charset="0"/>
              </a:rPr>
              <a:pPr/>
              <a:t>11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47688"/>
            <a:ext cx="3651250" cy="2738437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68688"/>
            <a:ext cx="7031037" cy="328453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EE3852-38EA-4977-9EA8-55785FB15CDD}" type="slidenum">
              <a:rPr lang="en-US" altLang="en-US" sz="1000">
                <a:latin typeface="Arial" panose="020B0604020202020204" pitchFamily="34" charset="0"/>
              </a:rPr>
              <a:pPr/>
              <a:t>12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47688"/>
            <a:ext cx="3651250" cy="2738437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68688"/>
            <a:ext cx="7031037" cy="328453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C0E9F73-E93B-4EDE-A371-871686072E94}" type="slidenum">
              <a:rPr lang="en-US" altLang="en-US" sz="1000">
                <a:latin typeface="Arial" panose="020B0604020202020204" pitchFamily="34" charset="0"/>
              </a:rPr>
              <a:pPr/>
              <a:t>13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47688"/>
            <a:ext cx="3651250" cy="2738437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68688"/>
            <a:ext cx="7031037" cy="328453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9619653-2234-4A40-9FF6-F7BB52D20F0C}" type="slidenum">
              <a:rPr lang="en-US" altLang="en-US" sz="1000">
                <a:latin typeface="Arial" panose="020B0604020202020204" pitchFamily="34" charset="0"/>
              </a:rPr>
              <a:pPr/>
              <a:t>14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47688"/>
            <a:ext cx="3651250" cy="273843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68688"/>
            <a:ext cx="7031037" cy="328453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0B66308-18C2-4577-9192-FA7D2482E7E9}" type="slidenum">
              <a:rPr lang="en-US" altLang="en-US" sz="1000">
                <a:latin typeface="Arial" panose="020B0604020202020204" pitchFamily="34" charset="0"/>
              </a:rPr>
              <a:pPr/>
              <a:t>2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47688"/>
            <a:ext cx="3651250" cy="27384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68688"/>
            <a:ext cx="7031037" cy="3284537"/>
          </a:xfrm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757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AF89F37-1D94-4B4B-8816-BA417D1927C8}" type="slidenum">
              <a:rPr lang="en-US" altLang="en-US" sz="1000">
                <a:latin typeface="Arial" panose="020B0604020202020204" pitchFamily="34" charset="0"/>
              </a:rPr>
              <a:pPr/>
              <a:t>3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47688"/>
            <a:ext cx="3651250" cy="27384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68688"/>
            <a:ext cx="7031037" cy="328453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6B82B13-8DE9-4A22-8754-C15D53AB6203}" type="slidenum">
              <a:rPr lang="en-US" altLang="en-US" sz="1000">
                <a:latin typeface="Arial" panose="020B0604020202020204" pitchFamily="34" charset="0"/>
              </a:rPr>
              <a:pPr/>
              <a:t>4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47688"/>
            <a:ext cx="3651250" cy="2738437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68688"/>
            <a:ext cx="7031037" cy="328453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A175C1-221A-4CD9-A6A0-771B6C618FA9}" type="slidenum">
              <a:rPr lang="en-US" altLang="en-US" sz="1000">
                <a:latin typeface="Arial" panose="020B0604020202020204" pitchFamily="34" charset="0"/>
              </a:rPr>
              <a:pPr/>
              <a:t>5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47688"/>
            <a:ext cx="3651250" cy="2738437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68688"/>
            <a:ext cx="7031037" cy="328453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E9874CF-976E-479D-8845-B581489B5A67}" type="slidenum">
              <a:rPr lang="en-US" altLang="en-US" sz="1000">
                <a:latin typeface="Arial" panose="020B0604020202020204" pitchFamily="34" charset="0"/>
              </a:rPr>
              <a:pPr/>
              <a:t>6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47688"/>
            <a:ext cx="3651250" cy="2738437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68688"/>
            <a:ext cx="7031037" cy="328453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B208122-5D07-4673-A49A-57904CCB7DE8}" type="slidenum">
              <a:rPr lang="en-US" altLang="en-US" sz="1000">
                <a:latin typeface="Arial" panose="020B0604020202020204" pitchFamily="34" charset="0"/>
              </a:rPr>
              <a:pPr/>
              <a:t>7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47688"/>
            <a:ext cx="3651250" cy="2738437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68688"/>
            <a:ext cx="7031037" cy="328453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EE89CA7-32B5-42DA-BD84-D53C0C5A7B40}" type="slidenum">
              <a:rPr lang="en-US" altLang="en-US" sz="1000">
                <a:latin typeface="Arial" panose="020B0604020202020204" pitchFamily="34" charset="0"/>
              </a:rPr>
              <a:pPr/>
              <a:t>8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47688"/>
            <a:ext cx="3651250" cy="2738437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68688"/>
            <a:ext cx="7031037" cy="328453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EE89CA7-32B5-42DA-BD84-D53C0C5A7B40}" type="slidenum">
              <a:rPr lang="en-US" altLang="en-US" sz="1000">
                <a:latin typeface="Arial" panose="020B0604020202020204" pitchFamily="34" charset="0"/>
              </a:rPr>
              <a:pPr/>
              <a:t>9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47688"/>
            <a:ext cx="3651250" cy="2738437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68688"/>
            <a:ext cx="7031037" cy="328453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6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20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696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0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41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411 w 5269"/>
                <a:gd name="T1" fmla="*/ 0 h 2977"/>
                <a:gd name="T2" fmla="*/ 0 w 5269"/>
                <a:gd name="T3" fmla="*/ 0 h 2977"/>
                <a:gd name="T4" fmla="*/ 0 w 5269"/>
                <a:gd name="T5" fmla="*/ 369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42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411 w 5269"/>
                <a:gd name="T1" fmla="*/ 0 h 2977"/>
                <a:gd name="T2" fmla="*/ 5411 w 5269"/>
                <a:gd name="T3" fmla="*/ 3694 h 2977"/>
                <a:gd name="T4" fmla="*/ 0 w 5269"/>
                <a:gd name="T5" fmla="*/ 369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7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38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72 w 193"/>
                <a:gd name="T1" fmla="*/ 0 h 721"/>
                <a:gd name="T2" fmla="*/ 0 w 193"/>
                <a:gd name="T3" fmla="*/ 0 h 721"/>
                <a:gd name="T4" fmla="*/ 0 w 193"/>
                <a:gd name="T5" fmla="*/ 201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39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72 w 193"/>
                <a:gd name="T1" fmla="*/ 0 h 721"/>
                <a:gd name="T2" fmla="*/ 172 w 193"/>
                <a:gd name="T3" fmla="*/ 201 h 721"/>
                <a:gd name="T4" fmla="*/ 0 w 193"/>
                <a:gd name="T5" fmla="*/ 201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4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35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67 w 193"/>
                <a:gd name="T1" fmla="*/ 0 h 721"/>
                <a:gd name="T2" fmla="*/ 0 w 193"/>
                <a:gd name="T3" fmla="*/ 0 h 721"/>
                <a:gd name="T4" fmla="*/ 0 w 193"/>
                <a:gd name="T5" fmla="*/ 369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36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67 w 193"/>
                <a:gd name="T1" fmla="*/ 0 h 721"/>
                <a:gd name="T2" fmla="*/ 67 w 193"/>
                <a:gd name="T3" fmla="*/ 3697 h 721"/>
                <a:gd name="T4" fmla="*/ 0 w 193"/>
                <a:gd name="T5" fmla="*/ 369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7689850" y="192088"/>
            <a:ext cx="996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pPr algn="l"/>
            <a:r>
              <a:rPr lang="en-US" altLang="en-US" sz="1800" dirty="0">
                <a:latin typeface="Helvetica" pitchFamily="34" charset="0"/>
              </a:rPr>
              <a:t>Pipeline</a:t>
            </a:r>
            <a:endParaRPr lang="en-US" altLang="en-US" sz="1800" b="1" dirty="0">
              <a:latin typeface="Helvetica" pitchFamily="34" charset="0"/>
            </a:endParaRP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534400" y="1619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80864EDC-28D9-47B9-A588-6C703CE744C5}" type="slidenum">
              <a:rPr lang="en-US" sz="2000">
                <a:latin typeface="Arial" charset="0"/>
              </a:rPr>
              <a:pPr>
                <a:spcBef>
                  <a:spcPct val="50000"/>
                </a:spcBef>
              </a:pPr>
              <a:t>‹#›</a:t>
            </a:fld>
            <a:endParaRPr lang="en-US" sz="2000">
              <a:latin typeface="Arial" charset="0"/>
            </a:endParaRPr>
          </a:p>
        </p:txBody>
      </p:sp>
      <p:sp>
        <p:nvSpPr>
          <p:cNvPr id="19" name="Rectangle 50"/>
          <p:cNvSpPr>
            <a:spLocks noChangeArrowheads="1"/>
          </p:cNvSpPr>
          <p:nvPr userDrawn="1"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 dirty="0">
                <a:solidFill>
                  <a:srgbClr val="660000"/>
                </a:solidFill>
                <a:latin typeface="Arial" charset="0"/>
              </a:rPr>
              <a:t> Computer Organization II</a:t>
            </a:r>
          </a:p>
        </p:txBody>
      </p:sp>
      <p:sp>
        <p:nvSpPr>
          <p:cNvPr id="20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21" name="Text Box 22"/>
          <p:cNvSpPr txBox="1">
            <a:spLocks noChangeArrowheads="1"/>
          </p:cNvSpPr>
          <p:nvPr userDrawn="1"/>
        </p:nvSpPr>
        <p:spPr bwMode="auto">
          <a:xfrm>
            <a:off x="6705600" y="6553200"/>
            <a:ext cx="2362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©2005-2020 WD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67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r>
              <a:rPr lang="en-US" dirty="0" smtClean="0"/>
              <a:t>Recap:  the Basic </a:t>
            </a:r>
            <a:r>
              <a:rPr lang="en-US" dirty="0"/>
              <a:t>Idea</a:t>
            </a:r>
          </a:p>
        </p:txBody>
      </p:sp>
      <p:sp>
        <p:nvSpPr>
          <p:cNvPr id="69639" name="Rectangle 6"/>
          <p:cNvSpPr>
            <a:spLocks noChangeArrowheads="1"/>
          </p:cNvSpPr>
          <p:nvPr/>
        </p:nvSpPr>
        <p:spPr bwMode="auto">
          <a:xfrm>
            <a:off x="457200" y="5562600"/>
            <a:ext cx="84582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</a:rPr>
              <a:t>Can we operate the stages independently, using an earlier one to begin the next instruction before the previous </a:t>
            </a:r>
            <a:r>
              <a:rPr lang="en-US" sz="1800" dirty="0" smtClean="0">
                <a:latin typeface="Arial" panose="020B0604020202020204" pitchFamily="34" charset="0"/>
              </a:rPr>
              <a:t>instruction has </a:t>
            </a:r>
            <a:r>
              <a:rPr lang="en-US" sz="1800" dirty="0">
                <a:latin typeface="Arial" panose="020B0604020202020204" pitchFamily="34" charset="0"/>
              </a:rPr>
              <a:t>completed?</a:t>
            </a:r>
          </a:p>
        </p:txBody>
      </p:sp>
      <p:sp>
        <p:nvSpPr>
          <p:cNvPr id="69641" name="Rectangle 8"/>
          <p:cNvSpPr>
            <a:spLocks noChangeArrowheads="1"/>
          </p:cNvSpPr>
          <p:nvPr/>
        </p:nvSpPr>
        <p:spPr bwMode="auto">
          <a:xfrm>
            <a:off x="6781800" y="914400"/>
            <a:ext cx="2133600" cy="138243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 lIns="90488" tIns="44450" rIns="90488" bIns="44450">
            <a:spAutoFit/>
          </a:bodyPr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400" dirty="0">
                <a:latin typeface="Arial" charset="0"/>
              </a:rPr>
              <a:t>We have 5 stages, which will mean that on any given cycle up to 5 different instructions will be in various points of execution.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685800"/>
            <a:ext cx="6629399" cy="4560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9818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9" grpId="0"/>
      <p:bldP spid="6964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04-31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289" y="1676400"/>
            <a:ext cx="6042025" cy="231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Stall on Branch</a:t>
            </a:r>
            <a:endParaRPr lang="en-AU" dirty="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396875"/>
          </a:xfrm>
          <a:noFill/>
        </p:spPr>
        <p:txBody>
          <a:bodyPr>
            <a:spAutoFit/>
          </a:bodyPr>
          <a:lstStyle/>
          <a:p>
            <a:r>
              <a:rPr lang="en-US" smtClean="0"/>
              <a:t>Wait until branch outcome determined before fetching next instruction</a:t>
            </a:r>
            <a:endParaRPr lang="en-AU" smtClean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457200" y="4479925"/>
            <a:ext cx="845820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>
                <a:latin typeface="Arial" panose="020B0604020202020204" pitchFamily="34" charset="0"/>
              </a:rPr>
              <a:t>How many cycles does this cost?</a:t>
            </a:r>
            <a:endParaRPr lang="en-AU" kern="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Decision</a:t>
            </a:r>
            <a:endParaRPr lang="en-AU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685800"/>
            <a:ext cx="84582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kern="0" dirty="0" smtClean="0">
                <a:latin typeface="Arial" panose="020B0604020202020204" pitchFamily="34" charset="0"/>
              </a:rPr>
              <a:t>What new hardware would be needed to decide earlier? </a:t>
            </a:r>
            <a:endParaRPr lang="en-AU" kern="0" dirty="0" smtClean="0"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1458826"/>
            <a:ext cx="76962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kern="0" dirty="0" smtClean="0">
                <a:latin typeface="Arial" panose="020B0604020202020204" pitchFamily="34" charset="0"/>
              </a:rPr>
              <a:t>Must compare the registers before the EX stage</a:t>
            </a:r>
            <a:endParaRPr lang="en-AU" kern="0" dirty="0" smtClean="0"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14400" y="2209800"/>
            <a:ext cx="76962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kern="0" dirty="0" smtClean="0">
                <a:latin typeface="Arial" panose="020B0604020202020204" pitchFamily="34" charset="0"/>
              </a:rPr>
              <a:t>Must compute the branch target address before the EX stage</a:t>
            </a:r>
            <a:endParaRPr lang="en-AU" kern="0" dirty="0" smtClean="0"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3059026"/>
            <a:ext cx="76962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kern="0" dirty="0" smtClean="0">
                <a:latin typeface="Arial" panose="020B0604020202020204" pitchFamily="34" charset="0"/>
              </a:rPr>
              <a:t>Can we know what to do by the time BEQ enters the ID stage?</a:t>
            </a:r>
            <a:endParaRPr lang="en-AU" kern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44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Prediction</a:t>
            </a:r>
            <a:endParaRPr lang="en-AU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3178175"/>
          </a:xfrm>
          <a:noFill/>
        </p:spPr>
        <p:txBody>
          <a:bodyPr>
            <a:spAutoFit/>
          </a:bodyPr>
          <a:lstStyle/>
          <a:p>
            <a:r>
              <a:rPr lang="en-US" dirty="0" smtClean="0"/>
              <a:t>Longer pipelines can’t readily determine branch outcome early</a:t>
            </a:r>
          </a:p>
          <a:p>
            <a:pPr lvl="1"/>
            <a:r>
              <a:rPr lang="en-US" dirty="0" smtClean="0"/>
              <a:t>Stall penalty becomes unacceptable</a:t>
            </a:r>
          </a:p>
          <a:p>
            <a:endParaRPr lang="en-US" dirty="0" smtClean="0"/>
          </a:p>
          <a:p>
            <a:r>
              <a:rPr lang="en-US" dirty="0" smtClean="0"/>
              <a:t>Predict outcome of branch</a:t>
            </a:r>
          </a:p>
          <a:p>
            <a:pPr lvl="1"/>
            <a:r>
              <a:rPr lang="en-US" dirty="0" smtClean="0"/>
              <a:t>Only stall if prediction is wrong</a:t>
            </a:r>
          </a:p>
          <a:p>
            <a:endParaRPr lang="en-US" dirty="0" smtClean="0"/>
          </a:p>
          <a:p>
            <a:r>
              <a:rPr lang="en-US" dirty="0" smtClean="0"/>
              <a:t>In MIPS pipeline</a:t>
            </a:r>
          </a:p>
          <a:p>
            <a:pPr lvl="1"/>
            <a:r>
              <a:rPr lang="en-US" dirty="0" smtClean="0"/>
              <a:t>Can predict branches will </a:t>
            </a:r>
            <a:r>
              <a:rPr lang="en-US" u="sng" dirty="0" smtClean="0"/>
              <a:t>not</a:t>
            </a:r>
            <a:r>
              <a:rPr lang="en-US" dirty="0" smtClean="0"/>
              <a:t> be taken</a:t>
            </a:r>
          </a:p>
          <a:p>
            <a:pPr lvl="1"/>
            <a:r>
              <a:rPr lang="en-US" dirty="0" smtClean="0"/>
              <a:t>Fetch sequential instruction after branch, with no delay</a:t>
            </a: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04-32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914400"/>
            <a:ext cx="6035675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with Predict-Not-Taken</a:t>
            </a:r>
            <a:endParaRPr lang="en-AU" dirty="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55650" y="1779588"/>
            <a:ext cx="1295400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800">
                <a:latin typeface="Arial" charset="0"/>
              </a:rPr>
              <a:t>Prediction correct</a:t>
            </a:r>
            <a:endParaRPr lang="en-AU" sz="1800">
              <a:latin typeface="Arial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55650" y="4443413"/>
            <a:ext cx="1295400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800">
                <a:latin typeface="Arial" charset="0"/>
              </a:rPr>
              <a:t>Prediction incorrect</a:t>
            </a:r>
            <a:endParaRPr lang="en-AU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Summary</a:t>
            </a:r>
            <a:endParaRPr lang="en-AU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458200" cy="2847975"/>
          </a:xfrm>
          <a:noFill/>
        </p:spPr>
        <p:txBody>
          <a:bodyPr>
            <a:spAutoFit/>
          </a:bodyPr>
          <a:lstStyle/>
          <a:p>
            <a:r>
              <a:rPr lang="en-US" smtClean="0"/>
              <a:t>Pipelining improves performance by increasing instruction throughput</a:t>
            </a:r>
          </a:p>
          <a:p>
            <a:pPr lvl="1"/>
            <a:r>
              <a:rPr lang="en-US" smtClean="0"/>
              <a:t>Executes multiple instructions in parallel</a:t>
            </a:r>
          </a:p>
          <a:p>
            <a:pPr lvl="1"/>
            <a:r>
              <a:rPr lang="en-US" smtClean="0"/>
              <a:t>Each instruction has the same latency</a:t>
            </a:r>
          </a:p>
          <a:p>
            <a:endParaRPr lang="en-US" smtClean="0"/>
          </a:p>
          <a:p>
            <a:r>
              <a:rPr lang="en-US" smtClean="0"/>
              <a:t>Subject to hazards</a:t>
            </a:r>
          </a:p>
          <a:p>
            <a:pPr lvl="1"/>
            <a:r>
              <a:rPr lang="en-US" smtClean="0"/>
              <a:t>Structure, data, control</a:t>
            </a:r>
          </a:p>
          <a:p>
            <a:endParaRPr lang="en-AU" smtClean="0"/>
          </a:p>
          <a:p>
            <a:r>
              <a:rPr lang="en-AU" smtClean="0"/>
              <a:t>Instruction set design affects complexity of pipeline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Hazards</a:t>
            </a:r>
            <a:endParaRPr lang="en-AU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36997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Situations that prevent starting the next instruction in the next cycle</a:t>
            </a:r>
            <a:endParaRPr lang="en-AU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90600" y="1285875"/>
            <a:ext cx="7391400" cy="674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kern="0" dirty="0" smtClean="0">
                <a:latin typeface="Arial" panose="020B0604020202020204" pitchFamily="34" charset="0"/>
              </a:rPr>
              <a:t>Structural hazards</a:t>
            </a:r>
          </a:p>
          <a:p>
            <a:pPr lvl="1">
              <a:lnSpc>
                <a:spcPct val="90000"/>
              </a:lnSpc>
            </a:pPr>
            <a:r>
              <a:rPr lang="en-US" sz="1800" kern="0" dirty="0" smtClean="0">
                <a:latin typeface="Arial" panose="020B0604020202020204" pitchFamily="34" charset="0"/>
              </a:rPr>
              <a:t>A required resource is busy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90600" y="2373327"/>
            <a:ext cx="7391400" cy="92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kern="0" dirty="0" smtClean="0">
                <a:latin typeface="Arial" panose="020B0604020202020204" pitchFamily="34" charset="0"/>
              </a:rPr>
              <a:t>Data hazard</a:t>
            </a:r>
          </a:p>
          <a:p>
            <a:pPr lvl="1">
              <a:lnSpc>
                <a:spcPct val="90000"/>
              </a:lnSpc>
            </a:pPr>
            <a:r>
              <a:rPr lang="en-US" sz="1800" kern="0" dirty="0" smtClean="0">
                <a:latin typeface="Arial" panose="020B0604020202020204" pitchFamily="34" charset="0"/>
              </a:rPr>
              <a:t>Need to wait for previous instruction to complete its data read/write</a:t>
            </a:r>
            <a:endParaRPr lang="en-AU" sz="1800" kern="0" dirty="0" smtClean="0"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90600" y="3592527"/>
            <a:ext cx="7391400" cy="674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kern="0" dirty="0" smtClean="0">
                <a:latin typeface="Arial" panose="020B0604020202020204" pitchFamily="34" charset="0"/>
              </a:rPr>
              <a:t>Control hazard</a:t>
            </a:r>
          </a:p>
          <a:p>
            <a:pPr lvl="1">
              <a:lnSpc>
                <a:spcPct val="90000"/>
              </a:lnSpc>
            </a:pPr>
            <a:r>
              <a:rPr lang="en-US" sz="1800" kern="0" dirty="0" smtClean="0">
                <a:latin typeface="Arial" panose="020B0604020202020204" pitchFamily="34" charset="0"/>
              </a:rPr>
              <a:t>Deciding on control action depends on previous instruction</a:t>
            </a:r>
            <a:endParaRPr lang="en-AU" sz="1800" kern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6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Hazards</a:t>
            </a:r>
            <a:endParaRPr lang="en-A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369974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Conflict for use of a resource</a:t>
            </a:r>
            <a:endParaRPr lang="en-AU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95400" y="2011639"/>
            <a:ext cx="7543800" cy="1154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800" kern="0" dirty="0" smtClean="0">
                <a:latin typeface="Arial" panose="020B0604020202020204" pitchFamily="34" charset="0"/>
              </a:rPr>
              <a:t>In MIPS pipeline with a single memory</a:t>
            </a:r>
          </a:p>
          <a:p>
            <a:pPr lvl="1">
              <a:lnSpc>
                <a:spcPct val="90000"/>
              </a:lnSpc>
            </a:pPr>
            <a:r>
              <a:rPr lang="en-US" sz="1600" kern="0" dirty="0" smtClean="0">
                <a:latin typeface="Arial" panose="020B0604020202020204" pitchFamily="34" charset="0"/>
              </a:rPr>
              <a:t>Load/store both </a:t>
            </a:r>
            <a:r>
              <a:rPr lang="en-US" sz="1600" kern="0" dirty="0" smtClean="0">
                <a:latin typeface="Arial" panose="020B0604020202020204" pitchFamily="34" charset="0"/>
              </a:rPr>
              <a:t>require </a:t>
            </a:r>
            <a:r>
              <a:rPr lang="en-US" sz="1600" kern="0" dirty="0" smtClean="0">
                <a:latin typeface="Arial" panose="020B0604020202020204" pitchFamily="34" charset="0"/>
              </a:rPr>
              <a:t>memory access</a:t>
            </a:r>
          </a:p>
          <a:p>
            <a:pPr lvl="1">
              <a:lnSpc>
                <a:spcPct val="90000"/>
              </a:lnSpc>
            </a:pPr>
            <a:r>
              <a:rPr lang="en-US" sz="1600" kern="0" dirty="0" smtClean="0">
                <a:latin typeface="Arial" panose="020B0604020202020204" pitchFamily="34" charset="0"/>
              </a:rPr>
              <a:t>So does instruction fetch</a:t>
            </a:r>
            <a:endParaRPr lang="en-US" sz="1600" kern="0" dirty="0" smtClean="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1600" kern="0" dirty="0" smtClean="0">
                <a:latin typeface="Arial" panose="020B0604020202020204" pitchFamily="34" charset="0"/>
              </a:rPr>
              <a:t>Instruction fetch would have to stall for that cycle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295400" y="3688039"/>
            <a:ext cx="7543800" cy="883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</a:pPr>
            <a:r>
              <a:rPr lang="en-US" sz="1800" kern="0" dirty="0" smtClean="0">
                <a:latin typeface="Arial" panose="020B0604020202020204" pitchFamily="34" charset="0"/>
              </a:rPr>
              <a:t>Hence, MIPS pipeline require separate instruction/data memories</a:t>
            </a:r>
          </a:p>
          <a:p>
            <a:pPr lvl="1">
              <a:lnSpc>
                <a:spcPct val="90000"/>
              </a:lnSpc>
            </a:pPr>
            <a:r>
              <a:rPr lang="en-US" sz="1600" kern="0" dirty="0" smtClean="0">
                <a:latin typeface="Arial" panose="020B0604020202020204" pitchFamily="34" charset="0"/>
              </a:rPr>
              <a:t>Or separate instruction/data caches</a:t>
            </a:r>
          </a:p>
          <a:p>
            <a:pPr lvl="1">
              <a:lnSpc>
                <a:spcPct val="90000"/>
              </a:lnSpc>
            </a:pPr>
            <a:r>
              <a:rPr lang="en-US" sz="1600" kern="0" dirty="0" smtClean="0">
                <a:latin typeface="Arial" panose="020B0604020202020204" pitchFamily="34" charset="0"/>
              </a:rPr>
              <a:t>Or dual-ported memories</a:t>
            </a:r>
            <a:endParaRPr lang="en-AU" sz="1600" kern="0" dirty="0" smtClean="0"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8382000" cy="342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800" kern="0" dirty="0" smtClean="0"/>
              <a:t>For example:</a:t>
            </a:r>
            <a:endParaRPr lang="en-AU" sz="18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ata-hazard-bubble-no-forwar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570162"/>
            <a:ext cx="7964488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Hazards</a:t>
            </a:r>
            <a:endParaRPr lang="en-AU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15395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indent="0">
              <a:lnSpc>
                <a:spcPct val="90000"/>
              </a:lnSpc>
            </a:pPr>
            <a:r>
              <a:rPr lang="en-US" dirty="0" smtClean="0"/>
              <a:t>An instruction depends on completion of a write to a register by a previous instruction</a:t>
            </a:r>
          </a:p>
          <a:p>
            <a:pPr marL="0" indent="0">
              <a:lnSpc>
                <a:spcPct val="90000"/>
              </a:lnSpc>
            </a:pPr>
            <a:endParaRPr lang="en-US" dirty="0" smtClean="0"/>
          </a:p>
          <a:p>
            <a:pPr marL="0" indent="0">
              <a:lnSpc>
                <a:spcPct val="90000"/>
              </a:lnSpc>
            </a:pPr>
            <a:r>
              <a:rPr lang="en-US" sz="1800" dirty="0" smtClean="0"/>
              <a:t>	</a:t>
            </a:r>
            <a:r>
              <a:rPr lang="en-US" sz="1800" dirty="0" smtClean="0">
                <a:latin typeface="Courier New" pitchFamily="49" charset="0"/>
              </a:rPr>
              <a:t>add	$s0, $t0, $t1  // writes $s0 from WB stage</a:t>
            </a:r>
            <a:br>
              <a:rPr lang="en-US" sz="1800" dirty="0" smtClean="0">
                <a:latin typeface="Courier New" pitchFamily="49" charset="0"/>
              </a:rPr>
            </a:br>
            <a:r>
              <a:rPr lang="en-US" sz="1800" dirty="0" smtClean="0"/>
              <a:t>	</a:t>
            </a:r>
            <a:r>
              <a:rPr lang="en-US" sz="1800" dirty="0" smtClean="0">
                <a:latin typeface="Courier New" pitchFamily="49" charset="0"/>
              </a:rPr>
              <a:t>sub	$t2, $s0, $t3  // needs value in ID stage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743200" y="5272087"/>
            <a:ext cx="1676400" cy="519113"/>
            <a:chOff x="2743200" y="5105400"/>
            <a:chExt cx="1676400" cy="519113"/>
          </a:xfrm>
        </p:grpSpPr>
        <p:sp>
          <p:nvSpPr>
            <p:cNvPr id="5125" name="AutoShape 5"/>
            <p:cNvSpPr>
              <a:spLocks/>
            </p:cNvSpPr>
            <p:nvPr/>
          </p:nvSpPr>
          <p:spPr bwMode="auto">
            <a:xfrm rot="-5400000">
              <a:off x="3543300" y="4305300"/>
              <a:ext cx="76200" cy="1676400"/>
            </a:xfrm>
            <a:prstGeom prst="leftBrace">
              <a:avLst>
                <a:gd name="adj1" fmla="val 183333"/>
                <a:gd name="adj2" fmla="val 50000"/>
              </a:avLst>
            </a:prstGeom>
            <a:noFill/>
            <a:ln w="25400">
              <a:solidFill>
                <a:srgbClr val="C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2768600" y="5257800"/>
              <a:ext cx="16002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rgbClr val="0000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dirty="0">
                  <a:solidFill>
                    <a:srgbClr val="FF0000"/>
                  </a:solidFill>
                  <a:latin typeface="Arial" charset="0"/>
                </a:rPr>
                <a:t>2-stage stall</a:t>
              </a:r>
            </a:p>
          </p:txBody>
        </p:sp>
      </p:grpSp>
      <p:sp>
        <p:nvSpPr>
          <p:cNvPr id="2" name="Freeform 1"/>
          <p:cNvSpPr>
            <a:spLocks/>
          </p:cNvSpPr>
          <p:nvPr/>
        </p:nvSpPr>
        <p:spPr bwMode="auto">
          <a:xfrm>
            <a:off x="5613400" y="3225800"/>
            <a:ext cx="446088" cy="1397000"/>
          </a:xfrm>
          <a:custGeom>
            <a:avLst/>
            <a:gdLst>
              <a:gd name="T0" fmla="*/ 0 w 445454"/>
              <a:gd name="T1" fmla="*/ 0 h 1397000"/>
              <a:gd name="T2" fmla="*/ 431800 w 445454"/>
              <a:gd name="T3" fmla="*/ 279400 h 1397000"/>
              <a:gd name="T4" fmla="*/ 317500 w 445454"/>
              <a:gd name="T5" fmla="*/ 1181100 h 1397000"/>
              <a:gd name="T6" fmla="*/ 114300 w 445454"/>
              <a:gd name="T7" fmla="*/ 1397000 h 1397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5454" h="1397000">
                <a:moveTo>
                  <a:pt x="0" y="0"/>
                </a:moveTo>
                <a:cubicBezTo>
                  <a:pt x="189441" y="41275"/>
                  <a:pt x="378883" y="82550"/>
                  <a:pt x="431800" y="279400"/>
                </a:cubicBezTo>
                <a:cubicBezTo>
                  <a:pt x="484717" y="476250"/>
                  <a:pt x="370417" y="994833"/>
                  <a:pt x="317500" y="1181100"/>
                </a:cubicBezTo>
                <a:cubicBezTo>
                  <a:pt x="264583" y="1367367"/>
                  <a:pt x="189441" y="1382183"/>
                  <a:pt x="114300" y="1397000"/>
                </a:cubicBezTo>
              </a:path>
            </a:pathLst>
          </a:custGeom>
          <a:noFill/>
          <a:ln w="31750" cap="flat" cmpd="sng" algn="ctr">
            <a:solidFill>
              <a:srgbClr val="003399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04-29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235200"/>
            <a:ext cx="634047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(aka Bypassing)</a:t>
            </a:r>
            <a:endParaRPr lang="en-AU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1057275"/>
          </a:xfrm>
          <a:noFill/>
        </p:spPr>
        <p:txBody>
          <a:bodyPr>
            <a:spAutoFit/>
          </a:bodyPr>
          <a:lstStyle/>
          <a:p>
            <a:r>
              <a:rPr lang="en-US" dirty="0" smtClean="0"/>
              <a:t>Use result when it is computed</a:t>
            </a:r>
          </a:p>
          <a:p>
            <a:pPr lvl="1"/>
            <a:r>
              <a:rPr lang="en-US" dirty="0" smtClean="0"/>
              <a:t>Don’t wait for it to be stored in a register</a:t>
            </a:r>
          </a:p>
          <a:p>
            <a:pPr lvl="1"/>
            <a:r>
              <a:rPr lang="en-US" dirty="0" smtClean="0"/>
              <a:t>Requires extra connections in the datapath (&amp; more control logic?)</a:t>
            </a:r>
            <a:endParaRPr lang="en-AU" dirty="0" smtClean="0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2755900" y="1752600"/>
            <a:ext cx="2501900" cy="2032000"/>
          </a:xfrm>
          <a:custGeom>
            <a:avLst/>
            <a:gdLst>
              <a:gd name="T0" fmla="*/ 139700 w 1576"/>
              <a:gd name="T1" fmla="*/ 0 h 1280"/>
              <a:gd name="T2" fmla="*/ 63500 w 1576"/>
              <a:gd name="T3" fmla="*/ 1524000 h 1280"/>
              <a:gd name="T4" fmla="*/ 520700 w 1576"/>
              <a:gd name="T5" fmla="*/ 1981200 h 1280"/>
              <a:gd name="T6" fmla="*/ 2501900 w 1576"/>
              <a:gd name="T7" fmla="*/ 1828800 h 12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76" h="1280">
                <a:moveTo>
                  <a:pt x="88" y="0"/>
                </a:moveTo>
                <a:cubicBezTo>
                  <a:pt x="44" y="376"/>
                  <a:pt x="0" y="752"/>
                  <a:pt x="40" y="960"/>
                </a:cubicBezTo>
                <a:cubicBezTo>
                  <a:pt x="80" y="1168"/>
                  <a:pt x="72" y="1216"/>
                  <a:pt x="328" y="1248"/>
                </a:cubicBezTo>
                <a:cubicBezTo>
                  <a:pt x="584" y="1280"/>
                  <a:pt x="1080" y="1216"/>
                  <a:pt x="1576" y="1152"/>
                </a:cubicBezTo>
              </a:path>
            </a:pathLst>
          </a:custGeom>
          <a:noFill/>
          <a:ln w="31750" cap="flat" cmpd="sng">
            <a:solidFill>
              <a:srgbClr val="003399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667000" y="4267200"/>
            <a:ext cx="1600200" cy="519113"/>
            <a:chOff x="2667000" y="4267200"/>
            <a:chExt cx="1600200" cy="519113"/>
          </a:xfrm>
        </p:grpSpPr>
        <p:sp>
          <p:nvSpPr>
            <p:cNvPr id="6150" name="AutoShape 6"/>
            <p:cNvSpPr>
              <a:spLocks/>
            </p:cNvSpPr>
            <p:nvPr/>
          </p:nvSpPr>
          <p:spPr bwMode="auto">
            <a:xfrm rot="-5400000">
              <a:off x="3429000" y="3962400"/>
              <a:ext cx="76200" cy="6858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rgbClr val="003399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2667000" y="4419600"/>
              <a:ext cx="16002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rgbClr val="0000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dirty="0">
                  <a:solidFill>
                    <a:srgbClr val="003399"/>
                  </a:solidFill>
                  <a:latin typeface="Arial" charset="0"/>
                </a:rPr>
                <a:t>no stall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04-30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981200"/>
            <a:ext cx="6586537" cy="259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Load-Use Data Hazard</a:t>
            </a:r>
            <a:endParaRPr lang="en-AU" dirty="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733150"/>
          </a:xfrm>
          <a:noFill/>
        </p:spPr>
        <p:txBody>
          <a:bodyPr>
            <a:spAutoFit/>
          </a:bodyPr>
          <a:lstStyle/>
          <a:p>
            <a:r>
              <a:rPr lang="en-US" dirty="0" smtClean="0"/>
              <a:t>Can’t always avoid stalls by forwarding</a:t>
            </a:r>
          </a:p>
          <a:p>
            <a:pPr lvl="1"/>
            <a:r>
              <a:rPr lang="en-US" dirty="0" smtClean="0"/>
              <a:t>If value not computed when needed, can’t forward backward in time!</a:t>
            </a:r>
            <a:endParaRPr lang="en-AU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3048000" y="4419600"/>
            <a:ext cx="1600200" cy="519113"/>
            <a:chOff x="3048000" y="4419600"/>
            <a:chExt cx="1600200" cy="519113"/>
          </a:xfrm>
        </p:grpSpPr>
        <p:sp>
          <p:nvSpPr>
            <p:cNvPr id="7173" name="AutoShape 5"/>
            <p:cNvSpPr>
              <a:spLocks/>
            </p:cNvSpPr>
            <p:nvPr/>
          </p:nvSpPr>
          <p:spPr bwMode="auto">
            <a:xfrm rot="-5400000">
              <a:off x="3810000" y="4038600"/>
              <a:ext cx="76200" cy="838200"/>
            </a:xfrm>
            <a:prstGeom prst="leftBrace">
              <a:avLst>
                <a:gd name="adj1" fmla="val 91667"/>
                <a:gd name="adj2" fmla="val 50000"/>
              </a:avLst>
            </a:prstGeom>
            <a:noFill/>
            <a:ln w="25400">
              <a:solidFill>
                <a:srgbClr val="8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3048000" y="4572000"/>
              <a:ext cx="16002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rgbClr val="0000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dirty="0">
                  <a:solidFill>
                    <a:srgbClr val="990000"/>
                  </a:solidFill>
                  <a:latin typeface="Arial" charset="0"/>
                </a:rPr>
                <a:t>1-stage stall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Scheduling to Avoid Stalls</a:t>
            </a:r>
            <a:endParaRPr lang="en-AU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762000"/>
          </a:xfrm>
          <a:noFill/>
        </p:spPr>
        <p:txBody>
          <a:bodyPr>
            <a:spAutoFit/>
          </a:bodyPr>
          <a:lstStyle/>
          <a:p>
            <a:r>
              <a:rPr lang="en-US" dirty="0" smtClean="0"/>
              <a:t>Reorder code to avoid use of load result in the next instruction</a:t>
            </a:r>
          </a:p>
          <a:p>
            <a:r>
              <a:rPr lang="en-US" dirty="0" smtClean="0"/>
              <a:t>C code for </a:t>
            </a:r>
            <a:r>
              <a:rPr lang="en-US" dirty="0" smtClean="0">
                <a:latin typeface="Lucida Console" pitchFamily="49" charset="0"/>
              </a:rPr>
              <a:t>A = B + E; C = B + F;</a:t>
            </a:r>
            <a:endParaRPr lang="en-AU" dirty="0" smtClean="0">
              <a:latin typeface="Lucida Console" pitchFamily="49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146300" y="2001838"/>
            <a:ext cx="2794000" cy="258762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628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6286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6286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6286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6286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628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628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628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628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sz="2000">
                <a:latin typeface="Lucida Console" pitchFamily="49" charset="0"/>
              </a:rPr>
              <a:t>lw	$t1, 0($t0)</a:t>
            </a:r>
          </a:p>
          <a:p>
            <a:pPr algn="l">
              <a:spcBef>
                <a:spcPct val="20000"/>
              </a:spcBef>
            </a:pPr>
            <a:r>
              <a:rPr lang="en-US" sz="2000">
                <a:latin typeface="Lucida Console" pitchFamily="49" charset="0"/>
              </a:rPr>
              <a:t>lw	</a:t>
            </a:r>
            <a:r>
              <a:rPr lang="en-US" sz="2000">
                <a:solidFill>
                  <a:srgbClr val="FF0000"/>
                </a:solidFill>
                <a:latin typeface="Lucida Console" pitchFamily="49" charset="0"/>
              </a:rPr>
              <a:t>$t2</a:t>
            </a:r>
            <a:r>
              <a:rPr lang="en-US" sz="2000">
                <a:latin typeface="Lucida Console" pitchFamily="49" charset="0"/>
              </a:rPr>
              <a:t>, 4($t0)</a:t>
            </a:r>
          </a:p>
          <a:p>
            <a:pPr algn="l">
              <a:spcBef>
                <a:spcPct val="20000"/>
              </a:spcBef>
            </a:pPr>
            <a:r>
              <a:rPr lang="en-US" sz="2000">
                <a:latin typeface="Lucida Console" pitchFamily="49" charset="0"/>
              </a:rPr>
              <a:t>add	$t3, $t1, </a:t>
            </a:r>
            <a:r>
              <a:rPr lang="en-US" sz="2000">
                <a:solidFill>
                  <a:srgbClr val="FF0000"/>
                </a:solidFill>
                <a:latin typeface="Lucida Console" pitchFamily="49" charset="0"/>
              </a:rPr>
              <a:t>$t2</a:t>
            </a:r>
          </a:p>
          <a:p>
            <a:pPr algn="l">
              <a:spcBef>
                <a:spcPct val="20000"/>
              </a:spcBef>
            </a:pPr>
            <a:r>
              <a:rPr lang="en-US" sz="2000">
                <a:latin typeface="Lucida Console" pitchFamily="49" charset="0"/>
              </a:rPr>
              <a:t>sw	$t3, 12($t0)</a:t>
            </a:r>
          </a:p>
          <a:p>
            <a:pPr algn="l">
              <a:spcBef>
                <a:spcPct val="20000"/>
              </a:spcBef>
            </a:pPr>
            <a:r>
              <a:rPr lang="en-US" sz="2000">
                <a:latin typeface="Lucida Console" pitchFamily="49" charset="0"/>
              </a:rPr>
              <a:t>lw	</a:t>
            </a:r>
            <a:r>
              <a:rPr lang="en-US" sz="2000">
                <a:solidFill>
                  <a:srgbClr val="FF0000"/>
                </a:solidFill>
                <a:latin typeface="Lucida Console" pitchFamily="49" charset="0"/>
              </a:rPr>
              <a:t>$t4</a:t>
            </a:r>
            <a:r>
              <a:rPr lang="en-US" sz="2000">
                <a:latin typeface="Lucida Console" pitchFamily="49" charset="0"/>
              </a:rPr>
              <a:t>, 8($t0)</a:t>
            </a:r>
          </a:p>
          <a:p>
            <a:pPr algn="l">
              <a:spcBef>
                <a:spcPct val="20000"/>
              </a:spcBef>
            </a:pPr>
            <a:r>
              <a:rPr lang="en-US" sz="2000">
                <a:latin typeface="Lucida Console" pitchFamily="49" charset="0"/>
              </a:rPr>
              <a:t>add	$t5, $t1, </a:t>
            </a:r>
            <a:r>
              <a:rPr lang="en-US" sz="2000">
                <a:solidFill>
                  <a:srgbClr val="FF0000"/>
                </a:solidFill>
                <a:latin typeface="Lucida Console" pitchFamily="49" charset="0"/>
              </a:rPr>
              <a:t>$t4</a:t>
            </a:r>
          </a:p>
          <a:p>
            <a:pPr algn="l">
              <a:spcBef>
                <a:spcPct val="20000"/>
              </a:spcBef>
            </a:pPr>
            <a:r>
              <a:rPr lang="en-US" sz="2000">
                <a:latin typeface="Lucida Console" pitchFamily="49" charset="0"/>
              </a:rPr>
              <a:t>sw	$t5, 16($t0)</a:t>
            </a:r>
            <a:endParaRPr lang="en-AU" sz="2000">
              <a:latin typeface="Lucida Console" pitchFamily="49" charset="0"/>
            </a:endParaRPr>
          </a:p>
        </p:txBody>
      </p:sp>
      <p:sp>
        <p:nvSpPr>
          <p:cNvPr id="53253" name="AutoShape 5"/>
          <p:cNvSpPr>
            <a:spLocks/>
          </p:cNvSpPr>
          <p:nvPr/>
        </p:nvSpPr>
        <p:spPr bwMode="auto">
          <a:xfrm>
            <a:off x="777875" y="2854325"/>
            <a:ext cx="914400" cy="401638"/>
          </a:xfrm>
          <a:prstGeom prst="borderCallout1">
            <a:avLst>
              <a:gd name="adj1" fmla="val 28458"/>
              <a:gd name="adj2" fmla="val 108333"/>
              <a:gd name="adj3" fmla="val 25296"/>
              <a:gd name="adj4" fmla="val 14791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800">
                <a:latin typeface="Arial" charset="0"/>
              </a:rPr>
              <a:t>stall</a:t>
            </a:r>
            <a:endParaRPr lang="en-AU" sz="1800">
              <a:latin typeface="Arial" charset="0"/>
            </a:endParaRPr>
          </a:p>
        </p:txBody>
      </p:sp>
      <p:sp>
        <p:nvSpPr>
          <p:cNvPr id="53254" name="AutoShape 6"/>
          <p:cNvSpPr>
            <a:spLocks/>
          </p:cNvSpPr>
          <p:nvPr/>
        </p:nvSpPr>
        <p:spPr bwMode="auto">
          <a:xfrm>
            <a:off x="777875" y="3933825"/>
            <a:ext cx="914400" cy="401638"/>
          </a:xfrm>
          <a:prstGeom prst="borderCallout1">
            <a:avLst>
              <a:gd name="adj1" fmla="val 28458"/>
              <a:gd name="adj2" fmla="val 108333"/>
              <a:gd name="adj3" fmla="val 25296"/>
              <a:gd name="adj4" fmla="val 14791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800">
                <a:latin typeface="Arial" charset="0"/>
              </a:rPr>
              <a:t>stall</a:t>
            </a:r>
            <a:endParaRPr lang="en-AU" sz="1800">
              <a:latin typeface="Arial" charset="0"/>
            </a:endParaRPr>
          </a:p>
        </p:txBody>
      </p:sp>
      <p:grpSp>
        <p:nvGrpSpPr>
          <p:cNvPr id="53276" name="Group 28"/>
          <p:cNvGrpSpPr>
            <a:grpSpLocks/>
          </p:cNvGrpSpPr>
          <p:nvPr/>
        </p:nvGrpSpPr>
        <p:grpSpPr bwMode="auto">
          <a:xfrm>
            <a:off x="4572000" y="2001838"/>
            <a:ext cx="3679825" cy="2587625"/>
            <a:chOff x="2880" y="1261"/>
            <a:chExt cx="2318" cy="1630"/>
          </a:xfrm>
        </p:grpSpPr>
        <p:sp>
          <p:nvSpPr>
            <p:cNvPr id="8218" name="Text Box 7"/>
            <p:cNvSpPr txBox="1">
              <a:spLocks noChangeArrowheads="1"/>
            </p:cNvSpPr>
            <p:nvPr/>
          </p:nvSpPr>
          <p:spPr bwMode="auto">
            <a:xfrm>
              <a:off x="3438" y="1261"/>
              <a:ext cx="1760" cy="163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6286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6286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6286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6286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6286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6286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6286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6286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6286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20000"/>
                </a:spcBef>
              </a:pPr>
              <a:r>
                <a:rPr lang="en-US" sz="2000">
                  <a:latin typeface="Lucida Console" pitchFamily="49" charset="0"/>
                </a:rPr>
                <a:t>lw	$t1, 0($t0)</a:t>
              </a:r>
            </a:p>
            <a:p>
              <a:pPr algn="l">
                <a:spcBef>
                  <a:spcPct val="20000"/>
                </a:spcBef>
              </a:pPr>
              <a:r>
                <a:rPr lang="en-US" sz="2000">
                  <a:latin typeface="Lucida Console" pitchFamily="49" charset="0"/>
                </a:rPr>
                <a:t>lw	</a:t>
              </a:r>
              <a:r>
                <a:rPr lang="en-US" sz="2000">
                  <a:solidFill>
                    <a:srgbClr val="FF0000"/>
                  </a:solidFill>
                  <a:latin typeface="Lucida Console" pitchFamily="49" charset="0"/>
                </a:rPr>
                <a:t>$t2</a:t>
              </a:r>
              <a:r>
                <a:rPr lang="en-US" sz="2000">
                  <a:latin typeface="Lucida Console" pitchFamily="49" charset="0"/>
                </a:rPr>
                <a:t>, 4($t0)</a:t>
              </a:r>
            </a:p>
            <a:p>
              <a:pPr algn="l">
                <a:spcBef>
                  <a:spcPct val="20000"/>
                </a:spcBef>
              </a:pPr>
              <a:r>
                <a:rPr lang="en-US" sz="2000">
                  <a:latin typeface="Lucida Console" pitchFamily="49" charset="0"/>
                </a:rPr>
                <a:t>lw	</a:t>
              </a:r>
              <a:r>
                <a:rPr lang="en-US" sz="2000">
                  <a:solidFill>
                    <a:srgbClr val="FF0000"/>
                  </a:solidFill>
                  <a:latin typeface="Lucida Console" pitchFamily="49" charset="0"/>
                </a:rPr>
                <a:t>$t4</a:t>
              </a:r>
              <a:r>
                <a:rPr lang="en-US" sz="2000">
                  <a:latin typeface="Lucida Console" pitchFamily="49" charset="0"/>
                </a:rPr>
                <a:t>, 8($t0)</a:t>
              </a:r>
            </a:p>
            <a:p>
              <a:pPr algn="l">
                <a:spcBef>
                  <a:spcPct val="20000"/>
                </a:spcBef>
              </a:pPr>
              <a:r>
                <a:rPr lang="en-US" sz="2000">
                  <a:latin typeface="Lucida Console" pitchFamily="49" charset="0"/>
                </a:rPr>
                <a:t>add	$t3, $t1, </a:t>
              </a:r>
              <a:r>
                <a:rPr lang="en-US" sz="2000">
                  <a:solidFill>
                    <a:srgbClr val="FF0000"/>
                  </a:solidFill>
                  <a:latin typeface="Lucida Console" pitchFamily="49" charset="0"/>
                </a:rPr>
                <a:t>$t2</a:t>
              </a:r>
            </a:p>
            <a:p>
              <a:pPr algn="l">
                <a:spcBef>
                  <a:spcPct val="20000"/>
                </a:spcBef>
              </a:pPr>
              <a:r>
                <a:rPr lang="en-US" sz="2000">
                  <a:latin typeface="Lucida Console" pitchFamily="49" charset="0"/>
                </a:rPr>
                <a:t>sw	$t3, 12($t0)</a:t>
              </a:r>
            </a:p>
            <a:p>
              <a:pPr algn="l">
                <a:spcBef>
                  <a:spcPct val="20000"/>
                </a:spcBef>
              </a:pPr>
              <a:r>
                <a:rPr lang="en-US" sz="2000">
                  <a:latin typeface="Lucida Console" pitchFamily="49" charset="0"/>
                </a:rPr>
                <a:t>add	$t5, $t1, </a:t>
              </a:r>
              <a:r>
                <a:rPr lang="en-US" sz="2000">
                  <a:solidFill>
                    <a:srgbClr val="FF0000"/>
                  </a:solidFill>
                  <a:latin typeface="Lucida Console" pitchFamily="49" charset="0"/>
                </a:rPr>
                <a:t>$t4</a:t>
              </a:r>
            </a:p>
            <a:p>
              <a:pPr algn="l">
                <a:spcBef>
                  <a:spcPct val="20000"/>
                </a:spcBef>
              </a:pPr>
              <a:r>
                <a:rPr lang="en-US" sz="2000">
                  <a:latin typeface="Lucida Console" pitchFamily="49" charset="0"/>
                </a:rPr>
                <a:t>sw	$t5, 16($t0)</a:t>
              </a:r>
              <a:endParaRPr lang="en-AU" sz="2000">
                <a:latin typeface="Lucida Console" pitchFamily="49" charset="0"/>
              </a:endParaRPr>
            </a:p>
          </p:txBody>
        </p:sp>
        <p:sp>
          <p:nvSpPr>
            <p:cNvPr id="8219" name="Line 8"/>
            <p:cNvSpPr>
              <a:spLocks noChangeShapeType="1"/>
            </p:cNvSpPr>
            <p:nvPr/>
          </p:nvSpPr>
          <p:spPr bwMode="auto">
            <a:xfrm flipV="1">
              <a:off x="2880" y="1888"/>
              <a:ext cx="590" cy="40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3271" name="Group 23"/>
          <p:cNvGrpSpPr>
            <a:grpSpLocks/>
          </p:cNvGrpSpPr>
          <p:nvPr/>
        </p:nvGrpSpPr>
        <p:grpSpPr bwMode="auto">
          <a:xfrm>
            <a:off x="2771775" y="2349500"/>
            <a:ext cx="2160588" cy="792163"/>
            <a:chOff x="1746" y="1480"/>
            <a:chExt cx="1361" cy="499"/>
          </a:xfrm>
        </p:grpSpPr>
        <p:sp>
          <p:nvSpPr>
            <p:cNvPr id="8215" name="Oval 9"/>
            <p:cNvSpPr>
              <a:spLocks noChangeArrowheads="1"/>
            </p:cNvSpPr>
            <p:nvPr/>
          </p:nvSpPr>
          <p:spPr bwMode="auto">
            <a:xfrm>
              <a:off x="1746" y="1480"/>
              <a:ext cx="408" cy="272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8216" name="Oval 10"/>
            <p:cNvSpPr>
              <a:spLocks noChangeArrowheads="1"/>
            </p:cNvSpPr>
            <p:nvPr/>
          </p:nvSpPr>
          <p:spPr bwMode="auto">
            <a:xfrm>
              <a:off x="2699" y="1707"/>
              <a:ext cx="408" cy="272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8217" name="Line 17"/>
            <p:cNvSpPr>
              <a:spLocks noChangeShapeType="1"/>
            </p:cNvSpPr>
            <p:nvPr/>
          </p:nvSpPr>
          <p:spPr bwMode="auto">
            <a:xfrm>
              <a:off x="2148" y="1635"/>
              <a:ext cx="554" cy="18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3272" name="Group 24"/>
          <p:cNvGrpSpPr>
            <a:grpSpLocks/>
          </p:cNvGrpSpPr>
          <p:nvPr/>
        </p:nvGrpSpPr>
        <p:grpSpPr bwMode="auto">
          <a:xfrm>
            <a:off x="2771775" y="3429000"/>
            <a:ext cx="2160588" cy="792163"/>
            <a:chOff x="1746" y="2160"/>
            <a:chExt cx="1361" cy="499"/>
          </a:xfrm>
        </p:grpSpPr>
        <p:sp>
          <p:nvSpPr>
            <p:cNvPr id="8212" name="Oval 11"/>
            <p:cNvSpPr>
              <a:spLocks noChangeArrowheads="1"/>
            </p:cNvSpPr>
            <p:nvPr/>
          </p:nvSpPr>
          <p:spPr bwMode="auto">
            <a:xfrm>
              <a:off x="1746" y="2160"/>
              <a:ext cx="408" cy="272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8213" name="Oval 12"/>
            <p:cNvSpPr>
              <a:spLocks noChangeArrowheads="1"/>
            </p:cNvSpPr>
            <p:nvPr/>
          </p:nvSpPr>
          <p:spPr bwMode="auto">
            <a:xfrm>
              <a:off x="2699" y="2387"/>
              <a:ext cx="408" cy="272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8214" name="Line 18"/>
            <p:cNvSpPr>
              <a:spLocks noChangeShapeType="1"/>
            </p:cNvSpPr>
            <p:nvPr/>
          </p:nvSpPr>
          <p:spPr bwMode="auto">
            <a:xfrm>
              <a:off x="2142" y="2327"/>
              <a:ext cx="569" cy="1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3273" name="Group 25"/>
          <p:cNvGrpSpPr>
            <a:grpSpLocks/>
          </p:cNvGrpSpPr>
          <p:nvPr/>
        </p:nvGrpSpPr>
        <p:grpSpPr bwMode="auto">
          <a:xfrm>
            <a:off x="6084888" y="2349500"/>
            <a:ext cx="2159000" cy="1150938"/>
            <a:chOff x="3833" y="1480"/>
            <a:chExt cx="1360" cy="725"/>
          </a:xfrm>
        </p:grpSpPr>
        <p:sp>
          <p:nvSpPr>
            <p:cNvPr id="8209" name="Oval 13"/>
            <p:cNvSpPr>
              <a:spLocks noChangeArrowheads="1"/>
            </p:cNvSpPr>
            <p:nvPr/>
          </p:nvSpPr>
          <p:spPr bwMode="auto">
            <a:xfrm>
              <a:off x="3833" y="1480"/>
              <a:ext cx="408" cy="272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8210" name="Oval 14"/>
            <p:cNvSpPr>
              <a:spLocks noChangeArrowheads="1"/>
            </p:cNvSpPr>
            <p:nvPr/>
          </p:nvSpPr>
          <p:spPr bwMode="auto">
            <a:xfrm>
              <a:off x="4785" y="1933"/>
              <a:ext cx="408" cy="272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>
              <a:off x="4237" y="1641"/>
              <a:ext cx="564" cy="38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3275" name="Group 27"/>
          <p:cNvGrpSpPr>
            <a:grpSpLocks/>
          </p:cNvGrpSpPr>
          <p:nvPr/>
        </p:nvGrpSpPr>
        <p:grpSpPr bwMode="auto">
          <a:xfrm>
            <a:off x="6084888" y="2709863"/>
            <a:ext cx="2159000" cy="1511300"/>
            <a:chOff x="3833" y="1707"/>
            <a:chExt cx="1360" cy="952"/>
          </a:xfrm>
        </p:grpSpPr>
        <p:sp>
          <p:nvSpPr>
            <p:cNvPr id="8206" name="Oval 15"/>
            <p:cNvSpPr>
              <a:spLocks noChangeArrowheads="1"/>
            </p:cNvSpPr>
            <p:nvPr/>
          </p:nvSpPr>
          <p:spPr bwMode="auto">
            <a:xfrm>
              <a:off x="4785" y="2387"/>
              <a:ext cx="408" cy="272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8207" name="Oval 16"/>
            <p:cNvSpPr>
              <a:spLocks noChangeArrowheads="1"/>
            </p:cNvSpPr>
            <p:nvPr/>
          </p:nvSpPr>
          <p:spPr bwMode="auto">
            <a:xfrm>
              <a:off x="3833" y="1707"/>
              <a:ext cx="408" cy="272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8208" name="Line 20"/>
            <p:cNvSpPr>
              <a:spLocks noChangeShapeType="1"/>
            </p:cNvSpPr>
            <p:nvPr/>
          </p:nvSpPr>
          <p:spPr bwMode="auto">
            <a:xfrm>
              <a:off x="4192" y="1930"/>
              <a:ext cx="609" cy="53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6300788" y="4652963"/>
            <a:ext cx="11461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800">
                <a:latin typeface="Arial" charset="0"/>
              </a:rPr>
              <a:t>11 cycles</a:t>
            </a:r>
            <a:endParaRPr lang="en-AU" sz="1800">
              <a:latin typeface="Arial" charset="0"/>
            </a:endParaRPr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2987675" y="4652963"/>
            <a:ext cx="11461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800">
                <a:latin typeface="Arial" charset="0"/>
              </a:rPr>
              <a:t>13 cycles</a:t>
            </a:r>
            <a:endParaRPr lang="en-AU" sz="1800">
              <a:latin typeface="Arial" charset="0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457200" y="5486400"/>
            <a:ext cx="845820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u="sng" kern="0" dirty="0" smtClean="0">
                <a:latin typeface="Arial" panose="020B0604020202020204" pitchFamily="34" charset="0"/>
              </a:rPr>
              <a:t>Who</a:t>
            </a:r>
            <a:r>
              <a:rPr lang="en-US" kern="0" dirty="0" smtClean="0">
                <a:latin typeface="Arial" panose="020B0604020202020204" pitchFamily="34" charset="0"/>
              </a:rPr>
              <a:t> reorders the code?</a:t>
            </a:r>
            <a:endParaRPr lang="en-AU" kern="0" dirty="0" smtClean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animBg="1"/>
      <p:bldP spid="53254" grpId="0" animBg="1"/>
      <p:bldP spid="53269" grpId="0" animBg="1"/>
      <p:bldP spid="53270" grpId="0" animBg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Hazards: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beq</a:t>
            </a:r>
            <a:endParaRPr lang="en-AU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369974"/>
          </a:xfrm>
          <a:noFill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Branch determines flow of control</a:t>
            </a:r>
            <a:endParaRPr lang="en-AU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90600" y="1410326"/>
            <a:ext cx="6019800" cy="342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lnSpc>
                <a:spcPct val="90000"/>
              </a:lnSpc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Fetching next instruction depends on branch outcome</a:t>
            </a:r>
            <a:endParaRPr lang="en-AU" kern="0" dirty="0" smtClean="0"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447800" y="1791326"/>
            <a:ext cx="6019800" cy="342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lnSpc>
                <a:spcPct val="90000"/>
              </a:lnSpc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Register comparison done in EX stage</a:t>
            </a:r>
            <a:endParaRPr lang="en-AU" kern="0" dirty="0" smtClean="0"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447800" y="2553326"/>
            <a:ext cx="6019800" cy="342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lnSpc>
                <a:spcPct val="90000"/>
              </a:lnSpc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MUX selection done in MEM stage</a:t>
            </a:r>
            <a:endParaRPr lang="en-AU" kern="0" dirty="0" smtClean="0"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447800" y="2172326"/>
            <a:ext cx="6019800" cy="342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lnSpc>
                <a:spcPct val="90000"/>
              </a:lnSpc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Branch target address computed in EX stage</a:t>
            </a:r>
            <a:endParaRPr lang="en-AU" kern="0" dirty="0" smtClean="0"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90600" y="3315326"/>
            <a:ext cx="6019800" cy="342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lnSpc>
                <a:spcPct val="90000"/>
              </a:lnSpc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What instruction do we fetch when BEQ is in ID stage?</a:t>
            </a:r>
            <a:endParaRPr lang="en-AU" kern="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Hazards: </a:t>
            </a:r>
            <a:r>
              <a:rPr lang="en-US" dirty="0" err="1" smtClean="0"/>
              <a:t>beq</a:t>
            </a:r>
            <a:endParaRPr lang="en-AU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685800"/>
            <a:ext cx="84582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kern="0" dirty="0" smtClean="0">
                <a:latin typeface="Arial" panose="020B0604020202020204" pitchFamily="34" charset="0"/>
              </a:rPr>
              <a:t>How can we deal with BEQ?</a:t>
            </a:r>
            <a:endParaRPr lang="en-AU" kern="0" dirty="0" smtClean="0"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1458826"/>
            <a:ext cx="76962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kern="0" dirty="0" smtClean="0">
                <a:latin typeface="Arial" panose="020B0604020202020204" pitchFamily="34" charset="0"/>
              </a:rPr>
              <a:t>Stall until we know whether (&amp; where) to branch?</a:t>
            </a:r>
            <a:endParaRPr lang="en-AU" kern="0" dirty="0" smtClean="0"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14400" y="2209800"/>
            <a:ext cx="76962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kern="0" dirty="0" smtClean="0">
                <a:latin typeface="Arial" panose="020B0604020202020204" pitchFamily="34" charset="0"/>
              </a:rPr>
              <a:t>Make the decision and calculate the address earlier?</a:t>
            </a:r>
            <a:endParaRPr lang="en-AU" kern="0" dirty="0" smtClean="0"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3059026"/>
            <a:ext cx="76962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kern="0" dirty="0" smtClean="0">
                <a:latin typeface="Arial" panose="020B0604020202020204" pitchFamily="34" charset="0"/>
              </a:rPr>
              <a:t>Guess whether the branch will be taken?</a:t>
            </a:r>
            <a:endParaRPr lang="en-AU" kern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81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1785</TotalTime>
  <Words>520</Words>
  <Application>Microsoft Office PowerPoint</Application>
  <PresentationFormat>Overhead</PresentationFormat>
  <Paragraphs>114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Courier New</vt:lpstr>
      <vt:lpstr>Helvetica</vt:lpstr>
      <vt:lpstr>Lucida Console</vt:lpstr>
      <vt:lpstr>Monotype Sorts</vt:lpstr>
      <vt:lpstr>Times New Roman</vt:lpstr>
      <vt:lpstr>Professional</vt:lpstr>
      <vt:lpstr>Recap:  the Basic Idea</vt:lpstr>
      <vt:lpstr>Hazards</vt:lpstr>
      <vt:lpstr>Structural Hazards</vt:lpstr>
      <vt:lpstr>Data Hazards</vt:lpstr>
      <vt:lpstr>Forwarding (aka Bypassing)</vt:lpstr>
      <vt:lpstr>Load-Use Data Hazard</vt:lpstr>
      <vt:lpstr>Code Scheduling to Avoid Stalls</vt:lpstr>
      <vt:lpstr>Control Hazards:  beq</vt:lpstr>
      <vt:lpstr>Control Hazards: beq</vt:lpstr>
      <vt:lpstr>Stall on Branch</vt:lpstr>
      <vt:lpstr>Early Decision</vt:lpstr>
      <vt:lpstr>Branch Prediction</vt:lpstr>
      <vt:lpstr>MIPS with Predict-Not-Taken</vt:lpstr>
      <vt:lpstr>Pipeline Summary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</dc:creator>
  <cp:lastModifiedBy>William D McQuain</cp:lastModifiedBy>
  <cp:revision>123</cp:revision>
  <cp:lastPrinted>1998-08-23T21:44:04Z</cp:lastPrinted>
  <dcterms:created xsi:type="dcterms:W3CDTF">1998-08-05T19:51:03Z</dcterms:created>
  <dcterms:modified xsi:type="dcterms:W3CDTF">2020-03-16T18:38:44Z</dcterms:modified>
</cp:coreProperties>
</file>