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9" r:id="rId2"/>
    <p:sldId id="277" r:id="rId3"/>
    <p:sldId id="260" r:id="rId4"/>
    <p:sldId id="261" r:id="rId5"/>
    <p:sldId id="280" r:id="rId6"/>
    <p:sldId id="278" r:id="rId7"/>
    <p:sldId id="262" r:id="rId8"/>
    <p:sldId id="263" r:id="rId9"/>
    <p:sldId id="264" r:id="rId10"/>
    <p:sldId id="281" r:id="rId11"/>
    <p:sldId id="282" r:id="rId12"/>
  </p:sldIdLst>
  <p:sldSz cx="9144000" cy="6858000" type="overhead"/>
  <p:notesSz cx="9586913" cy="73009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IjUu/kqvIIRjV6By3InHog==" hashData="44bmNeEVVP4tqtq294ESYXuT1Gw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99">
          <p15:clr>
            <a:srgbClr val="A4A3A4"/>
          </p15:clr>
        </p15:guide>
        <p15:guide id="2" pos="30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000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5" autoAdjust="0"/>
    <p:restoredTop sz="96159" autoAdjust="0"/>
  </p:normalViewPr>
  <p:slideViewPr>
    <p:cSldViewPr>
      <p:cViewPr varScale="1">
        <p:scale>
          <a:sx n="100" d="100"/>
          <a:sy n="10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0" y="930"/>
      </p:cViewPr>
      <p:guideLst>
        <p:guide orient="horz" pos="2299"/>
        <p:guide pos="30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10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CS 3204 Operating Systems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10200" y="0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34200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©William D McQuain, January 2005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10200" y="6934200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71B06BA-2BDB-42E4-B67E-28D3839BC355}" type="slidenum">
              <a:rPr lang="en-US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0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44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l" defTabSz="965200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2425" y="0"/>
            <a:ext cx="41544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797550" y="547688"/>
            <a:ext cx="3651250" cy="2738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3" y="558800"/>
            <a:ext cx="5583237" cy="622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35788"/>
            <a:ext cx="41544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l" defTabSz="965200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2425" y="6935788"/>
            <a:ext cx="41544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fld id="{3DF45BA3-1F87-48C3-B28B-04F964F917F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8050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D0BEB-C1F7-4905-94CB-07540315630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</p:spPr>
        <p:txBody>
          <a:bodyPr/>
          <a:lstStyle/>
          <a:p>
            <a:r>
              <a:rPr lang="en-US" dirty="0" smtClean="0"/>
              <a:t>QTP:  for</a:t>
            </a:r>
            <a:r>
              <a:rPr lang="en-US" baseline="0" dirty="0" smtClean="0"/>
              <a:t> the pipelined version, calculate the throughput if we ran continuously until 2 am.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Soln</a:t>
            </a:r>
            <a:r>
              <a:rPr lang="en-US" baseline="0" dirty="0" smtClean="0"/>
              <a:t>:  By 9:30 pm we have completed 4 jobs.</a:t>
            </a:r>
          </a:p>
          <a:p>
            <a:r>
              <a:rPr lang="en-US" baseline="0" dirty="0" smtClean="0"/>
              <a:t>         Thereafter, we complete another job every half hour.</a:t>
            </a:r>
          </a:p>
          <a:p>
            <a:r>
              <a:rPr lang="en-US" baseline="0" dirty="0" smtClean="0"/>
              <a:t>          There are 9 half-hour steps from 9:30 pm until 2 am.</a:t>
            </a:r>
          </a:p>
          <a:p>
            <a:r>
              <a:rPr lang="en-US" baseline="0" dirty="0" smtClean="0"/>
              <a:t>          So, by 2 am, we will have completed 13 jobs in 8 hours,</a:t>
            </a:r>
          </a:p>
          <a:p>
            <a:r>
              <a:rPr lang="en-US" baseline="0" dirty="0" smtClean="0"/>
              <a:t>          giving us a </a:t>
            </a:r>
            <a:r>
              <a:rPr lang="en-US" baseline="0" smtClean="0"/>
              <a:t>throughput value of 13/8 or 1.625.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DD49A-CC91-4464-98AF-FDBBC6B43A3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5432425" y="6935788"/>
            <a:ext cx="41544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81" tIns="48241" rIns="96481" bIns="48241" anchor="b"/>
          <a:lstStyle>
            <a:lvl1pPr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300038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9713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2750" indent="-239713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3763" indent="-239713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09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781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353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25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D5452897-5068-4908-B787-2FA16C56020F}" type="slidenum">
              <a:rPr lang="en-US" altLang="en-US" sz="900">
                <a:latin typeface="Arial" panose="020B0604020202020204" pitchFamily="34" charset="0"/>
              </a:rPr>
              <a:pPr algn="r"/>
              <a:t>10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6563" y="554038"/>
            <a:ext cx="3633787" cy="2725737"/>
          </a:xfrm>
          <a:ln w="12700" cap="flat">
            <a:solidFill>
              <a:schemeClr val="tx1"/>
            </a:solidFill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350" y="3468688"/>
            <a:ext cx="7034213" cy="3284537"/>
          </a:xfrm>
        </p:spPr>
        <p:txBody>
          <a:bodyPr lIns="90474" tIns="44443" rIns="90474" bIns="4444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DD49A-CC91-4464-98AF-FDBBC6B43A3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5432425" y="6935788"/>
            <a:ext cx="41544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81" tIns="48241" rIns="96481" bIns="48241" anchor="b"/>
          <a:lstStyle>
            <a:lvl1pPr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300038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9713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2750" indent="-239713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3763" indent="-239713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09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781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353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25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D5452897-5068-4908-B787-2FA16C56020F}" type="slidenum">
              <a:rPr lang="en-US" altLang="en-US" sz="900">
                <a:latin typeface="Arial" panose="020B0604020202020204" pitchFamily="34" charset="0"/>
              </a:rPr>
              <a:pPr algn="r"/>
              <a:t>2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6563" y="554038"/>
            <a:ext cx="3633787" cy="2725737"/>
          </a:xfrm>
          <a:ln w="12700" cap="flat">
            <a:solidFill>
              <a:schemeClr val="tx1"/>
            </a:solidFill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350" y="3468688"/>
            <a:ext cx="7034213" cy="3284537"/>
          </a:xfrm>
        </p:spPr>
        <p:txBody>
          <a:bodyPr lIns="90474" tIns="44443" rIns="90474" bIns="4444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E9210-3DD2-4F12-8A06-DF8DA89FFAC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7E64F-5513-4B9B-820F-DDCA2164F06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7B115-4A5E-48D1-B505-E604F78E95C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77C82-89B6-4A30-9E1A-ADB005F1FF6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850AB-A7A5-4C5B-BC70-E75A4BF33F5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13417-8A26-4C34-85CC-13B6C1592D2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0E1D1-1EB6-4C55-97A9-427357A5072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0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55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2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0 w 5269"/>
                <a:gd name="T3" fmla="*/ 0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5268 w 5269"/>
                <a:gd name="T3" fmla="*/ 2976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936441" y="179294"/>
            <a:ext cx="1532471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 smtClean="0">
                <a:latin typeface="Helvetica" pitchFamily="34" charset="0"/>
              </a:rPr>
              <a:t>Intro Pipeline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0375817D-BB28-4C92-BE23-23BA97D90DF4}" type="slidenum">
              <a:rPr lang="en-US" sz="2000"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0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1" name="Text Box 22"/>
          <p:cNvSpPr txBox="1">
            <a:spLocks noChangeArrowheads="1"/>
          </p:cNvSpPr>
          <p:nvPr userDrawn="1"/>
        </p:nvSpPr>
        <p:spPr bwMode="auto">
          <a:xfrm>
            <a:off x="6781800" y="6553200"/>
            <a:ext cx="2286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2005-2020 WD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04-25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3" y="1828800"/>
            <a:ext cx="4484687" cy="357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Analogy</a:t>
            </a:r>
            <a:endParaRPr lang="en-AU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727075"/>
          </a:xfrm>
          <a:noFill/>
        </p:spPr>
        <p:txBody>
          <a:bodyPr>
            <a:spAutoFit/>
          </a:bodyPr>
          <a:lstStyle/>
          <a:p>
            <a:r>
              <a:rPr lang="en-US"/>
              <a:t>Pipelined laundry: overlapping execution</a:t>
            </a:r>
          </a:p>
          <a:p>
            <a:pPr lvl="1"/>
            <a:r>
              <a:rPr lang="en-US"/>
              <a:t>Parallelism improves performance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172200" y="5181600"/>
            <a:ext cx="2632075" cy="92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Arial" panose="020B0604020202020204" pitchFamily="34" charset="0"/>
              </a:rPr>
              <a:t>Non-stop speedup: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600" dirty="0" smtClean="0">
              <a:latin typeface="Arial" panose="020B0604020202020204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Arial" panose="020B0604020202020204" pitchFamily="34" charset="0"/>
              </a:rPr>
              <a:t>	2n/(0.5n + </a:t>
            </a:r>
            <a:r>
              <a:rPr lang="en-US" sz="1600" dirty="0">
                <a:latin typeface="Arial" panose="020B0604020202020204" pitchFamily="34" charset="0"/>
              </a:rPr>
              <a:t>1.5) ≈ </a:t>
            </a:r>
            <a:r>
              <a:rPr lang="en-US" sz="1600" dirty="0" smtClean="0">
                <a:latin typeface="Arial" panose="020B0604020202020204" pitchFamily="34" charset="0"/>
              </a:rPr>
              <a:t>4</a:t>
            </a: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54724" y="1143000"/>
            <a:ext cx="2632075" cy="270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Arial" panose="020B0604020202020204" pitchFamily="34" charset="0"/>
              </a:rPr>
              <a:t>Four loads</a:t>
            </a:r>
            <a:r>
              <a:rPr lang="en-US" sz="1600" dirty="0" smtClean="0">
                <a:latin typeface="Arial" panose="020B0604020202020204" pitchFamily="34" charset="0"/>
              </a:rPr>
              <a:t>:</a:t>
            </a:r>
          </a:p>
          <a:p>
            <a:pPr marL="6350" indent="-635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1775" algn="l"/>
                <a:tab pos="463550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		-	serial throughput:  </a:t>
            </a:r>
          </a:p>
          <a:p>
            <a:pPr marL="6350" indent="-635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1775" algn="l"/>
                <a:tab pos="4635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</a:rPr>
              <a:t>			0.5 load/</a:t>
            </a:r>
            <a:r>
              <a:rPr lang="en-US" sz="1600" dirty="0" err="1" smtClean="0">
                <a:latin typeface="Arial" panose="020B0604020202020204" pitchFamily="34" charset="0"/>
              </a:rPr>
              <a:t>hr</a:t>
            </a:r>
            <a:endParaRPr lang="en-US" sz="1600" dirty="0" smtClean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tabLst>
                <a:tab pos="231775" algn="l"/>
                <a:tab pos="463550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	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tabLst>
                <a:tab pos="231775" algn="l"/>
                <a:tab pos="4635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</a:rPr>
              <a:t>-	pipelined throughput:</a:t>
            </a:r>
          </a:p>
          <a:p>
            <a:pPr lvl="2" algn="l">
              <a:spcBef>
                <a:spcPct val="20000"/>
              </a:spcBef>
              <a:buClr>
                <a:schemeClr val="bg2"/>
              </a:buClr>
              <a:buSzPct val="75000"/>
              <a:tabLst>
                <a:tab pos="231775" algn="l"/>
                <a:tab pos="463550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1.14 load/</a:t>
            </a:r>
            <a:r>
              <a:rPr lang="en-US" sz="1600" dirty="0" err="1" smtClean="0">
                <a:latin typeface="Arial" panose="020B0604020202020204" pitchFamily="34" charset="0"/>
              </a:rPr>
              <a:t>hr</a:t>
            </a:r>
            <a:endParaRPr lang="en-US" sz="1600" dirty="0" smtClean="0">
              <a:latin typeface="Arial" panose="020B0604020202020204" pitchFamily="34" charset="0"/>
            </a:endParaRPr>
          </a:p>
          <a:p>
            <a:pPr marL="0" lvl="2" algn="l">
              <a:spcBef>
                <a:spcPct val="20000"/>
              </a:spcBef>
              <a:buClr>
                <a:schemeClr val="bg2"/>
              </a:buClr>
              <a:buSzPct val="75000"/>
              <a:tabLst>
                <a:tab pos="231775" algn="l"/>
                <a:tab pos="463550" algn="l"/>
              </a:tabLst>
            </a:pPr>
            <a:endParaRPr lang="en-US" sz="1600" dirty="0" smtClean="0">
              <a:latin typeface="Arial" panose="020B0604020202020204" pitchFamily="34" charset="0"/>
            </a:endParaRPr>
          </a:p>
          <a:p>
            <a:pPr marL="0" lvl="2" algn="l">
              <a:spcBef>
                <a:spcPct val="20000"/>
              </a:spcBef>
              <a:buClr>
                <a:schemeClr val="bg2"/>
              </a:buClr>
              <a:buSzPct val="75000"/>
              <a:tabLst>
                <a:tab pos="231775" algn="l"/>
                <a:tab pos="4635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</a:rPr>
              <a:t>-	speedup:</a:t>
            </a:r>
          </a:p>
          <a:p>
            <a:pPr marL="0" lvl="2" algn="l">
              <a:spcBef>
                <a:spcPct val="20000"/>
              </a:spcBef>
              <a:buClr>
                <a:schemeClr val="bg2"/>
              </a:buClr>
              <a:buSzPct val="75000"/>
              <a:tabLst>
                <a:tab pos="231775" algn="l"/>
                <a:tab pos="4635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</a:rPr>
              <a:t>		8/3.5 ≈ 2.3</a:t>
            </a:r>
            <a:endParaRPr lang="en-US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458200" cy="363538"/>
          </a:xfrm>
        </p:spPr>
        <p:txBody>
          <a:bodyPr lIns="90488" tIns="44450" rIns="90488" bIns="44450">
            <a:spAutoFit/>
          </a:bodyPr>
          <a:lstStyle/>
          <a:p>
            <a:r>
              <a:rPr lang="en-US" sz="1800" dirty="0" smtClean="0"/>
              <a:t>But… is there anything wrong with our thinking?</a:t>
            </a:r>
            <a:endParaRPr lang="en-US" sz="1800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65" y="1219200"/>
            <a:ext cx="7231135" cy="497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175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773668"/>
            <a:ext cx="876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What about handling: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$s0, $s1, exit</a:t>
            </a:r>
          </a:p>
          <a:p>
            <a:pPr algn="l"/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j     exit</a:t>
            </a:r>
          </a:p>
          <a:p>
            <a:pPr algn="l"/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$s0, 12($s1)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   $s3, $s0, $s1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   $s4, $s0, $s5</a:t>
            </a:r>
          </a:p>
          <a:p>
            <a:pPr algn="l"/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Courier New" pitchFamily="49" charset="0"/>
              </a:rPr>
              <a:t>Are there any other issues…?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r>
              <a:rPr lang="en-US"/>
              <a:t>Basic Idea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458200" cy="363538"/>
          </a:xfrm>
        </p:spPr>
        <p:txBody>
          <a:bodyPr lIns="90488" tIns="44450" rIns="90488" bIns="44450">
            <a:spAutoFit/>
          </a:bodyPr>
          <a:lstStyle/>
          <a:p>
            <a:r>
              <a:rPr lang="en-US" sz="1800"/>
              <a:t>What if we think of the simple datapath as a linear sequence of stages?</a:t>
            </a:r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457200" y="5715000"/>
            <a:ext cx="84582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Can we operate the stages independently, using an earlier one to begin the next instruction before the previous </a:t>
            </a:r>
            <a:r>
              <a:rPr lang="en-US" sz="1800" dirty="0" smtClean="0">
                <a:latin typeface="Arial" panose="020B0604020202020204" pitchFamily="34" charset="0"/>
              </a:rPr>
              <a:t>instruction has </a:t>
            </a:r>
            <a:r>
              <a:rPr lang="en-US" sz="1800" dirty="0">
                <a:latin typeface="Arial" panose="020B0604020202020204" pitchFamily="34" charset="0"/>
              </a:rPr>
              <a:t>completed?</a:t>
            </a:r>
          </a:p>
        </p:txBody>
      </p:sp>
      <p:sp>
        <p:nvSpPr>
          <p:cNvPr id="69641" name="Rectangle 8"/>
          <p:cNvSpPr>
            <a:spLocks noChangeArrowheads="1"/>
          </p:cNvSpPr>
          <p:nvPr/>
        </p:nvSpPr>
        <p:spPr bwMode="auto">
          <a:xfrm>
            <a:off x="7162800" y="1219200"/>
            <a:ext cx="1676400" cy="17907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400" dirty="0">
                <a:latin typeface="Arial" charset="0"/>
              </a:rPr>
              <a:t>We have 5 stages, which will mean that on any given cycle up to 5 different instructions will be in various points of execution.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171394"/>
            <a:ext cx="6629399" cy="456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5-stage Pipeline</a:t>
            </a:r>
            <a:endParaRPr lang="en-AU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914400"/>
            <a:ext cx="7924800" cy="372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7950" algn="l"/>
                <a:tab pos="5949950" algn="l"/>
              </a:tabLst>
            </a:pPr>
            <a:r>
              <a:rPr lang="en-US" sz="2000" dirty="0">
                <a:latin typeface="Arial" panose="020B0604020202020204" pitchFamily="34" charset="0"/>
              </a:rPr>
              <a:t>Stage	Actions	</a:t>
            </a:r>
            <a:r>
              <a:rPr lang="en-US" sz="2000" dirty="0" smtClean="0">
                <a:latin typeface="Arial" panose="020B0604020202020204" pitchFamily="34" charset="0"/>
              </a:rPr>
              <a:t>For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7950" algn="l"/>
                <a:tab pos="5949950" algn="l"/>
              </a:tabLst>
            </a:pPr>
            <a:endParaRPr lang="en-US" sz="20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IF	Instruction fetch from memory	all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endParaRPr lang="en-US" sz="16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ID	Instruction decode &amp; register read	decode for </a:t>
            </a:r>
            <a:r>
              <a:rPr lang="en-US" sz="1600" dirty="0" smtClean="0">
                <a:latin typeface="Arial" panose="020B0604020202020204" pitchFamily="34" charset="0"/>
              </a:rPr>
              <a:t>all;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</a:rPr>
              <a:t>	read for all but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j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endParaRPr lang="en-US" sz="16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EX	Execute operation or calculate address	all but </a:t>
            </a:r>
            <a:r>
              <a:rPr lang="en-US" sz="1600" dirty="0">
                <a:latin typeface="Courier New" pitchFamily="49" charset="0"/>
              </a:rPr>
              <a:t>j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endParaRPr lang="en-US" sz="16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MEM	Access memory operand	</a:t>
            </a:r>
            <a:r>
              <a:rPr lang="en-US" sz="1600" dirty="0" err="1">
                <a:latin typeface="Courier New" pitchFamily="49" charset="0"/>
              </a:rPr>
              <a:t>lw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sw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endParaRPr lang="en-US" sz="16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377950" algn="l"/>
                <a:tab pos="59499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WB	Write result back to register	</a:t>
            </a:r>
            <a:r>
              <a:rPr lang="en-US" sz="1600" dirty="0" err="1">
                <a:latin typeface="Courier New" pitchFamily="49" charset="0"/>
              </a:rPr>
              <a:t>lw</a:t>
            </a:r>
            <a:r>
              <a:rPr lang="en-US" sz="1600" dirty="0">
                <a:latin typeface="Arial" panose="020B0604020202020204" pitchFamily="34" charset="0"/>
              </a:rPr>
              <a:t>, R-type</a:t>
            </a:r>
            <a:endParaRPr lang="en-AU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Assumptions</a:t>
            </a:r>
            <a:endParaRPr lang="en-AU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954088"/>
          </a:xfrm>
          <a:noFill/>
        </p:spPr>
        <p:txBody>
          <a:bodyPr>
            <a:spAutoFit/>
          </a:bodyPr>
          <a:lstStyle/>
          <a:p>
            <a:r>
              <a:rPr lang="en-US" sz="1800"/>
              <a:t>Assume time for stages is</a:t>
            </a:r>
          </a:p>
          <a:p>
            <a:pPr lvl="1"/>
            <a:r>
              <a:rPr lang="en-US" sz="1600"/>
              <a:t>100ps for register read or write</a:t>
            </a:r>
          </a:p>
          <a:p>
            <a:pPr lvl="1"/>
            <a:r>
              <a:rPr lang="en-US" sz="1600"/>
              <a:t>200ps for other stages</a:t>
            </a:r>
          </a:p>
        </p:txBody>
      </p:sp>
      <p:graphicFrame>
        <p:nvGraphicFramePr>
          <p:cNvPr id="348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603061"/>
              </p:ext>
            </p:extLst>
          </p:nvPr>
        </p:nvGraphicFramePr>
        <p:xfrm>
          <a:off x="485775" y="2133600"/>
          <a:ext cx="8353425" cy="2647952"/>
        </p:xfrm>
        <a:graphic>
          <a:graphicData uri="http://schemas.openxmlformats.org/drawingml/2006/table">
            <a:tbl>
              <a:tblPr/>
              <a:tblGrid>
                <a:gridCol w="126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Instruction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Instruction fetch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Register read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ALU operation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Memory access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Register write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time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lw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800ps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sw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700ps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R-format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beq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200ps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500ps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70" name="Text Box 54"/>
          <p:cNvSpPr txBox="1">
            <a:spLocks noChangeArrowheads="1"/>
          </p:cNvSpPr>
          <p:nvPr/>
        </p:nvSpPr>
        <p:spPr bwMode="auto">
          <a:xfrm>
            <a:off x="5791200" y="5867400"/>
            <a:ext cx="3124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QTP:  how does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 fit in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Timing Details</a:t>
            </a:r>
            <a:endParaRPr lang="en-A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Each stage is allotted 200ps, and so that is the cycle time.  </a:t>
            </a: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That leads to "gaps" in stages 2 and 5:</a:t>
            </a:r>
          </a:p>
        </p:txBody>
      </p:sp>
      <p:sp>
        <p:nvSpPr>
          <p:cNvPr id="10" name="Rectangle 57"/>
          <p:cNvSpPr>
            <a:spLocks noChangeArrowheads="1"/>
          </p:cNvSpPr>
          <p:nvPr/>
        </p:nvSpPr>
        <p:spPr bwMode="auto">
          <a:xfrm>
            <a:off x="457200" y="4610827"/>
            <a:ext cx="84582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We stipulate that register writes take place in the first half of a cycle and that register reads take place in the second half of a cycle</a:t>
            </a:r>
            <a:r>
              <a:rPr lang="en-US" sz="1800" dirty="0" smtClean="0">
                <a:latin typeface="Arial" panose="020B0604020202020204" pitchFamily="34" charset="0"/>
              </a:rPr>
              <a:t>.</a:t>
            </a:r>
            <a:endParaRPr lang="en-US" sz="1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Line 58"/>
          <p:cNvSpPr>
            <a:spLocks noChangeShapeType="1"/>
          </p:cNvSpPr>
          <p:nvPr/>
        </p:nvSpPr>
        <p:spPr bwMode="auto">
          <a:xfrm>
            <a:off x="2209800" y="1447800"/>
            <a:ext cx="4724400" cy="10668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" name="Line 59"/>
          <p:cNvSpPr>
            <a:spLocks noChangeShapeType="1"/>
          </p:cNvSpPr>
          <p:nvPr/>
        </p:nvSpPr>
        <p:spPr bwMode="auto">
          <a:xfrm>
            <a:off x="2209800" y="1447800"/>
            <a:ext cx="1295400" cy="10668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13" name="Pictur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2209800"/>
            <a:ext cx="69484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Line 59"/>
          <p:cNvSpPr>
            <a:spLocks noChangeShapeType="1"/>
          </p:cNvSpPr>
          <p:nvPr/>
        </p:nvSpPr>
        <p:spPr bwMode="auto">
          <a:xfrm flipV="1">
            <a:off x="3276600" y="3429000"/>
            <a:ext cx="228600" cy="12192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5" name="Line 59"/>
          <p:cNvSpPr>
            <a:spLocks noChangeShapeType="1"/>
          </p:cNvSpPr>
          <p:nvPr/>
        </p:nvSpPr>
        <p:spPr bwMode="auto">
          <a:xfrm flipV="1">
            <a:off x="5943600" y="3428999"/>
            <a:ext cx="838200" cy="118182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457200" y="5802226"/>
            <a:ext cx="8458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QTP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: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f04-27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" b="49382"/>
          <a:stretch>
            <a:fillRect/>
          </a:stretch>
        </p:blipFill>
        <p:spPr bwMode="auto">
          <a:xfrm>
            <a:off x="2330450" y="1238250"/>
            <a:ext cx="65849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Non-pipelined Performance</a:t>
            </a:r>
            <a:endParaRPr lang="en-AU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57200" y="766763"/>
            <a:ext cx="26765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Single-cycle (T</a:t>
            </a:r>
            <a:r>
              <a:rPr lang="en-US" sz="1800" baseline="-25000">
                <a:latin typeface="Arial" charset="0"/>
              </a:rPr>
              <a:t>c</a:t>
            </a:r>
            <a:r>
              <a:rPr lang="en-US" sz="1800">
                <a:latin typeface="Arial" charset="0"/>
              </a:rPr>
              <a:t>= 800ps)</a:t>
            </a:r>
            <a:endParaRPr lang="en-AU" sz="1800">
              <a:latin typeface="Arial" charset="0"/>
            </a:endParaRP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457200" y="3476625"/>
            <a:ext cx="8458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Total time to execute 3 instructions would be 2400 ps.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Total time to execute N instructions would be 800N 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Performance</a:t>
            </a:r>
            <a:endParaRPr lang="en-AU" dirty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23844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Pipelined (T</a:t>
            </a:r>
            <a:r>
              <a:rPr lang="en-US" sz="1800" baseline="-25000">
                <a:latin typeface="Arial" charset="0"/>
              </a:rPr>
              <a:t>c</a:t>
            </a:r>
            <a:r>
              <a:rPr lang="en-US" sz="1800">
                <a:latin typeface="Arial" charset="0"/>
              </a:rPr>
              <a:t>= 200ps)</a:t>
            </a:r>
            <a:endParaRPr lang="en-AU" sz="1800">
              <a:latin typeface="Arial" charset="0"/>
            </a:endParaRPr>
          </a:p>
        </p:txBody>
      </p:sp>
      <p:pic>
        <p:nvPicPr>
          <p:cNvPr id="36870" name="Picture 6" descr="f04-27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1" t="50618"/>
          <a:stretch>
            <a:fillRect/>
          </a:stretch>
        </p:blipFill>
        <p:spPr bwMode="auto">
          <a:xfrm>
            <a:off x="2286000" y="1066800"/>
            <a:ext cx="666591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457200" y="3476625"/>
            <a:ext cx="8458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Total time to execute </a:t>
            </a:r>
            <a:r>
              <a:rPr lang="en-US" sz="1800" u="sng" dirty="0" smtClean="0">
                <a:latin typeface="Arial" panose="020B0604020202020204" pitchFamily="34" charset="0"/>
              </a:rPr>
              <a:t>these</a:t>
            </a:r>
            <a:r>
              <a:rPr lang="en-US" sz="1800" dirty="0" smtClean="0">
                <a:latin typeface="Arial" panose="020B0604020202020204" pitchFamily="34" charset="0"/>
              </a:rPr>
              <a:t> 3 </a:t>
            </a:r>
            <a:r>
              <a:rPr lang="en-US" sz="1800" dirty="0">
                <a:latin typeface="Arial" panose="020B0604020202020204" pitchFamily="34" charset="0"/>
              </a:rPr>
              <a:t>instructions would be 1400 ps.</a:t>
            </a:r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457200" y="4970463"/>
            <a:ext cx="8458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Total time to execute </a:t>
            </a:r>
            <a:r>
              <a:rPr lang="en-US" sz="1800" dirty="0" smtClean="0">
                <a:latin typeface="Arial" panose="020B0604020202020204" pitchFamily="34" charset="0"/>
              </a:rPr>
              <a:t>N (similar) </a:t>
            </a:r>
            <a:r>
              <a:rPr lang="en-US" sz="1800" dirty="0">
                <a:latin typeface="Arial" panose="020B0604020202020204" pitchFamily="34" charset="0"/>
              </a:rPr>
              <a:t>instructions would be 800 + 200N ps.</a:t>
            </a:r>
          </a:p>
        </p:txBody>
      </p:sp>
      <p:sp>
        <p:nvSpPr>
          <p:cNvPr id="36873" name="Rectangle 6"/>
          <p:cNvSpPr>
            <a:spLocks noChangeArrowheads="1"/>
          </p:cNvSpPr>
          <p:nvPr/>
        </p:nvSpPr>
        <p:spPr bwMode="auto">
          <a:xfrm>
            <a:off x="457200" y="4056063"/>
            <a:ext cx="8458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Speedup would be 2400/1400 or about 1.7.</a:t>
            </a:r>
          </a:p>
        </p:txBody>
      </p:sp>
      <p:sp>
        <p:nvSpPr>
          <p:cNvPr id="36874" name="Rectangle 6"/>
          <p:cNvSpPr>
            <a:spLocks noChangeArrowheads="1"/>
          </p:cNvSpPr>
          <p:nvPr/>
        </p:nvSpPr>
        <p:spPr bwMode="auto">
          <a:xfrm>
            <a:off x="457200" y="5580063"/>
            <a:ext cx="8458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Speedup would be 800N/(800+200N) or about 4 for large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6872" grpId="0"/>
      <p:bldP spid="36873" grpId="0"/>
      <p:bldP spid="368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Speedup</a:t>
            </a:r>
            <a:endParaRPr lang="en-A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6125"/>
            <a:ext cx="8458200" cy="369974"/>
          </a:xfrm>
          <a:noFill/>
        </p:spPr>
        <p:txBody>
          <a:bodyPr>
            <a:spAutoFit/>
          </a:bodyPr>
          <a:lstStyle/>
          <a:p>
            <a:r>
              <a:rPr lang="en-US" sz="1800" dirty="0"/>
              <a:t>If all stages are balanced (i.e., all take the same time):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57200" y="3200400"/>
            <a:ext cx="8458200" cy="256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If not balanced, speedup is less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Speedup is due to increased throughput</a:t>
            </a:r>
          </a:p>
          <a:p>
            <a:pPr marL="742950" lvl="1" indent="-285750" algn="l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600" dirty="0">
                <a:latin typeface="Arial" panose="020B0604020202020204" pitchFamily="34" charset="0"/>
              </a:rPr>
              <a:t>Latency (time for each instruction) does not decrease</a:t>
            </a:r>
          </a:p>
          <a:p>
            <a:pPr marL="742950" lvl="1" indent="-285750" algn="l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600" dirty="0">
                <a:latin typeface="Arial" panose="020B0604020202020204" pitchFamily="34" charset="0"/>
              </a:rPr>
              <a:t>In fact…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AU" sz="1800" dirty="0">
              <a:latin typeface="Arial" panose="020B0604020202020204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AU" sz="1800" dirty="0">
                <a:latin typeface="Arial" panose="020B0604020202020204" pitchFamily="34" charset="0"/>
              </a:rPr>
              <a:t>Note:  the goal here is to improve overall performance, which is often not the same as optimizing the performance of any particular operation.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77605"/>
              </p:ext>
            </p:extLst>
          </p:nvPr>
        </p:nvGraphicFramePr>
        <p:xfrm>
          <a:off x="808038" y="1524000"/>
          <a:ext cx="7542212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1" name="Equation" r:id="rId4" imgW="5067000" imgH="444240" progId="Equation.DSMT4">
                  <p:embed/>
                </p:oleObj>
              </mc:Choice>
              <mc:Fallback>
                <p:oleObj name="Equation" r:id="rId4" imgW="506700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524000"/>
                        <a:ext cx="7542212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Pipelining and ISA Design</a:t>
            </a:r>
            <a:endParaRPr lang="en-AU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343400" y="5334000"/>
            <a:ext cx="4419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QTP:  what if we had to support:</a:t>
            </a:r>
          </a:p>
          <a:p>
            <a:pPr algn="l">
              <a:spcBef>
                <a:spcPct val="50000"/>
              </a:spcBef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</a:rPr>
              <a:t>	add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4($t0), 12($t1), -8($t2)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7620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MIPS32 ISA was designed for pipelining: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230868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anose="020B0604020202020204" pitchFamily="34" charset="0"/>
              </a:rPr>
              <a:t>32-bit machine instructions (uniformity)</a:t>
            </a:r>
          </a:p>
          <a:p>
            <a:pPr algn="l">
              <a:tabLst>
                <a:tab pos="231775" algn="l"/>
                <a:tab pos="4635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</a:rPr>
              <a:t>-	easier to fetch and decode in one cycle</a:t>
            </a:r>
          </a:p>
          <a:p>
            <a:pPr algn="l">
              <a:tabLst>
                <a:tab pos="231775" algn="l"/>
                <a:tab pos="4635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</a:rPr>
              <a:t>-	</a:t>
            </a:r>
            <a:r>
              <a:rPr lang="en-US" sz="1600" dirty="0" err="1" smtClean="0">
                <a:latin typeface="Arial" panose="020B0604020202020204" pitchFamily="34" charset="0"/>
              </a:rPr>
              <a:t>vs</a:t>
            </a:r>
            <a:r>
              <a:rPr lang="en-US" sz="1600" dirty="0" smtClean="0">
                <a:latin typeface="Arial" panose="020B0604020202020204" pitchFamily="34" charset="0"/>
              </a:rPr>
              <a:t> x86:  machine instructions vary from 1 to 17 bytes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20087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anose="020B0604020202020204" pitchFamily="34" charset="0"/>
              </a:rPr>
              <a:t>Few, regular instruction formats</a:t>
            </a:r>
          </a:p>
          <a:p>
            <a:pPr algn="l">
              <a:tabLst>
                <a:tab pos="231775" algn="l"/>
                <a:tab pos="463550" algn="l"/>
              </a:tabLst>
            </a:pP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</a:rPr>
              <a:t>-	can decode </a:t>
            </a:r>
            <a:r>
              <a:rPr lang="en-US" sz="1600" dirty="0" err="1" smtClean="0">
                <a:latin typeface="Arial" panose="020B0604020202020204" pitchFamily="34" charset="0"/>
              </a:rPr>
              <a:t>opcode</a:t>
            </a:r>
            <a:r>
              <a:rPr lang="en-US" sz="1600" dirty="0" smtClean="0">
                <a:latin typeface="Arial" panose="020B0604020202020204" pitchFamily="34" charset="0"/>
              </a:rPr>
              <a:t> and read registers in same clock cycle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1425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Load/store addressing</a:t>
            </a:r>
          </a:p>
          <a:p>
            <a:pPr algn="l">
              <a:tabLst>
                <a:tab pos="231775" algn="l"/>
                <a:tab pos="46355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can calculate address in one pipeline stage…</a:t>
            </a:r>
          </a:p>
          <a:p>
            <a:pPr algn="l">
              <a:tabLst>
                <a:tab pos="231775" algn="l"/>
                <a:tab pos="46355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… and access data memory in the next pipeline stage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9534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Alignment requirements for memory operands</a:t>
            </a:r>
          </a:p>
          <a:p>
            <a:pPr algn="l">
              <a:tabLst>
                <a:tab pos="231775" algn="l"/>
                <a:tab pos="46355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4-byte accesses must be at “word” addresses</a:t>
            </a:r>
          </a:p>
          <a:p>
            <a:pPr algn="l">
              <a:tabLst>
                <a:tab pos="231775" algn="l"/>
                <a:tab pos="46355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memory access takes only one clock cycle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820</TotalTime>
  <Words>526</Words>
  <Application>Microsoft Office PowerPoint</Application>
  <PresentationFormat>Overhead</PresentationFormat>
  <Paragraphs>148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Courier New</vt:lpstr>
      <vt:lpstr>Helvetica</vt:lpstr>
      <vt:lpstr>Monotype Sorts</vt:lpstr>
      <vt:lpstr>Times New Roman</vt:lpstr>
      <vt:lpstr>Wingdings</vt:lpstr>
      <vt:lpstr>Professional</vt:lpstr>
      <vt:lpstr>Equation</vt:lpstr>
      <vt:lpstr>Pipelining Analogy</vt:lpstr>
      <vt:lpstr>Basic Idea</vt:lpstr>
      <vt:lpstr>MIPS 5-stage Pipeline</vt:lpstr>
      <vt:lpstr>Timing Assumptions</vt:lpstr>
      <vt:lpstr>Pipeline Timing Details</vt:lpstr>
      <vt:lpstr>Non-pipelined Performance</vt:lpstr>
      <vt:lpstr>Pipelined Performance</vt:lpstr>
      <vt:lpstr>Pipeline Speedup</vt:lpstr>
      <vt:lpstr>Pipelining and ISA Design</vt:lpstr>
      <vt:lpstr>Issues</vt:lpstr>
      <vt:lpstr>Issues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MIPS32 Pipeline</dc:title>
  <dc:creator>William D McQuain</dc:creator>
  <cp:lastModifiedBy>William D McQuain</cp:lastModifiedBy>
  <cp:revision>109</cp:revision>
  <cp:lastPrinted>1998-08-23T21:44:04Z</cp:lastPrinted>
  <dcterms:created xsi:type="dcterms:W3CDTF">1998-08-05T19:51:03Z</dcterms:created>
  <dcterms:modified xsi:type="dcterms:W3CDTF">2020-02-24T16:14:11Z</dcterms:modified>
</cp:coreProperties>
</file>