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9" r:id="rId2"/>
    <p:sldId id="260" r:id="rId3"/>
    <p:sldId id="272" r:id="rId4"/>
    <p:sldId id="278" r:id="rId5"/>
    <p:sldId id="280" r:id="rId6"/>
    <p:sldId id="274" r:id="rId7"/>
    <p:sldId id="281" r:id="rId8"/>
    <p:sldId id="282" r:id="rId9"/>
    <p:sldId id="283" r:id="rId10"/>
    <p:sldId id="285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75" r:id="rId21"/>
    <p:sldId id="297" r:id="rId22"/>
    <p:sldId id="298" r:id="rId23"/>
    <p:sldId id="308" r:id="rId24"/>
    <p:sldId id="304" r:id="rId25"/>
    <p:sldId id="309" r:id="rId26"/>
    <p:sldId id="306" r:id="rId27"/>
    <p:sldId id="303" r:id="rId28"/>
    <p:sldId id="296" r:id="rId29"/>
    <p:sldId id="276" r:id="rId30"/>
    <p:sldId id="307" r:id="rId31"/>
    <p:sldId id="300" r:id="rId32"/>
    <p:sldId id="301" r:id="rId33"/>
    <p:sldId id="302" r:id="rId34"/>
  </p:sldIdLst>
  <p:sldSz cx="9144000" cy="6858000" type="overhead"/>
  <p:notesSz cx="9296400" cy="7010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CB8CD8-12D6-4E1F-BD2E-FA2930221018}">
          <p14:sldIdLst>
            <p14:sldId id="259"/>
            <p14:sldId id="260"/>
            <p14:sldId id="272"/>
            <p14:sldId id="278"/>
            <p14:sldId id="280"/>
            <p14:sldId id="274"/>
            <p14:sldId id="281"/>
          </p14:sldIdLst>
        </p14:section>
        <p14:section name="Untitled Section" id="{ADFC77F3-DD45-4D69-9A4F-22B178452AF3}">
          <p14:sldIdLst>
            <p14:sldId id="282"/>
            <p14:sldId id="283"/>
            <p14:sldId id="285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75"/>
            <p14:sldId id="297"/>
            <p14:sldId id="298"/>
            <p14:sldId id="308"/>
            <p14:sldId id="304"/>
            <p14:sldId id="309"/>
            <p14:sldId id="306"/>
            <p14:sldId id="303"/>
            <p14:sldId id="296"/>
            <p14:sldId id="276"/>
            <p14:sldId id="307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660000"/>
    <a:srgbClr val="FFFF66"/>
    <a:srgbClr val="000000"/>
    <a:srgbClr val="EAEAEA"/>
    <a:srgbClr val="DDDDDD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89" autoAdjust="0"/>
    <p:restoredTop sz="86423" autoAdjust="0"/>
  </p:normalViewPr>
  <p:slideViewPr>
    <p:cSldViewPr>
      <p:cViewPr varScale="1">
        <p:scale>
          <a:sx n="98" d="100"/>
          <a:sy n="98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392" y="14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3" Type="http://schemas.openxmlformats.org/officeDocument/2006/relationships/slide" Target="slides/slide6.xml"/><Relationship Id="rId7" Type="http://schemas.openxmlformats.org/officeDocument/2006/relationships/slide" Target="slides/slide2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22.xml"/><Relationship Id="rId11" Type="http://schemas.openxmlformats.org/officeDocument/2006/relationships/slide" Target="slides/slide27.xml"/><Relationship Id="rId5" Type="http://schemas.openxmlformats.org/officeDocument/2006/relationships/slide" Target="slides/slide21.xml"/><Relationship Id="rId10" Type="http://schemas.openxmlformats.org/officeDocument/2006/relationships/slide" Target="slides/slide26.xml"/><Relationship Id="rId4" Type="http://schemas.openxmlformats.org/officeDocument/2006/relationships/slide" Target="slides/slide20.xml"/><Relationship Id="rId9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4000" cy="36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6253" y="0"/>
            <a:ext cx="4064000" cy="36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279"/>
            <a:ext cx="4064000" cy="36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©</a:t>
            </a:r>
            <a:r>
              <a:rPr lang="en-US" dirty="0" smtClean="0">
                <a:latin typeface="Arial" panose="020B0604020202020204" pitchFamily="34" charset="0"/>
              </a:rPr>
              <a:t>W D </a:t>
            </a:r>
            <a:r>
              <a:rPr lang="en-US" dirty="0" err="1" smtClean="0">
                <a:latin typeface="Arial" panose="020B0604020202020204" pitchFamily="34" charset="0"/>
              </a:rPr>
              <a:t>McQuain</a:t>
            </a:r>
            <a:r>
              <a:rPr lang="en-US" dirty="0" smtClean="0">
                <a:latin typeface="Arial" panose="020B0604020202020204" pitchFamily="34" charset="0"/>
              </a:rPr>
              <a:t>  2005-2013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46253" y="6658279"/>
            <a:ext cx="4064000" cy="36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BFA47E7-A6C9-4DC3-B2E3-855AA9A25519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69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594" cy="35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l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806" y="1"/>
            <a:ext cx="4028594" cy="35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638800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771" y="536565"/>
            <a:ext cx="5414048" cy="597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05"/>
            <a:ext cx="4028594" cy="35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l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806" y="6659805"/>
            <a:ext cx="4028594" cy="35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>
                <a:latin typeface="Arial" panose="020B0604020202020204" pitchFamily="34" charset="0"/>
              </a:defRPr>
            </a:lvl1pPr>
          </a:lstStyle>
          <a:p>
            <a:fld id="{841297EE-A1D6-4E92-9B45-43A0B7CF8B4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35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5A695-54D9-45A7-ABAA-7BFEB991B31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53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3D2C-9B5D-4CF6-88B9-D383C73210A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CDAAF-9A9F-4F12-A48A-129A4788A8B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CDAAF-9A9F-4F12-A48A-129A4788A8B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9F4DA-69BD-4315-ABA2-EB01EEEDFC8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CDAAF-9A9F-4F12-A48A-129A4788A8BD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5ABB-32C5-4A8F-8206-AC3FC3AE4D5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A8D84-84A9-4416-B0E5-E56D413292E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A8D84-84A9-4416-B0E5-E56D413292E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41796-A794-4D3A-B488-09421478125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41796-A794-4D3A-B488-09421478125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41796-A794-4D3A-B488-09421478125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2425" y="525463"/>
            <a:ext cx="3508375" cy="26304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13" y="3330666"/>
            <a:ext cx="6817975" cy="315384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97EE-A1D6-4E92-9B45-43A0B7CF8B4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34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9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27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782212" y="179388"/>
            <a:ext cx="1904367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>
                <a:latin typeface="Helvetica" pitchFamily="34" charset="0"/>
              </a:rPr>
              <a:t>Datapath </a:t>
            </a:r>
            <a:r>
              <a:rPr lang="en-US" altLang="en-US" sz="1800" dirty="0" smtClean="0">
                <a:latin typeface="Helvetica" pitchFamily="34" charset="0"/>
              </a:rPr>
              <a:t>Design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21E4985-955C-4382-A134-CCAC4B16AE19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6705600" y="6553200"/>
            <a:ext cx="2362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A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2555188"/>
          </a:xfrm>
          <a:noFill/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/>
              <a:t>We </a:t>
            </a:r>
            <a:r>
              <a:rPr lang="en-US" sz="1800" dirty="0"/>
              <a:t>will examine a simplified MIPS implementation </a:t>
            </a:r>
            <a:r>
              <a:rPr lang="en-US" sz="1800" dirty="0" smtClean="0"/>
              <a:t>first, </a:t>
            </a:r>
            <a:r>
              <a:rPr lang="en-US" sz="1800" dirty="0"/>
              <a:t>and </a:t>
            </a:r>
            <a:r>
              <a:rPr lang="en-US" sz="1800" dirty="0" smtClean="0"/>
              <a:t>then produce a </a:t>
            </a:r>
            <a:r>
              <a:rPr lang="en-US" sz="1800" dirty="0"/>
              <a:t>more realistic pipelined </a:t>
            </a:r>
            <a:r>
              <a:rPr lang="en-US" sz="1800" dirty="0" smtClean="0"/>
              <a:t>version.</a:t>
            </a:r>
            <a:endParaRPr lang="en-US" sz="18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6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6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/>
              <a:t>A simple, representative </a:t>
            </a:r>
            <a:r>
              <a:rPr lang="en-US" sz="1800" dirty="0"/>
              <a:t>subset of machine instructions, shows most </a:t>
            </a:r>
            <a:r>
              <a:rPr lang="en-US" sz="1800" dirty="0" smtClean="0"/>
              <a:t>aspects: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Memory reference: </a:t>
            </a:r>
            <a:r>
              <a:rPr lang="en-US" sz="1600" dirty="0" err="1">
                <a:latin typeface="Lucida Console" pitchFamily="49" charset="0"/>
              </a:rPr>
              <a:t>lw</a:t>
            </a:r>
            <a:r>
              <a:rPr lang="en-US" sz="1600" dirty="0"/>
              <a:t>, </a:t>
            </a:r>
            <a:r>
              <a:rPr lang="en-US" sz="1600" dirty="0" err="1">
                <a:latin typeface="Lucida Console" pitchFamily="49" charset="0"/>
              </a:rPr>
              <a:t>sw</a:t>
            </a:r>
            <a:endParaRPr lang="en-US" sz="1600" dirty="0">
              <a:latin typeface="Lucida Console" pitchFamily="49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Arithmetic/logical: </a:t>
            </a:r>
            <a:r>
              <a:rPr lang="en-US" sz="1600" dirty="0">
                <a:latin typeface="Lucida Console" pitchFamily="49" charset="0"/>
              </a:rPr>
              <a:t>add</a:t>
            </a:r>
            <a:r>
              <a:rPr lang="en-US" sz="1600" dirty="0"/>
              <a:t>, </a:t>
            </a:r>
            <a:r>
              <a:rPr lang="en-US" sz="1600" dirty="0">
                <a:latin typeface="Lucida Console" pitchFamily="49" charset="0"/>
              </a:rPr>
              <a:t>sub</a:t>
            </a:r>
            <a:r>
              <a:rPr lang="en-US" sz="1600" dirty="0"/>
              <a:t>, </a:t>
            </a:r>
            <a:r>
              <a:rPr lang="en-US" sz="1600" dirty="0">
                <a:latin typeface="Lucida Console" pitchFamily="49" charset="0"/>
              </a:rPr>
              <a:t>and</a:t>
            </a:r>
            <a:r>
              <a:rPr lang="en-US" sz="1600" dirty="0"/>
              <a:t>, </a:t>
            </a:r>
            <a:r>
              <a:rPr lang="en-US" sz="1600" dirty="0" smtClean="0">
                <a:latin typeface="Lucida Console" pitchFamily="49" charset="0"/>
              </a:rPr>
              <a:t>or, </a:t>
            </a:r>
            <a:r>
              <a:rPr lang="en-US" sz="1600" dirty="0" err="1" smtClean="0">
                <a:latin typeface="Lucida Console" pitchFamily="49" charset="0"/>
              </a:rPr>
              <a:t>slt</a:t>
            </a:r>
            <a:endParaRPr lang="en-US" sz="1600" dirty="0">
              <a:latin typeface="Lucida Console" pitchFamily="49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</a:t>
            </a:r>
            <a:r>
              <a:rPr lang="en-US" sz="1600" dirty="0" smtClean="0"/>
              <a:t>Transfer of control: </a:t>
            </a:r>
            <a:r>
              <a:rPr lang="en-US" sz="1600" dirty="0" err="1">
                <a:latin typeface="Lucida Console" pitchFamily="49" charset="0"/>
              </a:rPr>
              <a:t>beq</a:t>
            </a:r>
            <a:r>
              <a:rPr lang="en-US" sz="1600" dirty="0"/>
              <a:t>, </a:t>
            </a:r>
            <a:r>
              <a:rPr lang="en-US" sz="1600" dirty="0">
                <a:latin typeface="Lucida Console" pitchFamily="49" charset="0"/>
              </a:rPr>
              <a:t>j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7750" y="3657599"/>
            <a:ext cx="7480868" cy="1676401"/>
            <a:chOff x="1047750" y="3657599"/>
            <a:chExt cx="7480868" cy="1676401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47750" y="3657600"/>
              <a:ext cx="430406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</a:rPr>
                <a:t>R</a:t>
              </a:r>
            </a:p>
          </p:txBody>
        </p:sp>
        <p:sp>
          <p:nvSpPr>
            <p:cNvPr id="41" name="Rectangle 28"/>
            <p:cNvSpPr>
              <a:spLocks noChangeArrowheads="1"/>
            </p:cNvSpPr>
            <p:nvPr/>
          </p:nvSpPr>
          <p:spPr bwMode="auto">
            <a:xfrm>
              <a:off x="6934200" y="3657600"/>
              <a:ext cx="11614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err="1">
                  <a:latin typeface="Courier New" pitchFamily="49" charset="0"/>
                </a:rPr>
                <a:t>funct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42" name="Rectangle 29"/>
            <p:cNvSpPr>
              <a:spLocks noChangeArrowheads="1"/>
            </p:cNvSpPr>
            <p:nvPr/>
          </p:nvSpPr>
          <p:spPr bwMode="auto">
            <a:xfrm>
              <a:off x="6041583" y="3657600"/>
              <a:ext cx="892617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err="1">
                  <a:latin typeface="Courier New" pitchFamily="49" charset="0"/>
                </a:rPr>
                <a:t>shamt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43" name="Rectangle 30"/>
            <p:cNvSpPr>
              <a:spLocks noChangeArrowheads="1"/>
            </p:cNvSpPr>
            <p:nvPr/>
          </p:nvSpPr>
          <p:spPr bwMode="auto">
            <a:xfrm>
              <a:off x="5126360" y="3657600"/>
              <a:ext cx="11614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rd</a:t>
              </a:r>
            </a:p>
          </p:txBody>
        </p:sp>
        <p:sp>
          <p:nvSpPr>
            <p:cNvPr id="44" name="Rectangle 31"/>
            <p:cNvSpPr>
              <a:spLocks noChangeArrowheads="1"/>
            </p:cNvSpPr>
            <p:nvPr/>
          </p:nvSpPr>
          <p:spPr bwMode="auto">
            <a:xfrm>
              <a:off x="3926735" y="3657600"/>
              <a:ext cx="1199625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err="1">
                  <a:latin typeface="Courier New" pitchFamily="49" charset="0"/>
                </a:rPr>
                <a:t>rt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45" name="Rectangle 32"/>
            <p:cNvSpPr>
              <a:spLocks noChangeArrowheads="1"/>
            </p:cNvSpPr>
            <p:nvPr/>
          </p:nvSpPr>
          <p:spPr bwMode="auto">
            <a:xfrm>
              <a:off x="2915055" y="3657600"/>
              <a:ext cx="1011679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err="1">
                  <a:latin typeface="Courier New" pitchFamily="49" charset="0"/>
                </a:rPr>
                <a:t>rs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46" name="Rectangle 33"/>
            <p:cNvSpPr>
              <a:spLocks noChangeArrowheads="1"/>
            </p:cNvSpPr>
            <p:nvPr/>
          </p:nvSpPr>
          <p:spPr bwMode="auto">
            <a:xfrm>
              <a:off x="1642120" y="3657600"/>
              <a:ext cx="11614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>
              <a:off x="1642120" y="3657599"/>
              <a:ext cx="6358880" cy="47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" name="Line 35"/>
            <p:cNvSpPr>
              <a:spLocks noChangeShapeType="1"/>
            </p:cNvSpPr>
            <p:nvPr/>
          </p:nvSpPr>
          <p:spPr bwMode="auto">
            <a:xfrm>
              <a:off x="1642120" y="3992563"/>
              <a:ext cx="63588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9" name="Line 36"/>
            <p:cNvSpPr>
              <a:spLocks noChangeShapeType="1"/>
            </p:cNvSpPr>
            <p:nvPr/>
          </p:nvSpPr>
          <p:spPr bwMode="auto">
            <a:xfrm>
              <a:off x="1642120" y="3657600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>
              <a:off x="2915056" y="36576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" name="Line 38"/>
            <p:cNvSpPr>
              <a:spLocks noChangeShapeType="1"/>
            </p:cNvSpPr>
            <p:nvPr/>
          </p:nvSpPr>
          <p:spPr bwMode="auto">
            <a:xfrm>
              <a:off x="3926736" y="36576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2" name="Line 39"/>
            <p:cNvSpPr>
              <a:spLocks noChangeShapeType="1"/>
            </p:cNvSpPr>
            <p:nvPr/>
          </p:nvSpPr>
          <p:spPr bwMode="auto">
            <a:xfrm>
              <a:off x="5003264" y="36576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6001968" y="36576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4" name="Line 41"/>
            <p:cNvSpPr>
              <a:spLocks noChangeShapeType="1"/>
            </p:cNvSpPr>
            <p:nvPr/>
          </p:nvSpPr>
          <p:spPr bwMode="auto">
            <a:xfrm>
              <a:off x="6934200" y="36576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5" name="Line 42"/>
            <p:cNvSpPr>
              <a:spLocks noChangeShapeType="1"/>
            </p:cNvSpPr>
            <p:nvPr/>
          </p:nvSpPr>
          <p:spPr bwMode="auto">
            <a:xfrm>
              <a:off x="8001000" y="3657600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6" name="Line 43"/>
            <p:cNvSpPr>
              <a:spLocks noChangeShapeType="1"/>
            </p:cNvSpPr>
            <p:nvPr/>
          </p:nvSpPr>
          <p:spPr bwMode="auto">
            <a:xfrm>
              <a:off x="1642120" y="3997325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2803533" y="3997325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" name="Line 45"/>
            <p:cNvSpPr>
              <a:spLocks noChangeShapeType="1"/>
            </p:cNvSpPr>
            <p:nvPr/>
          </p:nvSpPr>
          <p:spPr bwMode="auto">
            <a:xfrm>
              <a:off x="3964947" y="3997325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9" name="Line 46"/>
            <p:cNvSpPr>
              <a:spLocks noChangeShapeType="1"/>
            </p:cNvSpPr>
            <p:nvPr/>
          </p:nvSpPr>
          <p:spPr bwMode="auto">
            <a:xfrm>
              <a:off x="5126360" y="3997325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" name="Line 47"/>
            <p:cNvSpPr>
              <a:spLocks noChangeShapeType="1"/>
            </p:cNvSpPr>
            <p:nvPr/>
          </p:nvSpPr>
          <p:spPr bwMode="auto">
            <a:xfrm>
              <a:off x="6287773" y="3997325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" name="Line 48"/>
            <p:cNvSpPr>
              <a:spLocks noChangeShapeType="1"/>
            </p:cNvSpPr>
            <p:nvPr/>
          </p:nvSpPr>
          <p:spPr bwMode="auto">
            <a:xfrm flipV="1">
              <a:off x="7449187" y="3997324"/>
              <a:ext cx="56154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Rectangle 50"/>
            <p:cNvSpPr>
              <a:spLocks noChangeArrowheads="1"/>
            </p:cNvSpPr>
            <p:nvPr/>
          </p:nvSpPr>
          <p:spPr bwMode="auto">
            <a:xfrm>
              <a:off x="5126360" y="4156075"/>
              <a:ext cx="340225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25" name="Rectangle 51"/>
            <p:cNvSpPr>
              <a:spLocks noChangeArrowheads="1"/>
            </p:cNvSpPr>
            <p:nvPr/>
          </p:nvSpPr>
          <p:spPr bwMode="auto">
            <a:xfrm>
              <a:off x="3934840" y="4156075"/>
              <a:ext cx="1118714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err="1">
                  <a:latin typeface="Courier New" pitchFamily="49" charset="0"/>
                </a:rPr>
                <a:t>rt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26" name="Rectangle 52"/>
            <p:cNvSpPr>
              <a:spLocks noChangeArrowheads="1"/>
            </p:cNvSpPr>
            <p:nvPr/>
          </p:nvSpPr>
          <p:spPr bwMode="auto">
            <a:xfrm>
              <a:off x="2939024" y="4156075"/>
              <a:ext cx="1025922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err="1">
                  <a:latin typeface="Courier New" pitchFamily="49" charset="0"/>
                </a:rPr>
                <a:t>rs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27" name="Rectangle 53"/>
            <p:cNvSpPr>
              <a:spLocks noChangeArrowheads="1"/>
            </p:cNvSpPr>
            <p:nvPr/>
          </p:nvSpPr>
          <p:spPr bwMode="auto">
            <a:xfrm>
              <a:off x="1642120" y="4156075"/>
              <a:ext cx="11614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28" name="Line 54"/>
            <p:cNvSpPr>
              <a:spLocks noChangeShapeType="1"/>
            </p:cNvSpPr>
            <p:nvPr/>
          </p:nvSpPr>
          <p:spPr bwMode="auto">
            <a:xfrm>
              <a:off x="1642120" y="4156075"/>
              <a:ext cx="63588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9" name="Line 55"/>
            <p:cNvSpPr>
              <a:spLocks noChangeShapeType="1"/>
            </p:cNvSpPr>
            <p:nvPr/>
          </p:nvSpPr>
          <p:spPr bwMode="auto">
            <a:xfrm>
              <a:off x="1642120" y="4491038"/>
              <a:ext cx="63588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Line 56"/>
            <p:cNvSpPr>
              <a:spLocks noChangeShapeType="1"/>
            </p:cNvSpPr>
            <p:nvPr/>
          </p:nvSpPr>
          <p:spPr bwMode="auto">
            <a:xfrm>
              <a:off x="1642120" y="4156075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1" name="Line 57"/>
            <p:cNvSpPr>
              <a:spLocks noChangeShapeType="1"/>
            </p:cNvSpPr>
            <p:nvPr/>
          </p:nvSpPr>
          <p:spPr bwMode="auto">
            <a:xfrm>
              <a:off x="2915056" y="4156075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Line 58"/>
            <p:cNvSpPr>
              <a:spLocks noChangeShapeType="1"/>
            </p:cNvSpPr>
            <p:nvPr/>
          </p:nvSpPr>
          <p:spPr bwMode="auto">
            <a:xfrm>
              <a:off x="3926736" y="4156075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3" name="Line 59"/>
            <p:cNvSpPr>
              <a:spLocks noChangeShapeType="1"/>
            </p:cNvSpPr>
            <p:nvPr/>
          </p:nvSpPr>
          <p:spPr bwMode="auto">
            <a:xfrm>
              <a:off x="5003264" y="4156075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4" name="Line 60"/>
            <p:cNvSpPr>
              <a:spLocks noChangeShapeType="1"/>
            </p:cNvSpPr>
            <p:nvPr/>
          </p:nvSpPr>
          <p:spPr bwMode="auto">
            <a:xfrm>
              <a:off x="8001000" y="4156075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5" name="Line 61"/>
            <p:cNvSpPr>
              <a:spLocks noChangeShapeType="1"/>
            </p:cNvSpPr>
            <p:nvPr/>
          </p:nvSpPr>
          <p:spPr bwMode="auto">
            <a:xfrm>
              <a:off x="1642120" y="44958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6" name="Line 62"/>
            <p:cNvSpPr>
              <a:spLocks noChangeShapeType="1"/>
            </p:cNvSpPr>
            <p:nvPr/>
          </p:nvSpPr>
          <p:spPr bwMode="auto">
            <a:xfrm>
              <a:off x="2803533" y="44958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7" name="Line 63"/>
            <p:cNvSpPr>
              <a:spLocks noChangeShapeType="1"/>
            </p:cNvSpPr>
            <p:nvPr/>
          </p:nvSpPr>
          <p:spPr bwMode="auto">
            <a:xfrm>
              <a:off x="3964947" y="44958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8" name="Line 64"/>
            <p:cNvSpPr>
              <a:spLocks noChangeShapeType="1"/>
            </p:cNvSpPr>
            <p:nvPr/>
          </p:nvSpPr>
          <p:spPr bwMode="auto">
            <a:xfrm>
              <a:off x="5126360" y="44958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9" name="Line 65"/>
            <p:cNvSpPr>
              <a:spLocks noChangeShapeType="1"/>
            </p:cNvSpPr>
            <p:nvPr/>
          </p:nvSpPr>
          <p:spPr bwMode="auto">
            <a:xfrm>
              <a:off x="6287773" y="44958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Rectangle 68"/>
            <p:cNvSpPr>
              <a:spLocks noChangeArrowheads="1"/>
            </p:cNvSpPr>
            <p:nvPr/>
          </p:nvSpPr>
          <p:spPr bwMode="auto">
            <a:xfrm>
              <a:off x="2939022" y="4689475"/>
              <a:ext cx="5589595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>
                  <a:latin typeface="Courier New" pitchFamily="49" charset="0"/>
                </a:rPr>
                <a:t>26-bit immediate</a:t>
              </a:r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1642120" y="4689475"/>
              <a:ext cx="11614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13" name="Line 70"/>
            <p:cNvSpPr>
              <a:spLocks noChangeShapeType="1"/>
            </p:cNvSpPr>
            <p:nvPr/>
          </p:nvSpPr>
          <p:spPr bwMode="auto">
            <a:xfrm>
              <a:off x="1642120" y="4684711"/>
              <a:ext cx="6358880" cy="952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Line 71"/>
            <p:cNvSpPr>
              <a:spLocks noChangeShapeType="1"/>
            </p:cNvSpPr>
            <p:nvPr/>
          </p:nvSpPr>
          <p:spPr bwMode="auto">
            <a:xfrm>
              <a:off x="1642119" y="5024438"/>
              <a:ext cx="635888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Line 72"/>
            <p:cNvSpPr>
              <a:spLocks noChangeShapeType="1"/>
            </p:cNvSpPr>
            <p:nvPr/>
          </p:nvSpPr>
          <p:spPr bwMode="auto">
            <a:xfrm>
              <a:off x="1642120" y="4689475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Line 73"/>
            <p:cNvSpPr>
              <a:spLocks noChangeShapeType="1"/>
            </p:cNvSpPr>
            <p:nvPr/>
          </p:nvSpPr>
          <p:spPr bwMode="auto">
            <a:xfrm>
              <a:off x="2915056" y="4689475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Line 74"/>
            <p:cNvSpPr>
              <a:spLocks noChangeShapeType="1"/>
            </p:cNvSpPr>
            <p:nvPr/>
          </p:nvSpPr>
          <p:spPr bwMode="auto">
            <a:xfrm>
              <a:off x="8001000" y="4689475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Line 75"/>
            <p:cNvSpPr>
              <a:spLocks noChangeShapeType="1"/>
            </p:cNvSpPr>
            <p:nvPr/>
          </p:nvSpPr>
          <p:spPr bwMode="auto">
            <a:xfrm>
              <a:off x="1642120" y="50292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Line 76"/>
            <p:cNvSpPr>
              <a:spLocks noChangeShapeType="1"/>
            </p:cNvSpPr>
            <p:nvPr/>
          </p:nvSpPr>
          <p:spPr bwMode="auto">
            <a:xfrm>
              <a:off x="2803533" y="50292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Line 77"/>
            <p:cNvSpPr>
              <a:spLocks noChangeShapeType="1"/>
            </p:cNvSpPr>
            <p:nvPr/>
          </p:nvSpPr>
          <p:spPr bwMode="auto">
            <a:xfrm>
              <a:off x="3964947" y="50292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Line 78"/>
            <p:cNvSpPr>
              <a:spLocks noChangeShapeType="1"/>
            </p:cNvSpPr>
            <p:nvPr/>
          </p:nvSpPr>
          <p:spPr bwMode="auto">
            <a:xfrm>
              <a:off x="5126360" y="50292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Line 79"/>
            <p:cNvSpPr>
              <a:spLocks noChangeShapeType="1"/>
            </p:cNvSpPr>
            <p:nvPr/>
          </p:nvSpPr>
          <p:spPr bwMode="auto">
            <a:xfrm>
              <a:off x="6287773" y="5029200"/>
              <a:ext cx="1161413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3" name="Line 80"/>
            <p:cNvSpPr>
              <a:spLocks noChangeShapeType="1"/>
            </p:cNvSpPr>
            <p:nvPr/>
          </p:nvSpPr>
          <p:spPr bwMode="auto">
            <a:xfrm flipV="1">
              <a:off x="7449187" y="5029199"/>
              <a:ext cx="56154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Rectangle 81"/>
            <p:cNvSpPr>
              <a:spLocks noChangeArrowheads="1"/>
            </p:cNvSpPr>
            <p:nvPr/>
          </p:nvSpPr>
          <p:spPr bwMode="auto">
            <a:xfrm>
              <a:off x="1047750" y="4137025"/>
              <a:ext cx="430406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</a:rPr>
                <a:t>I</a:t>
              </a:r>
            </a:p>
          </p:txBody>
        </p:sp>
        <p:sp>
          <p:nvSpPr>
            <p:cNvPr id="10" name="Rectangle 82"/>
            <p:cNvSpPr>
              <a:spLocks noChangeArrowheads="1"/>
            </p:cNvSpPr>
            <p:nvPr/>
          </p:nvSpPr>
          <p:spPr bwMode="auto">
            <a:xfrm>
              <a:off x="1047750" y="4708525"/>
              <a:ext cx="430406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</a:rPr>
                <a:t>J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00199" y="5087779"/>
              <a:ext cx="64770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31  30  29  28  27  26  25  24  23  22  21  20  19  18  17  16  15  14  13  12  11  10  9   8   7   6   5   4   3   2   1   0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the Designs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In order to produce a complete datapath design, we must identify and deal with any conflicts.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First, consider the specification of the register numbers supplied to the register file.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They come from the current instruction, but </a:t>
            </a:r>
            <a:r>
              <a:rPr lang="en-US" sz="1800" u="sng" dirty="0" smtClean="0">
                <a:latin typeface="Arial" panose="020B0604020202020204" pitchFamily="34" charset="0"/>
              </a:rPr>
              <a:t>using which bits</a:t>
            </a:r>
            <a:r>
              <a:rPr lang="en-US" sz="1800" dirty="0" smtClean="0">
                <a:latin typeface="Arial" panose="020B0604020202020204" pitchFamily="34" charset="0"/>
              </a:rPr>
              <a:t>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0513"/>
              </p:ext>
            </p:extLst>
          </p:nvPr>
        </p:nvGraphicFramePr>
        <p:xfrm>
          <a:off x="1600200" y="266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Read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Read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Write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R-type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25:21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20:16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15:11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25:21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 used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20:16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25:21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20:16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 used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829175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We have a conflict regarding the write register.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5352871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To resolve the conflict, we must be able to select one set of bits for R-type instructions and a different set of bits for the load instructions… how do we make a selection in hardware?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42259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endParaRPr lang="en-US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42259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endParaRPr lang="en-US" sz="1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422596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endParaRPr 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1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Unifying the Designs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We also have a conflicts regarding the source of the write data and the source of the right (lower) operand to the ALU: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07113"/>
              </p:ext>
            </p:extLst>
          </p:nvPr>
        </p:nvGraphicFramePr>
        <p:xfrm>
          <a:off x="2666999" y="1524000"/>
          <a:ext cx="59436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Write data source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Right operand source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R-type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ALU output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register file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Data memory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sign-extend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 used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sign-extend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031397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To resolve these conflicts, we must be able to: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590872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tabLst>
                <a:tab pos="236538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send the ALU output to the register file for R-type instructions, but send the data read from the memory unit to the register file for load instructions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449669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tabLst>
                <a:tab pos="2365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send the data read from the register file to the ALU for R-type instructions, but send the output from the sign-extender to the ALU for load and store instructions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333487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endParaRPr 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33487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endParaRPr 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9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47" y="1069318"/>
            <a:ext cx="8530786" cy="495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R-type/Load/Store Datapath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685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By adding three multiplexors, we can resolve the conflicts that we have identified and produce a design that will (almost) handle the R-type, load and store instructions we are considering.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4947" y="4419600"/>
            <a:ext cx="3000253" cy="1135797"/>
            <a:chOff x="504947" y="4419600"/>
            <a:chExt cx="3000253" cy="1135797"/>
          </a:xfrm>
        </p:grpSpPr>
        <p:sp>
          <p:nvSpPr>
            <p:cNvPr id="5" name="TextBox 4"/>
            <p:cNvSpPr txBox="1"/>
            <p:nvPr/>
          </p:nvSpPr>
          <p:spPr>
            <a:xfrm>
              <a:off x="504947" y="4724400"/>
              <a:ext cx="1752600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Multiplexor to select write register number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V="1">
              <a:off x="2257547" y="4419600"/>
              <a:ext cx="1247653" cy="533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" name="Group 16"/>
          <p:cNvGrpSpPr/>
          <p:nvPr/>
        </p:nvGrpSpPr>
        <p:grpSpPr>
          <a:xfrm>
            <a:off x="5753100" y="1560718"/>
            <a:ext cx="2781300" cy="2249282"/>
            <a:chOff x="5753100" y="1560718"/>
            <a:chExt cx="2781300" cy="2249282"/>
          </a:xfrm>
        </p:grpSpPr>
        <p:sp>
          <p:nvSpPr>
            <p:cNvPr id="8" name="TextBox 7"/>
            <p:cNvSpPr txBox="1"/>
            <p:nvPr/>
          </p:nvSpPr>
          <p:spPr>
            <a:xfrm>
              <a:off x="6095999" y="1560718"/>
              <a:ext cx="2438401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Multiplexor to select right operand to ALU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5753100" y="2145493"/>
              <a:ext cx="571500" cy="16645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9"/>
          <p:cNvGrpSpPr/>
          <p:nvPr/>
        </p:nvGrpSpPr>
        <p:grpSpPr>
          <a:xfrm>
            <a:off x="6324600" y="2463225"/>
            <a:ext cx="2438400" cy="1803975"/>
            <a:chOff x="6324600" y="2463225"/>
            <a:chExt cx="2438400" cy="1803975"/>
          </a:xfrm>
        </p:grpSpPr>
        <p:sp>
          <p:nvSpPr>
            <p:cNvPr id="9" name="TextBox 8"/>
            <p:cNvSpPr txBox="1"/>
            <p:nvPr/>
          </p:nvSpPr>
          <p:spPr>
            <a:xfrm>
              <a:off x="6324600" y="2463225"/>
              <a:ext cx="24384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Multiplexor to select write data for register file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8001000" y="3040797"/>
              <a:ext cx="533400" cy="122640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6477000" y="6173688"/>
            <a:ext cx="2558733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add, sub, and, or,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slt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lw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sw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0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Control Signals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We've identified quite a few necessary control signals in our design.</a:t>
            </a:r>
          </a:p>
          <a:p>
            <a:pPr algn="l"/>
            <a:endParaRPr lang="en-US" sz="1800" dirty="0" smtClean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Which ones are two-valued?  Do any require more than two values?</a:t>
            </a:r>
            <a:endParaRPr lang="en-US" sz="1800" dirty="0">
              <a:latin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How should they be set?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datapath cannot operate correctly unless every control signal is managed properly.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Two things to remember: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Every line always carries a value.  We may not know (or care) what it is in some cases.  But there is always a value there.</a:t>
            </a:r>
          </a:p>
          <a:p>
            <a:pPr marL="457200" indent="-457200" algn="l">
              <a:tabLst>
                <a:tab pos="236538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It doesn't matter what value a line carries if that value is never stored or used to make a decision.  (Hence, we will find that we have </a:t>
            </a:r>
            <a:r>
              <a:rPr lang="en-US" sz="1800" i="1" dirty="0" smtClean="0">
                <a:latin typeface="Arial" panose="020B0604020202020204" pitchFamily="34" charset="0"/>
              </a:rPr>
              <a:t>don't-care conditions</a:t>
            </a:r>
            <a:r>
              <a:rPr lang="en-US" sz="1800" dirty="0" smtClean="0">
                <a:latin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381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r>
              <a:rPr lang="en-US" baseline="0" dirty="0" smtClean="0"/>
              <a:t> File Control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R-type and load instructions require writing a value into a register, but the store instruction does not.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Writing a value modifies the state of the system, so it is </a:t>
            </a:r>
            <a:r>
              <a:rPr lang="en-US" sz="1800" i="1" dirty="0" smtClean="0">
                <a:latin typeface="Arial" panose="020B0604020202020204" pitchFamily="34" charset="0"/>
              </a:rPr>
              <a:t>not a don't-care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So, we must manage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RegWrite</a:t>
            </a:r>
            <a:r>
              <a:rPr lang="en-US" sz="1800" dirty="0" smtClean="0">
                <a:latin typeface="Arial" panose="020B0604020202020204" pitchFamily="34" charset="0"/>
              </a:rPr>
              <a:t> signal accordingly: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48912"/>
            <a:ext cx="2974975" cy="317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04990"/>
              </p:ext>
            </p:extLst>
          </p:nvPr>
        </p:nvGraphicFramePr>
        <p:xfrm>
          <a:off x="1981200" y="2848912"/>
          <a:ext cx="299392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RegWrite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R-type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4946" y="5130225"/>
            <a:ext cx="338125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Value at Write data is written to the Write register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iff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RegWrite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is 1.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5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Memory Control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tabLst>
                <a:tab pos="236538" algn="l"/>
              </a:tabLs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MemRead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must be 1 for load instructions, since they copy a value from memory to a register</a:t>
            </a: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might be a don't-care for R-type and store instructions… why?  If not, should be 0.</a:t>
            </a:r>
          </a:p>
          <a:p>
            <a:pPr marL="457200" indent="-457200" algn="l">
              <a:tabLst>
                <a:tab pos="236538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MemWrite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must be 1 for store instructions, since they copy a value from a register to memory</a:t>
            </a:r>
          </a:p>
          <a:p>
            <a:pPr marL="457200" indent="-457200" algn="l">
              <a:tabLst>
                <a:tab pos="236538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must be 0 for R-type and load instructions; otherwise they could modify a memory value that should not be changed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73492"/>
              </p:ext>
            </p:extLst>
          </p:nvPr>
        </p:nvGraphicFramePr>
        <p:xfrm>
          <a:off x="3810000" y="4038600"/>
          <a:ext cx="4800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MemRead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MemWrite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R-type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04551"/>
            <a:ext cx="2362200" cy="269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6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Multiplexor Control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" y="685800"/>
            <a:ext cx="8434620" cy="1549728"/>
            <a:chOff x="381000" y="685800"/>
            <a:chExt cx="8434620" cy="1549728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685800"/>
              <a:ext cx="67817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RegDst</a:t>
              </a: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endParaRPr lang="en-US" sz="1800" dirty="0" smtClean="0">
                <a:latin typeface="Arial" panose="020B0604020202020204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 smtClean="0">
                  <a:latin typeface="Arial" panose="020B0604020202020204" pitchFamily="34" charset="0"/>
                </a:rPr>
                <a:t>	-	must be 0 for load instructions</a:t>
              </a: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>
                  <a:latin typeface="Arial" panose="020B0604020202020204" pitchFamily="34" charset="0"/>
                </a:rPr>
                <a:t>	</a:t>
              </a:r>
              <a:r>
                <a:rPr lang="en-US" sz="1800" dirty="0" smtClean="0">
                  <a:latin typeface="Arial" panose="020B0604020202020204" pitchFamily="34" charset="0"/>
                </a:rPr>
                <a:t>-	must be 1 for R-type instructions</a:t>
              </a: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>
                  <a:latin typeface="Arial" panose="020B0604020202020204" pitchFamily="34" charset="0"/>
                </a:rPr>
                <a:t>	</a:t>
              </a:r>
              <a:r>
                <a:rPr lang="en-US" sz="1800" dirty="0" smtClean="0">
                  <a:latin typeface="Arial" panose="020B0604020202020204" pitchFamily="34" charset="0"/>
                </a:rPr>
                <a:t>-	don't-care for store instructions (why?)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5770" y="914403"/>
              <a:ext cx="1869850" cy="1321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4876800" y="1981200"/>
            <a:ext cx="15240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see slide 10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581400"/>
            <a:ext cx="15240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see slide 11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5498068"/>
            <a:ext cx="15240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see slide 15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2514600"/>
            <a:ext cx="8432115" cy="1519278"/>
            <a:chOff x="381000" y="2514600"/>
            <a:chExt cx="8432115" cy="151927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1643" y="2590803"/>
              <a:ext cx="1971472" cy="1443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81000" y="2514600"/>
              <a:ext cx="67817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ALUSrc</a:t>
              </a: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endParaRPr lang="en-US" sz="1800" dirty="0" smtClean="0">
                <a:latin typeface="Arial" panose="020B0604020202020204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 smtClean="0">
                  <a:latin typeface="Arial" panose="020B0604020202020204" pitchFamily="34" charset="0"/>
                </a:rPr>
                <a:t>	-	must be 0 for R-type instructions</a:t>
              </a: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>
                  <a:latin typeface="Arial" panose="020B0604020202020204" pitchFamily="34" charset="0"/>
                </a:rPr>
                <a:t>	</a:t>
              </a:r>
              <a:r>
                <a:rPr lang="en-US" sz="1800" dirty="0" smtClean="0">
                  <a:latin typeface="Arial" panose="020B0604020202020204" pitchFamily="34" charset="0"/>
                </a:rPr>
                <a:t>-	must be 1 </a:t>
              </a:r>
              <a:r>
                <a:rPr lang="en-US" sz="1800" dirty="0">
                  <a:latin typeface="Arial" panose="020B0604020202020204" pitchFamily="34" charset="0"/>
                </a:rPr>
                <a:t>f</a:t>
              </a:r>
              <a:r>
                <a:rPr lang="en-US" sz="1800" dirty="0" smtClean="0">
                  <a:latin typeface="Arial" panose="020B0604020202020204" pitchFamily="34" charset="0"/>
                </a:rPr>
                <a:t>or load and store instructions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4237672"/>
            <a:ext cx="8434620" cy="1675778"/>
            <a:chOff x="381000" y="4237672"/>
            <a:chExt cx="8434620" cy="167577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366" y="4572000"/>
              <a:ext cx="1707254" cy="134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81000" y="4237672"/>
              <a:ext cx="67817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MemtoReg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endParaRPr lang="en-US" sz="1800" dirty="0">
                <a:latin typeface="Arial" panose="020B0604020202020204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>
                  <a:latin typeface="Arial" panose="020B0604020202020204" pitchFamily="34" charset="0"/>
                </a:rPr>
                <a:t>	-	must be </a:t>
              </a:r>
              <a:r>
                <a:rPr lang="en-US" sz="1800" dirty="0" smtClean="0">
                  <a:latin typeface="Arial" panose="020B0604020202020204" pitchFamily="34" charset="0"/>
                </a:rPr>
                <a:t>1 </a:t>
              </a:r>
              <a:r>
                <a:rPr lang="en-US" sz="1800" dirty="0">
                  <a:latin typeface="Arial" panose="020B0604020202020204" pitchFamily="34" charset="0"/>
                </a:rPr>
                <a:t>for </a:t>
              </a:r>
              <a:r>
                <a:rPr lang="en-US" sz="1800" dirty="0" smtClean="0">
                  <a:latin typeface="Arial" panose="020B0604020202020204" pitchFamily="34" charset="0"/>
                </a:rPr>
                <a:t>load instructions</a:t>
              </a:r>
              <a:endParaRPr lang="en-US" sz="1800" dirty="0">
                <a:latin typeface="Arial" panose="020B0604020202020204" pitchFamily="34" charset="0"/>
              </a:endParaRP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>
                  <a:latin typeface="Arial" panose="020B0604020202020204" pitchFamily="34" charset="0"/>
                </a:rPr>
                <a:t>	-	must be </a:t>
              </a:r>
              <a:r>
                <a:rPr lang="en-US" sz="1800" dirty="0" smtClean="0">
                  <a:latin typeface="Arial" panose="020B0604020202020204" pitchFamily="34" charset="0"/>
                </a:rPr>
                <a:t>0 for R-type instructions</a:t>
              </a:r>
            </a:p>
            <a:p>
              <a:pPr marL="457200" indent="-457200" algn="l">
                <a:tabLst>
                  <a:tab pos="236538" algn="l"/>
                </a:tabLst>
              </a:pPr>
              <a:r>
                <a:rPr lang="en-US" sz="1800" dirty="0">
                  <a:latin typeface="Arial" panose="020B0604020202020204" pitchFamily="34" charset="0"/>
                </a:rPr>
                <a:t>	</a:t>
              </a:r>
              <a:r>
                <a:rPr lang="en-US" sz="1800" dirty="0" smtClean="0">
                  <a:latin typeface="Arial" panose="020B0604020202020204" pitchFamily="34" charset="0"/>
                </a:rPr>
                <a:t>-	don't-care for store instructions (why?)</a:t>
              </a:r>
              <a:endParaRPr lang="en-US" sz="18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7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Control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There are a lot of control signals, even in our simple datapath.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At this point, almost all of them are single-bit signals (i.e., they make a choice between two alternate actions).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ALU control needs to be different because there are more than two choices for what it will actually do: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27156"/>
              </p:ext>
            </p:extLst>
          </p:nvPr>
        </p:nvGraphicFramePr>
        <p:xfrm>
          <a:off x="3151238" y="2590800"/>
          <a:ext cx="2993923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ALU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R-type</a:t>
                      </a:r>
                    </a:p>
                    <a:p>
                      <a:pPr algn="l">
                        <a:tabLst>
                          <a:tab pos="690563" algn="r"/>
                        </a:tabLs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	add</a:t>
                      </a:r>
                    </a:p>
                    <a:p>
                      <a:pPr algn="l">
                        <a:tabLst>
                          <a:tab pos="690563" algn="r"/>
                        </a:tabLs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	sub</a:t>
                      </a:r>
                    </a:p>
                    <a:p>
                      <a:pPr algn="l">
                        <a:tabLst>
                          <a:tab pos="690563" algn="r"/>
                        </a:tabLs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	and</a:t>
                      </a:r>
                    </a:p>
                    <a:p>
                      <a:pPr algn="l">
                        <a:tabLst>
                          <a:tab pos="690563" algn="r"/>
                        </a:tabLs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	or</a:t>
                      </a:r>
                    </a:p>
                    <a:p>
                      <a:pPr algn="l">
                        <a:tabLst>
                          <a:tab pos="690563" algn="r"/>
                        </a:tabLs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slt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subtract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slt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715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So, the ALU will require a multi-bit control signal… why?  How many bits?</a:t>
            </a:r>
          </a:p>
        </p:txBody>
      </p:sp>
    </p:spTree>
    <p:extLst>
      <p:ext uri="{BB962C8B-B14F-4D97-AF65-F5344CB8AC3E}">
        <p14:creationId xmlns:p14="http://schemas.microsoft.com/office/powerpoint/2010/main" val="13681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Control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2472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This suggests  separating the control logic into two modules: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marL="465138" indent="-465138" algn="l">
              <a:tabLst>
                <a:tab pos="2238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a master control module that determines the type of instruction being executed and sets the non-ALU control signals</a:t>
            </a:r>
          </a:p>
          <a:p>
            <a:pPr marL="465138" indent="-465138" algn="l">
              <a:tabLst>
                <a:tab pos="223838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65138" indent="-465138" algn="l">
              <a:tabLst>
                <a:tab pos="223838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a secondary control module that manages the interface of the ALU itself</a:t>
            </a:r>
          </a:p>
          <a:p>
            <a:pPr marL="465138" indent="-465138" algn="l">
              <a:tabLst>
                <a:tab pos="223838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65138" indent="-465138" algn="l">
              <a:tabLst>
                <a:tab pos="223838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465138" indent="-465138" algn="l">
              <a:tabLst>
                <a:tab pos="2238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master module will send :</a:t>
            </a:r>
          </a:p>
          <a:p>
            <a:pPr marL="465138" indent="-465138" algn="l">
              <a:tabLst>
                <a:tab pos="223838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465138" indent="-465138" algn="l">
              <a:tabLst>
                <a:tab pos="2238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a specific selector pattern for the ALU if the instruction is not R-type; e.g., it sends the ADD selector pattern for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dirty="0" smtClean="0">
                <a:latin typeface="Arial" panose="020B0604020202020204" pitchFamily="34" charset="0"/>
              </a:rPr>
              <a:t>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800" dirty="0" smtClean="0">
                <a:latin typeface="Arial" panose="020B0604020202020204" pitchFamily="34" charset="0"/>
              </a:rPr>
              <a:t> instructions</a:t>
            </a:r>
          </a:p>
          <a:p>
            <a:pPr marL="465138" indent="-465138" algn="l">
              <a:tabLst>
                <a:tab pos="223838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65138" indent="-465138" algn="l">
              <a:tabLst>
                <a:tab pos="223838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a flag telling the secondary module to analyze 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800" dirty="0" smtClean="0">
                <a:latin typeface="Arial" panose="020B0604020202020204" pitchFamily="34" charset="0"/>
              </a:rPr>
              <a:t> bits if the instruction is R-type</a:t>
            </a:r>
          </a:p>
          <a:p>
            <a:pPr marL="465138" indent="-465138" algn="l">
              <a:tabLst>
                <a:tab pos="223838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We'll fill in the details of the two modules later, but for now we do know what each must do, at a high level.</a:t>
            </a:r>
          </a:p>
        </p:txBody>
      </p:sp>
    </p:spTree>
    <p:extLst>
      <p:ext uri="{BB962C8B-B14F-4D97-AF65-F5344CB8AC3E}">
        <p14:creationId xmlns:p14="http://schemas.microsoft.com/office/powerpoint/2010/main" val="11939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Datapath Design with Control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53" y="1143000"/>
            <a:ext cx="832506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6096000"/>
            <a:ext cx="2558733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add, sub, and, or,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slt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lw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sw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Execution</a:t>
            </a:r>
            <a:endParaRPr lang="en-A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903249"/>
          </a:xfrm>
          <a:noFill/>
        </p:spPr>
        <p:txBody>
          <a:bodyPr>
            <a:spAutoFit/>
          </a:bodyPr>
          <a:lstStyle/>
          <a:p>
            <a:pPr marL="0" indent="0">
              <a:tabLst>
                <a:tab pos="463550" algn="l"/>
                <a:tab pos="914400" algn="l"/>
              </a:tabLst>
            </a:pPr>
            <a:r>
              <a:rPr lang="en-US" sz="1800" dirty="0" smtClean="0"/>
              <a:t>I	PC </a:t>
            </a:r>
            <a:r>
              <a:rPr lang="en-US" sz="1800" dirty="0">
                <a:sym typeface="Symbol" pitchFamily="18" charset="2"/>
              </a:rPr>
              <a:t> instruction memory, fetch instruction</a:t>
            </a:r>
          </a:p>
          <a:p>
            <a:pPr marL="0" indent="0">
              <a:tabLst>
                <a:tab pos="463550" algn="l"/>
                <a:tab pos="914400" algn="l"/>
              </a:tabLst>
            </a:pPr>
            <a:endParaRPr lang="en-US" sz="1800" dirty="0">
              <a:sym typeface="Symbol" pitchFamily="18" charset="2"/>
            </a:endParaRPr>
          </a:p>
          <a:p>
            <a:pPr marL="0" indent="0">
              <a:tabLst>
                <a:tab pos="463550" algn="l"/>
                <a:tab pos="914400" algn="l"/>
              </a:tabLst>
            </a:pPr>
            <a:r>
              <a:rPr lang="en-US" sz="1800" dirty="0" smtClean="0">
                <a:sym typeface="Symbol" pitchFamily="18" charset="2"/>
              </a:rPr>
              <a:t>II	Register </a:t>
            </a:r>
            <a:r>
              <a:rPr lang="en-US" sz="1800" dirty="0">
                <a:sym typeface="Symbol" pitchFamily="18" charset="2"/>
              </a:rPr>
              <a:t>numbers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 register file, read </a:t>
            </a:r>
            <a:r>
              <a:rPr lang="en-US" sz="1800" dirty="0" smtClean="0">
                <a:sym typeface="Symbol" pitchFamily="18" charset="2"/>
              </a:rPr>
              <a:t>registers to get operand(s)</a:t>
            </a:r>
            <a:endParaRPr lang="en-US" sz="1800" dirty="0">
              <a:sym typeface="Symbol" pitchFamily="18" charset="2"/>
            </a:endParaRPr>
          </a:p>
          <a:p>
            <a:pPr marL="0" indent="0">
              <a:tabLst>
                <a:tab pos="463550" algn="l"/>
                <a:tab pos="914400" algn="l"/>
              </a:tabLst>
            </a:pPr>
            <a:endParaRPr lang="en-US" sz="1800" dirty="0">
              <a:sym typeface="Symbol" pitchFamily="18" charset="2"/>
            </a:endParaRPr>
          </a:p>
          <a:p>
            <a:pPr marL="0" indent="0">
              <a:tabLst>
                <a:tab pos="463550" algn="l"/>
                <a:tab pos="914400" algn="l"/>
              </a:tabLst>
            </a:pPr>
            <a:r>
              <a:rPr lang="en-US" sz="1800" dirty="0" smtClean="0">
                <a:sym typeface="Symbol" pitchFamily="18" charset="2"/>
              </a:rPr>
              <a:t>III	Depending </a:t>
            </a:r>
            <a:r>
              <a:rPr lang="en-US" sz="1800" dirty="0">
                <a:sym typeface="Symbol" pitchFamily="18" charset="2"/>
              </a:rPr>
              <a:t>on instruction class</a:t>
            </a:r>
          </a:p>
          <a:p>
            <a:pPr marL="690563" indent="-233363"/>
            <a:r>
              <a:rPr lang="en-US" sz="1600" dirty="0" smtClean="0">
                <a:sym typeface="Symbol" pitchFamily="18" charset="2"/>
              </a:rPr>
              <a:t>-</a:t>
            </a:r>
            <a:r>
              <a:rPr lang="en-US" sz="1600" dirty="0">
                <a:sym typeface="Symbol" pitchFamily="18" charset="2"/>
              </a:rPr>
              <a:t>	</a:t>
            </a:r>
            <a:r>
              <a:rPr lang="en-US" sz="1600" dirty="0" smtClean="0">
                <a:sym typeface="Symbol" pitchFamily="18" charset="2"/>
              </a:rPr>
              <a:t>May use </a:t>
            </a:r>
            <a:r>
              <a:rPr lang="en-US" sz="1600" dirty="0">
                <a:sym typeface="Symbol" pitchFamily="18" charset="2"/>
              </a:rPr>
              <a:t>ALU to </a:t>
            </a:r>
            <a:r>
              <a:rPr lang="en-US" sz="1600" dirty="0" smtClean="0">
                <a:sym typeface="Symbol" pitchFamily="18" charset="2"/>
              </a:rPr>
              <a:t>calculate needed value</a:t>
            </a:r>
            <a:endParaRPr lang="en-US" sz="1600" dirty="0">
              <a:sym typeface="Symbol" pitchFamily="18" charset="2"/>
            </a:endParaRPr>
          </a:p>
          <a:p>
            <a:pPr marL="690563" indent="-233363"/>
            <a:r>
              <a:rPr lang="en-US" sz="1400" dirty="0">
                <a:sym typeface="Symbol" pitchFamily="18" charset="2"/>
              </a:rPr>
              <a:t>	-	</a:t>
            </a:r>
            <a:r>
              <a:rPr lang="en-US" sz="1400" dirty="0" smtClean="0">
                <a:sym typeface="Symbol" pitchFamily="18" charset="2"/>
              </a:rPr>
              <a:t>R-type:	need result of specified operation</a:t>
            </a:r>
            <a:endParaRPr lang="en-US" sz="1400" dirty="0">
              <a:sym typeface="Symbol" pitchFamily="18" charset="2"/>
            </a:endParaRPr>
          </a:p>
          <a:p>
            <a:pPr marL="690563" indent="-233363"/>
            <a:r>
              <a:rPr lang="en-US" sz="1400" dirty="0">
                <a:sym typeface="Symbol" pitchFamily="18" charset="2"/>
              </a:rPr>
              <a:t>	-	</a:t>
            </a:r>
            <a:r>
              <a:rPr lang="en-US" sz="1400" dirty="0" smtClean="0">
                <a:sym typeface="Symbol" pitchFamily="18" charset="2"/>
              </a:rPr>
              <a:t>Load/store:	need memory </a:t>
            </a:r>
            <a:r>
              <a:rPr lang="en-US" sz="1400" dirty="0">
                <a:sym typeface="Symbol" pitchFamily="18" charset="2"/>
              </a:rPr>
              <a:t>address </a:t>
            </a:r>
            <a:r>
              <a:rPr lang="en-US" sz="1400" dirty="0" smtClean="0">
                <a:sym typeface="Symbol" pitchFamily="18" charset="2"/>
              </a:rPr>
              <a:t>to be read from/written to</a:t>
            </a:r>
          </a:p>
          <a:p>
            <a:pPr marL="690563" indent="-233363"/>
            <a:r>
              <a:rPr lang="en-US" sz="1400" dirty="0" smtClean="0">
                <a:sym typeface="Symbol" pitchFamily="18" charset="2"/>
              </a:rPr>
              <a:t>	-	Branch:	need to compare registers AND need the branch target address</a:t>
            </a:r>
          </a:p>
          <a:p>
            <a:pPr marL="690563" indent="-233363"/>
            <a:r>
              <a:rPr lang="en-US" sz="1600" dirty="0" smtClean="0">
                <a:sym typeface="Symbol" pitchFamily="18" charset="2"/>
              </a:rPr>
              <a:t>-	May access data memory</a:t>
            </a:r>
          </a:p>
          <a:p>
            <a:pPr marL="690563" indent="-233363"/>
            <a:r>
              <a:rPr lang="en-US" sz="1600" dirty="0">
                <a:sym typeface="Symbol" pitchFamily="18" charset="2"/>
              </a:rPr>
              <a:t>	</a:t>
            </a:r>
            <a:r>
              <a:rPr lang="en-US" sz="1600" dirty="0" smtClean="0">
                <a:sym typeface="Symbol" pitchFamily="18" charset="2"/>
              </a:rPr>
              <a:t>	-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 Load/store:   access </a:t>
            </a:r>
            <a:r>
              <a:rPr lang="en-US" sz="1600" dirty="0">
                <a:sym typeface="Symbol" pitchFamily="18" charset="2"/>
              </a:rPr>
              <a:t>data memory </a:t>
            </a:r>
            <a:r>
              <a:rPr lang="en-US" sz="1600" dirty="0" smtClean="0">
                <a:sym typeface="Symbol" pitchFamily="18" charset="2"/>
              </a:rPr>
              <a:t>to read/write value</a:t>
            </a:r>
            <a:endParaRPr lang="en-US" sz="1600" dirty="0">
              <a:sym typeface="Symbol" pitchFamily="18" charset="2"/>
            </a:endParaRPr>
          </a:p>
          <a:p>
            <a:pPr marL="690563" indent="-233363"/>
            <a:r>
              <a:rPr lang="en-US" sz="1600" dirty="0" smtClean="0">
                <a:sym typeface="Symbol" pitchFamily="18" charset="2"/>
              </a:rPr>
              <a:t>-</a:t>
            </a:r>
            <a:r>
              <a:rPr lang="en-US" sz="1600" dirty="0">
                <a:sym typeface="Symbol" pitchFamily="18" charset="2"/>
              </a:rPr>
              <a:t>	</a:t>
            </a:r>
            <a:r>
              <a:rPr lang="en-US" sz="1600" dirty="0" smtClean="0">
                <a:sym typeface="Symbol" pitchFamily="18" charset="2"/>
              </a:rPr>
              <a:t>Set address for next instruction fetch:  PC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smtClean="0">
                <a:sym typeface="Symbol" pitchFamily="18" charset="2"/>
              </a:rPr>
              <a:t>branch target OR </a:t>
            </a:r>
            <a:r>
              <a:rPr lang="en-US" sz="1600" dirty="0">
                <a:sym typeface="Symbol" pitchFamily="18" charset="2"/>
              </a:rPr>
              <a:t>PC + </a:t>
            </a:r>
            <a:r>
              <a:rPr lang="en-US" sz="1600" dirty="0" smtClean="0">
                <a:sym typeface="Symbol" pitchFamily="18" charset="2"/>
              </a:rPr>
              <a:t>4 OR jump target</a:t>
            </a:r>
            <a:endParaRPr lang="en-US" sz="16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Branch </a:t>
            </a:r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0229"/>
            <a:ext cx="8458200" cy="1034771"/>
          </a:xfrm>
          <a:noFill/>
        </p:spPr>
        <p:txBody>
          <a:bodyPr>
            <a:spAutoFit/>
          </a:bodyPr>
          <a:lstStyle/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/>
              <a:t>Read two operands from the </a:t>
            </a:r>
            <a:r>
              <a:rPr lang="en-US" sz="1800" dirty="0"/>
              <a:t>register </a:t>
            </a:r>
            <a:r>
              <a:rPr lang="en-US" sz="1800" dirty="0" smtClean="0"/>
              <a:t>file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/>
              <a:t>Use the ALU to compare the operands: subtract and check Zero signal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/>
              <a:t>. . .</a:t>
            </a:r>
            <a:endParaRPr lang="en-US" sz="1800" dirty="0"/>
          </a:p>
        </p:txBody>
      </p:sp>
      <p:grpSp>
        <p:nvGrpSpPr>
          <p:cNvPr id="62468" name="Group 49"/>
          <p:cNvGrpSpPr>
            <a:grpSpLocks/>
          </p:cNvGrpSpPr>
          <p:nvPr/>
        </p:nvGrpSpPr>
        <p:grpSpPr bwMode="auto">
          <a:xfrm>
            <a:off x="484188" y="5984875"/>
            <a:ext cx="6477000" cy="339725"/>
            <a:chOff x="864" y="2906"/>
            <a:chExt cx="4080" cy="214"/>
          </a:xfrm>
        </p:grpSpPr>
        <p:sp>
          <p:nvSpPr>
            <p:cNvPr id="62469" name="Rectangle 50"/>
            <p:cNvSpPr>
              <a:spLocks noChangeArrowheads="1"/>
            </p:cNvSpPr>
            <p:nvPr/>
          </p:nvSpPr>
          <p:spPr bwMode="auto">
            <a:xfrm>
              <a:off x="2904" y="2906"/>
              <a:ext cx="19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62470" name="Rectangle 51"/>
            <p:cNvSpPr>
              <a:spLocks noChangeArrowheads="1"/>
            </p:cNvSpPr>
            <p:nvPr/>
          </p:nvSpPr>
          <p:spPr bwMode="auto">
            <a:xfrm>
              <a:off x="2249" y="2906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62471" name="Rectangle 52"/>
            <p:cNvSpPr>
              <a:spLocks noChangeArrowheads="1"/>
            </p:cNvSpPr>
            <p:nvPr/>
          </p:nvSpPr>
          <p:spPr bwMode="auto">
            <a:xfrm>
              <a:off x="1544" y="2906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62472" name="Rectangle 53"/>
            <p:cNvSpPr>
              <a:spLocks noChangeArrowheads="1"/>
            </p:cNvSpPr>
            <p:nvPr/>
          </p:nvSpPr>
          <p:spPr bwMode="auto">
            <a:xfrm>
              <a:off x="864" y="2906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62473" name="Line 54"/>
            <p:cNvSpPr>
              <a:spLocks noChangeShapeType="1"/>
            </p:cNvSpPr>
            <p:nvPr/>
          </p:nvSpPr>
          <p:spPr bwMode="auto">
            <a:xfrm>
              <a:off x="864" y="2906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4" name="Line 55"/>
            <p:cNvSpPr>
              <a:spLocks noChangeShapeType="1"/>
            </p:cNvSpPr>
            <p:nvPr/>
          </p:nvSpPr>
          <p:spPr bwMode="auto">
            <a:xfrm>
              <a:off x="864" y="3117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5" name="Line 56"/>
            <p:cNvSpPr>
              <a:spLocks noChangeShapeType="1"/>
            </p:cNvSpPr>
            <p:nvPr/>
          </p:nvSpPr>
          <p:spPr bwMode="auto">
            <a:xfrm>
              <a:off x="86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6" name="Line 57"/>
            <p:cNvSpPr>
              <a:spLocks noChangeShapeType="1"/>
            </p:cNvSpPr>
            <p:nvPr/>
          </p:nvSpPr>
          <p:spPr bwMode="auto">
            <a:xfrm>
              <a:off x="154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7" name="Line 58"/>
            <p:cNvSpPr>
              <a:spLocks noChangeShapeType="1"/>
            </p:cNvSpPr>
            <p:nvPr/>
          </p:nvSpPr>
          <p:spPr bwMode="auto">
            <a:xfrm>
              <a:off x="2249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8" name="Line 59"/>
            <p:cNvSpPr>
              <a:spLocks noChangeShapeType="1"/>
            </p:cNvSpPr>
            <p:nvPr/>
          </p:nvSpPr>
          <p:spPr bwMode="auto">
            <a:xfrm>
              <a:off x="290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9" name="Line 60"/>
            <p:cNvSpPr>
              <a:spLocks noChangeShapeType="1"/>
            </p:cNvSpPr>
            <p:nvPr/>
          </p:nvSpPr>
          <p:spPr bwMode="auto">
            <a:xfrm>
              <a:off x="494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0" name="Line 61"/>
            <p:cNvSpPr>
              <a:spLocks noChangeShapeType="1"/>
            </p:cNvSpPr>
            <p:nvPr/>
          </p:nvSpPr>
          <p:spPr bwMode="auto">
            <a:xfrm>
              <a:off x="8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1" name="Line 62"/>
            <p:cNvSpPr>
              <a:spLocks noChangeShapeType="1"/>
            </p:cNvSpPr>
            <p:nvPr/>
          </p:nvSpPr>
          <p:spPr bwMode="auto">
            <a:xfrm>
              <a:off x="154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2" name="Line 63"/>
            <p:cNvSpPr>
              <a:spLocks noChangeShapeType="1"/>
            </p:cNvSpPr>
            <p:nvPr/>
          </p:nvSpPr>
          <p:spPr bwMode="auto">
            <a:xfrm>
              <a:off x="222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3" name="Line 64"/>
            <p:cNvSpPr>
              <a:spLocks noChangeShapeType="1"/>
            </p:cNvSpPr>
            <p:nvPr/>
          </p:nvSpPr>
          <p:spPr bwMode="auto">
            <a:xfrm>
              <a:off x="290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4" name="Line 65"/>
            <p:cNvSpPr>
              <a:spLocks noChangeShapeType="1"/>
            </p:cNvSpPr>
            <p:nvPr/>
          </p:nvSpPr>
          <p:spPr bwMode="auto">
            <a:xfrm>
              <a:off x="358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5" name="Line 66"/>
            <p:cNvSpPr>
              <a:spLocks noChangeShapeType="1"/>
            </p:cNvSpPr>
            <p:nvPr/>
          </p:nvSpPr>
          <p:spPr bwMode="auto">
            <a:xfrm>
              <a:off x="42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47" y="1694985"/>
            <a:ext cx="2974975" cy="317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752600" y="2372579"/>
            <a:ext cx="1450182" cy="3612296"/>
            <a:chOff x="1752600" y="2209800"/>
            <a:chExt cx="1450182" cy="3612296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1752600" y="2209800"/>
              <a:ext cx="1450182" cy="3612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2893218" y="2895600"/>
              <a:ext cx="309564" cy="29264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" name="Group 10"/>
          <p:cNvGrpSpPr/>
          <p:nvPr/>
        </p:nvGrpSpPr>
        <p:grpSpPr>
          <a:xfrm>
            <a:off x="6145895" y="2761785"/>
            <a:ext cx="535053" cy="1416942"/>
            <a:chOff x="6145895" y="2599006"/>
            <a:chExt cx="535053" cy="1416942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6145895" y="2599006"/>
              <a:ext cx="535053" cy="51864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164626" y="3437206"/>
              <a:ext cx="516322" cy="57874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48" y="3058379"/>
            <a:ext cx="2146385" cy="190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278014" y="656304"/>
            <a:ext cx="3617172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] ==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then</a:t>
            </a: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PC = PC + 4 +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2)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Branch </a:t>
            </a:r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921168"/>
          </a:xfrm>
          <a:noFill/>
        </p:spPr>
        <p:txBody>
          <a:bodyPr>
            <a:spAutoFit/>
          </a:bodyPr>
          <a:lstStyle/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/>
              <a:t>. . 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/>
              <a:t>Calculate the branch </a:t>
            </a:r>
            <a:r>
              <a:rPr lang="en-US" sz="1800" dirty="0"/>
              <a:t>target </a:t>
            </a:r>
            <a:r>
              <a:rPr lang="en-US" sz="1800" dirty="0" smtClean="0"/>
              <a:t>address: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600" dirty="0"/>
              <a:t>	-	Sign-extend </a:t>
            </a:r>
            <a:r>
              <a:rPr lang="en-US" sz="1600" dirty="0" smtClean="0"/>
              <a:t>displacement (immediate from instruction)</a:t>
            </a:r>
            <a:endParaRPr lang="en-US" sz="1600" dirty="0"/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600" dirty="0"/>
              <a:t>	-	Shift left 2 places </a:t>
            </a:r>
            <a:r>
              <a:rPr lang="en-US" sz="1600" dirty="0" smtClean="0"/>
              <a:t>(MIPS uses word displacement – why?)</a:t>
            </a:r>
            <a:endParaRPr lang="en-US" sz="1600" dirty="0"/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600" dirty="0"/>
              <a:t>	-	Add to PC + </a:t>
            </a:r>
            <a:r>
              <a:rPr lang="en-US" sz="1600" dirty="0" smtClean="0"/>
              <a:t>4 (a</a:t>
            </a:r>
            <a:r>
              <a:rPr lang="en-US" sz="1400" dirty="0" smtClean="0"/>
              <a:t>lready </a:t>
            </a:r>
            <a:r>
              <a:rPr lang="en-US" sz="1400" dirty="0"/>
              <a:t>calculated </a:t>
            </a:r>
            <a:r>
              <a:rPr lang="en-US" sz="1400" dirty="0" smtClean="0"/>
              <a:t>PC + 4 during the </a:t>
            </a:r>
            <a:r>
              <a:rPr lang="en-US" sz="1400" dirty="0"/>
              <a:t>instruction </a:t>
            </a:r>
            <a:r>
              <a:rPr lang="en-US" sz="1400" dirty="0" smtClean="0"/>
              <a:t>fetch)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/>
              <a:t>Send computed branch target address to the PC (if taken)</a:t>
            </a:r>
            <a:endParaRPr lang="en-AU" sz="1800" dirty="0"/>
          </a:p>
        </p:txBody>
      </p:sp>
      <p:grpSp>
        <p:nvGrpSpPr>
          <p:cNvPr id="62468" name="Group 49"/>
          <p:cNvGrpSpPr>
            <a:grpSpLocks/>
          </p:cNvGrpSpPr>
          <p:nvPr/>
        </p:nvGrpSpPr>
        <p:grpSpPr bwMode="auto">
          <a:xfrm>
            <a:off x="533400" y="6061075"/>
            <a:ext cx="6477000" cy="339725"/>
            <a:chOff x="864" y="2906"/>
            <a:chExt cx="4080" cy="214"/>
          </a:xfrm>
        </p:grpSpPr>
        <p:sp>
          <p:nvSpPr>
            <p:cNvPr id="62469" name="Rectangle 50"/>
            <p:cNvSpPr>
              <a:spLocks noChangeArrowheads="1"/>
            </p:cNvSpPr>
            <p:nvPr/>
          </p:nvSpPr>
          <p:spPr bwMode="auto">
            <a:xfrm>
              <a:off x="2904" y="2906"/>
              <a:ext cx="19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62470" name="Rectangle 51"/>
            <p:cNvSpPr>
              <a:spLocks noChangeArrowheads="1"/>
            </p:cNvSpPr>
            <p:nvPr/>
          </p:nvSpPr>
          <p:spPr bwMode="auto">
            <a:xfrm>
              <a:off x="2249" y="2906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62471" name="Rectangle 52"/>
            <p:cNvSpPr>
              <a:spLocks noChangeArrowheads="1"/>
            </p:cNvSpPr>
            <p:nvPr/>
          </p:nvSpPr>
          <p:spPr bwMode="auto">
            <a:xfrm>
              <a:off x="1544" y="2906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62472" name="Rectangle 53"/>
            <p:cNvSpPr>
              <a:spLocks noChangeArrowheads="1"/>
            </p:cNvSpPr>
            <p:nvPr/>
          </p:nvSpPr>
          <p:spPr bwMode="auto">
            <a:xfrm>
              <a:off x="864" y="2906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62473" name="Line 54"/>
            <p:cNvSpPr>
              <a:spLocks noChangeShapeType="1"/>
            </p:cNvSpPr>
            <p:nvPr/>
          </p:nvSpPr>
          <p:spPr bwMode="auto">
            <a:xfrm>
              <a:off x="864" y="2906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4" name="Line 55"/>
            <p:cNvSpPr>
              <a:spLocks noChangeShapeType="1"/>
            </p:cNvSpPr>
            <p:nvPr/>
          </p:nvSpPr>
          <p:spPr bwMode="auto">
            <a:xfrm>
              <a:off x="864" y="3117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5" name="Line 56"/>
            <p:cNvSpPr>
              <a:spLocks noChangeShapeType="1"/>
            </p:cNvSpPr>
            <p:nvPr/>
          </p:nvSpPr>
          <p:spPr bwMode="auto">
            <a:xfrm>
              <a:off x="86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6" name="Line 57"/>
            <p:cNvSpPr>
              <a:spLocks noChangeShapeType="1"/>
            </p:cNvSpPr>
            <p:nvPr/>
          </p:nvSpPr>
          <p:spPr bwMode="auto">
            <a:xfrm>
              <a:off x="154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7" name="Line 58"/>
            <p:cNvSpPr>
              <a:spLocks noChangeShapeType="1"/>
            </p:cNvSpPr>
            <p:nvPr/>
          </p:nvSpPr>
          <p:spPr bwMode="auto">
            <a:xfrm>
              <a:off x="2249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8" name="Line 59"/>
            <p:cNvSpPr>
              <a:spLocks noChangeShapeType="1"/>
            </p:cNvSpPr>
            <p:nvPr/>
          </p:nvSpPr>
          <p:spPr bwMode="auto">
            <a:xfrm>
              <a:off x="290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79" name="Line 60"/>
            <p:cNvSpPr>
              <a:spLocks noChangeShapeType="1"/>
            </p:cNvSpPr>
            <p:nvPr/>
          </p:nvSpPr>
          <p:spPr bwMode="auto">
            <a:xfrm>
              <a:off x="494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0" name="Line 61"/>
            <p:cNvSpPr>
              <a:spLocks noChangeShapeType="1"/>
            </p:cNvSpPr>
            <p:nvPr/>
          </p:nvSpPr>
          <p:spPr bwMode="auto">
            <a:xfrm>
              <a:off x="8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1" name="Line 62"/>
            <p:cNvSpPr>
              <a:spLocks noChangeShapeType="1"/>
            </p:cNvSpPr>
            <p:nvPr/>
          </p:nvSpPr>
          <p:spPr bwMode="auto">
            <a:xfrm>
              <a:off x="154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2" name="Line 63"/>
            <p:cNvSpPr>
              <a:spLocks noChangeShapeType="1"/>
            </p:cNvSpPr>
            <p:nvPr/>
          </p:nvSpPr>
          <p:spPr bwMode="auto">
            <a:xfrm>
              <a:off x="222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3" name="Line 64"/>
            <p:cNvSpPr>
              <a:spLocks noChangeShapeType="1"/>
            </p:cNvSpPr>
            <p:nvPr/>
          </p:nvSpPr>
          <p:spPr bwMode="auto">
            <a:xfrm>
              <a:off x="290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4" name="Line 65"/>
            <p:cNvSpPr>
              <a:spLocks noChangeShapeType="1"/>
            </p:cNvSpPr>
            <p:nvPr/>
          </p:nvSpPr>
          <p:spPr bwMode="auto">
            <a:xfrm>
              <a:off x="358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485" name="Line 66"/>
            <p:cNvSpPr>
              <a:spLocks noChangeShapeType="1"/>
            </p:cNvSpPr>
            <p:nvPr/>
          </p:nvSpPr>
          <p:spPr bwMode="auto">
            <a:xfrm>
              <a:off x="42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39" y="4495800"/>
            <a:ext cx="1535878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97" y="4022241"/>
            <a:ext cx="1817006" cy="9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068" y="2667001"/>
            <a:ext cx="1987346" cy="105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 flipV="1">
            <a:off x="3251994" y="5029200"/>
            <a:ext cx="693584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713517" y="4495800"/>
            <a:ext cx="308880" cy="4349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6855960" y="3581400"/>
            <a:ext cx="459240" cy="9144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628901"/>
            <a:ext cx="247704" cy="100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Straight Arrow Connector 33"/>
          <p:cNvCxnSpPr/>
          <p:nvPr/>
        </p:nvCxnSpPr>
        <p:spPr bwMode="auto">
          <a:xfrm flipH="1">
            <a:off x="8201052" y="3194847"/>
            <a:ext cx="703362" cy="13009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ysDash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278014" y="656304"/>
            <a:ext cx="3617172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] ==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then</a:t>
            </a: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PC = PC + 4 +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2)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1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Branch Target Address</a:t>
            </a:r>
            <a:endParaRPr lang="en-A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46973"/>
          </a:xfrm>
          <a:noFill/>
        </p:spPr>
        <p:txBody>
          <a:bodyPr>
            <a:spAutoFit/>
          </a:bodyPr>
          <a:lstStyle/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/>
              <a:t>Examine the display below of a short MIPS assembly program, and the addresses at which the instructions will be loaded into memory when the program is executed:</a:t>
            </a:r>
            <a:endParaRPr lang="en-AU" sz="1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00400" y="1752600"/>
            <a:ext cx="5334000" cy="3927871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address          assembly source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.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text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0x00400000     main: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$s0, $zero,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0x00400004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$s1, $zero,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0x00400008             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j     check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0x0040000C     repeat:   sub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$s3, $s1, $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s0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0x00400010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$s3, $s3, 1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0x00400014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$s3, $zero, exit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0x00400018               add   $s0, $s0, $s3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0x0040001C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check: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$s0, $s1,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0x00400020     exit: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    $v0,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0x00400024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urved Right Arrow 7"/>
          <p:cNvSpPr/>
          <p:nvPr/>
        </p:nvSpPr>
        <p:spPr bwMode="auto">
          <a:xfrm>
            <a:off x="2590800" y="3684229"/>
            <a:ext cx="533400" cy="1075838"/>
          </a:xfrm>
          <a:prstGeom prst="curvedRightArrow">
            <a:avLst>
              <a:gd name="adj1" fmla="val 0"/>
              <a:gd name="adj2" fmla="val 23898"/>
              <a:gd name="adj3" fmla="val 25000"/>
            </a:avLst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rved Right Arrow 11"/>
          <p:cNvSpPr/>
          <p:nvPr/>
        </p:nvSpPr>
        <p:spPr bwMode="auto">
          <a:xfrm>
            <a:off x="2590800" y="4181962"/>
            <a:ext cx="533400" cy="1075838"/>
          </a:xfrm>
          <a:prstGeom prst="curvedRightArrow">
            <a:avLst>
              <a:gd name="adj1" fmla="val 0"/>
              <a:gd name="adj2" fmla="val 23898"/>
              <a:gd name="adj3" fmla="val 25000"/>
            </a:avLst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3350712"/>
            <a:ext cx="1600200" cy="230896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If taken, a conditional branch causes the PC to be set to the address of the instruction that's the target of the branch:</a:t>
            </a:r>
            <a:endParaRPr lang="en-AU" sz="16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4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Branch Target Address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4763227"/>
            <a:ext cx="8610600" cy="103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First of all, note that all the addresses are multiples of 4*.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Therefore, the "distance" between two instructions is always a multiple of 4.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6173688"/>
            <a:ext cx="2939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*QTP:  why isn't this surprising?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29000" y="685800"/>
            <a:ext cx="5334000" cy="3927871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address          assembly source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.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text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0x00400000     main: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$s0, $zero,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0x00400004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$s1, $zero,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0x00400008               j     $check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0x0040000C     repeat:   sub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$s3, $s1, $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s0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0x00400010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sra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$s3, $s3, 1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0x00400014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$s3, $zero, exit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0x00400018               add   $s0, $s0, $s3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0x0040001C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check: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$s0, $s1,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0x00400020     exit: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    $v0,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0x00400024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Branch Target Address</a:t>
            </a:r>
            <a:endParaRPr lang="en-A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46973"/>
          </a:xfrm>
          <a:noFill/>
        </p:spPr>
        <p:txBody>
          <a:bodyPr>
            <a:spAutoFit/>
          </a:bodyPr>
          <a:lstStyle/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/>
              <a:t>The immediate we store for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/>
              <a:t> instruction is </a:t>
            </a:r>
            <a:r>
              <a:rPr lang="en-US" sz="1800" dirty="0" smtClean="0"/>
              <a:t>determined by </a:t>
            </a:r>
            <a:r>
              <a:rPr lang="en-US" sz="1800" dirty="0"/>
              <a:t>the "distance" from the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/>
              <a:t> instruction to the instruction that is the target of the branch.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5220427"/>
            <a:ext cx="86106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And note that this computation is done by the assembler when it creates the machine code representation of the instruction, not at runtime.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29000" y="1371600"/>
            <a:ext cx="5334000" cy="211814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address          assembly source code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0x0040000C     repeat:   sub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$s3, $s1, $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s0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0x0040001C      check: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$s0, $s1,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0x00400020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    $v0, 10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3662030"/>
            <a:ext cx="8458200" cy="136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However, while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sz="1800" kern="0" dirty="0" smtClean="0">
                <a:latin typeface="Arial" panose="020B0604020202020204" pitchFamily="34" charset="0"/>
              </a:rPr>
              <a:t> is being fetched:</a:t>
            </a:r>
          </a:p>
          <a:p>
            <a:pPr marL="0" indent="0">
              <a:tabLst>
                <a:tab pos="228600" algn="l"/>
                <a:tab pos="573088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we have already computed PC + 4</a:t>
            </a:r>
          </a:p>
          <a:p>
            <a:pPr marL="0" indent="0">
              <a:tabLst>
                <a:tab pos="228600" algn="l"/>
                <a:tab pos="57308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which is the address of the next instruction in memory</a:t>
            </a:r>
          </a:p>
          <a:p>
            <a:pPr marL="0" indent="0">
              <a:tabLst>
                <a:tab pos="228600" algn="l"/>
                <a:tab pos="57308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so we need to compute the distance relative to the next instruction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169306" y="3206187"/>
            <a:ext cx="217670" cy="1331089"/>
          </a:xfrm>
          <a:custGeom>
            <a:avLst/>
            <a:gdLst>
              <a:gd name="connsiteX0" fmla="*/ 0 w 217670"/>
              <a:gd name="connsiteY0" fmla="*/ 1331089 h 1331089"/>
              <a:gd name="connsiteX1" fmla="*/ 208345 w 217670"/>
              <a:gd name="connsiteY1" fmla="*/ 995423 h 1331089"/>
              <a:gd name="connsiteX2" fmla="*/ 162046 w 217670"/>
              <a:gd name="connsiteY2" fmla="*/ 0 h 13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670" h="1331089">
                <a:moveTo>
                  <a:pt x="0" y="1331089"/>
                </a:moveTo>
                <a:cubicBezTo>
                  <a:pt x="90668" y="1274180"/>
                  <a:pt x="181337" y="1217271"/>
                  <a:pt x="208345" y="995423"/>
                </a:cubicBezTo>
                <a:cubicBezTo>
                  <a:pt x="235353" y="773575"/>
                  <a:pt x="198699" y="386787"/>
                  <a:pt x="162046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Branch Target Address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3184030"/>
            <a:ext cx="8610600" cy="197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Here, that "distance" is 0x0C – 0x20 = </a:t>
            </a:r>
            <a:r>
              <a:rPr lang="en-US" sz="1800" dirty="0">
                <a:latin typeface="Arial" panose="020B0604020202020204" pitchFamily="34" charset="0"/>
              </a:rPr>
              <a:t>– </a:t>
            </a:r>
            <a:r>
              <a:rPr lang="en-US" sz="1800" dirty="0" smtClean="0">
                <a:latin typeface="Arial" panose="020B0604020202020204" pitchFamily="34" charset="0"/>
              </a:rPr>
              <a:t>0x14.  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In 16-bit 2's complement, 0x14 represented as: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00000000 00010100</a:t>
            </a:r>
            <a:endParaRPr lang="en-US" sz="1800" dirty="0" smtClean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If the "distance" always ends in 00, there's no reason to store that 00 in the instruction…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29000" y="701255"/>
            <a:ext cx="5334000" cy="211814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address          assembly source code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0x0040000C     repeat:   sub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$s3, $s1, $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s0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0x0040001C      check: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$s0, $s1,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0x00400020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    $v0, 10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3" name="Left Brace 2"/>
          <p:cNvSpPr/>
          <p:nvPr/>
        </p:nvSpPr>
        <p:spPr bwMode="auto">
          <a:xfrm>
            <a:off x="3200400" y="1600200"/>
            <a:ext cx="152400" cy="762000"/>
          </a:xfrm>
          <a:prstGeom prst="leftBrace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7496784" y="4038600"/>
            <a:ext cx="76200" cy="304800"/>
          </a:xfrm>
          <a:prstGeom prst="leftBrace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Branch Target Address</a:t>
            </a:r>
            <a:endParaRPr lang="en-A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369974"/>
          </a:xfrm>
          <a:noFill/>
        </p:spPr>
        <p:txBody>
          <a:bodyPr>
            <a:spAutoFit/>
          </a:bodyPr>
          <a:lstStyle/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/>
              <a:t>Do we gain anything if we don't store those two 0's in the instruction?</a:t>
            </a:r>
            <a:endParaRPr lang="en-AU" sz="1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3581400"/>
            <a:ext cx="8610600" cy="131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Yes.  We can store a 16-bit "distance" in the instruction, but effectively use an 18-bit "distance" at runtime.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That means that a conditional branch can "branch" farther… which is a gain.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29000" y="1158455"/>
            <a:ext cx="5334000" cy="211814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address          assembly source code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---------------------------------------------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0x0040000C     repeat:   sub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$s3, $s1, $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s0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0x0040001C      check: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$s0, $s1,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0x00400020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    $v0, 10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76400" y="5165027"/>
            <a:ext cx="57150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  <a:tab pos="320675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16-bit 2's complement range:	-2</a:t>
            </a:r>
            <a:r>
              <a:rPr lang="en-US" sz="1800" baseline="30000" dirty="0" smtClean="0">
                <a:latin typeface="Arial" panose="020B0604020202020204" pitchFamily="34" charset="0"/>
              </a:rPr>
              <a:t>15</a:t>
            </a:r>
            <a:r>
              <a:rPr lang="en-US" sz="1800" dirty="0" smtClean="0">
                <a:latin typeface="Arial" panose="020B0604020202020204" pitchFamily="34" charset="0"/>
              </a:rPr>
              <a:t> to 2</a:t>
            </a:r>
            <a:r>
              <a:rPr lang="en-US" sz="1800" baseline="30000" dirty="0" smtClean="0">
                <a:latin typeface="Arial" panose="020B0604020202020204" pitchFamily="34" charset="0"/>
              </a:rPr>
              <a:t>15</a:t>
            </a:r>
            <a:r>
              <a:rPr lang="en-US" sz="1800" dirty="0" smtClean="0">
                <a:latin typeface="Arial" panose="020B0604020202020204" pitchFamily="34" charset="0"/>
              </a:rPr>
              <a:t>-1</a:t>
            </a:r>
          </a:p>
          <a:p>
            <a:pPr marL="0" indent="0">
              <a:tabLst>
                <a:tab pos="228600" algn="l"/>
                <a:tab pos="685800" algn="l"/>
                <a:tab pos="320675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18-bit 2's complement range:	-2</a:t>
            </a:r>
            <a:r>
              <a:rPr lang="en-US" sz="1800" baseline="30000" dirty="0" smtClean="0">
                <a:latin typeface="Arial" panose="020B0604020202020204" pitchFamily="34" charset="0"/>
              </a:rPr>
              <a:t>17</a:t>
            </a:r>
            <a:r>
              <a:rPr lang="en-US" sz="1800" dirty="0" smtClean="0">
                <a:latin typeface="Arial" panose="020B0604020202020204" pitchFamily="34" charset="0"/>
              </a:rPr>
              <a:t> to 2</a:t>
            </a:r>
            <a:r>
              <a:rPr lang="en-US" sz="1800" baseline="30000" dirty="0" smtClean="0">
                <a:latin typeface="Arial" panose="020B0604020202020204" pitchFamily="34" charset="0"/>
              </a:rPr>
              <a:t>17</a:t>
            </a:r>
            <a:r>
              <a:rPr lang="en-US" sz="1800" dirty="0" smtClean="0">
                <a:latin typeface="Arial" panose="020B0604020202020204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84717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09800" y="1143000"/>
            <a:ext cx="6324600" cy="211814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address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machine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code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0x0040000C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0x0040001C        000101  10000  10001 1111111111111011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0x00400020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Branch Target Address</a:t>
            </a:r>
            <a:endParaRPr lang="en-A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369974"/>
          </a:xfrm>
          <a:noFill/>
        </p:spPr>
        <p:txBody>
          <a:bodyPr>
            <a:spAutoFit/>
          </a:bodyPr>
          <a:lstStyle/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/>
              <a:t>Now, consider the machine code for our example:</a:t>
            </a:r>
            <a:endParaRPr lang="en-AU" sz="1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3592426"/>
            <a:ext cx="8458200" cy="197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immediate in 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latin typeface="Arial" panose="020B0604020202020204" pitchFamily="34" charset="0"/>
              </a:rPr>
              <a:t> instruction is: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1111111111111011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That's -5.  If we shift that left by 2 bits (multiply by 4), we get -20 (0x14).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If we add -0x14 to the address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0x00400020</a:t>
            </a:r>
            <a:r>
              <a:rPr lang="en-US" sz="1800" dirty="0" smtClean="0">
                <a:latin typeface="Arial" panose="020B0604020202020204" pitchFamily="34" charset="0"/>
              </a:rPr>
              <a:t>, we get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0x0040000C</a:t>
            </a:r>
            <a:r>
              <a:rPr lang="en-US" sz="1800" dirty="0" smtClean="0">
                <a:latin typeface="Arial" panose="020B0604020202020204" pitchFamily="34" charset="0"/>
              </a:rPr>
              <a:t>, which is the target address we need.</a:t>
            </a:r>
            <a:endParaRPr lang="en-AU" sz="1800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1543456"/>
            <a:ext cx="1752600" cy="478034"/>
            <a:chOff x="457200" y="1543456"/>
            <a:chExt cx="1752600" cy="478034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1543456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target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>
              <a:off x="1223962" y="1861066"/>
              <a:ext cx="985838" cy="16042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" name="Group 1"/>
          <p:cNvGrpSpPr/>
          <p:nvPr/>
        </p:nvGrpSpPr>
        <p:grpSpPr>
          <a:xfrm>
            <a:off x="685800" y="2563092"/>
            <a:ext cx="1524000" cy="551439"/>
            <a:chOff x="685800" y="2865893"/>
            <a:chExt cx="1524000" cy="551439"/>
          </a:xfrm>
        </p:grpSpPr>
        <p:sp>
          <p:nvSpPr>
            <p:cNvPr id="7" name="TextBox 6"/>
            <p:cNvSpPr txBox="1"/>
            <p:nvPr/>
          </p:nvSpPr>
          <p:spPr>
            <a:xfrm>
              <a:off x="685800" y="30480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1223962" y="2865893"/>
              <a:ext cx="985838" cy="289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" name="Group 14"/>
          <p:cNvGrpSpPr/>
          <p:nvPr/>
        </p:nvGrpSpPr>
        <p:grpSpPr>
          <a:xfrm>
            <a:off x="3429811" y="2021490"/>
            <a:ext cx="1219200" cy="830722"/>
            <a:chOff x="3505200" y="2286000"/>
            <a:chExt cx="1219200" cy="579893"/>
          </a:xfrm>
        </p:grpSpPr>
        <p:sp>
          <p:nvSpPr>
            <p:cNvPr id="10" name="Right Brace 9"/>
            <p:cNvSpPr/>
            <p:nvPr/>
          </p:nvSpPr>
          <p:spPr bwMode="auto">
            <a:xfrm>
              <a:off x="3505200" y="2286000"/>
              <a:ext cx="304800" cy="579893"/>
            </a:xfrm>
            <a:prstGeom prst="rightBrac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0" y="2420464"/>
              <a:ext cx="914400" cy="257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-0x14</a:t>
              </a:r>
              <a:endPara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44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12916"/>
            <a:ext cx="7772400" cy="476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Branch Instructions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66760" y="6173688"/>
            <a:ext cx="60960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beq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73564" y="685800"/>
            <a:ext cx="6477000" cy="339725"/>
            <a:chOff x="864" y="2906"/>
            <a:chExt cx="4080" cy="214"/>
          </a:xfrm>
        </p:grpSpPr>
        <p:sp>
          <p:nvSpPr>
            <p:cNvPr id="6" name="Rectangle 50"/>
            <p:cNvSpPr>
              <a:spLocks noChangeArrowheads="1"/>
            </p:cNvSpPr>
            <p:nvPr/>
          </p:nvSpPr>
          <p:spPr bwMode="auto">
            <a:xfrm>
              <a:off x="2904" y="2906"/>
              <a:ext cx="19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7" name="Rectangle 51"/>
            <p:cNvSpPr>
              <a:spLocks noChangeArrowheads="1"/>
            </p:cNvSpPr>
            <p:nvPr/>
          </p:nvSpPr>
          <p:spPr bwMode="auto">
            <a:xfrm>
              <a:off x="2249" y="2906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1544" y="2906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864" y="2906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10" name="Line 54"/>
            <p:cNvSpPr>
              <a:spLocks noChangeShapeType="1"/>
            </p:cNvSpPr>
            <p:nvPr/>
          </p:nvSpPr>
          <p:spPr bwMode="auto">
            <a:xfrm>
              <a:off x="864" y="2906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Line 55"/>
            <p:cNvSpPr>
              <a:spLocks noChangeShapeType="1"/>
            </p:cNvSpPr>
            <p:nvPr/>
          </p:nvSpPr>
          <p:spPr bwMode="auto">
            <a:xfrm>
              <a:off x="864" y="3117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Line 56"/>
            <p:cNvSpPr>
              <a:spLocks noChangeShapeType="1"/>
            </p:cNvSpPr>
            <p:nvPr/>
          </p:nvSpPr>
          <p:spPr bwMode="auto">
            <a:xfrm>
              <a:off x="86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3" name="Line 57"/>
            <p:cNvSpPr>
              <a:spLocks noChangeShapeType="1"/>
            </p:cNvSpPr>
            <p:nvPr/>
          </p:nvSpPr>
          <p:spPr bwMode="auto">
            <a:xfrm>
              <a:off x="154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Line 58"/>
            <p:cNvSpPr>
              <a:spLocks noChangeShapeType="1"/>
            </p:cNvSpPr>
            <p:nvPr/>
          </p:nvSpPr>
          <p:spPr bwMode="auto">
            <a:xfrm>
              <a:off x="2249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Line 59"/>
            <p:cNvSpPr>
              <a:spLocks noChangeShapeType="1"/>
            </p:cNvSpPr>
            <p:nvPr/>
          </p:nvSpPr>
          <p:spPr bwMode="auto">
            <a:xfrm>
              <a:off x="290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Line 60"/>
            <p:cNvSpPr>
              <a:spLocks noChangeShapeType="1"/>
            </p:cNvSpPr>
            <p:nvPr/>
          </p:nvSpPr>
          <p:spPr bwMode="auto">
            <a:xfrm>
              <a:off x="494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Line 61"/>
            <p:cNvSpPr>
              <a:spLocks noChangeShapeType="1"/>
            </p:cNvSpPr>
            <p:nvPr/>
          </p:nvSpPr>
          <p:spPr bwMode="auto">
            <a:xfrm>
              <a:off x="8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Line 62"/>
            <p:cNvSpPr>
              <a:spLocks noChangeShapeType="1"/>
            </p:cNvSpPr>
            <p:nvPr/>
          </p:nvSpPr>
          <p:spPr bwMode="auto">
            <a:xfrm>
              <a:off x="154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Line 63"/>
            <p:cNvSpPr>
              <a:spLocks noChangeShapeType="1"/>
            </p:cNvSpPr>
            <p:nvPr/>
          </p:nvSpPr>
          <p:spPr bwMode="auto">
            <a:xfrm>
              <a:off x="222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Line 64"/>
            <p:cNvSpPr>
              <a:spLocks noChangeShapeType="1"/>
            </p:cNvSpPr>
            <p:nvPr/>
          </p:nvSpPr>
          <p:spPr bwMode="auto">
            <a:xfrm>
              <a:off x="290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Line 65"/>
            <p:cNvSpPr>
              <a:spLocks noChangeShapeType="1"/>
            </p:cNvSpPr>
            <p:nvPr/>
          </p:nvSpPr>
          <p:spPr bwMode="auto">
            <a:xfrm>
              <a:off x="358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Line 66"/>
            <p:cNvSpPr>
              <a:spLocks noChangeShapeType="1"/>
            </p:cNvSpPr>
            <p:nvPr/>
          </p:nvSpPr>
          <p:spPr bwMode="auto">
            <a:xfrm>
              <a:off x="42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662339" y="1911880"/>
            <a:ext cx="184847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Adder computes branch target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59787" y="5042645"/>
            <a:ext cx="149352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ALU subtracts and sets Zero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160874" y="1036320"/>
            <a:ext cx="2123726" cy="3291840"/>
            <a:chOff x="2160874" y="1036320"/>
            <a:chExt cx="2123726" cy="3291840"/>
          </a:xfrm>
        </p:grpSpPr>
        <p:sp>
          <p:nvSpPr>
            <p:cNvPr id="28" name="TextBox 27"/>
            <p:cNvSpPr txBox="1"/>
            <p:nvPr/>
          </p:nvSpPr>
          <p:spPr>
            <a:xfrm>
              <a:off x="2314283" y="1312311"/>
              <a:ext cx="1436953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rs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rt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specify where operands are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2160874" y="1036320"/>
              <a:ext cx="871886" cy="2758440"/>
            </a:xfrm>
            <a:custGeom>
              <a:avLst/>
              <a:gdLst>
                <a:gd name="connsiteX0" fmla="*/ 109886 w 871886"/>
                <a:gd name="connsiteY0" fmla="*/ 0 h 2758440"/>
                <a:gd name="connsiteX1" fmla="*/ 64166 w 871886"/>
                <a:gd name="connsiteY1" fmla="*/ 1935480 h 2758440"/>
                <a:gd name="connsiteX2" fmla="*/ 871886 w 871886"/>
                <a:gd name="connsiteY2" fmla="*/ 2758440 h 2758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1886" h="2758440">
                  <a:moveTo>
                    <a:pt x="109886" y="0"/>
                  </a:moveTo>
                  <a:cubicBezTo>
                    <a:pt x="23526" y="737870"/>
                    <a:pt x="-62834" y="1475740"/>
                    <a:pt x="64166" y="1935480"/>
                  </a:cubicBezTo>
                  <a:cubicBezTo>
                    <a:pt x="191166" y="2395220"/>
                    <a:pt x="737266" y="2626360"/>
                    <a:pt x="871886" y="275844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413760" y="1036320"/>
              <a:ext cx="870840" cy="3291840"/>
            </a:xfrm>
            <a:custGeom>
              <a:avLst/>
              <a:gdLst>
                <a:gd name="connsiteX0" fmla="*/ 0 w 870840"/>
                <a:gd name="connsiteY0" fmla="*/ 0 h 3291840"/>
                <a:gd name="connsiteX1" fmla="*/ 609600 w 870840"/>
                <a:gd name="connsiteY1" fmla="*/ 502920 h 3291840"/>
                <a:gd name="connsiteX2" fmla="*/ 853440 w 870840"/>
                <a:gd name="connsiteY2" fmla="*/ 1417320 h 3291840"/>
                <a:gd name="connsiteX3" fmla="*/ 167640 w 870840"/>
                <a:gd name="connsiteY3" fmla="*/ 3291840 h 329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0840" h="3291840">
                  <a:moveTo>
                    <a:pt x="0" y="0"/>
                  </a:moveTo>
                  <a:cubicBezTo>
                    <a:pt x="233680" y="133350"/>
                    <a:pt x="467360" y="266700"/>
                    <a:pt x="609600" y="502920"/>
                  </a:cubicBezTo>
                  <a:cubicBezTo>
                    <a:pt x="751840" y="739140"/>
                    <a:pt x="927100" y="952500"/>
                    <a:pt x="853440" y="1417320"/>
                  </a:cubicBezTo>
                  <a:cubicBezTo>
                    <a:pt x="779780" y="1882140"/>
                    <a:pt x="473710" y="2586990"/>
                    <a:pt x="167640" y="329184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101840" y="3912661"/>
            <a:ext cx="187452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gate controls which address goes to the PC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88014" y="1066800"/>
            <a:ext cx="8203586" cy="5165455"/>
            <a:chOff x="788014" y="1066800"/>
            <a:chExt cx="8203586" cy="5165455"/>
          </a:xfrm>
        </p:grpSpPr>
        <p:grpSp>
          <p:nvGrpSpPr>
            <p:cNvPr id="41" name="Group 40"/>
            <p:cNvGrpSpPr/>
            <p:nvPr/>
          </p:nvGrpSpPr>
          <p:grpSpPr>
            <a:xfrm>
              <a:off x="788014" y="1066800"/>
              <a:ext cx="8203586" cy="1752600"/>
              <a:chOff x="788014" y="1066800"/>
              <a:chExt cx="8203586" cy="1752600"/>
            </a:xfrm>
          </p:grpSpPr>
          <p:sp>
            <p:nvSpPr>
              <p:cNvPr id="24" name="Freeform 23"/>
              <p:cNvSpPr/>
              <p:nvPr/>
            </p:nvSpPr>
            <p:spPr bwMode="auto">
              <a:xfrm>
                <a:off x="788014" y="1091381"/>
                <a:ext cx="4012586" cy="1728019"/>
              </a:xfrm>
              <a:custGeom>
                <a:avLst/>
                <a:gdLst>
                  <a:gd name="connsiteX0" fmla="*/ 0 w 1238864"/>
                  <a:gd name="connsiteY0" fmla="*/ 0 h 678425"/>
                  <a:gd name="connsiteX1" fmla="*/ 250722 w 1238864"/>
                  <a:gd name="connsiteY1" fmla="*/ 294967 h 678425"/>
                  <a:gd name="connsiteX2" fmla="*/ 870155 w 1238864"/>
                  <a:gd name="connsiteY2" fmla="*/ 427703 h 678425"/>
                  <a:gd name="connsiteX3" fmla="*/ 1238864 w 1238864"/>
                  <a:gd name="connsiteY3" fmla="*/ 678425 h 678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864" h="678425">
                    <a:moveTo>
                      <a:pt x="0" y="0"/>
                    </a:moveTo>
                    <a:cubicBezTo>
                      <a:pt x="52848" y="111841"/>
                      <a:pt x="105696" y="223683"/>
                      <a:pt x="250722" y="294967"/>
                    </a:cubicBezTo>
                    <a:cubicBezTo>
                      <a:pt x="395748" y="366251"/>
                      <a:pt x="705465" y="363793"/>
                      <a:pt x="870155" y="427703"/>
                    </a:cubicBezTo>
                    <a:cubicBezTo>
                      <a:pt x="1034845" y="491613"/>
                      <a:pt x="1136854" y="585019"/>
                      <a:pt x="1238864" y="67842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76800" y="1066800"/>
                <a:ext cx="4114800" cy="5847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Control tells ALU to subtract operands,</a:t>
                </a:r>
              </a:p>
              <a:p>
                <a:pPr algn="l"/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sets Branch signal</a:t>
                </a:r>
                <a:endParaRPr lang="en-US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Freeform 22"/>
            <p:cNvSpPr/>
            <p:nvPr/>
          </p:nvSpPr>
          <p:spPr bwMode="auto">
            <a:xfrm>
              <a:off x="5109088" y="3299012"/>
              <a:ext cx="1288129" cy="2933243"/>
            </a:xfrm>
            <a:custGeom>
              <a:avLst/>
              <a:gdLst>
                <a:gd name="connsiteX0" fmla="*/ 9759 w 1288129"/>
                <a:gd name="connsiteY0" fmla="*/ 0 h 2933243"/>
                <a:gd name="connsiteX1" fmla="*/ 45618 w 1288129"/>
                <a:gd name="connsiteY1" fmla="*/ 259976 h 2933243"/>
                <a:gd name="connsiteX2" fmla="*/ 368347 w 1288129"/>
                <a:gd name="connsiteY2" fmla="*/ 493059 h 2933243"/>
                <a:gd name="connsiteX3" fmla="*/ 457994 w 1288129"/>
                <a:gd name="connsiteY3" fmla="*/ 1228164 h 2933243"/>
                <a:gd name="connsiteX4" fmla="*/ 413171 w 1288129"/>
                <a:gd name="connsiteY4" fmla="*/ 2348753 h 2933243"/>
                <a:gd name="connsiteX5" fmla="*/ 682112 w 1288129"/>
                <a:gd name="connsiteY5" fmla="*/ 2814917 h 2933243"/>
                <a:gd name="connsiteX6" fmla="*/ 1219994 w 1288129"/>
                <a:gd name="connsiteY6" fmla="*/ 2868706 h 2933243"/>
                <a:gd name="connsiteX7" fmla="*/ 1273783 w 1288129"/>
                <a:gd name="connsiteY7" fmla="*/ 2017059 h 2933243"/>
                <a:gd name="connsiteX8" fmla="*/ 1157241 w 1288129"/>
                <a:gd name="connsiteY8" fmla="*/ 1783976 h 293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8129" h="2933243">
                  <a:moveTo>
                    <a:pt x="9759" y="0"/>
                  </a:moveTo>
                  <a:cubicBezTo>
                    <a:pt x="-2194" y="88900"/>
                    <a:pt x="-14147" y="177800"/>
                    <a:pt x="45618" y="259976"/>
                  </a:cubicBezTo>
                  <a:cubicBezTo>
                    <a:pt x="105383" y="342152"/>
                    <a:pt x="299618" y="331694"/>
                    <a:pt x="368347" y="493059"/>
                  </a:cubicBezTo>
                  <a:cubicBezTo>
                    <a:pt x="437076" y="654424"/>
                    <a:pt x="450523" y="918882"/>
                    <a:pt x="457994" y="1228164"/>
                  </a:cubicBezTo>
                  <a:cubicBezTo>
                    <a:pt x="465465" y="1537446"/>
                    <a:pt x="375818" y="2084294"/>
                    <a:pt x="413171" y="2348753"/>
                  </a:cubicBezTo>
                  <a:cubicBezTo>
                    <a:pt x="450524" y="2613212"/>
                    <a:pt x="547642" y="2728258"/>
                    <a:pt x="682112" y="2814917"/>
                  </a:cubicBezTo>
                  <a:cubicBezTo>
                    <a:pt x="816583" y="2901576"/>
                    <a:pt x="1121382" y="3001682"/>
                    <a:pt x="1219994" y="2868706"/>
                  </a:cubicBezTo>
                  <a:cubicBezTo>
                    <a:pt x="1318606" y="2735730"/>
                    <a:pt x="1284242" y="2197847"/>
                    <a:pt x="1273783" y="2017059"/>
                  </a:cubicBezTo>
                  <a:cubicBezTo>
                    <a:pt x="1263324" y="1836271"/>
                    <a:pt x="1210282" y="1810123"/>
                    <a:pt x="1157241" y="1783976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5163671" y="3245224"/>
              <a:ext cx="1954305" cy="556062"/>
            </a:xfrm>
            <a:custGeom>
              <a:avLst/>
              <a:gdLst>
                <a:gd name="connsiteX0" fmla="*/ 0 w 1954305"/>
                <a:gd name="connsiteY0" fmla="*/ 0 h 556062"/>
                <a:gd name="connsiteX1" fmla="*/ 358588 w 1954305"/>
                <a:gd name="connsiteY1" fmla="*/ 322729 h 556062"/>
                <a:gd name="connsiteX2" fmla="*/ 995082 w 1954305"/>
                <a:gd name="connsiteY2" fmla="*/ 555811 h 556062"/>
                <a:gd name="connsiteX3" fmla="*/ 1613647 w 1954305"/>
                <a:gd name="connsiteY3" fmla="*/ 367552 h 556062"/>
                <a:gd name="connsiteX4" fmla="*/ 1954305 w 1954305"/>
                <a:gd name="connsiteY4" fmla="*/ 349623 h 55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4305" h="556062">
                  <a:moveTo>
                    <a:pt x="0" y="0"/>
                  </a:moveTo>
                  <a:cubicBezTo>
                    <a:pt x="96370" y="115047"/>
                    <a:pt x="192741" y="230094"/>
                    <a:pt x="358588" y="322729"/>
                  </a:cubicBezTo>
                  <a:cubicBezTo>
                    <a:pt x="524435" y="415364"/>
                    <a:pt x="785906" y="548341"/>
                    <a:pt x="995082" y="555811"/>
                  </a:cubicBezTo>
                  <a:cubicBezTo>
                    <a:pt x="1204259" y="563282"/>
                    <a:pt x="1453777" y="401917"/>
                    <a:pt x="1613647" y="367552"/>
                  </a:cubicBezTo>
                  <a:cubicBezTo>
                    <a:pt x="1773518" y="333187"/>
                    <a:pt x="1863911" y="341405"/>
                    <a:pt x="1954305" y="349623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2828" y="1030941"/>
            <a:ext cx="5585243" cy="5444886"/>
            <a:chOff x="492828" y="1030941"/>
            <a:chExt cx="5585243" cy="5444886"/>
          </a:xfrm>
        </p:grpSpPr>
        <p:sp>
          <p:nvSpPr>
            <p:cNvPr id="40" name="TextBox 39"/>
            <p:cNvSpPr txBox="1"/>
            <p:nvPr/>
          </p:nvSpPr>
          <p:spPr>
            <a:xfrm>
              <a:off x="492828" y="6137273"/>
              <a:ext cx="3894614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Immediate is sign-extended and shifted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156922" y="1030941"/>
              <a:ext cx="2921149" cy="4949076"/>
            </a:xfrm>
            <a:custGeom>
              <a:avLst/>
              <a:gdLst>
                <a:gd name="connsiteX0" fmla="*/ 1271643 w 2921149"/>
                <a:gd name="connsiteY0" fmla="*/ 0 h 4949076"/>
                <a:gd name="connsiteX1" fmla="*/ 1459902 w 2921149"/>
                <a:gd name="connsiteY1" fmla="*/ 484094 h 4949076"/>
                <a:gd name="connsiteX2" fmla="*/ 1334396 w 2921149"/>
                <a:gd name="connsiteY2" fmla="*/ 1272988 h 4949076"/>
                <a:gd name="connsiteX3" fmla="*/ 1325431 w 2921149"/>
                <a:gd name="connsiteY3" fmla="*/ 2160494 h 4949076"/>
                <a:gd name="connsiteX4" fmla="*/ 437925 w 2921149"/>
                <a:gd name="connsiteY4" fmla="*/ 2572871 h 4949076"/>
                <a:gd name="connsiteX5" fmla="*/ 16584 w 2921149"/>
                <a:gd name="connsiteY5" fmla="*/ 4132730 h 4949076"/>
                <a:gd name="connsiteX6" fmla="*/ 975807 w 2921149"/>
                <a:gd name="connsiteY6" fmla="*/ 4885765 h 4949076"/>
                <a:gd name="connsiteX7" fmla="*/ 1997784 w 2921149"/>
                <a:gd name="connsiteY7" fmla="*/ 4840941 h 4949076"/>
                <a:gd name="connsiteX8" fmla="*/ 2239831 w 2921149"/>
                <a:gd name="connsiteY8" fmla="*/ 4303059 h 4949076"/>
                <a:gd name="connsiteX9" fmla="*/ 2221902 w 2921149"/>
                <a:gd name="connsiteY9" fmla="*/ 3012141 h 4949076"/>
                <a:gd name="connsiteX10" fmla="*/ 2921149 w 2921149"/>
                <a:gd name="connsiteY10" fmla="*/ 2268071 h 4949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1149" h="4949076">
                  <a:moveTo>
                    <a:pt x="1271643" y="0"/>
                  </a:moveTo>
                  <a:cubicBezTo>
                    <a:pt x="1360543" y="135964"/>
                    <a:pt x="1449443" y="271929"/>
                    <a:pt x="1459902" y="484094"/>
                  </a:cubicBezTo>
                  <a:cubicBezTo>
                    <a:pt x="1470361" y="696259"/>
                    <a:pt x="1356808" y="993588"/>
                    <a:pt x="1334396" y="1272988"/>
                  </a:cubicBezTo>
                  <a:cubicBezTo>
                    <a:pt x="1311984" y="1552388"/>
                    <a:pt x="1474843" y="1943847"/>
                    <a:pt x="1325431" y="2160494"/>
                  </a:cubicBezTo>
                  <a:cubicBezTo>
                    <a:pt x="1176019" y="2377141"/>
                    <a:pt x="656066" y="2244165"/>
                    <a:pt x="437925" y="2572871"/>
                  </a:cubicBezTo>
                  <a:cubicBezTo>
                    <a:pt x="219784" y="2901577"/>
                    <a:pt x="-73063" y="3747248"/>
                    <a:pt x="16584" y="4132730"/>
                  </a:cubicBezTo>
                  <a:cubicBezTo>
                    <a:pt x="106231" y="4518212"/>
                    <a:pt x="645607" y="4767730"/>
                    <a:pt x="975807" y="4885765"/>
                  </a:cubicBezTo>
                  <a:cubicBezTo>
                    <a:pt x="1306007" y="5003800"/>
                    <a:pt x="1787113" y="4938059"/>
                    <a:pt x="1997784" y="4840941"/>
                  </a:cubicBezTo>
                  <a:cubicBezTo>
                    <a:pt x="2208455" y="4743823"/>
                    <a:pt x="2202478" y="4607859"/>
                    <a:pt x="2239831" y="4303059"/>
                  </a:cubicBezTo>
                  <a:cubicBezTo>
                    <a:pt x="2277184" y="3998259"/>
                    <a:pt x="2108349" y="3351306"/>
                    <a:pt x="2221902" y="3012141"/>
                  </a:cubicBezTo>
                  <a:cubicBezTo>
                    <a:pt x="2335455" y="2672976"/>
                    <a:pt x="2804608" y="2395071"/>
                    <a:pt x="2921149" y="2268071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3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Jump Instructions</a:t>
            </a:r>
            <a:endParaRPr lang="en-AU" dirty="0"/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533400" y="5984875"/>
            <a:ext cx="6477000" cy="339725"/>
            <a:chOff x="864" y="3242"/>
            <a:chExt cx="4080" cy="214"/>
          </a:xfrm>
        </p:grpSpPr>
        <p:sp>
          <p:nvSpPr>
            <p:cNvPr id="13" name="Rectangle 68"/>
            <p:cNvSpPr>
              <a:spLocks noChangeArrowheads="1"/>
            </p:cNvSpPr>
            <p:nvPr/>
          </p:nvSpPr>
          <p:spPr bwMode="auto">
            <a:xfrm>
              <a:off x="1584" y="3242"/>
              <a:ext cx="33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>
                  <a:solidFill>
                    <a:srgbClr val="002060"/>
                  </a:solidFill>
                  <a:latin typeface="Courier New" pitchFamily="49" charset="0"/>
                </a:rPr>
                <a:t>26-bit immediate</a:t>
              </a:r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864" y="324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>
              <a:off x="864" y="324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Line 71"/>
            <p:cNvSpPr>
              <a:spLocks noChangeShapeType="1"/>
            </p:cNvSpPr>
            <p:nvPr/>
          </p:nvSpPr>
          <p:spPr bwMode="auto">
            <a:xfrm>
              <a:off x="864" y="345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Line 72"/>
            <p:cNvSpPr>
              <a:spLocks noChangeShapeType="1"/>
            </p:cNvSpPr>
            <p:nvPr/>
          </p:nvSpPr>
          <p:spPr bwMode="auto">
            <a:xfrm>
              <a:off x="86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Line 73"/>
            <p:cNvSpPr>
              <a:spLocks noChangeShapeType="1"/>
            </p:cNvSpPr>
            <p:nvPr/>
          </p:nvSpPr>
          <p:spPr bwMode="auto">
            <a:xfrm>
              <a:off x="1544" y="324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Line 74"/>
            <p:cNvSpPr>
              <a:spLocks noChangeShapeType="1"/>
            </p:cNvSpPr>
            <p:nvPr/>
          </p:nvSpPr>
          <p:spPr bwMode="auto">
            <a:xfrm>
              <a:off x="494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Line 75"/>
            <p:cNvSpPr>
              <a:spLocks noChangeShapeType="1"/>
            </p:cNvSpPr>
            <p:nvPr/>
          </p:nvSpPr>
          <p:spPr bwMode="auto">
            <a:xfrm>
              <a:off x="8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Line 76"/>
            <p:cNvSpPr>
              <a:spLocks noChangeShapeType="1"/>
            </p:cNvSpPr>
            <p:nvPr/>
          </p:nvSpPr>
          <p:spPr bwMode="auto">
            <a:xfrm>
              <a:off x="154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Line 77"/>
            <p:cNvSpPr>
              <a:spLocks noChangeShapeType="1"/>
            </p:cNvSpPr>
            <p:nvPr/>
          </p:nvSpPr>
          <p:spPr bwMode="auto">
            <a:xfrm>
              <a:off x="222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3" name="Line 78"/>
            <p:cNvSpPr>
              <a:spLocks noChangeShapeType="1"/>
            </p:cNvSpPr>
            <p:nvPr/>
          </p:nvSpPr>
          <p:spPr bwMode="auto">
            <a:xfrm>
              <a:off x="290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Line 79"/>
            <p:cNvSpPr>
              <a:spLocks noChangeShapeType="1"/>
            </p:cNvSpPr>
            <p:nvPr/>
          </p:nvSpPr>
          <p:spPr bwMode="auto">
            <a:xfrm>
              <a:off x="358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5" name="Line 80"/>
            <p:cNvSpPr>
              <a:spLocks noChangeShapeType="1"/>
            </p:cNvSpPr>
            <p:nvPr/>
          </p:nvSpPr>
          <p:spPr bwMode="auto">
            <a:xfrm>
              <a:off x="42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12926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Calculate the jump target address: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-	Shift left 2 places (just as with branch target address calculation)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-	Concatenate with PC + 4[31:28] (a</a:t>
            </a:r>
            <a:r>
              <a:rPr lang="en-US" sz="1400" dirty="0" smtClean="0">
                <a:latin typeface="Arial" panose="020B0604020202020204" pitchFamily="34" charset="0"/>
              </a:rPr>
              <a:t>lready calculated PC + 4 during the instruction fetch)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Send computed jump target address to the PC</a:t>
            </a:r>
          </a:p>
        </p:txBody>
      </p:sp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877" y="4613275"/>
            <a:ext cx="1817006" cy="9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V="1">
            <a:off x="2152650" y="5067539"/>
            <a:ext cx="539750" cy="9173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4197350" y="3733800"/>
            <a:ext cx="454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8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31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8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8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8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  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512" name="Straight Connector 64511"/>
          <p:cNvCxnSpPr/>
          <p:nvPr/>
        </p:nvCxnSpPr>
        <p:spPr bwMode="auto">
          <a:xfrm>
            <a:off x="6122772" y="4191000"/>
            <a:ext cx="203062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4581525" y="4267200"/>
            <a:ext cx="2200275" cy="8411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26" name="TextBox 64525"/>
          <p:cNvSpPr txBox="1"/>
          <p:nvPr/>
        </p:nvSpPr>
        <p:spPr>
          <a:xfrm>
            <a:off x="2721688" y="2286000"/>
            <a:ext cx="16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from PC+4</a:t>
            </a:r>
            <a:endParaRPr lang="en-US" sz="1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4146550" y="2649831"/>
            <a:ext cx="1035050" cy="100776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>
            <a:off x="4765587" y="3758514"/>
            <a:ext cx="121714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4495800" y="685800"/>
            <a:ext cx="4399387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PC = (PC+4)[31:28]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(IR[25:0] &lt;&lt; 2)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698" y="5163531"/>
            <a:ext cx="247704" cy="100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8320088" y="3918466"/>
            <a:ext cx="261936" cy="1149073"/>
            <a:chOff x="8320088" y="3918466"/>
            <a:chExt cx="261936" cy="1149073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8567736" y="3918466"/>
              <a:ext cx="0" cy="114907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8320088" y="3918466"/>
              <a:ext cx="26193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Instruction </a:t>
            </a:r>
            <a:r>
              <a:rPr lang="en-US" dirty="0"/>
              <a:t>Fetch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3416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Here's what we need for sequential fetches (no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latin typeface="Arial" panose="020B0604020202020204" pitchFamily="34" charset="0"/>
              </a:rPr>
              <a:t> or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800" dirty="0" smtClean="0">
                <a:latin typeface="Arial" panose="020B0604020202020204" pitchFamily="34" charset="0"/>
              </a:rPr>
              <a:t>):</a:t>
            </a:r>
            <a:endParaRPr lang="en-US" sz="1600" dirty="0">
              <a:latin typeface="Lucida Console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3869879"/>
            <a:ext cx="1905000" cy="1845121"/>
            <a:chOff x="457200" y="3869879"/>
            <a:chExt cx="1905000" cy="1845121"/>
          </a:xfrm>
        </p:grpSpPr>
        <p:sp>
          <p:nvSpPr>
            <p:cNvPr id="56323" name="AutoShape 3"/>
            <p:cNvSpPr>
              <a:spLocks/>
            </p:cNvSpPr>
            <p:nvPr/>
          </p:nvSpPr>
          <p:spPr bwMode="auto">
            <a:xfrm>
              <a:off x="457200" y="4145340"/>
              <a:ext cx="1371600" cy="1569660"/>
            </a:xfrm>
            <a:prstGeom prst="borderCallout1">
              <a:avLst>
                <a:gd name="adj1" fmla="val 18750"/>
                <a:gd name="adj2" fmla="val 108333"/>
                <a:gd name="adj3" fmla="val -10393"/>
                <a:gd name="adj4" fmla="val 138536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32-bit </a:t>
              </a:r>
              <a:r>
                <a:rPr lang="en-US" sz="1600" dirty="0" smtClean="0">
                  <a:latin typeface="Arial" charset="0"/>
                </a:rPr>
                <a:t>register storing address of instruction to fetch next</a:t>
              </a:r>
              <a:endParaRPr lang="en-AU" sz="1600" dirty="0">
                <a:latin typeface="Arial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 flipV="1">
              <a:off x="1828800" y="3869879"/>
              <a:ext cx="533400" cy="89693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" name="Group 10"/>
          <p:cNvGrpSpPr/>
          <p:nvPr/>
        </p:nvGrpSpPr>
        <p:grpSpPr>
          <a:xfrm>
            <a:off x="4264422" y="1816002"/>
            <a:ext cx="3498452" cy="1077218"/>
            <a:chOff x="5332811" y="3331270"/>
            <a:chExt cx="3498452" cy="1077218"/>
          </a:xfrm>
        </p:grpSpPr>
        <p:sp>
          <p:nvSpPr>
            <p:cNvPr id="56324" name="AutoShape 4"/>
            <p:cNvSpPr>
              <a:spLocks/>
            </p:cNvSpPr>
            <p:nvPr/>
          </p:nvSpPr>
          <p:spPr bwMode="auto">
            <a:xfrm>
              <a:off x="7391400" y="3331270"/>
              <a:ext cx="1439863" cy="1077218"/>
            </a:xfrm>
            <a:prstGeom prst="borderCallout1">
              <a:avLst>
                <a:gd name="adj1" fmla="val 13236"/>
                <a:gd name="adj2" fmla="val -5292"/>
                <a:gd name="adj3" fmla="val -41912"/>
                <a:gd name="adj4" fmla="val -5545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 smtClean="0">
                  <a:latin typeface="Arial" charset="0"/>
                </a:rPr>
                <a:t>increment </a:t>
              </a:r>
              <a:r>
                <a:rPr lang="en-US" sz="1600" dirty="0">
                  <a:latin typeface="Arial" charset="0"/>
                </a:rPr>
                <a:t>by 4 for next </a:t>
              </a:r>
              <a:r>
                <a:rPr lang="en-US" sz="1600" dirty="0" smtClean="0">
                  <a:latin typeface="Arial" charset="0"/>
                </a:rPr>
                <a:t>instruction (for now)</a:t>
              </a:r>
              <a:endParaRPr lang="en-AU" sz="1600" dirty="0"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5332811" y="4012408"/>
              <a:ext cx="2058589" cy="39608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4686300" y="4766816"/>
            <a:ext cx="3771900" cy="1569660"/>
            <a:chOff x="4686300" y="4766816"/>
            <a:chExt cx="3301206" cy="1569660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6547643" y="4766816"/>
              <a:ext cx="1439863" cy="1569660"/>
            </a:xfrm>
            <a:prstGeom prst="borderCallout1">
              <a:avLst>
                <a:gd name="adj1" fmla="val 13236"/>
                <a:gd name="adj2" fmla="val -5292"/>
                <a:gd name="adj3" fmla="val 2490"/>
                <a:gd name="adj4" fmla="val -69136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 smtClean="0">
                  <a:latin typeface="Arial" charset="0"/>
                </a:rPr>
                <a:t>assume there are separate storage for instructions and data (for now)</a:t>
              </a:r>
              <a:endParaRPr lang="en-AU" sz="1600" dirty="0">
                <a:latin typeface="Arial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4686300" y="4980066"/>
              <a:ext cx="1861343" cy="44847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738083"/>
            <a:ext cx="4566442" cy="397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488441" y="4474383"/>
            <a:ext cx="213946" cy="307777"/>
            <a:chOff x="-2144486" y="3522077"/>
            <a:chExt cx="228600" cy="307777"/>
          </a:xfrm>
        </p:grpSpPr>
        <p:cxnSp>
          <p:nvCxnSpPr>
            <p:cNvPr id="20" name="Straight Connector 19"/>
            <p:cNvCxnSpPr/>
            <p:nvPr/>
          </p:nvCxnSpPr>
          <p:spPr bwMode="auto">
            <a:xfrm flipV="1">
              <a:off x="-2133600" y="3522078"/>
              <a:ext cx="0" cy="30777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-2144486" y="3522077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267200"/>
            <a:ext cx="52239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For jump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600" dirty="0" smtClean="0">
                <a:latin typeface="Arial" panose="020B0604020202020204" pitchFamily="34" charset="0"/>
              </a:rPr>
              <a:t>) instructions, the 26-bit immediate is shifted 2 bits to the left, yielding a 28-bit offset, which is then added to the starting address of the current memory segment.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4615100" y="4805535"/>
            <a:ext cx="1938100" cy="452265"/>
          </a:xfrm>
          <a:custGeom>
            <a:avLst/>
            <a:gdLst>
              <a:gd name="connsiteX0" fmla="*/ 0 w 2070847"/>
              <a:gd name="connsiteY0" fmla="*/ 71718 h 309711"/>
              <a:gd name="connsiteX1" fmla="*/ 510989 w 2070847"/>
              <a:gd name="connsiteY1" fmla="*/ 242047 h 309711"/>
              <a:gd name="connsiteX2" fmla="*/ 1532965 w 2070847"/>
              <a:gd name="connsiteY2" fmla="*/ 295835 h 309711"/>
              <a:gd name="connsiteX3" fmla="*/ 2070847 w 2070847"/>
              <a:gd name="connsiteY3" fmla="*/ 0 h 30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0847" h="309711">
                <a:moveTo>
                  <a:pt x="0" y="71718"/>
                </a:moveTo>
                <a:cubicBezTo>
                  <a:pt x="127747" y="138206"/>
                  <a:pt x="255495" y="204694"/>
                  <a:pt x="510989" y="242047"/>
                </a:cubicBezTo>
                <a:cubicBezTo>
                  <a:pt x="766483" y="279400"/>
                  <a:pt x="1272989" y="336176"/>
                  <a:pt x="1532965" y="295835"/>
                </a:cubicBezTo>
                <a:cubicBezTo>
                  <a:pt x="1792941" y="255494"/>
                  <a:pt x="1931894" y="127747"/>
                  <a:pt x="2070847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 Jump Target Address</a:t>
            </a:r>
            <a:endParaRPr lang="en-AU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685800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calculation of the jump target address is similar to the calculation of the branch target address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latin typeface="Arial" panose="020B0604020202020204" pitchFamily="34" charset="0"/>
              </a:rPr>
              <a:t>).</a:t>
            </a:r>
            <a:endParaRPr lang="en-AU" sz="1800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153405"/>
            <a:ext cx="126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*QTP:  why?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794878"/>
              </p:ext>
            </p:extLst>
          </p:nvPr>
        </p:nvGraphicFramePr>
        <p:xfrm>
          <a:off x="6668233" y="1219200"/>
          <a:ext cx="2247167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5733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0000000000000000000000000000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0000000000000000000000000000</a:t>
                      </a:r>
                      <a:endParaRPr lang="en-US" sz="1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0000000000000000000000000000</a:t>
                      </a:r>
                      <a:endParaRPr lang="en-US" sz="1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0000000000000000000000000000</a:t>
                      </a:r>
                      <a:endParaRPr lang="en-US" sz="1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0000000000000000000000000000</a:t>
                      </a:r>
                      <a:endParaRPr lang="en-US" sz="1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0000000000000000000000000000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9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1111111111111111111111111111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. . .</a:t>
                      </a:r>
                    </a:p>
                    <a:p>
                      <a:r>
                        <a:rPr lang="en-US" sz="1000" dirty="0" smtClean="0">
                          <a:latin typeface="Arial" panose="020B0604020202020204" pitchFamily="34" charset="0"/>
                        </a:rPr>
                        <a:t>0000000000000000000000000000</a:t>
                      </a:r>
                      <a:endParaRPr lang="en-US" sz="1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54486" y="5788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4486" y="5181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0001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4486" y="1600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4486" y="2209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1110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4862" y="3729491"/>
            <a:ext cx="400110" cy="51135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. 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572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0010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279304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1101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536073"/>
            <a:ext cx="5562600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The MIPS model is to view memory as a sequence of 256 MB segments.</a:t>
            </a:r>
          </a:p>
          <a:p>
            <a:pPr marL="0" indent="0">
              <a:tabLst>
                <a:tab pos="228600" algn="l"/>
                <a:tab pos="685800" algn="l"/>
              </a:tabLst>
            </a:pPr>
            <a:endParaRPr lang="en-US" sz="1600" dirty="0">
              <a:latin typeface="Arial" panose="020B0604020202020204" pitchFamily="34" charset="0"/>
            </a:endParaRPr>
          </a:p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The starting address of the current memory segment is given by the high 4 bits of PC + 4.*</a:t>
            </a:r>
            <a:endParaRPr lang="en-AU" sz="1600" dirty="0">
              <a:latin typeface="Arial" panose="020B060402020202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3429000"/>
            <a:ext cx="5562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228600" algn="l"/>
                <a:tab pos="685800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Now, 256 MB can be addressed by 28-bit addresses.*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733800" y="2765751"/>
            <a:ext cx="2590800" cy="1849792"/>
          </a:xfrm>
          <a:custGeom>
            <a:avLst/>
            <a:gdLst>
              <a:gd name="connsiteX0" fmla="*/ 0 w 3831771"/>
              <a:gd name="connsiteY0" fmla="*/ 10106 h 1849792"/>
              <a:gd name="connsiteX1" fmla="*/ 1175657 w 3831771"/>
              <a:gd name="connsiteY1" fmla="*/ 86306 h 1849792"/>
              <a:gd name="connsiteX2" fmla="*/ 3233057 w 3831771"/>
              <a:gd name="connsiteY2" fmla="*/ 641478 h 1849792"/>
              <a:gd name="connsiteX3" fmla="*/ 3657600 w 3831771"/>
              <a:gd name="connsiteY3" fmla="*/ 1523220 h 1849792"/>
              <a:gd name="connsiteX4" fmla="*/ 3831771 w 3831771"/>
              <a:gd name="connsiteY4" fmla="*/ 1849792 h 184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771" h="1849792">
                <a:moveTo>
                  <a:pt x="0" y="10106"/>
                </a:moveTo>
                <a:cubicBezTo>
                  <a:pt x="318407" y="-4409"/>
                  <a:pt x="636814" y="-18923"/>
                  <a:pt x="1175657" y="86306"/>
                </a:cubicBezTo>
                <a:cubicBezTo>
                  <a:pt x="1714500" y="191535"/>
                  <a:pt x="2819400" y="401992"/>
                  <a:pt x="3233057" y="641478"/>
                </a:cubicBezTo>
                <a:cubicBezTo>
                  <a:pt x="3646714" y="880964"/>
                  <a:pt x="3557814" y="1321834"/>
                  <a:pt x="3657600" y="1523220"/>
                </a:cubicBezTo>
                <a:cubicBezTo>
                  <a:pt x="3757386" y="1724606"/>
                  <a:pt x="3794578" y="1787199"/>
                  <a:pt x="3831771" y="1849792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3312" y="6088088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4GB address range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6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35918"/>
            <a:ext cx="8045902" cy="469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Jump Instructions</a:t>
            </a:r>
            <a:endParaRPr lang="en-AU" dirty="0"/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838200" y="731520"/>
            <a:ext cx="6477000" cy="339725"/>
            <a:chOff x="864" y="3242"/>
            <a:chExt cx="4080" cy="214"/>
          </a:xfrm>
        </p:grpSpPr>
        <p:sp>
          <p:nvSpPr>
            <p:cNvPr id="4" name="Rectangle 68"/>
            <p:cNvSpPr>
              <a:spLocks noChangeArrowheads="1"/>
            </p:cNvSpPr>
            <p:nvPr/>
          </p:nvSpPr>
          <p:spPr bwMode="auto">
            <a:xfrm>
              <a:off x="1584" y="3242"/>
              <a:ext cx="33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>
                  <a:solidFill>
                    <a:srgbClr val="002060"/>
                  </a:solidFill>
                  <a:latin typeface="Courier New" pitchFamily="49" charset="0"/>
                </a:rPr>
                <a:t>26-bit immediate</a:t>
              </a:r>
            </a:p>
          </p:txBody>
        </p:sp>
        <p:sp>
          <p:nvSpPr>
            <p:cNvPr id="5" name="Rectangle 69"/>
            <p:cNvSpPr>
              <a:spLocks noChangeArrowheads="1"/>
            </p:cNvSpPr>
            <p:nvPr/>
          </p:nvSpPr>
          <p:spPr bwMode="auto">
            <a:xfrm>
              <a:off x="864" y="324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6" name="Line 70"/>
            <p:cNvSpPr>
              <a:spLocks noChangeShapeType="1"/>
            </p:cNvSpPr>
            <p:nvPr/>
          </p:nvSpPr>
          <p:spPr bwMode="auto">
            <a:xfrm>
              <a:off x="864" y="324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" name="Line 71"/>
            <p:cNvSpPr>
              <a:spLocks noChangeShapeType="1"/>
            </p:cNvSpPr>
            <p:nvPr/>
          </p:nvSpPr>
          <p:spPr bwMode="auto">
            <a:xfrm>
              <a:off x="864" y="345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Line 72"/>
            <p:cNvSpPr>
              <a:spLocks noChangeShapeType="1"/>
            </p:cNvSpPr>
            <p:nvPr/>
          </p:nvSpPr>
          <p:spPr bwMode="auto">
            <a:xfrm>
              <a:off x="86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Line 73"/>
            <p:cNvSpPr>
              <a:spLocks noChangeShapeType="1"/>
            </p:cNvSpPr>
            <p:nvPr/>
          </p:nvSpPr>
          <p:spPr bwMode="auto">
            <a:xfrm>
              <a:off x="1544" y="324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Line 74"/>
            <p:cNvSpPr>
              <a:spLocks noChangeShapeType="1"/>
            </p:cNvSpPr>
            <p:nvPr/>
          </p:nvSpPr>
          <p:spPr bwMode="auto">
            <a:xfrm>
              <a:off x="494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Line 75"/>
            <p:cNvSpPr>
              <a:spLocks noChangeShapeType="1"/>
            </p:cNvSpPr>
            <p:nvPr/>
          </p:nvSpPr>
          <p:spPr bwMode="auto">
            <a:xfrm>
              <a:off x="8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Line 76"/>
            <p:cNvSpPr>
              <a:spLocks noChangeShapeType="1"/>
            </p:cNvSpPr>
            <p:nvPr/>
          </p:nvSpPr>
          <p:spPr bwMode="auto">
            <a:xfrm>
              <a:off x="154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3" name="Line 77"/>
            <p:cNvSpPr>
              <a:spLocks noChangeShapeType="1"/>
            </p:cNvSpPr>
            <p:nvPr/>
          </p:nvSpPr>
          <p:spPr bwMode="auto">
            <a:xfrm>
              <a:off x="222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Line 78"/>
            <p:cNvSpPr>
              <a:spLocks noChangeShapeType="1"/>
            </p:cNvSpPr>
            <p:nvPr/>
          </p:nvSpPr>
          <p:spPr bwMode="auto">
            <a:xfrm>
              <a:off x="290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Line 79"/>
            <p:cNvSpPr>
              <a:spLocks noChangeShapeType="1"/>
            </p:cNvSpPr>
            <p:nvPr/>
          </p:nvSpPr>
          <p:spPr bwMode="auto">
            <a:xfrm>
              <a:off x="358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Line 80"/>
            <p:cNvSpPr>
              <a:spLocks noChangeShapeType="1"/>
            </p:cNvSpPr>
            <p:nvPr/>
          </p:nvSpPr>
          <p:spPr bwMode="auto">
            <a:xfrm>
              <a:off x="42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27760" y="1097280"/>
            <a:ext cx="6934518" cy="4127093"/>
            <a:chOff x="1127760" y="1097280"/>
            <a:chExt cx="6934518" cy="4127093"/>
          </a:xfrm>
        </p:grpSpPr>
        <p:sp>
          <p:nvSpPr>
            <p:cNvPr id="2" name="Freeform 1"/>
            <p:cNvSpPr/>
            <p:nvPr/>
          </p:nvSpPr>
          <p:spPr bwMode="auto">
            <a:xfrm>
              <a:off x="1127760" y="1097280"/>
              <a:ext cx="2910840" cy="2606040"/>
            </a:xfrm>
            <a:custGeom>
              <a:avLst/>
              <a:gdLst>
                <a:gd name="connsiteX0" fmla="*/ 0 w 2910840"/>
                <a:gd name="connsiteY0" fmla="*/ 0 h 2606040"/>
                <a:gd name="connsiteX1" fmla="*/ 731520 w 2910840"/>
                <a:gd name="connsiteY1" fmla="*/ 243840 h 2606040"/>
                <a:gd name="connsiteX2" fmla="*/ 1249680 w 2910840"/>
                <a:gd name="connsiteY2" fmla="*/ 1234440 h 2606040"/>
                <a:gd name="connsiteX3" fmla="*/ 2148840 w 2910840"/>
                <a:gd name="connsiteY3" fmla="*/ 1859280 h 2606040"/>
                <a:gd name="connsiteX4" fmla="*/ 2910840 w 2910840"/>
                <a:gd name="connsiteY4" fmla="*/ 2606040 h 260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0840" h="2606040">
                  <a:moveTo>
                    <a:pt x="0" y="0"/>
                  </a:moveTo>
                  <a:cubicBezTo>
                    <a:pt x="261620" y="19050"/>
                    <a:pt x="523240" y="38100"/>
                    <a:pt x="731520" y="243840"/>
                  </a:cubicBezTo>
                  <a:cubicBezTo>
                    <a:pt x="939800" y="449580"/>
                    <a:pt x="1013460" y="965200"/>
                    <a:pt x="1249680" y="1234440"/>
                  </a:cubicBezTo>
                  <a:cubicBezTo>
                    <a:pt x="1485900" y="1503680"/>
                    <a:pt x="1871980" y="1630680"/>
                    <a:pt x="2148840" y="1859280"/>
                  </a:cubicBezTo>
                  <a:cubicBezTo>
                    <a:pt x="2425700" y="2087880"/>
                    <a:pt x="2668270" y="2346960"/>
                    <a:pt x="2910840" y="260604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40580" y="4393376"/>
              <a:ext cx="3421698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Control sets Jump signal so that the jump address will be used to fetch the next instruction</a:t>
              </a: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Freeform 17"/>
          <p:cNvSpPr/>
          <p:nvPr/>
        </p:nvSpPr>
        <p:spPr bwMode="auto">
          <a:xfrm>
            <a:off x="2316480" y="1082040"/>
            <a:ext cx="685800" cy="731520"/>
          </a:xfrm>
          <a:custGeom>
            <a:avLst/>
            <a:gdLst>
              <a:gd name="connsiteX0" fmla="*/ 0 w 685800"/>
              <a:gd name="connsiteY0" fmla="*/ 0 h 731520"/>
              <a:gd name="connsiteX1" fmla="*/ 304800 w 685800"/>
              <a:gd name="connsiteY1" fmla="*/ 274320 h 731520"/>
              <a:gd name="connsiteX2" fmla="*/ 685800 w 685800"/>
              <a:gd name="connsiteY2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731520">
                <a:moveTo>
                  <a:pt x="0" y="0"/>
                </a:moveTo>
                <a:cubicBezTo>
                  <a:pt x="95250" y="76200"/>
                  <a:pt x="190500" y="152400"/>
                  <a:pt x="304800" y="274320"/>
                </a:cubicBezTo>
                <a:cubicBezTo>
                  <a:pt x="419100" y="396240"/>
                  <a:pt x="552450" y="563880"/>
                  <a:pt x="685800" y="73152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62379"/>
            <a:ext cx="1619250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Calculate address of next sequential instruction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1680" y="2697480"/>
            <a:ext cx="304936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High 4 bits of PC + 4 specify "segment" containing this code.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63460" y="2857083"/>
            <a:ext cx="149352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MUX passes jump address back to PC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310953" y="1154966"/>
            <a:ext cx="4546027" cy="719554"/>
            <a:chOff x="4310953" y="1154966"/>
            <a:chExt cx="4546027" cy="719554"/>
          </a:xfrm>
        </p:grpSpPr>
        <p:sp>
          <p:nvSpPr>
            <p:cNvPr id="24" name="TextBox 23"/>
            <p:cNvSpPr txBox="1"/>
            <p:nvPr/>
          </p:nvSpPr>
          <p:spPr>
            <a:xfrm>
              <a:off x="4640580" y="1154966"/>
              <a:ext cx="421640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Concatenate to form 32-bit address for jump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310953" y="1314360"/>
              <a:ext cx="322007" cy="560160"/>
            </a:xfrm>
            <a:custGeom>
              <a:avLst/>
              <a:gdLst>
                <a:gd name="connsiteX0" fmla="*/ 322007 w 322007"/>
                <a:gd name="connsiteY0" fmla="*/ 11520 h 560160"/>
                <a:gd name="connsiteX1" fmla="*/ 47687 w 322007"/>
                <a:gd name="connsiteY1" fmla="*/ 72480 h 560160"/>
                <a:gd name="connsiteX2" fmla="*/ 1967 w 322007"/>
                <a:gd name="connsiteY2" fmla="*/ 560160 h 56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007" h="560160">
                  <a:moveTo>
                    <a:pt x="322007" y="11520"/>
                  </a:moveTo>
                  <a:cubicBezTo>
                    <a:pt x="211517" y="-3720"/>
                    <a:pt x="101027" y="-18960"/>
                    <a:pt x="47687" y="72480"/>
                  </a:cubicBezTo>
                  <a:cubicBezTo>
                    <a:pt x="-5653" y="163920"/>
                    <a:pt x="-1843" y="362040"/>
                    <a:pt x="1967" y="56016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92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Datapath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102248"/>
            <a:ext cx="3168333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add, sub, and, or,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slt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lw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sw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beq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j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50674"/>
            <a:ext cx="7772400" cy="5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6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620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unified datapath that we have designed: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marL="463550" indent="-463550" algn="l">
              <a:tabLst>
                <a:tab pos="231775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illustrates many of the logical issues that must be solved in designing any datapath</a:t>
            </a:r>
          </a:p>
          <a:p>
            <a:pPr marL="463550" indent="-463550" algn="l">
              <a:tabLst>
                <a:tab pos="231775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63550" indent="-463550" algn="l">
              <a:tabLst>
                <a:tab pos="231775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can be extended to support additional instructions (easily for some, less so for others)</a:t>
            </a:r>
          </a:p>
          <a:p>
            <a:pPr marL="463550" indent="-463550" algn="l">
              <a:tabLst>
                <a:tab pos="231775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463550" indent="-463550" algn="l">
              <a:tabLst>
                <a:tab pos="231775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is fundamentally unsatisfactory in that it requires a single clock cycle be long enough for every path within the datapath to stabilize before the next instruction is fetched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endParaRPr lang="en-US" sz="1800" dirty="0" smtClean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We may explore the second issue in exercises.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third issue can only be dealt with by transforming the design to incorporate a pipeline.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R-Format </a:t>
            </a:r>
            <a:r>
              <a:rPr lang="en-US" dirty="0"/>
              <a:t>Instructions</a:t>
            </a:r>
            <a:endParaRPr lang="en-AU" dirty="0"/>
          </a:p>
        </p:txBody>
      </p:sp>
      <p:grpSp>
        <p:nvGrpSpPr>
          <p:cNvPr id="58374" name="Group 27"/>
          <p:cNvGrpSpPr>
            <a:grpSpLocks/>
          </p:cNvGrpSpPr>
          <p:nvPr/>
        </p:nvGrpSpPr>
        <p:grpSpPr bwMode="auto">
          <a:xfrm>
            <a:off x="1295400" y="2174875"/>
            <a:ext cx="6477000" cy="339725"/>
            <a:chOff x="864" y="2592"/>
            <a:chExt cx="4080" cy="214"/>
          </a:xfrm>
        </p:grpSpPr>
        <p:sp>
          <p:nvSpPr>
            <p:cNvPr id="58375" name="Rectangle 28"/>
            <p:cNvSpPr>
              <a:spLocks noChangeArrowheads="1"/>
            </p:cNvSpPr>
            <p:nvPr/>
          </p:nvSpPr>
          <p:spPr bwMode="auto">
            <a:xfrm>
              <a:off x="426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funct</a:t>
              </a:r>
            </a:p>
          </p:txBody>
        </p:sp>
        <p:sp>
          <p:nvSpPr>
            <p:cNvPr id="58376" name="Rectangle 29"/>
            <p:cNvSpPr>
              <a:spLocks noChangeArrowheads="1"/>
            </p:cNvSpPr>
            <p:nvPr/>
          </p:nvSpPr>
          <p:spPr bwMode="auto">
            <a:xfrm>
              <a:off x="358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shamt</a:t>
              </a:r>
            </a:p>
          </p:txBody>
        </p:sp>
        <p:sp>
          <p:nvSpPr>
            <p:cNvPr id="58377" name="Rectangle 30"/>
            <p:cNvSpPr>
              <a:spLocks noChangeArrowheads="1"/>
            </p:cNvSpPr>
            <p:nvPr/>
          </p:nvSpPr>
          <p:spPr bwMode="auto">
            <a:xfrm>
              <a:off x="290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rd</a:t>
              </a:r>
            </a:p>
          </p:txBody>
        </p:sp>
        <p:sp>
          <p:nvSpPr>
            <p:cNvPr id="58378" name="Rectangle 31"/>
            <p:cNvSpPr>
              <a:spLocks noChangeArrowheads="1"/>
            </p:cNvSpPr>
            <p:nvPr/>
          </p:nvSpPr>
          <p:spPr bwMode="auto">
            <a:xfrm>
              <a:off x="2249" y="2592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58379" name="Rectangle 32"/>
            <p:cNvSpPr>
              <a:spLocks noChangeArrowheads="1"/>
            </p:cNvSpPr>
            <p:nvPr/>
          </p:nvSpPr>
          <p:spPr bwMode="auto">
            <a:xfrm>
              <a:off x="1544" y="2592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58380" name="Rectangle 33"/>
            <p:cNvSpPr>
              <a:spLocks noChangeArrowheads="1"/>
            </p:cNvSpPr>
            <p:nvPr/>
          </p:nvSpPr>
          <p:spPr bwMode="auto">
            <a:xfrm>
              <a:off x="86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58381" name="Line 34"/>
            <p:cNvSpPr>
              <a:spLocks noChangeShapeType="1"/>
            </p:cNvSpPr>
            <p:nvPr/>
          </p:nvSpPr>
          <p:spPr bwMode="auto">
            <a:xfrm>
              <a:off x="864" y="259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2" name="Line 35"/>
            <p:cNvSpPr>
              <a:spLocks noChangeShapeType="1"/>
            </p:cNvSpPr>
            <p:nvPr/>
          </p:nvSpPr>
          <p:spPr bwMode="auto">
            <a:xfrm>
              <a:off x="864" y="280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3" name="Line 36"/>
            <p:cNvSpPr>
              <a:spLocks noChangeShapeType="1"/>
            </p:cNvSpPr>
            <p:nvPr/>
          </p:nvSpPr>
          <p:spPr bwMode="auto">
            <a:xfrm>
              <a:off x="864" y="259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4" name="Line 37"/>
            <p:cNvSpPr>
              <a:spLocks noChangeShapeType="1"/>
            </p:cNvSpPr>
            <p:nvPr/>
          </p:nvSpPr>
          <p:spPr bwMode="auto">
            <a:xfrm>
              <a:off x="154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5" name="Line 38"/>
            <p:cNvSpPr>
              <a:spLocks noChangeShapeType="1"/>
            </p:cNvSpPr>
            <p:nvPr/>
          </p:nvSpPr>
          <p:spPr bwMode="auto">
            <a:xfrm>
              <a:off x="2249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6" name="Line 39"/>
            <p:cNvSpPr>
              <a:spLocks noChangeShapeType="1"/>
            </p:cNvSpPr>
            <p:nvPr/>
          </p:nvSpPr>
          <p:spPr bwMode="auto">
            <a:xfrm>
              <a:off x="290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7" name="Line 40"/>
            <p:cNvSpPr>
              <a:spLocks noChangeShapeType="1"/>
            </p:cNvSpPr>
            <p:nvPr/>
          </p:nvSpPr>
          <p:spPr bwMode="auto">
            <a:xfrm>
              <a:off x="358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8" name="Line 41"/>
            <p:cNvSpPr>
              <a:spLocks noChangeShapeType="1"/>
            </p:cNvSpPr>
            <p:nvPr/>
          </p:nvSpPr>
          <p:spPr bwMode="auto">
            <a:xfrm>
              <a:off x="426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9" name="Line 42"/>
            <p:cNvSpPr>
              <a:spLocks noChangeShapeType="1"/>
            </p:cNvSpPr>
            <p:nvPr/>
          </p:nvSpPr>
          <p:spPr bwMode="auto">
            <a:xfrm>
              <a:off x="4944" y="259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0" name="Line 43"/>
            <p:cNvSpPr>
              <a:spLocks noChangeShapeType="1"/>
            </p:cNvSpPr>
            <p:nvPr/>
          </p:nvSpPr>
          <p:spPr bwMode="auto">
            <a:xfrm>
              <a:off x="86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1" name="Line 44"/>
            <p:cNvSpPr>
              <a:spLocks noChangeShapeType="1"/>
            </p:cNvSpPr>
            <p:nvPr/>
          </p:nvSpPr>
          <p:spPr bwMode="auto">
            <a:xfrm>
              <a:off x="154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2" name="Line 45"/>
            <p:cNvSpPr>
              <a:spLocks noChangeShapeType="1"/>
            </p:cNvSpPr>
            <p:nvPr/>
          </p:nvSpPr>
          <p:spPr bwMode="auto">
            <a:xfrm>
              <a:off x="222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3" name="Line 46"/>
            <p:cNvSpPr>
              <a:spLocks noChangeShapeType="1"/>
            </p:cNvSpPr>
            <p:nvPr/>
          </p:nvSpPr>
          <p:spPr bwMode="auto">
            <a:xfrm>
              <a:off x="290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4" name="Line 47"/>
            <p:cNvSpPr>
              <a:spLocks noChangeShapeType="1"/>
            </p:cNvSpPr>
            <p:nvPr/>
          </p:nvSpPr>
          <p:spPr bwMode="auto">
            <a:xfrm>
              <a:off x="358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5" name="Line 48"/>
            <p:cNvSpPr>
              <a:spLocks noChangeShapeType="1"/>
            </p:cNvSpPr>
            <p:nvPr/>
          </p:nvSpPr>
          <p:spPr bwMode="auto">
            <a:xfrm>
              <a:off x="426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8396" name="Line 28"/>
          <p:cNvSpPr>
            <a:spLocks noChangeShapeType="1"/>
          </p:cNvSpPr>
          <p:nvPr/>
        </p:nvSpPr>
        <p:spPr bwMode="auto">
          <a:xfrm flipH="1">
            <a:off x="2438400" y="2514600"/>
            <a:ext cx="304800" cy="7699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 flipH="1">
            <a:off x="2438400" y="2514600"/>
            <a:ext cx="1371600" cy="1371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flipH="1">
            <a:off x="2374900" y="2514600"/>
            <a:ext cx="2578100" cy="213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2738438"/>
            <a:ext cx="2974975" cy="317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Brace 4"/>
          <p:cNvSpPr/>
          <p:nvPr/>
        </p:nvSpPr>
        <p:spPr bwMode="auto">
          <a:xfrm>
            <a:off x="1752600" y="3284538"/>
            <a:ext cx="228600" cy="1592262"/>
          </a:xfrm>
          <a:prstGeom prst="leftBrac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820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Register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numbers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66800" y="5344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Operation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7300" y="5940623"/>
            <a:ext cx="196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Register file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5059582" y="3676668"/>
            <a:ext cx="184150" cy="1019596"/>
          </a:xfrm>
          <a:prstGeom prst="rightBrac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3392" y="4039586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Operands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 bwMode="auto">
          <a:xfrm>
            <a:off x="457200" y="685800"/>
            <a:ext cx="8458200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>
                <a:latin typeface="Arial" panose="020B0604020202020204" pitchFamily="34" charset="0"/>
              </a:rPr>
              <a:t>Read two operands from register file</a:t>
            </a:r>
          </a:p>
          <a:p>
            <a:r>
              <a:rPr lang="en-US" sz="1800" dirty="0" smtClean="0">
                <a:latin typeface="Arial" panose="020B0604020202020204" pitchFamily="34" charset="0"/>
              </a:rPr>
              <a:t>Use ALU to perform the arithmetic/logical operation</a:t>
            </a:r>
          </a:p>
          <a:p>
            <a:r>
              <a:rPr lang="en-US" sz="1800" dirty="0" smtClean="0">
                <a:latin typeface="Arial" panose="020B0604020202020204" pitchFamily="34" charset="0"/>
              </a:rPr>
              <a:t>Write the result to a register</a:t>
            </a:r>
            <a:endParaRPr lang="en-AU" sz="1800" dirty="0">
              <a:latin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43666" y="2518117"/>
            <a:ext cx="1857666" cy="3874346"/>
            <a:chOff x="7043666" y="2518117"/>
            <a:chExt cx="1857666" cy="3874346"/>
          </a:xfrm>
        </p:grpSpPr>
        <p:grpSp>
          <p:nvGrpSpPr>
            <p:cNvPr id="8" name="Group 7"/>
            <p:cNvGrpSpPr/>
            <p:nvPr/>
          </p:nvGrpSpPr>
          <p:grpSpPr>
            <a:xfrm>
              <a:off x="7940287" y="3159159"/>
              <a:ext cx="961045" cy="1293905"/>
              <a:chOff x="7330687" y="2899569"/>
              <a:chExt cx="961045" cy="1293905"/>
            </a:xfrm>
          </p:grpSpPr>
          <p:sp>
            <p:nvSpPr>
              <p:cNvPr id="2" name="Oval 1"/>
              <p:cNvSpPr/>
              <p:nvPr/>
            </p:nvSpPr>
            <p:spPr bwMode="auto">
              <a:xfrm>
                <a:off x="7391400" y="2899569"/>
                <a:ext cx="857147" cy="1293905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7330687" y="3381178"/>
                <a:ext cx="9610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Control</a:t>
                </a:r>
                <a:endParaRPr lang="en-US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Freeform 8"/>
            <p:cNvSpPr/>
            <p:nvPr/>
          </p:nvSpPr>
          <p:spPr bwMode="auto">
            <a:xfrm>
              <a:off x="7043666" y="2518117"/>
              <a:ext cx="960851" cy="1097280"/>
            </a:xfrm>
            <a:custGeom>
              <a:avLst/>
              <a:gdLst>
                <a:gd name="connsiteX0" fmla="*/ 74586 w 960851"/>
                <a:gd name="connsiteY0" fmla="*/ 0 h 1097280"/>
                <a:gd name="connsiteX1" fmla="*/ 88654 w 960851"/>
                <a:gd name="connsiteY1" fmla="*/ 562708 h 1097280"/>
                <a:gd name="connsiteX2" fmla="*/ 960851 w 960851"/>
                <a:gd name="connsiteY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851" h="1097280">
                  <a:moveTo>
                    <a:pt x="74586" y="0"/>
                  </a:moveTo>
                  <a:cubicBezTo>
                    <a:pt x="7764" y="189914"/>
                    <a:pt x="-59057" y="379828"/>
                    <a:pt x="88654" y="562708"/>
                  </a:cubicBezTo>
                  <a:cubicBezTo>
                    <a:pt x="236365" y="745588"/>
                    <a:pt x="598608" y="921434"/>
                    <a:pt x="960851" y="109728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7230794" y="4360985"/>
              <a:ext cx="1543078" cy="2031478"/>
            </a:xfrm>
            <a:custGeom>
              <a:avLst/>
              <a:gdLst>
                <a:gd name="connsiteX0" fmla="*/ 1434904 w 1543078"/>
                <a:gd name="connsiteY0" fmla="*/ 0 h 2031478"/>
                <a:gd name="connsiteX1" fmla="*/ 1533378 w 1543078"/>
                <a:gd name="connsiteY1" fmla="*/ 787790 h 2031478"/>
                <a:gd name="connsiteX2" fmla="*/ 1223889 w 1543078"/>
                <a:gd name="connsiteY2" fmla="*/ 1603717 h 2031478"/>
                <a:gd name="connsiteX3" fmla="*/ 745588 w 1543078"/>
                <a:gd name="connsiteY3" fmla="*/ 1927273 h 2031478"/>
                <a:gd name="connsiteX4" fmla="*/ 239151 w 1543078"/>
                <a:gd name="connsiteY4" fmla="*/ 2025747 h 2031478"/>
                <a:gd name="connsiteX5" fmla="*/ 0 w 1543078"/>
                <a:gd name="connsiteY5" fmla="*/ 1786597 h 203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3078" h="2031478">
                  <a:moveTo>
                    <a:pt x="1434904" y="0"/>
                  </a:moveTo>
                  <a:cubicBezTo>
                    <a:pt x="1501725" y="260252"/>
                    <a:pt x="1568547" y="520504"/>
                    <a:pt x="1533378" y="787790"/>
                  </a:cubicBezTo>
                  <a:cubicBezTo>
                    <a:pt x="1498209" y="1055076"/>
                    <a:pt x="1355187" y="1413803"/>
                    <a:pt x="1223889" y="1603717"/>
                  </a:cubicBezTo>
                  <a:cubicBezTo>
                    <a:pt x="1092591" y="1793631"/>
                    <a:pt x="909711" y="1856935"/>
                    <a:pt x="745588" y="1927273"/>
                  </a:cubicBezTo>
                  <a:cubicBezTo>
                    <a:pt x="581465" y="1997611"/>
                    <a:pt x="363416" y="2049193"/>
                    <a:pt x="239151" y="2025747"/>
                  </a:cubicBezTo>
                  <a:cubicBezTo>
                    <a:pt x="114886" y="2002301"/>
                    <a:pt x="57443" y="1894449"/>
                    <a:pt x="0" y="1786597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906" y="4469804"/>
            <a:ext cx="1726206" cy="166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3084" y="685800"/>
            <a:ext cx="4009044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972770" y="4100040"/>
            <a:ext cx="6377113" cy="2365719"/>
          </a:xfrm>
          <a:custGeom>
            <a:avLst/>
            <a:gdLst>
              <a:gd name="connsiteX0" fmla="*/ 6256830 w 6377113"/>
              <a:gd name="connsiteY0" fmla="*/ 1255731 h 2365719"/>
              <a:gd name="connsiteX1" fmla="*/ 6343916 w 6377113"/>
              <a:gd name="connsiteY1" fmla="*/ 918274 h 2365719"/>
              <a:gd name="connsiteX2" fmla="*/ 5766973 w 6377113"/>
              <a:gd name="connsiteY2" fmla="*/ 178046 h 2365719"/>
              <a:gd name="connsiteX3" fmla="*/ 4743716 w 6377113"/>
              <a:gd name="connsiteY3" fmla="*/ 36531 h 2365719"/>
              <a:gd name="connsiteX4" fmla="*/ 4003487 w 6377113"/>
              <a:gd name="connsiteY4" fmla="*/ 711446 h 2365719"/>
              <a:gd name="connsiteX5" fmla="*/ 3219716 w 6377113"/>
              <a:gd name="connsiteY5" fmla="*/ 1930646 h 2365719"/>
              <a:gd name="connsiteX6" fmla="*/ 2131144 w 6377113"/>
              <a:gd name="connsiteY6" fmla="*/ 2257217 h 2365719"/>
              <a:gd name="connsiteX7" fmla="*/ 215259 w 6377113"/>
              <a:gd name="connsiteY7" fmla="*/ 2311646 h 2365719"/>
              <a:gd name="connsiteX8" fmla="*/ 128173 w 6377113"/>
              <a:gd name="connsiteY8" fmla="*/ 1527874 h 236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7113" h="2365719">
                <a:moveTo>
                  <a:pt x="6256830" y="1255731"/>
                </a:moveTo>
                <a:cubicBezTo>
                  <a:pt x="6341194" y="1176809"/>
                  <a:pt x="6425559" y="1097888"/>
                  <a:pt x="6343916" y="918274"/>
                </a:cubicBezTo>
                <a:cubicBezTo>
                  <a:pt x="6262273" y="738660"/>
                  <a:pt x="6033673" y="325003"/>
                  <a:pt x="5766973" y="178046"/>
                </a:cubicBezTo>
                <a:cubicBezTo>
                  <a:pt x="5500273" y="31089"/>
                  <a:pt x="5037630" y="-52369"/>
                  <a:pt x="4743716" y="36531"/>
                </a:cubicBezTo>
                <a:cubicBezTo>
                  <a:pt x="4449802" y="125431"/>
                  <a:pt x="4257487" y="395760"/>
                  <a:pt x="4003487" y="711446"/>
                </a:cubicBezTo>
                <a:cubicBezTo>
                  <a:pt x="3749487" y="1027132"/>
                  <a:pt x="3531773" y="1673018"/>
                  <a:pt x="3219716" y="1930646"/>
                </a:cubicBezTo>
                <a:cubicBezTo>
                  <a:pt x="2907659" y="2188275"/>
                  <a:pt x="2631887" y="2193717"/>
                  <a:pt x="2131144" y="2257217"/>
                </a:cubicBezTo>
                <a:cubicBezTo>
                  <a:pt x="1630401" y="2320717"/>
                  <a:pt x="549087" y="2433203"/>
                  <a:pt x="215259" y="2311646"/>
                </a:cubicBezTo>
                <a:cubicBezTo>
                  <a:pt x="-118570" y="2190089"/>
                  <a:pt x="4801" y="1858981"/>
                  <a:pt x="128173" y="1527874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151657" y="3820180"/>
            <a:ext cx="1286249" cy="1666220"/>
            <a:chOff x="5151657" y="3820180"/>
            <a:chExt cx="1286249" cy="1666220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151657" y="3820180"/>
              <a:ext cx="1286249" cy="8280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151657" y="4648200"/>
              <a:ext cx="1286249" cy="838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9649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6" grpId="0" animBg="1"/>
      <p:bldP spid="58398" grpId="0" animBg="1"/>
      <p:bldP spid="5839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31100"/>
            <a:ext cx="5486399" cy="482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R-Format </a:t>
            </a:r>
            <a:r>
              <a:rPr lang="en-US" dirty="0"/>
              <a:t>Instructions</a:t>
            </a:r>
            <a:endParaRPr lang="en-AU" dirty="0"/>
          </a:p>
        </p:txBody>
      </p:sp>
      <p:grpSp>
        <p:nvGrpSpPr>
          <p:cNvPr id="58374" name="Group 27"/>
          <p:cNvGrpSpPr>
            <a:grpSpLocks/>
          </p:cNvGrpSpPr>
          <p:nvPr/>
        </p:nvGrpSpPr>
        <p:grpSpPr bwMode="auto">
          <a:xfrm>
            <a:off x="533400" y="1101396"/>
            <a:ext cx="6477000" cy="339725"/>
            <a:chOff x="864" y="2592"/>
            <a:chExt cx="4080" cy="214"/>
          </a:xfrm>
        </p:grpSpPr>
        <p:sp>
          <p:nvSpPr>
            <p:cNvPr id="58375" name="Rectangle 28"/>
            <p:cNvSpPr>
              <a:spLocks noChangeArrowheads="1"/>
            </p:cNvSpPr>
            <p:nvPr/>
          </p:nvSpPr>
          <p:spPr bwMode="auto">
            <a:xfrm>
              <a:off x="426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funct</a:t>
              </a:r>
            </a:p>
          </p:txBody>
        </p:sp>
        <p:sp>
          <p:nvSpPr>
            <p:cNvPr id="58376" name="Rectangle 29"/>
            <p:cNvSpPr>
              <a:spLocks noChangeArrowheads="1"/>
            </p:cNvSpPr>
            <p:nvPr/>
          </p:nvSpPr>
          <p:spPr bwMode="auto">
            <a:xfrm>
              <a:off x="358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shamt</a:t>
              </a:r>
            </a:p>
          </p:txBody>
        </p:sp>
        <p:sp>
          <p:nvSpPr>
            <p:cNvPr id="58377" name="Rectangle 30"/>
            <p:cNvSpPr>
              <a:spLocks noChangeArrowheads="1"/>
            </p:cNvSpPr>
            <p:nvPr/>
          </p:nvSpPr>
          <p:spPr bwMode="auto">
            <a:xfrm>
              <a:off x="290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rd</a:t>
              </a:r>
            </a:p>
          </p:txBody>
        </p:sp>
        <p:sp>
          <p:nvSpPr>
            <p:cNvPr id="58378" name="Rectangle 31"/>
            <p:cNvSpPr>
              <a:spLocks noChangeArrowheads="1"/>
            </p:cNvSpPr>
            <p:nvPr/>
          </p:nvSpPr>
          <p:spPr bwMode="auto">
            <a:xfrm>
              <a:off x="2249" y="2592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58379" name="Rectangle 32"/>
            <p:cNvSpPr>
              <a:spLocks noChangeArrowheads="1"/>
            </p:cNvSpPr>
            <p:nvPr/>
          </p:nvSpPr>
          <p:spPr bwMode="auto">
            <a:xfrm>
              <a:off x="1544" y="2592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58380" name="Rectangle 33"/>
            <p:cNvSpPr>
              <a:spLocks noChangeArrowheads="1"/>
            </p:cNvSpPr>
            <p:nvPr/>
          </p:nvSpPr>
          <p:spPr bwMode="auto">
            <a:xfrm>
              <a:off x="86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58381" name="Line 34"/>
            <p:cNvSpPr>
              <a:spLocks noChangeShapeType="1"/>
            </p:cNvSpPr>
            <p:nvPr/>
          </p:nvSpPr>
          <p:spPr bwMode="auto">
            <a:xfrm>
              <a:off x="864" y="259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2" name="Line 35"/>
            <p:cNvSpPr>
              <a:spLocks noChangeShapeType="1"/>
            </p:cNvSpPr>
            <p:nvPr/>
          </p:nvSpPr>
          <p:spPr bwMode="auto">
            <a:xfrm>
              <a:off x="864" y="280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3" name="Line 36"/>
            <p:cNvSpPr>
              <a:spLocks noChangeShapeType="1"/>
            </p:cNvSpPr>
            <p:nvPr/>
          </p:nvSpPr>
          <p:spPr bwMode="auto">
            <a:xfrm>
              <a:off x="864" y="259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4" name="Line 37"/>
            <p:cNvSpPr>
              <a:spLocks noChangeShapeType="1"/>
            </p:cNvSpPr>
            <p:nvPr/>
          </p:nvSpPr>
          <p:spPr bwMode="auto">
            <a:xfrm>
              <a:off x="154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5" name="Line 38"/>
            <p:cNvSpPr>
              <a:spLocks noChangeShapeType="1"/>
            </p:cNvSpPr>
            <p:nvPr/>
          </p:nvSpPr>
          <p:spPr bwMode="auto">
            <a:xfrm>
              <a:off x="2249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6" name="Line 39"/>
            <p:cNvSpPr>
              <a:spLocks noChangeShapeType="1"/>
            </p:cNvSpPr>
            <p:nvPr/>
          </p:nvSpPr>
          <p:spPr bwMode="auto">
            <a:xfrm>
              <a:off x="290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7" name="Line 40"/>
            <p:cNvSpPr>
              <a:spLocks noChangeShapeType="1"/>
            </p:cNvSpPr>
            <p:nvPr/>
          </p:nvSpPr>
          <p:spPr bwMode="auto">
            <a:xfrm>
              <a:off x="358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8" name="Line 41"/>
            <p:cNvSpPr>
              <a:spLocks noChangeShapeType="1"/>
            </p:cNvSpPr>
            <p:nvPr/>
          </p:nvSpPr>
          <p:spPr bwMode="auto">
            <a:xfrm>
              <a:off x="426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89" name="Line 42"/>
            <p:cNvSpPr>
              <a:spLocks noChangeShapeType="1"/>
            </p:cNvSpPr>
            <p:nvPr/>
          </p:nvSpPr>
          <p:spPr bwMode="auto">
            <a:xfrm>
              <a:off x="4944" y="259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0" name="Line 43"/>
            <p:cNvSpPr>
              <a:spLocks noChangeShapeType="1"/>
            </p:cNvSpPr>
            <p:nvPr/>
          </p:nvSpPr>
          <p:spPr bwMode="auto">
            <a:xfrm>
              <a:off x="86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1" name="Line 44"/>
            <p:cNvSpPr>
              <a:spLocks noChangeShapeType="1"/>
            </p:cNvSpPr>
            <p:nvPr/>
          </p:nvSpPr>
          <p:spPr bwMode="auto">
            <a:xfrm>
              <a:off x="154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2" name="Line 45"/>
            <p:cNvSpPr>
              <a:spLocks noChangeShapeType="1"/>
            </p:cNvSpPr>
            <p:nvPr/>
          </p:nvSpPr>
          <p:spPr bwMode="auto">
            <a:xfrm>
              <a:off x="222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3" name="Line 46"/>
            <p:cNvSpPr>
              <a:spLocks noChangeShapeType="1"/>
            </p:cNvSpPr>
            <p:nvPr/>
          </p:nvSpPr>
          <p:spPr bwMode="auto">
            <a:xfrm>
              <a:off x="290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4" name="Line 47"/>
            <p:cNvSpPr>
              <a:spLocks noChangeShapeType="1"/>
            </p:cNvSpPr>
            <p:nvPr/>
          </p:nvSpPr>
          <p:spPr bwMode="auto">
            <a:xfrm>
              <a:off x="358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395" name="Line 48"/>
            <p:cNvSpPr>
              <a:spLocks noChangeShapeType="1"/>
            </p:cNvSpPr>
            <p:nvPr/>
          </p:nvSpPr>
          <p:spPr bwMode="auto">
            <a:xfrm>
              <a:off x="426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1436914"/>
            <a:ext cx="2551907" cy="2413111"/>
            <a:chOff x="457200" y="1195754"/>
            <a:chExt cx="2551907" cy="2413111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2777868"/>
              <a:ext cx="1497091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rs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rt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specify where operands are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051873" y="1195754"/>
              <a:ext cx="1957234" cy="2025748"/>
              <a:chOff x="1051873" y="1195754"/>
              <a:chExt cx="1957234" cy="2025748"/>
            </a:xfrm>
          </p:grpSpPr>
          <p:sp>
            <p:nvSpPr>
              <p:cNvPr id="12" name="Freeform 11"/>
              <p:cNvSpPr/>
              <p:nvPr/>
            </p:nvSpPr>
            <p:spPr bwMode="auto">
              <a:xfrm>
                <a:off x="1397908" y="1195754"/>
                <a:ext cx="754449" cy="1420837"/>
              </a:xfrm>
              <a:custGeom>
                <a:avLst/>
                <a:gdLst>
                  <a:gd name="connsiteX0" fmla="*/ 402757 w 754449"/>
                  <a:gd name="connsiteY0" fmla="*/ 0 h 1420837"/>
                  <a:gd name="connsiteX1" fmla="*/ 93267 w 754449"/>
                  <a:gd name="connsiteY1" fmla="*/ 295421 h 1420837"/>
                  <a:gd name="connsiteX2" fmla="*/ 51064 w 754449"/>
                  <a:gd name="connsiteY2" fmla="*/ 787791 h 1420837"/>
                  <a:gd name="connsiteX3" fmla="*/ 754449 w 754449"/>
                  <a:gd name="connsiteY3" fmla="*/ 1420837 h 1420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4449" h="1420837">
                    <a:moveTo>
                      <a:pt x="402757" y="0"/>
                    </a:moveTo>
                    <a:cubicBezTo>
                      <a:pt x="277319" y="82061"/>
                      <a:pt x="151882" y="164123"/>
                      <a:pt x="93267" y="295421"/>
                    </a:cubicBezTo>
                    <a:cubicBezTo>
                      <a:pt x="34652" y="426719"/>
                      <a:pt x="-59133" y="600222"/>
                      <a:pt x="51064" y="787791"/>
                    </a:cubicBezTo>
                    <a:cubicBezTo>
                      <a:pt x="161261" y="975360"/>
                      <a:pt x="457855" y="1198098"/>
                      <a:pt x="754449" y="1420837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051873" y="1209822"/>
                <a:ext cx="1957234" cy="2011680"/>
              </a:xfrm>
              <a:custGeom>
                <a:avLst/>
                <a:gdLst>
                  <a:gd name="connsiteX0" fmla="*/ 1874207 w 1957234"/>
                  <a:gd name="connsiteY0" fmla="*/ 0 h 2011680"/>
                  <a:gd name="connsiteX1" fmla="*/ 1846072 w 1957234"/>
                  <a:gd name="connsiteY1" fmla="*/ 168812 h 2011680"/>
                  <a:gd name="connsiteX2" fmla="*/ 790995 w 1957234"/>
                  <a:gd name="connsiteY2" fmla="*/ 478301 h 2011680"/>
                  <a:gd name="connsiteX3" fmla="*/ 3204 w 1957234"/>
                  <a:gd name="connsiteY3" fmla="*/ 1125415 h 2011680"/>
                  <a:gd name="connsiteX4" fmla="*/ 1086416 w 1957234"/>
                  <a:gd name="connsiteY4" fmla="*/ 2011680 h 201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7234" h="2011680">
                    <a:moveTo>
                      <a:pt x="1874207" y="0"/>
                    </a:moveTo>
                    <a:cubicBezTo>
                      <a:pt x="1950407" y="44547"/>
                      <a:pt x="2026607" y="89095"/>
                      <a:pt x="1846072" y="168812"/>
                    </a:cubicBezTo>
                    <a:cubicBezTo>
                      <a:pt x="1665537" y="248529"/>
                      <a:pt x="1098140" y="318867"/>
                      <a:pt x="790995" y="478301"/>
                    </a:cubicBezTo>
                    <a:cubicBezTo>
                      <a:pt x="483850" y="637735"/>
                      <a:pt x="-46033" y="869852"/>
                      <a:pt x="3204" y="1125415"/>
                    </a:cubicBezTo>
                    <a:cubicBezTo>
                      <a:pt x="52441" y="1380978"/>
                      <a:pt x="569428" y="1696329"/>
                      <a:pt x="1086416" y="2011680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85644" y="1450982"/>
            <a:ext cx="3783458" cy="3812175"/>
            <a:chOff x="285644" y="1209822"/>
            <a:chExt cx="3783458" cy="3812175"/>
          </a:xfrm>
        </p:grpSpPr>
        <p:sp>
          <p:nvSpPr>
            <p:cNvPr id="20" name="TextBox 19"/>
            <p:cNvSpPr txBox="1"/>
            <p:nvPr/>
          </p:nvSpPr>
          <p:spPr>
            <a:xfrm>
              <a:off x="528515" y="4191000"/>
              <a:ext cx="1313038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rd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specifies where result goes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285644" y="1209822"/>
              <a:ext cx="3783458" cy="2883876"/>
            </a:xfrm>
            <a:custGeom>
              <a:avLst/>
              <a:gdLst>
                <a:gd name="connsiteX0" fmla="*/ 3695513 w 3783458"/>
                <a:gd name="connsiteY0" fmla="*/ 0 h 2883876"/>
                <a:gd name="connsiteX1" fmla="*/ 3597039 w 3783458"/>
                <a:gd name="connsiteY1" fmla="*/ 253218 h 2883876"/>
                <a:gd name="connsiteX2" fmla="*/ 2035525 w 3783458"/>
                <a:gd name="connsiteY2" fmla="*/ 112541 h 2883876"/>
                <a:gd name="connsiteX3" fmla="*/ 403673 w 3783458"/>
                <a:gd name="connsiteY3" fmla="*/ 520504 h 2883876"/>
                <a:gd name="connsiteX4" fmla="*/ 37913 w 3783458"/>
                <a:gd name="connsiteY4" fmla="*/ 1434904 h 2883876"/>
                <a:gd name="connsiteX5" fmla="*/ 94184 w 3783458"/>
                <a:gd name="connsiteY5" fmla="*/ 2630658 h 2883876"/>
                <a:gd name="connsiteX6" fmla="*/ 769433 w 3783458"/>
                <a:gd name="connsiteY6" fmla="*/ 2813538 h 2883876"/>
                <a:gd name="connsiteX7" fmla="*/ 1810442 w 3783458"/>
                <a:gd name="connsiteY7" fmla="*/ 2883876 h 288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3458" h="2883876">
                  <a:moveTo>
                    <a:pt x="3695513" y="0"/>
                  </a:moveTo>
                  <a:cubicBezTo>
                    <a:pt x="3784608" y="117230"/>
                    <a:pt x="3873704" y="234461"/>
                    <a:pt x="3597039" y="253218"/>
                  </a:cubicBezTo>
                  <a:cubicBezTo>
                    <a:pt x="3320374" y="271975"/>
                    <a:pt x="2567753" y="67993"/>
                    <a:pt x="2035525" y="112541"/>
                  </a:cubicBezTo>
                  <a:cubicBezTo>
                    <a:pt x="1503297" y="157089"/>
                    <a:pt x="736608" y="300110"/>
                    <a:pt x="403673" y="520504"/>
                  </a:cubicBezTo>
                  <a:cubicBezTo>
                    <a:pt x="70738" y="740898"/>
                    <a:pt x="89495" y="1083212"/>
                    <a:pt x="37913" y="1434904"/>
                  </a:cubicBezTo>
                  <a:cubicBezTo>
                    <a:pt x="-13669" y="1786596"/>
                    <a:pt x="-27736" y="2400886"/>
                    <a:pt x="94184" y="2630658"/>
                  </a:cubicBezTo>
                  <a:cubicBezTo>
                    <a:pt x="216104" y="2860430"/>
                    <a:pt x="483390" y="2771335"/>
                    <a:pt x="769433" y="2813538"/>
                  </a:cubicBezTo>
                  <a:cubicBezTo>
                    <a:pt x="1055476" y="2855741"/>
                    <a:pt x="1432959" y="2869808"/>
                    <a:pt x="1810442" y="2883876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602362" y="3019028"/>
            <a:ext cx="1313038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ALU applies specified operation to operands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84225" y="5263157"/>
            <a:ext cx="1371600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ALU Control sets ALU to correct operation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6314" y="6150428"/>
            <a:ext cx="1937067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add, sub, and, or,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slt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90351" y="5868368"/>
            <a:ext cx="1722098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ALU result goes to register file</a:t>
            </a:r>
            <a:endParaRPr lang="en-US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53084" y="685800"/>
            <a:ext cx="4009044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7452" y="1158557"/>
            <a:ext cx="8274148" cy="4498665"/>
            <a:chOff x="717452" y="1158557"/>
            <a:chExt cx="8274148" cy="4498665"/>
          </a:xfrm>
        </p:grpSpPr>
        <p:grpSp>
          <p:nvGrpSpPr>
            <p:cNvPr id="16" name="Group 15"/>
            <p:cNvGrpSpPr/>
            <p:nvPr/>
          </p:nvGrpSpPr>
          <p:grpSpPr>
            <a:xfrm>
              <a:off x="717452" y="1158557"/>
              <a:ext cx="8274148" cy="4498665"/>
              <a:chOff x="717452" y="917397"/>
              <a:chExt cx="8274148" cy="4498665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717452" y="1209822"/>
                <a:ext cx="1997613" cy="492369"/>
              </a:xfrm>
              <a:custGeom>
                <a:avLst/>
                <a:gdLst>
                  <a:gd name="connsiteX0" fmla="*/ 0 w 1997613"/>
                  <a:gd name="connsiteY0" fmla="*/ 0 h 492369"/>
                  <a:gd name="connsiteX1" fmla="*/ 576776 w 1997613"/>
                  <a:gd name="connsiteY1" fmla="*/ 407963 h 492369"/>
                  <a:gd name="connsiteX2" fmla="*/ 1266093 w 1997613"/>
                  <a:gd name="connsiteY2" fmla="*/ 253218 h 492369"/>
                  <a:gd name="connsiteX3" fmla="*/ 1631853 w 1997613"/>
                  <a:gd name="connsiteY3" fmla="*/ 239150 h 492369"/>
                  <a:gd name="connsiteX4" fmla="*/ 1997613 w 1997613"/>
                  <a:gd name="connsiteY4" fmla="*/ 492369 h 492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7613" h="492369">
                    <a:moveTo>
                      <a:pt x="0" y="0"/>
                    </a:moveTo>
                    <a:cubicBezTo>
                      <a:pt x="182880" y="182880"/>
                      <a:pt x="365761" y="365760"/>
                      <a:pt x="576776" y="407963"/>
                    </a:cubicBezTo>
                    <a:cubicBezTo>
                      <a:pt x="787791" y="450166"/>
                      <a:pt x="1090247" y="281353"/>
                      <a:pt x="1266093" y="253218"/>
                    </a:cubicBezTo>
                    <a:cubicBezTo>
                      <a:pt x="1441939" y="225083"/>
                      <a:pt x="1509933" y="199292"/>
                      <a:pt x="1631853" y="239150"/>
                    </a:cubicBezTo>
                    <a:cubicBezTo>
                      <a:pt x="1753773" y="279008"/>
                      <a:pt x="1875693" y="385688"/>
                      <a:pt x="1997613" y="492369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5542671" y="1195754"/>
                <a:ext cx="3163893" cy="4220308"/>
              </a:xfrm>
              <a:custGeom>
                <a:avLst/>
                <a:gdLst>
                  <a:gd name="connsiteX0" fmla="*/ 829994 w 3163893"/>
                  <a:gd name="connsiteY0" fmla="*/ 0 h 4220308"/>
                  <a:gd name="connsiteX1" fmla="*/ 2616591 w 3163893"/>
                  <a:gd name="connsiteY1" fmla="*/ 1463040 h 4220308"/>
                  <a:gd name="connsiteX2" fmla="*/ 3123027 w 3163893"/>
                  <a:gd name="connsiteY2" fmla="*/ 3263704 h 4220308"/>
                  <a:gd name="connsiteX3" fmla="*/ 1730326 w 3163893"/>
                  <a:gd name="connsiteY3" fmla="*/ 3629464 h 4220308"/>
                  <a:gd name="connsiteX4" fmla="*/ 900332 w 3163893"/>
                  <a:gd name="connsiteY4" fmla="*/ 3742006 h 4220308"/>
                  <a:gd name="connsiteX5" fmla="*/ 0 w 3163893"/>
                  <a:gd name="connsiteY5" fmla="*/ 4220308 h 4220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63893" h="4220308">
                    <a:moveTo>
                      <a:pt x="829994" y="0"/>
                    </a:moveTo>
                    <a:cubicBezTo>
                      <a:pt x="1532206" y="459544"/>
                      <a:pt x="2234419" y="919089"/>
                      <a:pt x="2616591" y="1463040"/>
                    </a:cubicBezTo>
                    <a:cubicBezTo>
                      <a:pt x="2998763" y="2006991"/>
                      <a:pt x="3270738" y="2902633"/>
                      <a:pt x="3123027" y="3263704"/>
                    </a:cubicBezTo>
                    <a:cubicBezTo>
                      <a:pt x="2975316" y="3624775"/>
                      <a:pt x="2100775" y="3549747"/>
                      <a:pt x="1730326" y="3629464"/>
                    </a:cubicBezTo>
                    <a:cubicBezTo>
                      <a:pt x="1359877" y="3709181"/>
                      <a:pt x="1188720" y="3643532"/>
                      <a:pt x="900332" y="3742006"/>
                    </a:cubicBezTo>
                    <a:cubicBezTo>
                      <a:pt x="611944" y="3840480"/>
                      <a:pt x="305972" y="4030394"/>
                      <a:pt x="0" y="4220308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124617" y="917397"/>
                <a:ext cx="1866983" cy="10772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Control tells ALU Control to use the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funct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bits… and sets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RegWrite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to 1</a:t>
                </a:r>
                <a:endParaRPr lang="en-US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" name="Freeform 1"/>
            <p:cNvSpPr/>
            <p:nvPr/>
          </p:nvSpPr>
          <p:spPr bwMode="auto">
            <a:xfrm>
              <a:off x="4702629" y="2503714"/>
              <a:ext cx="1035740" cy="261257"/>
            </a:xfrm>
            <a:custGeom>
              <a:avLst/>
              <a:gdLst>
                <a:gd name="connsiteX0" fmla="*/ 827314 w 1035740"/>
                <a:gd name="connsiteY0" fmla="*/ 0 h 261257"/>
                <a:gd name="connsiteX1" fmla="*/ 1034142 w 1035740"/>
                <a:gd name="connsiteY1" fmla="*/ 97972 h 261257"/>
                <a:gd name="connsiteX2" fmla="*/ 729342 w 1035740"/>
                <a:gd name="connsiteY2" fmla="*/ 195943 h 261257"/>
                <a:gd name="connsiteX3" fmla="*/ 0 w 1035740"/>
                <a:gd name="connsiteY3" fmla="*/ 261257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5740" h="261257">
                  <a:moveTo>
                    <a:pt x="827314" y="0"/>
                  </a:moveTo>
                  <a:cubicBezTo>
                    <a:pt x="938892" y="32657"/>
                    <a:pt x="1050471" y="65315"/>
                    <a:pt x="1034142" y="97972"/>
                  </a:cubicBezTo>
                  <a:cubicBezTo>
                    <a:pt x="1017813" y="130629"/>
                    <a:pt x="901699" y="168729"/>
                    <a:pt x="729342" y="195943"/>
                  </a:cubicBezTo>
                  <a:cubicBezTo>
                    <a:pt x="556985" y="223157"/>
                    <a:pt x="278492" y="242207"/>
                    <a:pt x="0" y="261257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98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Load </a:t>
            </a:r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9938" cy="1505670"/>
          </a:xfrm>
          <a:noFill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r>
              <a:rPr lang="en-US" sz="1800" dirty="0"/>
              <a:t>Read register </a:t>
            </a:r>
            <a:r>
              <a:rPr lang="en-US" sz="1800" dirty="0" smtClean="0"/>
              <a:t>operand</a:t>
            </a:r>
            <a:endParaRPr lang="en-US" sz="18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endParaRPr lang="en-US" sz="18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r>
              <a:rPr lang="en-US" sz="1800" dirty="0"/>
              <a:t>Calculate </a:t>
            </a:r>
            <a:r>
              <a:rPr lang="en-US" sz="1800" dirty="0" smtClean="0"/>
              <a:t>the address to be read using register operand and </a:t>
            </a:r>
            <a:r>
              <a:rPr lang="en-US" sz="1800" dirty="0"/>
              <a:t>16-bit </a:t>
            </a:r>
            <a:r>
              <a:rPr lang="en-US" sz="1800" dirty="0" smtClean="0"/>
              <a:t>offset from instruction</a:t>
            </a:r>
            <a:endParaRPr lang="en-US" sz="18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r>
              <a:rPr lang="en-US" sz="1600" dirty="0"/>
              <a:t>	-	Use ALU, but sign-extend </a:t>
            </a:r>
            <a:r>
              <a:rPr lang="en-US" sz="1600" dirty="0" smtClean="0"/>
              <a:t>offset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endParaRPr lang="en-US" sz="1600" dirty="0"/>
          </a:p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r>
              <a:rPr lang="en-US" sz="1600" dirty="0" smtClean="0"/>
              <a:t>. . .</a:t>
            </a:r>
            <a:endParaRPr lang="en-US" sz="1600" dirty="0"/>
          </a:p>
        </p:txBody>
      </p:sp>
      <p:grpSp>
        <p:nvGrpSpPr>
          <p:cNvPr id="60421" name="Group 49"/>
          <p:cNvGrpSpPr>
            <a:grpSpLocks/>
          </p:cNvGrpSpPr>
          <p:nvPr/>
        </p:nvGrpSpPr>
        <p:grpSpPr bwMode="auto">
          <a:xfrm>
            <a:off x="609600" y="2286000"/>
            <a:ext cx="6477000" cy="339725"/>
            <a:chOff x="864" y="2906"/>
            <a:chExt cx="4080" cy="214"/>
          </a:xfrm>
        </p:grpSpPr>
        <p:sp>
          <p:nvSpPr>
            <p:cNvPr id="60422" name="Rectangle 50"/>
            <p:cNvSpPr>
              <a:spLocks noChangeArrowheads="1"/>
            </p:cNvSpPr>
            <p:nvPr/>
          </p:nvSpPr>
          <p:spPr bwMode="auto">
            <a:xfrm>
              <a:off x="2904" y="2906"/>
              <a:ext cx="19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60423" name="Rectangle 51"/>
            <p:cNvSpPr>
              <a:spLocks noChangeArrowheads="1"/>
            </p:cNvSpPr>
            <p:nvPr/>
          </p:nvSpPr>
          <p:spPr bwMode="auto">
            <a:xfrm>
              <a:off x="2249" y="2906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60424" name="Rectangle 52"/>
            <p:cNvSpPr>
              <a:spLocks noChangeArrowheads="1"/>
            </p:cNvSpPr>
            <p:nvPr/>
          </p:nvSpPr>
          <p:spPr bwMode="auto">
            <a:xfrm>
              <a:off x="1544" y="2906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60425" name="Rectangle 53"/>
            <p:cNvSpPr>
              <a:spLocks noChangeArrowheads="1"/>
            </p:cNvSpPr>
            <p:nvPr/>
          </p:nvSpPr>
          <p:spPr bwMode="auto">
            <a:xfrm>
              <a:off x="864" y="2906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60426" name="Line 54"/>
            <p:cNvSpPr>
              <a:spLocks noChangeShapeType="1"/>
            </p:cNvSpPr>
            <p:nvPr/>
          </p:nvSpPr>
          <p:spPr bwMode="auto">
            <a:xfrm>
              <a:off x="864" y="2906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7" name="Line 55"/>
            <p:cNvSpPr>
              <a:spLocks noChangeShapeType="1"/>
            </p:cNvSpPr>
            <p:nvPr/>
          </p:nvSpPr>
          <p:spPr bwMode="auto">
            <a:xfrm>
              <a:off x="864" y="3117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8" name="Line 56"/>
            <p:cNvSpPr>
              <a:spLocks noChangeShapeType="1"/>
            </p:cNvSpPr>
            <p:nvPr/>
          </p:nvSpPr>
          <p:spPr bwMode="auto">
            <a:xfrm>
              <a:off x="86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9" name="Line 57"/>
            <p:cNvSpPr>
              <a:spLocks noChangeShapeType="1"/>
            </p:cNvSpPr>
            <p:nvPr/>
          </p:nvSpPr>
          <p:spPr bwMode="auto">
            <a:xfrm>
              <a:off x="154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0" name="Line 58"/>
            <p:cNvSpPr>
              <a:spLocks noChangeShapeType="1"/>
            </p:cNvSpPr>
            <p:nvPr/>
          </p:nvSpPr>
          <p:spPr bwMode="auto">
            <a:xfrm>
              <a:off x="2249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1" name="Line 59"/>
            <p:cNvSpPr>
              <a:spLocks noChangeShapeType="1"/>
            </p:cNvSpPr>
            <p:nvPr/>
          </p:nvSpPr>
          <p:spPr bwMode="auto">
            <a:xfrm>
              <a:off x="290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2" name="Line 60"/>
            <p:cNvSpPr>
              <a:spLocks noChangeShapeType="1"/>
            </p:cNvSpPr>
            <p:nvPr/>
          </p:nvSpPr>
          <p:spPr bwMode="auto">
            <a:xfrm>
              <a:off x="494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3" name="Line 61"/>
            <p:cNvSpPr>
              <a:spLocks noChangeShapeType="1"/>
            </p:cNvSpPr>
            <p:nvPr/>
          </p:nvSpPr>
          <p:spPr bwMode="auto">
            <a:xfrm>
              <a:off x="8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4" name="Line 62"/>
            <p:cNvSpPr>
              <a:spLocks noChangeShapeType="1"/>
            </p:cNvSpPr>
            <p:nvPr/>
          </p:nvSpPr>
          <p:spPr bwMode="auto">
            <a:xfrm>
              <a:off x="154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5" name="Line 63"/>
            <p:cNvSpPr>
              <a:spLocks noChangeShapeType="1"/>
            </p:cNvSpPr>
            <p:nvPr/>
          </p:nvSpPr>
          <p:spPr bwMode="auto">
            <a:xfrm>
              <a:off x="222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6" name="Line 64"/>
            <p:cNvSpPr>
              <a:spLocks noChangeShapeType="1"/>
            </p:cNvSpPr>
            <p:nvPr/>
          </p:nvSpPr>
          <p:spPr bwMode="auto">
            <a:xfrm>
              <a:off x="290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7" name="Line 65"/>
            <p:cNvSpPr>
              <a:spLocks noChangeShapeType="1"/>
            </p:cNvSpPr>
            <p:nvPr/>
          </p:nvSpPr>
          <p:spPr bwMode="auto">
            <a:xfrm>
              <a:off x="358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8" name="Line 66"/>
            <p:cNvSpPr>
              <a:spLocks noChangeShapeType="1"/>
            </p:cNvSpPr>
            <p:nvPr/>
          </p:nvSpPr>
          <p:spPr bwMode="auto">
            <a:xfrm>
              <a:off x="42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10850"/>
            <a:ext cx="2974975" cy="317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01342"/>
            <a:ext cx="1726206" cy="166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411" y="5163234"/>
            <a:ext cx="1535878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1371600" y="2625725"/>
            <a:ext cx="533400" cy="8032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114801" y="2644570"/>
            <a:ext cx="584610" cy="29742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6175068" y="3962400"/>
            <a:ext cx="606732" cy="152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4106198" y="3027362"/>
            <a:ext cx="2675602" cy="9350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278014" y="685800"/>
            <a:ext cx="3617172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Load </a:t>
            </a:r>
            <a:r>
              <a:rPr lang="en-US" dirty="0"/>
              <a:t>Instructions</a:t>
            </a:r>
            <a:endParaRPr lang="en-AU" dirty="0"/>
          </a:p>
        </p:txBody>
      </p:sp>
      <p:grpSp>
        <p:nvGrpSpPr>
          <p:cNvPr id="60421" name="Group 49"/>
          <p:cNvGrpSpPr>
            <a:grpSpLocks/>
          </p:cNvGrpSpPr>
          <p:nvPr/>
        </p:nvGrpSpPr>
        <p:grpSpPr bwMode="auto">
          <a:xfrm>
            <a:off x="609601" y="1447800"/>
            <a:ext cx="6477000" cy="339725"/>
            <a:chOff x="864" y="2906"/>
            <a:chExt cx="4080" cy="214"/>
          </a:xfrm>
        </p:grpSpPr>
        <p:sp>
          <p:nvSpPr>
            <p:cNvPr id="60422" name="Rectangle 50"/>
            <p:cNvSpPr>
              <a:spLocks noChangeArrowheads="1"/>
            </p:cNvSpPr>
            <p:nvPr/>
          </p:nvSpPr>
          <p:spPr bwMode="auto">
            <a:xfrm>
              <a:off x="2904" y="2906"/>
              <a:ext cx="19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60423" name="Rectangle 51"/>
            <p:cNvSpPr>
              <a:spLocks noChangeArrowheads="1"/>
            </p:cNvSpPr>
            <p:nvPr/>
          </p:nvSpPr>
          <p:spPr bwMode="auto">
            <a:xfrm>
              <a:off x="2249" y="2906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60424" name="Rectangle 52"/>
            <p:cNvSpPr>
              <a:spLocks noChangeArrowheads="1"/>
            </p:cNvSpPr>
            <p:nvPr/>
          </p:nvSpPr>
          <p:spPr bwMode="auto">
            <a:xfrm>
              <a:off x="1544" y="2906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60425" name="Rectangle 53"/>
            <p:cNvSpPr>
              <a:spLocks noChangeArrowheads="1"/>
            </p:cNvSpPr>
            <p:nvPr/>
          </p:nvSpPr>
          <p:spPr bwMode="auto">
            <a:xfrm>
              <a:off x="864" y="2906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60426" name="Line 54"/>
            <p:cNvSpPr>
              <a:spLocks noChangeShapeType="1"/>
            </p:cNvSpPr>
            <p:nvPr/>
          </p:nvSpPr>
          <p:spPr bwMode="auto">
            <a:xfrm>
              <a:off x="864" y="2906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7" name="Line 55"/>
            <p:cNvSpPr>
              <a:spLocks noChangeShapeType="1"/>
            </p:cNvSpPr>
            <p:nvPr/>
          </p:nvSpPr>
          <p:spPr bwMode="auto">
            <a:xfrm>
              <a:off x="864" y="3117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8" name="Line 56"/>
            <p:cNvSpPr>
              <a:spLocks noChangeShapeType="1"/>
            </p:cNvSpPr>
            <p:nvPr/>
          </p:nvSpPr>
          <p:spPr bwMode="auto">
            <a:xfrm>
              <a:off x="86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9" name="Line 57"/>
            <p:cNvSpPr>
              <a:spLocks noChangeShapeType="1"/>
            </p:cNvSpPr>
            <p:nvPr/>
          </p:nvSpPr>
          <p:spPr bwMode="auto">
            <a:xfrm>
              <a:off x="154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0" name="Line 58"/>
            <p:cNvSpPr>
              <a:spLocks noChangeShapeType="1"/>
            </p:cNvSpPr>
            <p:nvPr/>
          </p:nvSpPr>
          <p:spPr bwMode="auto">
            <a:xfrm>
              <a:off x="2249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1" name="Line 59"/>
            <p:cNvSpPr>
              <a:spLocks noChangeShapeType="1"/>
            </p:cNvSpPr>
            <p:nvPr/>
          </p:nvSpPr>
          <p:spPr bwMode="auto">
            <a:xfrm>
              <a:off x="290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2" name="Line 60"/>
            <p:cNvSpPr>
              <a:spLocks noChangeShapeType="1"/>
            </p:cNvSpPr>
            <p:nvPr/>
          </p:nvSpPr>
          <p:spPr bwMode="auto">
            <a:xfrm>
              <a:off x="494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3" name="Line 61"/>
            <p:cNvSpPr>
              <a:spLocks noChangeShapeType="1"/>
            </p:cNvSpPr>
            <p:nvPr/>
          </p:nvSpPr>
          <p:spPr bwMode="auto">
            <a:xfrm>
              <a:off x="8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4" name="Line 62"/>
            <p:cNvSpPr>
              <a:spLocks noChangeShapeType="1"/>
            </p:cNvSpPr>
            <p:nvPr/>
          </p:nvSpPr>
          <p:spPr bwMode="auto">
            <a:xfrm>
              <a:off x="154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5" name="Line 63"/>
            <p:cNvSpPr>
              <a:spLocks noChangeShapeType="1"/>
            </p:cNvSpPr>
            <p:nvPr/>
          </p:nvSpPr>
          <p:spPr bwMode="auto">
            <a:xfrm>
              <a:off x="222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6" name="Line 64"/>
            <p:cNvSpPr>
              <a:spLocks noChangeShapeType="1"/>
            </p:cNvSpPr>
            <p:nvPr/>
          </p:nvSpPr>
          <p:spPr bwMode="auto">
            <a:xfrm>
              <a:off x="290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7" name="Line 65"/>
            <p:cNvSpPr>
              <a:spLocks noChangeShapeType="1"/>
            </p:cNvSpPr>
            <p:nvPr/>
          </p:nvSpPr>
          <p:spPr bwMode="auto">
            <a:xfrm>
              <a:off x="358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8" name="Line 66"/>
            <p:cNvSpPr>
              <a:spLocks noChangeShapeType="1"/>
            </p:cNvSpPr>
            <p:nvPr/>
          </p:nvSpPr>
          <p:spPr bwMode="auto">
            <a:xfrm>
              <a:off x="42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7" y="2142979"/>
            <a:ext cx="2974975" cy="317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70" y="2188267"/>
            <a:ext cx="1726206" cy="166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457200" y="685800"/>
            <a:ext cx="8389938" cy="59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. . .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Read memory and update register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57" y="3352800"/>
            <a:ext cx="216069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 bwMode="auto">
          <a:xfrm flipH="1">
            <a:off x="1066800" y="1782763"/>
            <a:ext cx="2057400" cy="23320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021850" y="3101181"/>
            <a:ext cx="129607" cy="7555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eform 5"/>
          <p:cNvSpPr/>
          <p:nvPr/>
        </p:nvSpPr>
        <p:spPr bwMode="auto">
          <a:xfrm>
            <a:off x="481503" y="4247535"/>
            <a:ext cx="8157697" cy="2045437"/>
          </a:xfrm>
          <a:custGeom>
            <a:avLst/>
            <a:gdLst>
              <a:gd name="connsiteX0" fmla="*/ 7866084 w 8157697"/>
              <a:gd name="connsiteY0" fmla="*/ 0 h 2045437"/>
              <a:gd name="connsiteX1" fmla="*/ 8116807 w 8157697"/>
              <a:gd name="connsiteY1" fmla="*/ 811162 h 2045437"/>
              <a:gd name="connsiteX2" fmla="*/ 7939826 w 8157697"/>
              <a:gd name="connsiteY2" fmla="*/ 1769807 h 2045437"/>
              <a:gd name="connsiteX3" fmla="*/ 6125774 w 8157697"/>
              <a:gd name="connsiteY3" fmla="*/ 2035278 h 2045437"/>
              <a:gd name="connsiteX4" fmla="*/ 2925374 w 8157697"/>
              <a:gd name="connsiteY4" fmla="*/ 1976284 h 2045437"/>
              <a:gd name="connsiteX5" fmla="*/ 344407 w 8157697"/>
              <a:gd name="connsiteY5" fmla="*/ 1843549 h 2045437"/>
              <a:gd name="connsiteX6" fmla="*/ 19942 w 8157697"/>
              <a:gd name="connsiteY6" fmla="*/ 840659 h 2045437"/>
              <a:gd name="connsiteX7" fmla="*/ 270665 w 8157697"/>
              <a:gd name="connsiteY7" fmla="*/ 752168 h 204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7697" h="2045437">
                <a:moveTo>
                  <a:pt x="7866084" y="0"/>
                </a:moveTo>
                <a:cubicBezTo>
                  <a:pt x="7985300" y="258097"/>
                  <a:pt x="8104517" y="516194"/>
                  <a:pt x="8116807" y="811162"/>
                </a:cubicBezTo>
                <a:cubicBezTo>
                  <a:pt x="8129097" y="1106130"/>
                  <a:pt x="8271665" y="1565788"/>
                  <a:pt x="7939826" y="1769807"/>
                </a:cubicBezTo>
                <a:cubicBezTo>
                  <a:pt x="7607987" y="1973826"/>
                  <a:pt x="6961516" y="2000865"/>
                  <a:pt x="6125774" y="2035278"/>
                </a:cubicBezTo>
                <a:cubicBezTo>
                  <a:pt x="5290032" y="2069691"/>
                  <a:pt x="3888935" y="2008239"/>
                  <a:pt x="2925374" y="1976284"/>
                </a:cubicBezTo>
                <a:cubicBezTo>
                  <a:pt x="1961813" y="1944329"/>
                  <a:pt x="828646" y="2032820"/>
                  <a:pt x="344407" y="1843549"/>
                </a:cubicBezTo>
                <a:cubicBezTo>
                  <a:pt x="-139832" y="1654278"/>
                  <a:pt x="32232" y="1022556"/>
                  <a:pt x="19942" y="840659"/>
                </a:cubicBezTo>
                <a:cubicBezTo>
                  <a:pt x="7652" y="658762"/>
                  <a:pt x="139158" y="705465"/>
                  <a:pt x="270665" y="752168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78014" y="685800"/>
            <a:ext cx="3617172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8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98" y="1735393"/>
            <a:ext cx="6948244" cy="4741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Load </a:t>
            </a:r>
            <a:r>
              <a:rPr lang="en-US" dirty="0"/>
              <a:t>Instructions</a:t>
            </a:r>
            <a:endParaRPr lang="en-AU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9601" y="1066800"/>
            <a:ext cx="6477000" cy="339725"/>
            <a:chOff x="609601" y="762000"/>
            <a:chExt cx="6477000" cy="339725"/>
          </a:xfrm>
        </p:grpSpPr>
        <p:sp>
          <p:nvSpPr>
            <p:cNvPr id="60422" name="Rectangle 50"/>
            <p:cNvSpPr>
              <a:spLocks noChangeArrowheads="1"/>
            </p:cNvSpPr>
            <p:nvPr/>
          </p:nvSpPr>
          <p:spPr bwMode="auto">
            <a:xfrm>
              <a:off x="3848101" y="762000"/>
              <a:ext cx="31623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60423" name="Rectangle 51"/>
            <p:cNvSpPr>
              <a:spLocks noChangeArrowheads="1"/>
            </p:cNvSpPr>
            <p:nvPr/>
          </p:nvSpPr>
          <p:spPr bwMode="auto">
            <a:xfrm>
              <a:off x="2808289" y="762000"/>
              <a:ext cx="10398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60424" name="Rectangle 52"/>
            <p:cNvSpPr>
              <a:spLocks noChangeArrowheads="1"/>
            </p:cNvSpPr>
            <p:nvPr/>
          </p:nvSpPr>
          <p:spPr bwMode="auto">
            <a:xfrm>
              <a:off x="1689101" y="762000"/>
              <a:ext cx="111918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60425" name="Rectangle 53"/>
            <p:cNvSpPr>
              <a:spLocks noChangeArrowheads="1"/>
            </p:cNvSpPr>
            <p:nvPr/>
          </p:nvSpPr>
          <p:spPr bwMode="auto">
            <a:xfrm>
              <a:off x="609601" y="762000"/>
              <a:ext cx="10795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60426" name="Line 54"/>
            <p:cNvSpPr>
              <a:spLocks noChangeShapeType="1"/>
            </p:cNvSpPr>
            <p:nvPr/>
          </p:nvSpPr>
          <p:spPr bwMode="auto">
            <a:xfrm>
              <a:off x="609601" y="762000"/>
              <a:ext cx="64770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7" name="Line 55"/>
            <p:cNvSpPr>
              <a:spLocks noChangeShapeType="1"/>
            </p:cNvSpPr>
            <p:nvPr/>
          </p:nvSpPr>
          <p:spPr bwMode="auto">
            <a:xfrm>
              <a:off x="609601" y="1096963"/>
              <a:ext cx="64770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8" name="Line 56"/>
            <p:cNvSpPr>
              <a:spLocks noChangeShapeType="1"/>
            </p:cNvSpPr>
            <p:nvPr/>
          </p:nvSpPr>
          <p:spPr bwMode="auto">
            <a:xfrm>
              <a:off x="609601" y="762000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29" name="Line 57"/>
            <p:cNvSpPr>
              <a:spLocks noChangeShapeType="1"/>
            </p:cNvSpPr>
            <p:nvPr/>
          </p:nvSpPr>
          <p:spPr bwMode="auto">
            <a:xfrm>
              <a:off x="1689101" y="7620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0" name="Line 58"/>
            <p:cNvSpPr>
              <a:spLocks noChangeShapeType="1"/>
            </p:cNvSpPr>
            <p:nvPr/>
          </p:nvSpPr>
          <p:spPr bwMode="auto">
            <a:xfrm>
              <a:off x="2808289" y="7620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1" name="Line 59"/>
            <p:cNvSpPr>
              <a:spLocks noChangeShapeType="1"/>
            </p:cNvSpPr>
            <p:nvPr/>
          </p:nvSpPr>
          <p:spPr bwMode="auto">
            <a:xfrm>
              <a:off x="3848101" y="7620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2" name="Line 60"/>
            <p:cNvSpPr>
              <a:spLocks noChangeShapeType="1"/>
            </p:cNvSpPr>
            <p:nvPr/>
          </p:nvSpPr>
          <p:spPr bwMode="auto">
            <a:xfrm>
              <a:off x="7086601" y="762000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3" name="Line 61"/>
            <p:cNvSpPr>
              <a:spLocks noChangeShapeType="1"/>
            </p:cNvSpPr>
            <p:nvPr/>
          </p:nvSpPr>
          <p:spPr bwMode="auto">
            <a:xfrm>
              <a:off x="6096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4" name="Line 62"/>
            <p:cNvSpPr>
              <a:spLocks noChangeShapeType="1"/>
            </p:cNvSpPr>
            <p:nvPr/>
          </p:nvSpPr>
          <p:spPr bwMode="auto">
            <a:xfrm>
              <a:off x="16891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5" name="Line 63"/>
            <p:cNvSpPr>
              <a:spLocks noChangeShapeType="1"/>
            </p:cNvSpPr>
            <p:nvPr/>
          </p:nvSpPr>
          <p:spPr bwMode="auto">
            <a:xfrm>
              <a:off x="27686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6" name="Line 64"/>
            <p:cNvSpPr>
              <a:spLocks noChangeShapeType="1"/>
            </p:cNvSpPr>
            <p:nvPr/>
          </p:nvSpPr>
          <p:spPr bwMode="auto">
            <a:xfrm>
              <a:off x="38481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7" name="Line 65"/>
            <p:cNvSpPr>
              <a:spLocks noChangeShapeType="1"/>
            </p:cNvSpPr>
            <p:nvPr/>
          </p:nvSpPr>
          <p:spPr bwMode="auto">
            <a:xfrm>
              <a:off x="49276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438" name="Line 66"/>
            <p:cNvSpPr>
              <a:spLocks noChangeShapeType="1"/>
            </p:cNvSpPr>
            <p:nvPr/>
          </p:nvSpPr>
          <p:spPr bwMode="auto">
            <a:xfrm>
              <a:off x="60071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1410929"/>
            <a:ext cx="1436954" cy="2502736"/>
            <a:chOff x="457200" y="1106129"/>
            <a:chExt cx="1436954" cy="2502736"/>
          </a:xfrm>
        </p:grpSpPr>
        <p:sp>
          <p:nvSpPr>
            <p:cNvPr id="8" name="Freeform 7"/>
            <p:cNvSpPr/>
            <p:nvPr/>
          </p:nvSpPr>
          <p:spPr bwMode="auto">
            <a:xfrm>
              <a:off x="1238310" y="1106129"/>
              <a:ext cx="655844" cy="1489587"/>
            </a:xfrm>
            <a:custGeom>
              <a:avLst/>
              <a:gdLst>
                <a:gd name="connsiteX0" fmla="*/ 634735 w 655844"/>
                <a:gd name="connsiteY0" fmla="*/ 0 h 1489587"/>
                <a:gd name="connsiteX1" fmla="*/ 590490 w 655844"/>
                <a:gd name="connsiteY1" fmla="*/ 147484 h 1489587"/>
                <a:gd name="connsiteX2" fmla="*/ 89045 w 655844"/>
                <a:gd name="connsiteY2" fmla="*/ 368710 h 1489587"/>
                <a:gd name="connsiteX3" fmla="*/ 15303 w 655844"/>
                <a:gd name="connsiteY3" fmla="*/ 1194619 h 1489587"/>
                <a:gd name="connsiteX4" fmla="*/ 266025 w 655844"/>
                <a:gd name="connsiteY4" fmla="*/ 1489587 h 14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844" h="1489587">
                  <a:moveTo>
                    <a:pt x="634735" y="0"/>
                  </a:moveTo>
                  <a:cubicBezTo>
                    <a:pt x="658086" y="43016"/>
                    <a:pt x="681438" y="86032"/>
                    <a:pt x="590490" y="147484"/>
                  </a:cubicBezTo>
                  <a:cubicBezTo>
                    <a:pt x="499542" y="208936"/>
                    <a:pt x="184909" y="194188"/>
                    <a:pt x="89045" y="368710"/>
                  </a:cubicBezTo>
                  <a:cubicBezTo>
                    <a:pt x="-6819" y="543232"/>
                    <a:pt x="-14194" y="1007806"/>
                    <a:pt x="15303" y="1194619"/>
                  </a:cubicBezTo>
                  <a:cubicBezTo>
                    <a:pt x="44800" y="1381432"/>
                    <a:pt x="155412" y="1435509"/>
                    <a:pt x="266025" y="1489587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" y="2777868"/>
              <a:ext cx="1436953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rs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specifies where operand is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07011" y="1410929"/>
            <a:ext cx="2063544" cy="4965046"/>
            <a:chOff x="2007011" y="1106129"/>
            <a:chExt cx="2063544" cy="4965046"/>
          </a:xfrm>
        </p:grpSpPr>
        <p:sp>
          <p:nvSpPr>
            <p:cNvPr id="41" name="TextBox 40"/>
            <p:cNvSpPr txBox="1"/>
            <p:nvPr/>
          </p:nvSpPr>
          <p:spPr>
            <a:xfrm>
              <a:off x="2007011" y="5486400"/>
              <a:ext cx="18288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16-bit immediate is extended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861501" y="1106129"/>
              <a:ext cx="1209054" cy="4114800"/>
            </a:xfrm>
            <a:custGeom>
              <a:avLst/>
              <a:gdLst>
                <a:gd name="connsiteX0" fmla="*/ 1209054 w 1209054"/>
                <a:gd name="connsiteY0" fmla="*/ 0 h 4114800"/>
                <a:gd name="connsiteX1" fmla="*/ 191415 w 1209054"/>
                <a:gd name="connsiteY1" fmla="*/ 958645 h 4114800"/>
                <a:gd name="connsiteX2" fmla="*/ 14434 w 1209054"/>
                <a:gd name="connsiteY2" fmla="*/ 2168013 h 4114800"/>
                <a:gd name="connsiteX3" fmla="*/ 43931 w 1209054"/>
                <a:gd name="connsiteY3" fmla="*/ 3244645 h 4114800"/>
                <a:gd name="connsiteX4" fmla="*/ 309402 w 1209054"/>
                <a:gd name="connsiteY4" fmla="*/ 3893574 h 4114800"/>
                <a:gd name="connsiteX5" fmla="*/ 987828 w 1209054"/>
                <a:gd name="connsiteY5" fmla="*/ 411480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054" h="4114800">
                  <a:moveTo>
                    <a:pt x="1209054" y="0"/>
                  </a:moveTo>
                  <a:cubicBezTo>
                    <a:pt x="799786" y="298655"/>
                    <a:pt x="390518" y="597310"/>
                    <a:pt x="191415" y="958645"/>
                  </a:cubicBezTo>
                  <a:cubicBezTo>
                    <a:pt x="-7688" y="1319981"/>
                    <a:pt x="39015" y="1787013"/>
                    <a:pt x="14434" y="2168013"/>
                  </a:cubicBezTo>
                  <a:cubicBezTo>
                    <a:pt x="-10147" y="2549013"/>
                    <a:pt x="-5230" y="2957052"/>
                    <a:pt x="43931" y="3244645"/>
                  </a:cubicBezTo>
                  <a:cubicBezTo>
                    <a:pt x="93092" y="3532238"/>
                    <a:pt x="152086" y="3748548"/>
                    <a:pt x="309402" y="3893574"/>
                  </a:cubicBezTo>
                  <a:cubicBezTo>
                    <a:pt x="466718" y="4038600"/>
                    <a:pt x="727273" y="4076700"/>
                    <a:pt x="987828" y="411480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47904" y="1396181"/>
            <a:ext cx="2108563" cy="3854416"/>
            <a:chOff x="947904" y="1091381"/>
            <a:chExt cx="2108563" cy="3854416"/>
          </a:xfrm>
        </p:grpSpPr>
        <p:sp>
          <p:nvSpPr>
            <p:cNvPr id="45" name="TextBox 44"/>
            <p:cNvSpPr txBox="1"/>
            <p:nvPr/>
          </p:nvSpPr>
          <p:spPr>
            <a:xfrm>
              <a:off x="947904" y="4114800"/>
              <a:ext cx="1219200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rt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specifies where result goes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2138516" y="1091381"/>
              <a:ext cx="917951" cy="2669458"/>
            </a:xfrm>
            <a:custGeom>
              <a:avLst/>
              <a:gdLst>
                <a:gd name="connsiteX0" fmla="*/ 840658 w 917951"/>
                <a:gd name="connsiteY0" fmla="*/ 0 h 2669458"/>
                <a:gd name="connsiteX1" fmla="*/ 884903 w 917951"/>
                <a:gd name="connsiteY1" fmla="*/ 678425 h 2669458"/>
                <a:gd name="connsiteX2" fmla="*/ 412955 w 917951"/>
                <a:gd name="connsiteY2" fmla="*/ 1312606 h 2669458"/>
                <a:gd name="connsiteX3" fmla="*/ 0 w 917951"/>
                <a:gd name="connsiteY3" fmla="*/ 2669458 h 2669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951" h="2669458">
                  <a:moveTo>
                    <a:pt x="840658" y="0"/>
                  </a:moveTo>
                  <a:cubicBezTo>
                    <a:pt x="898422" y="229828"/>
                    <a:pt x="956187" y="459657"/>
                    <a:pt x="884903" y="678425"/>
                  </a:cubicBezTo>
                  <a:cubicBezTo>
                    <a:pt x="813619" y="897193"/>
                    <a:pt x="560439" y="980767"/>
                    <a:pt x="412955" y="1312606"/>
                  </a:cubicBezTo>
                  <a:cubicBezTo>
                    <a:pt x="265471" y="1644445"/>
                    <a:pt x="132735" y="2156951"/>
                    <a:pt x="0" y="2669458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6173688"/>
            <a:ext cx="60960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lw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8014" y="685800"/>
            <a:ext cx="3617172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88014" y="1396181"/>
            <a:ext cx="7802372" cy="4377306"/>
            <a:chOff x="788014" y="1396181"/>
            <a:chExt cx="7802372" cy="4377306"/>
          </a:xfrm>
        </p:grpSpPr>
        <p:sp>
          <p:nvSpPr>
            <p:cNvPr id="3" name="Freeform 2"/>
            <p:cNvSpPr/>
            <p:nvPr/>
          </p:nvSpPr>
          <p:spPr bwMode="auto">
            <a:xfrm>
              <a:off x="4800600" y="2449286"/>
              <a:ext cx="1660199" cy="3324201"/>
            </a:xfrm>
            <a:custGeom>
              <a:avLst/>
              <a:gdLst>
                <a:gd name="connsiteX0" fmla="*/ 0 w 1660199"/>
                <a:gd name="connsiteY0" fmla="*/ 0 h 3324201"/>
                <a:gd name="connsiteX1" fmla="*/ 359229 w 1660199"/>
                <a:gd name="connsiteY1" fmla="*/ 468085 h 3324201"/>
                <a:gd name="connsiteX2" fmla="*/ 424543 w 1660199"/>
                <a:gd name="connsiteY2" fmla="*/ 2231571 h 3324201"/>
                <a:gd name="connsiteX3" fmla="*/ 457200 w 1660199"/>
                <a:gd name="connsiteY3" fmla="*/ 3178628 h 3324201"/>
                <a:gd name="connsiteX4" fmla="*/ 1219200 w 1660199"/>
                <a:gd name="connsiteY4" fmla="*/ 3287485 h 3324201"/>
                <a:gd name="connsiteX5" fmla="*/ 1654629 w 1660199"/>
                <a:gd name="connsiteY5" fmla="*/ 2841171 h 3324201"/>
                <a:gd name="connsiteX6" fmla="*/ 1426029 w 1660199"/>
                <a:gd name="connsiteY6" fmla="*/ 1948543 h 332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0199" h="3324201">
                  <a:moveTo>
                    <a:pt x="0" y="0"/>
                  </a:moveTo>
                  <a:cubicBezTo>
                    <a:pt x="144236" y="48078"/>
                    <a:pt x="288472" y="96157"/>
                    <a:pt x="359229" y="468085"/>
                  </a:cubicBezTo>
                  <a:cubicBezTo>
                    <a:pt x="429986" y="840013"/>
                    <a:pt x="408215" y="1779814"/>
                    <a:pt x="424543" y="2231571"/>
                  </a:cubicBezTo>
                  <a:cubicBezTo>
                    <a:pt x="440871" y="2683328"/>
                    <a:pt x="324757" y="3002642"/>
                    <a:pt x="457200" y="3178628"/>
                  </a:cubicBezTo>
                  <a:cubicBezTo>
                    <a:pt x="589643" y="3354614"/>
                    <a:pt x="1019629" y="3343728"/>
                    <a:pt x="1219200" y="3287485"/>
                  </a:cubicBezTo>
                  <a:cubicBezTo>
                    <a:pt x="1418772" y="3231242"/>
                    <a:pt x="1620158" y="3064328"/>
                    <a:pt x="1654629" y="2841171"/>
                  </a:cubicBezTo>
                  <a:cubicBezTo>
                    <a:pt x="1689101" y="2618014"/>
                    <a:pt x="1557565" y="2283278"/>
                    <a:pt x="1426029" y="1948543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88014" y="1396181"/>
              <a:ext cx="7802372" cy="924646"/>
              <a:chOff x="788014" y="1091381"/>
              <a:chExt cx="7802372" cy="924646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788014" y="1091381"/>
                <a:ext cx="1238864" cy="678425"/>
              </a:xfrm>
              <a:custGeom>
                <a:avLst/>
                <a:gdLst>
                  <a:gd name="connsiteX0" fmla="*/ 0 w 1238864"/>
                  <a:gd name="connsiteY0" fmla="*/ 0 h 678425"/>
                  <a:gd name="connsiteX1" fmla="*/ 250722 w 1238864"/>
                  <a:gd name="connsiteY1" fmla="*/ 294967 h 678425"/>
                  <a:gd name="connsiteX2" fmla="*/ 870155 w 1238864"/>
                  <a:gd name="connsiteY2" fmla="*/ 427703 h 678425"/>
                  <a:gd name="connsiteX3" fmla="*/ 1238864 w 1238864"/>
                  <a:gd name="connsiteY3" fmla="*/ 678425 h 678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864" h="678425">
                    <a:moveTo>
                      <a:pt x="0" y="0"/>
                    </a:moveTo>
                    <a:cubicBezTo>
                      <a:pt x="52848" y="111841"/>
                      <a:pt x="105696" y="223683"/>
                      <a:pt x="250722" y="294967"/>
                    </a:cubicBezTo>
                    <a:cubicBezTo>
                      <a:pt x="395748" y="366251"/>
                      <a:pt x="705465" y="363793"/>
                      <a:pt x="870155" y="427703"/>
                    </a:cubicBezTo>
                    <a:cubicBezTo>
                      <a:pt x="1034845" y="491613"/>
                      <a:pt x="1136854" y="585019"/>
                      <a:pt x="1238864" y="67842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410200" y="1185030"/>
                <a:ext cx="3180186" cy="830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Control tells ALU Control to add operands and sets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RegWrite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to 1 and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MemRead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to 1</a:t>
                </a:r>
                <a:endParaRPr lang="en-US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" name="Freeform 3"/>
            <p:cNvSpPr/>
            <p:nvPr/>
          </p:nvSpPr>
          <p:spPr bwMode="auto">
            <a:xfrm>
              <a:off x="3940629" y="2503714"/>
              <a:ext cx="862592" cy="223001"/>
            </a:xfrm>
            <a:custGeom>
              <a:avLst/>
              <a:gdLst>
                <a:gd name="connsiteX0" fmla="*/ 805542 w 862592"/>
                <a:gd name="connsiteY0" fmla="*/ 0 h 223001"/>
                <a:gd name="connsiteX1" fmla="*/ 838200 w 862592"/>
                <a:gd name="connsiteY1" fmla="*/ 87086 h 223001"/>
                <a:gd name="connsiteX2" fmla="*/ 489857 w 862592"/>
                <a:gd name="connsiteY2" fmla="*/ 217715 h 223001"/>
                <a:gd name="connsiteX3" fmla="*/ 0 w 862592"/>
                <a:gd name="connsiteY3" fmla="*/ 185057 h 22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592" h="223001">
                  <a:moveTo>
                    <a:pt x="805542" y="0"/>
                  </a:moveTo>
                  <a:cubicBezTo>
                    <a:pt x="848178" y="25400"/>
                    <a:pt x="890814" y="50800"/>
                    <a:pt x="838200" y="87086"/>
                  </a:cubicBezTo>
                  <a:cubicBezTo>
                    <a:pt x="785586" y="123372"/>
                    <a:pt x="629557" y="201387"/>
                    <a:pt x="489857" y="217715"/>
                  </a:cubicBezTo>
                  <a:cubicBezTo>
                    <a:pt x="350157" y="234043"/>
                    <a:pt x="175078" y="209550"/>
                    <a:pt x="0" y="185057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70039" y="2448109"/>
            <a:ext cx="7421561" cy="4081586"/>
            <a:chOff x="1570039" y="2448109"/>
            <a:chExt cx="7421561" cy="4081586"/>
          </a:xfrm>
        </p:grpSpPr>
        <p:sp>
          <p:nvSpPr>
            <p:cNvPr id="2" name="TextBox 1"/>
            <p:cNvSpPr txBox="1"/>
            <p:nvPr/>
          </p:nvSpPr>
          <p:spPr>
            <a:xfrm>
              <a:off x="7543800" y="2448109"/>
              <a:ext cx="1447800" cy="15696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Value is retrieved from memory location and sent to register file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1570039" y="4394897"/>
              <a:ext cx="7249169" cy="2134798"/>
            </a:xfrm>
            <a:custGeom>
              <a:avLst/>
              <a:gdLst>
                <a:gd name="connsiteX0" fmla="*/ 6815425 w 7249169"/>
                <a:gd name="connsiteY0" fmla="*/ 52412 h 2134798"/>
                <a:gd name="connsiteX1" fmla="*/ 7127152 w 7249169"/>
                <a:gd name="connsiteY1" fmla="*/ 125148 h 2134798"/>
                <a:gd name="connsiteX2" fmla="*/ 7220670 w 7249169"/>
                <a:gd name="connsiteY2" fmla="*/ 1143458 h 2134798"/>
                <a:gd name="connsiteX3" fmla="*/ 6649170 w 7249169"/>
                <a:gd name="connsiteY3" fmla="*/ 1891603 h 2134798"/>
                <a:gd name="connsiteX4" fmla="*/ 3074697 w 7249169"/>
                <a:gd name="connsiteY4" fmla="*/ 1901994 h 2134798"/>
                <a:gd name="connsiteX5" fmla="*/ 2181079 w 7249169"/>
                <a:gd name="connsiteY5" fmla="*/ 2109812 h 2134798"/>
                <a:gd name="connsiteX6" fmla="*/ 248370 w 7249169"/>
                <a:gd name="connsiteY6" fmla="*/ 2057858 h 2134798"/>
                <a:gd name="connsiteX7" fmla="*/ 175634 w 7249169"/>
                <a:gd name="connsiteY7" fmla="*/ 1455185 h 2134798"/>
                <a:gd name="connsiteX8" fmla="*/ 1630361 w 7249169"/>
                <a:gd name="connsiteY8" fmla="*/ 520003 h 2134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49169" h="2134798">
                  <a:moveTo>
                    <a:pt x="6815425" y="52412"/>
                  </a:moveTo>
                  <a:cubicBezTo>
                    <a:pt x="6937518" y="-2141"/>
                    <a:pt x="7059611" y="-56693"/>
                    <a:pt x="7127152" y="125148"/>
                  </a:cubicBezTo>
                  <a:cubicBezTo>
                    <a:pt x="7194693" y="306989"/>
                    <a:pt x="7300334" y="849049"/>
                    <a:pt x="7220670" y="1143458"/>
                  </a:cubicBezTo>
                  <a:cubicBezTo>
                    <a:pt x="7141006" y="1437867"/>
                    <a:pt x="7340166" y="1765180"/>
                    <a:pt x="6649170" y="1891603"/>
                  </a:cubicBezTo>
                  <a:cubicBezTo>
                    <a:pt x="5958174" y="2018026"/>
                    <a:pt x="3819379" y="1865626"/>
                    <a:pt x="3074697" y="1901994"/>
                  </a:cubicBezTo>
                  <a:cubicBezTo>
                    <a:pt x="2330015" y="1938362"/>
                    <a:pt x="2652133" y="2083835"/>
                    <a:pt x="2181079" y="2109812"/>
                  </a:cubicBezTo>
                  <a:cubicBezTo>
                    <a:pt x="1710024" y="2135789"/>
                    <a:pt x="582611" y="2166962"/>
                    <a:pt x="248370" y="2057858"/>
                  </a:cubicBezTo>
                  <a:cubicBezTo>
                    <a:pt x="-85871" y="1948754"/>
                    <a:pt x="-54698" y="1711494"/>
                    <a:pt x="175634" y="1455185"/>
                  </a:cubicBezTo>
                  <a:cubicBezTo>
                    <a:pt x="405966" y="1198876"/>
                    <a:pt x="1018163" y="859439"/>
                    <a:pt x="1630361" y="52000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70551" y="2537759"/>
            <a:ext cx="1752600" cy="1621867"/>
            <a:chOff x="5670551" y="2448109"/>
            <a:chExt cx="1752600" cy="1621867"/>
          </a:xfrm>
        </p:grpSpPr>
        <p:sp>
          <p:nvSpPr>
            <p:cNvPr id="44" name="TextBox 43"/>
            <p:cNvSpPr txBox="1"/>
            <p:nvPr/>
          </p:nvSpPr>
          <p:spPr>
            <a:xfrm>
              <a:off x="5670551" y="2448109"/>
              <a:ext cx="17526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ALU computes address to read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633882" y="3962263"/>
              <a:ext cx="439271" cy="107713"/>
            </a:xfrm>
            <a:custGeom>
              <a:avLst/>
              <a:gdLst>
                <a:gd name="connsiteX0" fmla="*/ 0 w 439271"/>
                <a:gd name="connsiteY0" fmla="*/ 89784 h 107713"/>
                <a:gd name="connsiteX1" fmla="*/ 188259 w 439271"/>
                <a:gd name="connsiteY1" fmla="*/ 137 h 107713"/>
                <a:gd name="connsiteX2" fmla="*/ 439271 w 439271"/>
                <a:gd name="connsiteY2" fmla="*/ 107713 h 10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9271" h="107713">
                  <a:moveTo>
                    <a:pt x="0" y="89784"/>
                  </a:moveTo>
                  <a:cubicBezTo>
                    <a:pt x="57523" y="43466"/>
                    <a:pt x="115047" y="-2851"/>
                    <a:pt x="188259" y="137"/>
                  </a:cubicBezTo>
                  <a:cubicBezTo>
                    <a:pt x="261471" y="3125"/>
                    <a:pt x="350371" y="55419"/>
                    <a:pt x="439271" y="10771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8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1881867"/>
            <a:ext cx="6625301" cy="450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Store Instructions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1" y="1120915"/>
            <a:ext cx="6477000" cy="339725"/>
            <a:chOff x="609601" y="762000"/>
            <a:chExt cx="6477000" cy="339725"/>
          </a:xfrm>
        </p:grpSpPr>
        <p:sp>
          <p:nvSpPr>
            <p:cNvPr id="5" name="Rectangle 50"/>
            <p:cNvSpPr>
              <a:spLocks noChangeArrowheads="1"/>
            </p:cNvSpPr>
            <p:nvPr/>
          </p:nvSpPr>
          <p:spPr bwMode="auto">
            <a:xfrm>
              <a:off x="3848101" y="762000"/>
              <a:ext cx="31623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6" name="Rectangle 51"/>
            <p:cNvSpPr>
              <a:spLocks noChangeArrowheads="1"/>
            </p:cNvSpPr>
            <p:nvPr/>
          </p:nvSpPr>
          <p:spPr bwMode="auto">
            <a:xfrm>
              <a:off x="2808289" y="762000"/>
              <a:ext cx="10398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7" name="Rectangle 52"/>
            <p:cNvSpPr>
              <a:spLocks noChangeArrowheads="1"/>
            </p:cNvSpPr>
            <p:nvPr/>
          </p:nvSpPr>
          <p:spPr bwMode="auto">
            <a:xfrm>
              <a:off x="1689101" y="762000"/>
              <a:ext cx="111918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8" name="Rectangle 53"/>
            <p:cNvSpPr>
              <a:spLocks noChangeArrowheads="1"/>
            </p:cNvSpPr>
            <p:nvPr/>
          </p:nvSpPr>
          <p:spPr bwMode="auto">
            <a:xfrm>
              <a:off x="609601" y="762000"/>
              <a:ext cx="10795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9" name="Line 54"/>
            <p:cNvSpPr>
              <a:spLocks noChangeShapeType="1"/>
            </p:cNvSpPr>
            <p:nvPr/>
          </p:nvSpPr>
          <p:spPr bwMode="auto">
            <a:xfrm>
              <a:off x="609601" y="762000"/>
              <a:ext cx="64770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Line 55"/>
            <p:cNvSpPr>
              <a:spLocks noChangeShapeType="1"/>
            </p:cNvSpPr>
            <p:nvPr/>
          </p:nvSpPr>
          <p:spPr bwMode="auto">
            <a:xfrm>
              <a:off x="609601" y="1096963"/>
              <a:ext cx="64770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Line 56"/>
            <p:cNvSpPr>
              <a:spLocks noChangeShapeType="1"/>
            </p:cNvSpPr>
            <p:nvPr/>
          </p:nvSpPr>
          <p:spPr bwMode="auto">
            <a:xfrm>
              <a:off x="609601" y="762000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Line 57"/>
            <p:cNvSpPr>
              <a:spLocks noChangeShapeType="1"/>
            </p:cNvSpPr>
            <p:nvPr/>
          </p:nvSpPr>
          <p:spPr bwMode="auto">
            <a:xfrm>
              <a:off x="1689101" y="7620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3" name="Line 58"/>
            <p:cNvSpPr>
              <a:spLocks noChangeShapeType="1"/>
            </p:cNvSpPr>
            <p:nvPr/>
          </p:nvSpPr>
          <p:spPr bwMode="auto">
            <a:xfrm>
              <a:off x="2808289" y="7620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Line 59"/>
            <p:cNvSpPr>
              <a:spLocks noChangeShapeType="1"/>
            </p:cNvSpPr>
            <p:nvPr/>
          </p:nvSpPr>
          <p:spPr bwMode="auto">
            <a:xfrm>
              <a:off x="3848101" y="762000"/>
              <a:ext cx="0" cy="334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Line 60"/>
            <p:cNvSpPr>
              <a:spLocks noChangeShapeType="1"/>
            </p:cNvSpPr>
            <p:nvPr/>
          </p:nvSpPr>
          <p:spPr bwMode="auto">
            <a:xfrm>
              <a:off x="7086601" y="762000"/>
              <a:ext cx="0" cy="33496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Line 61"/>
            <p:cNvSpPr>
              <a:spLocks noChangeShapeType="1"/>
            </p:cNvSpPr>
            <p:nvPr/>
          </p:nvSpPr>
          <p:spPr bwMode="auto">
            <a:xfrm>
              <a:off x="6096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Line 62"/>
            <p:cNvSpPr>
              <a:spLocks noChangeShapeType="1"/>
            </p:cNvSpPr>
            <p:nvPr/>
          </p:nvSpPr>
          <p:spPr bwMode="auto">
            <a:xfrm>
              <a:off x="16891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Line 63"/>
            <p:cNvSpPr>
              <a:spLocks noChangeShapeType="1"/>
            </p:cNvSpPr>
            <p:nvPr/>
          </p:nvSpPr>
          <p:spPr bwMode="auto">
            <a:xfrm>
              <a:off x="27686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Line 64"/>
            <p:cNvSpPr>
              <a:spLocks noChangeShapeType="1"/>
            </p:cNvSpPr>
            <p:nvPr/>
          </p:nvSpPr>
          <p:spPr bwMode="auto">
            <a:xfrm>
              <a:off x="38481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Line 65"/>
            <p:cNvSpPr>
              <a:spLocks noChangeShapeType="1"/>
            </p:cNvSpPr>
            <p:nvPr/>
          </p:nvSpPr>
          <p:spPr bwMode="auto">
            <a:xfrm>
              <a:off x="49276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Line 66"/>
            <p:cNvSpPr>
              <a:spLocks noChangeShapeType="1"/>
            </p:cNvSpPr>
            <p:nvPr/>
          </p:nvSpPr>
          <p:spPr bwMode="auto">
            <a:xfrm>
              <a:off x="6007101" y="1101725"/>
              <a:ext cx="10795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7200" y="1465044"/>
            <a:ext cx="1436954" cy="2502736"/>
            <a:chOff x="457200" y="1106129"/>
            <a:chExt cx="1436954" cy="2502736"/>
          </a:xfrm>
        </p:grpSpPr>
        <p:sp>
          <p:nvSpPr>
            <p:cNvPr id="26" name="Freeform 25"/>
            <p:cNvSpPr/>
            <p:nvPr/>
          </p:nvSpPr>
          <p:spPr bwMode="auto">
            <a:xfrm>
              <a:off x="1238310" y="1106129"/>
              <a:ext cx="655844" cy="1489587"/>
            </a:xfrm>
            <a:custGeom>
              <a:avLst/>
              <a:gdLst>
                <a:gd name="connsiteX0" fmla="*/ 634735 w 655844"/>
                <a:gd name="connsiteY0" fmla="*/ 0 h 1489587"/>
                <a:gd name="connsiteX1" fmla="*/ 590490 w 655844"/>
                <a:gd name="connsiteY1" fmla="*/ 147484 h 1489587"/>
                <a:gd name="connsiteX2" fmla="*/ 89045 w 655844"/>
                <a:gd name="connsiteY2" fmla="*/ 368710 h 1489587"/>
                <a:gd name="connsiteX3" fmla="*/ 15303 w 655844"/>
                <a:gd name="connsiteY3" fmla="*/ 1194619 h 1489587"/>
                <a:gd name="connsiteX4" fmla="*/ 266025 w 655844"/>
                <a:gd name="connsiteY4" fmla="*/ 1489587 h 14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844" h="1489587">
                  <a:moveTo>
                    <a:pt x="634735" y="0"/>
                  </a:moveTo>
                  <a:cubicBezTo>
                    <a:pt x="658086" y="43016"/>
                    <a:pt x="681438" y="86032"/>
                    <a:pt x="590490" y="147484"/>
                  </a:cubicBezTo>
                  <a:cubicBezTo>
                    <a:pt x="499542" y="208936"/>
                    <a:pt x="184909" y="194188"/>
                    <a:pt x="89045" y="368710"/>
                  </a:cubicBezTo>
                  <a:cubicBezTo>
                    <a:pt x="-6819" y="543232"/>
                    <a:pt x="-14194" y="1007806"/>
                    <a:pt x="15303" y="1194619"/>
                  </a:cubicBezTo>
                  <a:cubicBezTo>
                    <a:pt x="44800" y="1381432"/>
                    <a:pt x="155412" y="1435509"/>
                    <a:pt x="266025" y="1489587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2777868"/>
              <a:ext cx="1436953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rs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specifies where operand is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07011" y="1465044"/>
            <a:ext cx="2063544" cy="4965046"/>
            <a:chOff x="2007011" y="1106129"/>
            <a:chExt cx="2063544" cy="4965046"/>
          </a:xfrm>
        </p:grpSpPr>
        <p:sp>
          <p:nvSpPr>
            <p:cNvPr id="29" name="TextBox 28"/>
            <p:cNvSpPr txBox="1"/>
            <p:nvPr/>
          </p:nvSpPr>
          <p:spPr>
            <a:xfrm>
              <a:off x="2007011" y="5486400"/>
              <a:ext cx="18288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16-bit immediate is extended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861501" y="1106129"/>
              <a:ext cx="1209054" cy="4114800"/>
            </a:xfrm>
            <a:custGeom>
              <a:avLst/>
              <a:gdLst>
                <a:gd name="connsiteX0" fmla="*/ 1209054 w 1209054"/>
                <a:gd name="connsiteY0" fmla="*/ 0 h 4114800"/>
                <a:gd name="connsiteX1" fmla="*/ 191415 w 1209054"/>
                <a:gd name="connsiteY1" fmla="*/ 958645 h 4114800"/>
                <a:gd name="connsiteX2" fmla="*/ 14434 w 1209054"/>
                <a:gd name="connsiteY2" fmla="*/ 2168013 h 4114800"/>
                <a:gd name="connsiteX3" fmla="*/ 43931 w 1209054"/>
                <a:gd name="connsiteY3" fmla="*/ 3244645 h 4114800"/>
                <a:gd name="connsiteX4" fmla="*/ 309402 w 1209054"/>
                <a:gd name="connsiteY4" fmla="*/ 3893574 h 4114800"/>
                <a:gd name="connsiteX5" fmla="*/ 987828 w 1209054"/>
                <a:gd name="connsiteY5" fmla="*/ 411480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054" h="4114800">
                  <a:moveTo>
                    <a:pt x="1209054" y="0"/>
                  </a:moveTo>
                  <a:cubicBezTo>
                    <a:pt x="799786" y="298655"/>
                    <a:pt x="390518" y="597310"/>
                    <a:pt x="191415" y="958645"/>
                  </a:cubicBezTo>
                  <a:cubicBezTo>
                    <a:pt x="-7688" y="1319981"/>
                    <a:pt x="39015" y="1787013"/>
                    <a:pt x="14434" y="2168013"/>
                  </a:cubicBezTo>
                  <a:cubicBezTo>
                    <a:pt x="-10147" y="2549013"/>
                    <a:pt x="-5230" y="2957052"/>
                    <a:pt x="43931" y="3244645"/>
                  </a:cubicBezTo>
                  <a:cubicBezTo>
                    <a:pt x="93092" y="3532238"/>
                    <a:pt x="152086" y="3748548"/>
                    <a:pt x="309402" y="3893574"/>
                  </a:cubicBezTo>
                  <a:cubicBezTo>
                    <a:pt x="466718" y="4038600"/>
                    <a:pt x="727273" y="4076700"/>
                    <a:pt x="987828" y="411480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9901" y="1450296"/>
            <a:ext cx="2586566" cy="3795837"/>
            <a:chOff x="469901" y="1091381"/>
            <a:chExt cx="2586566" cy="3795837"/>
          </a:xfrm>
        </p:grpSpPr>
        <p:sp>
          <p:nvSpPr>
            <p:cNvPr id="33" name="TextBox 32"/>
            <p:cNvSpPr txBox="1"/>
            <p:nvPr/>
          </p:nvSpPr>
          <p:spPr>
            <a:xfrm>
              <a:off x="469901" y="3810000"/>
              <a:ext cx="1219200" cy="10772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rt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specifies where data comes from</a:t>
              </a:r>
              <a:endParaRPr lang="en-US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362200" y="1091381"/>
              <a:ext cx="694267" cy="2072148"/>
            </a:xfrm>
            <a:custGeom>
              <a:avLst/>
              <a:gdLst>
                <a:gd name="connsiteX0" fmla="*/ 840658 w 917951"/>
                <a:gd name="connsiteY0" fmla="*/ 0 h 2669458"/>
                <a:gd name="connsiteX1" fmla="*/ 884903 w 917951"/>
                <a:gd name="connsiteY1" fmla="*/ 678425 h 2669458"/>
                <a:gd name="connsiteX2" fmla="*/ 412955 w 917951"/>
                <a:gd name="connsiteY2" fmla="*/ 1312606 h 2669458"/>
                <a:gd name="connsiteX3" fmla="*/ 0 w 917951"/>
                <a:gd name="connsiteY3" fmla="*/ 2669458 h 2669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951" h="2669458">
                  <a:moveTo>
                    <a:pt x="840658" y="0"/>
                  </a:moveTo>
                  <a:cubicBezTo>
                    <a:pt x="898422" y="229828"/>
                    <a:pt x="956187" y="459657"/>
                    <a:pt x="884903" y="678425"/>
                  </a:cubicBezTo>
                  <a:cubicBezTo>
                    <a:pt x="813619" y="897193"/>
                    <a:pt x="560439" y="980767"/>
                    <a:pt x="412955" y="1312606"/>
                  </a:cubicBezTo>
                  <a:cubicBezTo>
                    <a:pt x="265471" y="1644445"/>
                    <a:pt x="132735" y="2156951"/>
                    <a:pt x="0" y="2669458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57200" y="6172200"/>
            <a:ext cx="60960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sw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8014" y="685800"/>
            <a:ext cx="3617172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GPR[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88014" y="1450296"/>
            <a:ext cx="8108335" cy="4421165"/>
            <a:chOff x="788014" y="1450296"/>
            <a:chExt cx="8108335" cy="4421165"/>
          </a:xfrm>
        </p:grpSpPr>
        <p:grpSp>
          <p:nvGrpSpPr>
            <p:cNvPr id="22" name="Group 21"/>
            <p:cNvGrpSpPr/>
            <p:nvPr/>
          </p:nvGrpSpPr>
          <p:grpSpPr>
            <a:xfrm>
              <a:off x="788014" y="1450296"/>
              <a:ext cx="8108335" cy="678425"/>
              <a:chOff x="788014" y="1091381"/>
              <a:chExt cx="8108335" cy="678425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788014" y="1091381"/>
                <a:ext cx="1238864" cy="678425"/>
              </a:xfrm>
              <a:custGeom>
                <a:avLst/>
                <a:gdLst>
                  <a:gd name="connsiteX0" fmla="*/ 0 w 1238864"/>
                  <a:gd name="connsiteY0" fmla="*/ 0 h 678425"/>
                  <a:gd name="connsiteX1" fmla="*/ 250722 w 1238864"/>
                  <a:gd name="connsiteY1" fmla="*/ 294967 h 678425"/>
                  <a:gd name="connsiteX2" fmla="*/ 870155 w 1238864"/>
                  <a:gd name="connsiteY2" fmla="*/ 427703 h 678425"/>
                  <a:gd name="connsiteX3" fmla="*/ 1238864 w 1238864"/>
                  <a:gd name="connsiteY3" fmla="*/ 678425 h 678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864" h="678425">
                    <a:moveTo>
                      <a:pt x="0" y="0"/>
                    </a:moveTo>
                    <a:cubicBezTo>
                      <a:pt x="52848" y="111841"/>
                      <a:pt x="105696" y="223683"/>
                      <a:pt x="250722" y="294967"/>
                    </a:cubicBezTo>
                    <a:cubicBezTo>
                      <a:pt x="395748" y="366251"/>
                      <a:pt x="705465" y="363793"/>
                      <a:pt x="870155" y="427703"/>
                    </a:cubicBezTo>
                    <a:cubicBezTo>
                      <a:pt x="1034845" y="491613"/>
                      <a:pt x="1136854" y="585019"/>
                      <a:pt x="1238864" y="678425"/>
                    </a:cubicBezTo>
                  </a:path>
                </a:pathLst>
              </a:cu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334000" y="1185030"/>
                <a:ext cx="3562349" cy="5847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Control tells ALU Control to add operands, and sets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MemWrite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to 1</a:t>
                </a:r>
                <a:endParaRPr lang="en-US" sz="1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Freeform 38"/>
            <p:cNvSpPr/>
            <p:nvPr/>
          </p:nvSpPr>
          <p:spPr bwMode="auto">
            <a:xfrm>
              <a:off x="4822372" y="2547260"/>
              <a:ext cx="1660199" cy="3324201"/>
            </a:xfrm>
            <a:custGeom>
              <a:avLst/>
              <a:gdLst>
                <a:gd name="connsiteX0" fmla="*/ 0 w 1660199"/>
                <a:gd name="connsiteY0" fmla="*/ 0 h 3324201"/>
                <a:gd name="connsiteX1" fmla="*/ 359229 w 1660199"/>
                <a:gd name="connsiteY1" fmla="*/ 468085 h 3324201"/>
                <a:gd name="connsiteX2" fmla="*/ 424543 w 1660199"/>
                <a:gd name="connsiteY2" fmla="*/ 2231571 h 3324201"/>
                <a:gd name="connsiteX3" fmla="*/ 457200 w 1660199"/>
                <a:gd name="connsiteY3" fmla="*/ 3178628 h 3324201"/>
                <a:gd name="connsiteX4" fmla="*/ 1219200 w 1660199"/>
                <a:gd name="connsiteY4" fmla="*/ 3287485 h 3324201"/>
                <a:gd name="connsiteX5" fmla="*/ 1654629 w 1660199"/>
                <a:gd name="connsiteY5" fmla="*/ 2841171 h 3324201"/>
                <a:gd name="connsiteX6" fmla="*/ 1426029 w 1660199"/>
                <a:gd name="connsiteY6" fmla="*/ 1948543 h 332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0199" h="3324201">
                  <a:moveTo>
                    <a:pt x="0" y="0"/>
                  </a:moveTo>
                  <a:cubicBezTo>
                    <a:pt x="144236" y="48078"/>
                    <a:pt x="288472" y="96157"/>
                    <a:pt x="359229" y="468085"/>
                  </a:cubicBezTo>
                  <a:cubicBezTo>
                    <a:pt x="429986" y="840013"/>
                    <a:pt x="408215" y="1779814"/>
                    <a:pt x="424543" y="2231571"/>
                  </a:cubicBezTo>
                  <a:cubicBezTo>
                    <a:pt x="440871" y="2683328"/>
                    <a:pt x="324757" y="3002642"/>
                    <a:pt x="457200" y="3178628"/>
                  </a:cubicBezTo>
                  <a:cubicBezTo>
                    <a:pt x="589643" y="3354614"/>
                    <a:pt x="1019629" y="3343728"/>
                    <a:pt x="1219200" y="3287485"/>
                  </a:cubicBezTo>
                  <a:cubicBezTo>
                    <a:pt x="1418772" y="3231242"/>
                    <a:pt x="1620158" y="3064328"/>
                    <a:pt x="1654629" y="2841171"/>
                  </a:cubicBezTo>
                  <a:cubicBezTo>
                    <a:pt x="1689101" y="2618014"/>
                    <a:pt x="1557565" y="2283278"/>
                    <a:pt x="1426029" y="1948543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70551" y="2502224"/>
            <a:ext cx="1752600" cy="1693258"/>
            <a:chOff x="5670551" y="2502224"/>
            <a:chExt cx="1752600" cy="1693258"/>
          </a:xfrm>
        </p:grpSpPr>
        <p:sp>
          <p:nvSpPr>
            <p:cNvPr id="31" name="TextBox 30"/>
            <p:cNvSpPr txBox="1"/>
            <p:nvPr/>
          </p:nvSpPr>
          <p:spPr>
            <a:xfrm>
              <a:off x="5670551" y="2502224"/>
              <a:ext cx="17526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ALU computes address to read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6678706" y="4096836"/>
              <a:ext cx="385482" cy="98646"/>
            </a:xfrm>
            <a:custGeom>
              <a:avLst/>
              <a:gdLst>
                <a:gd name="connsiteX0" fmla="*/ 0 w 385482"/>
                <a:gd name="connsiteY0" fmla="*/ 98646 h 98646"/>
                <a:gd name="connsiteX1" fmla="*/ 143435 w 385482"/>
                <a:gd name="connsiteY1" fmla="*/ 35 h 98646"/>
                <a:gd name="connsiteX2" fmla="*/ 385482 w 385482"/>
                <a:gd name="connsiteY2" fmla="*/ 89682 h 9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482" h="98646">
                  <a:moveTo>
                    <a:pt x="0" y="98646"/>
                  </a:moveTo>
                  <a:cubicBezTo>
                    <a:pt x="39594" y="50087"/>
                    <a:pt x="79188" y="1529"/>
                    <a:pt x="143435" y="35"/>
                  </a:cubicBezTo>
                  <a:cubicBezTo>
                    <a:pt x="207682" y="-1459"/>
                    <a:pt x="296582" y="44111"/>
                    <a:pt x="385482" y="89682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867835" y="3936602"/>
            <a:ext cx="4035003" cy="2616598"/>
            <a:chOff x="4867835" y="3936602"/>
            <a:chExt cx="4035003" cy="2616598"/>
          </a:xfrm>
        </p:grpSpPr>
        <p:sp>
          <p:nvSpPr>
            <p:cNvPr id="36" name="TextBox 35"/>
            <p:cNvSpPr txBox="1"/>
            <p:nvPr/>
          </p:nvSpPr>
          <p:spPr>
            <a:xfrm>
              <a:off x="6854041" y="5722203"/>
              <a:ext cx="2048797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Value is retrieved from register file and sent to memory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867835" y="3936602"/>
              <a:ext cx="2169459" cy="1146386"/>
            </a:xfrm>
            <a:custGeom>
              <a:avLst/>
              <a:gdLst>
                <a:gd name="connsiteX0" fmla="*/ 0 w 2169459"/>
                <a:gd name="connsiteY0" fmla="*/ 124410 h 1146386"/>
                <a:gd name="connsiteX1" fmla="*/ 215153 w 2169459"/>
                <a:gd name="connsiteY1" fmla="*/ 34763 h 1146386"/>
                <a:gd name="connsiteX2" fmla="*/ 645459 w 2169459"/>
                <a:gd name="connsiteY2" fmla="*/ 635398 h 1146386"/>
                <a:gd name="connsiteX3" fmla="*/ 1066800 w 2169459"/>
                <a:gd name="connsiteY3" fmla="*/ 913304 h 1146386"/>
                <a:gd name="connsiteX4" fmla="*/ 1730189 w 2169459"/>
                <a:gd name="connsiteY4" fmla="*/ 877445 h 1146386"/>
                <a:gd name="connsiteX5" fmla="*/ 2169459 w 2169459"/>
                <a:gd name="connsiteY5" fmla="*/ 1146386 h 114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9459" h="1146386">
                  <a:moveTo>
                    <a:pt x="0" y="124410"/>
                  </a:moveTo>
                  <a:cubicBezTo>
                    <a:pt x="53788" y="37004"/>
                    <a:pt x="107577" y="-50402"/>
                    <a:pt x="215153" y="34763"/>
                  </a:cubicBezTo>
                  <a:cubicBezTo>
                    <a:pt x="322729" y="119928"/>
                    <a:pt x="503518" y="488974"/>
                    <a:pt x="645459" y="635398"/>
                  </a:cubicBezTo>
                  <a:cubicBezTo>
                    <a:pt x="787400" y="781822"/>
                    <a:pt x="886012" y="872963"/>
                    <a:pt x="1066800" y="913304"/>
                  </a:cubicBezTo>
                  <a:cubicBezTo>
                    <a:pt x="1247588" y="953645"/>
                    <a:pt x="1546413" y="838598"/>
                    <a:pt x="1730189" y="877445"/>
                  </a:cubicBezTo>
                  <a:cubicBezTo>
                    <a:pt x="1913966" y="916292"/>
                    <a:pt x="2041712" y="1031339"/>
                    <a:pt x="2169459" y="1146386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3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2764</TotalTime>
  <Words>2090</Words>
  <Application>Microsoft Office PowerPoint</Application>
  <PresentationFormat>Overhead</PresentationFormat>
  <Paragraphs>505</Paragraphs>
  <Slides>33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Courier New</vt:lpstr>
      <vt:lpstr>Helvetica</vt:lpstr>
      <vt:lpstr>Lucida Console</vt:lpstr>
      <vt:lpstr>Monotype Sorts</vt:lpstr>
      <vt:lpstr>Symbol</vt:lpstr>
      <vt:lpstr>Times New Roman</vt:lpstr>
      <vt:lpstr>Professional</vt:lpstr>
      <vt:lpstr>Introduction</vt:lpstr>
      <vt:lpstr>Instruction Execution</vt:lpstr>
      <vt:lpstr>Executing Instruction Fetch</vt:lpstr>
      <vt:lpstr>Executing R-Format Instructions</vt:lpstr>
      <vt:lpstr>Executing R-Format Instructions</vt:lpstr>
      <vt:lpstr>Executing Load Instructions</vt:lpstr>
      <vt:lpstr>Executing Load Instructions</vt:lpstr>
      <vt:lpstr>Executing Load Instructions</vt:lpstr>
      <vt:lpstr>Executing Store Instructions</vt:lpstr>
      <vt:lpstr>Unifying the Designs</vt:lpstr>
      <vt:lpstr>Unifying the Designs</vt:lpstr>
      <vt:lpstr>Unified R-type/Load/Store Datapath</vt:lpstr>
      <vt:lpstr>Analyzing the Control Signals</vt:lpstr>
      <vt:lpstr>Register File Control</vt:lpstr>
      <vt:lpstr>Data Memory Control</vt:lpstr>
      <vt:lpstr>Multiplexor Control</vt:lpstr>
      <vt:lpstr>ALU Control</vt:lpstr>
      <vt:lpstr>ALU Control</vt:lpstr>
      <vt:lpstr>Unified Datapath Design with Control</vt:lpstr>
      <vt:lpstr>Executing Branch Instructions</vt:lpstr>
      <vt:lpstr>Executing Branch Instructions</vt:lpstr>
      <vt:lpstr>Aside:  Branch Target Address</vt:lpstr>
      <vt:lpstr>Aside:  Branch Target Address</vt:lpstr>
      <vt:lpstr>Aside:  Branch Target Address</vt:lpstr>
      <vt:lpstr>Aside:  Branch Target Address</vt:lpstr>
      <vt:lpstr>Aside:  Branch Target Address</vt:lpstr>
      <vt:lpstr>Aside:  Branch Target Address</vt:lpstr>
      <vt:lpstr>Executing Branch Instructions</vt:lpstr>
      <vt:lpstr>Executing Jump Instructions</vt:lpstr>
      <vt:lpstr>Aside:  Jump Target Address</vt:lpstr>
      <vt:lpstr>Executing Jump Instructions</vt:lpstr>
      <vt:lpstr>Unified Datapath</vt:lpstr>
      <vt:lpstr>Summary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322</cp:revision>
  <cp:lastPrinted>2017-09-26T20:01:50Z</cp:lastPrinted>
  <dcterms:created xsi:type="dcterms:W3CDTF">1998-08-05T19:51:03Z</dcterms:created>
  <dcterms:modified xsi:type="dcterms:W3CDTF">2020-01-19T19:03:44Z</dcterms:modified>
</cp:coreProperties>
</file>