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overhead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BCB8CD8-12D6-4E1F-BD2E-FA2930221018}">
          <p14:sldIdLst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  <p14:section name="Untitled Section" id="{ADFC77F3-DD45-4D69-9A4F-22B178452AF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0000"/>
    <a:srgbClr val="990000"/>
    <a:srgbClr val="0000FF"/>
    <a:srgbClr val="8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54" autoAdjust="0"/>
    <p:restoredTop sz="86476" autoAdjust="0"/>
  </p:normalViewPr>
  <p:slideViewPr>
    <p:cSldViewPr>
      <p:cViewPr varScale="1">
        <p:scale>
          <a:sx n="98" d="100"/>
          <a:sy n="98" d="100"/>
        </p:scale>
        <p:origin x="6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286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4656" cy="485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85" tIns="44143" rIns="88285" bIns="44143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r>
              <a:rPr lang="en-US" dirty="0">
                <a:latin typeface="Arial" panose="020B0604020202020204" pitchFamily="34" charset="0"/>
              </a:rPr>
              <a:t>CS </a:t>
            </a:r>
            <a:r>
              <a:rPr lang="en-US" dirty="0" smtClean="0">
                <a:latin typeface="Arial" panose="020B0604020202020204" pitchFamily="34" charset="0"/>
              </a:rPr>
              <a:t>2506 Computer Organization II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191" y="0"/>
            <a:ext cx="3064656" cy="485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85" tIns="44143" rIns="88285" bIns="44143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457"/>
            <a:ext cx="3064656" cy="485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85" tIns="44143" rIns="88285" bIns="44143" numCol="1" anchor="b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r>
              <a:rPr lang="en-US" dirty="0">
                <a:latin typeface="Arial" panose="020B0604020202020204" pitchFamily="34" charset="0"/>
              </a:rPr>
              <a:t>©</a:t>
            </a:r>
            <a:r>
              <a:rPr lang="en-US" dirty="0" smtClean="0">
                <a:latin typeface="Arial" panose="020B0604020202020204" pitchFamily="34" charset="0"/>
              </a:rPr>
              <a:t>W D </a:t>
            </a:r>
            <a:r>
              <a:rPr lang="en-US" dirty="0" err="1" smtClean="0">
                <a:latin typeface="Arial" panose="020B0604020202020204" pitchFamily="34" charset="0"/>
              </a:rPr>
              <a:t>McQuain</a:t>
            </a:r>
            <a:r>
              <a:rPr lang="en-US" dirty="0" smtClean="0">
                <a:latin typeface="Arial" panose="020B0604020202020204" pitchFamily="34" charset="0"/>
              </a:rPr>
              <a:t>  2005-2013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191" y="8829457"/>
            <a:ext cx="3064656" cy="485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85" tIns="44143" rIns="88285" bIns="44143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BFA47E7-A6C9-4DC3-B2E3-855AA9A25519}" type="slidenum">
              <a:rPr lang="en-US">
                <a:latin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669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956" cy="464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>
            <a:lvl1pPr algn="l" defTabSz="931901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444" y="1"/>
            <a:ext cx="3037956" cy="464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>
            <a:lvl1pPr algn="r" defTabSz="931901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696913"/>
            <a:ext cx="4649787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351" y="711532"/>
            <a:ext cx="4082725" cy="7923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480"/>
            <a:ext cx="3037956" cy="464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3" rIns="93168" bIns="46583" numCol="1" anchor="b" anchorCtr="0" compatLnSpc="1">
            <a:prstTxWarp prst="textNoShape">
              <a:avLst/>
            </a:prstTxWarp>
          </a:bodyPr>
          <a:lstStyle>
            <a:lvl1pPr algn="l" defTabSz="931901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444" y="8831480"/>
            <a:ext cx="3037956" cy="464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3" rIns="93168" bIns="46583" numCol="1" anchor="b" anchorCtr="0" compatLnSpc="1">
            <a:prstTxWarp prst="textNoShape">
              <a:avLst/>
            </a:prstTxWarp>
          </a:bodyPr>
          <a:lstStyle>
            <a:lvl1pPr algn="r" defTabSz="931901">
              <a:defRPr sz="1000">
                <a:latin typeface="Arial" panose="020B0604020202020204" pitchFamily="34" charset="0"/>
              </a:defRPr>
            </a:lvl1pPr>
          </a:lstStyle>
          <a:p>
            <a:fld id="{841297EE-A1D6-4E92-9B45-43A0B7CF8B4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3507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F5A695-54D9-45A7-ABAA-7BFEB991B31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7737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88" y="4416752"/>
            <a:ext cx="5141424" cy="418226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69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2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2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5268 w 5269"/>
                <a:gd name="T1" fmla="*/ 0 h 2977"/>
                <a:gd name="T2" fmla="*/ 0 w 5269"/>
                <a:gd name="T3" fmla="*/ 0 h 2977"/>
                <a:gd name="T4" fmla="*/ 0 w 5269"/>
                <a:gd name="T5" fmla="*/ 2976 h 2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5268 w 5269"/>
                <a:gd name="T1" fmla="*/ 0 h 2977"/>
                <a:gd name="T2" fmla="*/ 5268 w 5269"/>
                <a:gd name="T3" fmla="*/ 2976 h 2977"/>
                <a:gd name="T4" fmla="*/ 0 w 5269"/>
                <a:gd name="T5" fmla="*/ 2976 h 2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206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2103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74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92 w 193"/>
                <a:gd name="T1" fmla="*/ 0 h 721"/>
                <a:gd name="T2" fmla="*/ 0 w 193"/>
                <a:gd name="T3" fmla="*/ 0 h 721"/>
                <a:gd name="T4" fmla="*/ 0 w 193"/>
                <a:gd name="T5" fmla="*/ 72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FF66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75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92 w 193"/>
                <a:gd name="T1" fmla="*/ 0 h 721"/>
                <a:gd name="T2" fmla="*/ 192 w 193"/>
                <a:gd name="T3" fmla="*/ 720 h 721"/>
                <a:gd name="T4" fmla="*/ 0 w 193"/>
                <a:gd name="T5" fmla="*/ 72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FF66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104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90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192 w 193"/>
                <a:gd name="T1" fmla="*/ 0 h 721"/>
                <a:gd name="T2" fmla="*/ 0 w 193"/>
                <a:gd name="T3" fmla="*/ 0 h 721"/>
                <a:gd name="T4" fmla="*/ 0 w 193"/>
                <a:gd name="T5" fmla="*/ 72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91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192 w 193"/>
                <a:gd name="T1" fmla="*/ 0 h 721"/>
                <a:gd name="T2" fmla="*/ 192 w 193"/>
                <a:gd name="T3" fmla="*/ 720 h 721"/>
                <a:gd name="T4" fmla="*/ 0 w 193"/>
                <a:gd name="T5" fmla="*/ 72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6629400" y="179388"/>
            <a:ext cx="2148024" cy="369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pPr algn="l"/>
            <a:r>
              <a:rPr lang="en-US" altLang="en-US" sz="1800" dirty="0">
                <a:latin typeface="Helvetica" pitchFamily="34" charset="0"/>
              </a:rPr>
              <a:t>Datapath </a:t>
            </a:r>
            <a:r>
              <a:rPr lang="en-US" altLang="en-US" sz="1800" dirty="0" smtClean="0">
                <a:latin typeface="Helvetica" pitchFamily="34" charset="0"/>
              </a:rPr>
              <a:t>Elements</a:t>
            </a:r>
            <a:endParaRPr lang="en-US" altLang="en-US" sz="1800" b="1" dirty="0">
              <a:latin typeface="Helvetica" pitchFamily="34" charset="0"/>
            </a:endParaRPr>
          </a:p>
        </p:txBody>
      </p:sp>
      <p:sp>
        <p:nvSpPr>
          <p:cNvPr id="2107" name="Text Box 59"/>
          <p:cNvSpPr txBox="1">
            <a:spLocks noChangeArrowheads="1"/>
          </p:cNvSpPr>
          <p:nvPr userDrawn="1"/>
        </p:nvSpPr>
        <p:spPr bwMode="auto">
          <a:xfrm>
            <a:off x="8610600" y="15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F21E4985-955C-4382-A134-CCAC4B16AE19}" type="slidenum">
              <a:rPr lang="en-US" sz="2000">
                <a:latin typeface="Arial" charset="0"/>
              </a:rPr>
              <a:pPr>
                <a:spcBef>
                  <a:spcPct val="50000"/>
                </a:spcBef>
              </a:pPr>
              <a:t>‹#›</a:t>
            </a:fld>
            <a:endParaRPr lang="en-US" sz="2000">
              <a:latin typeface="Arial" charset="0"/>
            </a:endParaRPr>
          </a:p>
        </p:txBody>
      </p:sp>
      <p:sp>
        <p:nvSpPr>
          <p:cNvPr id="21" name="Rectangle 50"/>
          <p:cNvSpPr>
            <a:spLocks noChangeArrowheads="1"/>
          </p:cNvSpPr>
          <p:nvPr userDrawn="1"/>
        </p:nvSpPr>
        <p:spPr bwMode="auto">
          <a:xfrm>
            <a:off x="3186113" y="6497638"/>
            <a:ext cx="2697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 dirty="0">
                <a:solidFill>
                  <a:srgbClr val="660000"/>
                </a:solidFill>
                <a:latin typeface="Arial" charset="0"/>
              </a:rPr>
              <a:t> Computer Organization II</a:t>
            </a:r>
          </a:p>
        </p:txBody>
      </p:sp>
      <p:sp>
        <p:nvSpPr>
          <p:cNvPr id="22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23" name="Text Box 22"/>
          <p:cNvSpPr txBox="1">
            <a:spLocks noChangeArrowheads="1"/>
          </p:cNvSpPr>
          <p:nvPr userDrawn="1"/>
        </p:nvSpPr>
        <p:spPr bwMode="auto">
          <a:xfrm>
            <a:off x="6477000" y="6553200"/>
            <a:ext cx="2590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2005-2020 WD 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5" r:id="rId2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AU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3638561"/>
          </a:xfrm>
          <a:noFill/>
        </p:spPr>
        <p:txBody>
          <a:bodyPr>
            <a:spAutoFit/>
          </a:bodyPr>
          <a:lstStyle/>
          <a:p>
            <a:pPr marL="0" indent="0">
              <a:lnSpc>
                <a:spcPct val="90000"/>
              </a:lnSpc>
              <a:tabLst>
                <a:tab pos="228600" algn="l"/>
              </a:tabLst>
            </a:pPr>
            <a:r>
              <a:rPr lang="en-US" sz="1800" dirty="0" smtClean="0"/>
              <a:t>Before we discuss designing a datapath to handle the execution of MIPS machine instructions, we need to consider the major hardware elements that will be available.</a:t>
            </a:r>
            <a:endParaRPr lang="en-US" sz="1600" dirty="0"/>
          </a:p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endParaRPr lang="en-US" sz="1600" dirty="0"/>
          </a:p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r>
              <a:rPr lang="en-US" sz="1800" dirty="0" smtClean="0"/>
              <a:t>For the simple design we’ll consider first, the following components will be needed:</a:t>
            </a:r>
          </a:p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endParaRPr lang="en-US" sz="1800" dirty="0"/>
          </a:p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r>
              <a:rPr lang="en-US" sz="1600" dirty="0"/>
              <a:t>	</a:t>
            </a:r>
            <a:r>
              <a:rPr lang="en-US" sz="1600" dirty="0" smtClean="0"/>
              <a:t>-</a:t>
            </a:r>
            <a:r>
              <a:rPr lang="en-US" sz="1600" dirty="0"/>
              <a:t>	</a:t>
            </a:r>
            <a:r>
              <a:rPr lang="en-US" sz="1600" dirty="0" smtClean="0"/>
              <a:t>a memory unit to store instructions and data values</a:t>
            </a:r>
            <a:endParaRPr lang="en-US" sz="1600" dirty="0">
              <a:latin typeface="Lucida Console" pitchFamily="49" charset="0"/>
            </a:endParaRPr>
          </a:p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r>
              <a:rPr lang="en-US" sz="1600" dirty="0"/>
              <a:t>	-	</a:t>
            </a:r>
            <a:r>
              <a:rPr lang="en-US" sz="1600" dirty="0" smtClean="0"/>
              <a:t>registers to store instructions and data values within the processor</a:t>
            </a:r>
            <a:endParaRPr lang="en-US" sz="1600" dirty="0">
              <a:latin typeface="Lucida Console" pitchFamily="49" charset="0"/>
            </a:endParaRPr>
          </a:p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r>
              <a:rPr lang="en-US" sz="1600" dirty="0"/>
              <a:t>	-	</a:t>
            </a:r>
            <a:r>
              <a:rPr lang="en-US" sz="1600" dirty="0" smtClean="0"/>
              <a:t>an arithmetic-logic unit (ALU) to implement basic operations</a:t>
            </a:r>
          </a:p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r>
              <a:rPr lang="en-US" sz="1600" dirty="0">
                <a:latin typeface="Lucida Console" pitchFamily="49" charset="0"/>
              </a:rPr>
              <a:t>	</a:t>
            </a:r>
            <a:r>
              <a:rPr lang="en-US" sz="1600" dirty="0"/>
              <a:t>-	</a:t>
            </a:r>
            <a:r>
              <a:rPr lang="en-US" sz="1600" dirty="0" smtClean="0"/>
              <a:t>multiplexors to allow selection among different choices for operands and data values</a:t>
            </a:r>
          </a:p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r>
              <a:rPr lang="en-US" sz="1600" dirty="0"/>
              <a:t>	-	</a:t>
            </a:r>
            <a:r>
              <a:rPr lang="en-US" sz="1600" dirty="0" smtClean="0"/>
              <a:t>a control unit that decodes instructions and manages other elements during execution</a:t>
            </a:r>
          </a:p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r>
              <a:rPr lang="en-US" sz="1600" dirty="0" smtClean="0"/>
              <a:t>	-</a:t>
            </a:r>
            <a:r>
              <a:rPr lang="en-US" sz="1600" dirty="0"/>
              <a:t>	</a:t>
            </a:r>
            <a:r>
              <a:rPr lang="en-US" sz="1600" dirty="0" smtClean="0"/>
              <a:t>a sign-extension unit to “widen” values from 16 to 32 bits</a:t>
            </a:r>
          </a:p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r>
              <a:rPr lang="en-US" sz="1600" dirty="0"/>
              <a:t>	-	</a:t>
            </a:r>
            <a:r>
              <a:rPr lang="en-US" sz="1600" dirty="0" smtClean="0"/>
              <a:t>a shift unit to perform multiplication by a power of 2</a:t>
            </a:r>
          </a:p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Unit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685800"/>
            <a:ext cx="8458200" cy="21698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tabLst>
                <a:tab pos="22860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The memory unit will have the following interface:</a:t>
            </a:r>
          </a:p>
          <a:p>
            <a:pPr marL="0" indent="0">
              <a:lnSpc>
                <a:spcPct val="90000"/>
              </a:lnSpc>
              <a:tabLst>
                <a:tab pos="228600" algn="l"/>
                <a:tab pos="457200" algn="l"/>
              </a:tabLst>
            </a:pPr>
            <a:endParaRPr lang="en-US" sz="180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tabLst>
                <a:tab pos="228600" algn="l"/>
                <a:tab pos="457200" algn="l"/>
                <a:tab pos="137160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	-	input:	a 32-bit addresses, which specifies the location to be accessed</a:t>
            </a:r>
          </a:p>
          <a:p>
            <a:pPr marL="0" indent="0">
              <a:lnSpc>
                <a:spcPct val="90000"/>
              </a:lnSpc>
              <a:tabLst>
                <a:tab pos="228600" algn="l"/>
                <a:tab pos="457200" algn="l"/>
                <a:tab pos="1371600" algn="l"/>
              </a:tabLst>
            </a:pPr>
            <a:r>
              <a:rPr lang="en-US" sz="1800" dirty="0">
                <a:latin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</a:rPr>
              <a:t>-	input:	a 32-bit data value to be written to that address</a:t>
            </a:r>
          </a:p>
          <a:p>
            <a:pPr marL="0" indent="0">
              <a:lnSpc>
                <a:spcPct val="90000"/>
              </a:lnSpc>
              <a:tabLst>
                <a:tab pos="228600" algn="l"/>
                <a:tab pos="457200" algn="l"/>
                <a:tab pos="1371600" algn="l"/>
              </a:tabLst>
            </a:pPr>
            <a:r>
              <a:rPr lang="en-US" sz="1800" dirty="0">
                <a:latin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</a:rPr>
              <a:t>-	output:	a 32-bit data value that has been read from that address</a:t>
            </a:r>
          </a:p>
          <a:p>
            <a:pPr marL="0" indent="0">
              <a:lnSpc>
                <a:spcPct val="90000"/>
              </a:lnSpc>
              <a:tabLst>
                <a:tab pos="228600" algn="l"/>
                <a:tab pos="457200" algn="l"/>
                <a:tab pos="1371600" algn="l"/>
              </a:tabLst>
            </a:pPr>
            <a:r>
              <a:rPr lang="en-US" sz="1800" dirty="0">
                <a:latin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</a:rPr>
              <a:t>-	control:	a single bit indicating whether the address should be written to</a:t>
            </a:r>
          </a:p>
          <a:p>
            <a:pPr marL="0" indent="0">
              <a:lnSpc>
                <a:spcPct val="90000"/>
              </a:lnSpc>
              <a:tabLst>
                <a:tab pos="228600" algn="l"/>
                <a:tab pos="457200" algn="l"/>
                <a:tab pos="1371600" algn="l"/>
              </a:tabLst>
            </a:pPr>
            <a:r>
              <a:rPr lang="en-US" sz="1800" dirty="0">
                <a:latin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</a:rPr>
              <a:t>-	control:	a single bit indicating whether the address should be read from</a:t>
            </a:r>
            <a:endParaRPr lang="en-US" sz="1600" dirty="0">
              <a:latin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47999"/>
            <a:ext cx="2895600" cy="3305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618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685800"/>
            <a:ext cx="8458200" cy="144962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tabLst>
                <a:tab pos="22860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A register is capable of storing a 32-bit value persistently, and can be read from and written to.</a:t>
            </a:r>
          </a:p>
          <a:p>
            <a:pPr marL="0" indent="0">
              <a:lnSpc>
                <a:spcPct val="90000"/>
              </a:lnSpc>
              <a:tabLst>
                <a:tab pos="228600" algn="l"/>
              </a:tabLst>
            </a:pPr>
            <a:endParaRPr lang="en-US" sz="180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tabLst>
                <a:tab pos="22860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There will be 32 general registers, and discussed before, specified by numbers 0-31.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167" y="3124200"/>
            <a:ext cx="2687652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2209800"/>
            <a:ext cx="5562600" cy="394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>
              <a:lnSpc>
                <a:spcPct val="90000"/>
              </a:lnSpc>
              <a:tabLst>
                <a:tab pos="236538" algn="l"/>
                <a:tab pos="457200" algn="l"/>
                <a:tab pos="1371600" algn="l"/>
              </a:tabLst>
            </a:pPr>
            <a:r>
              <a:rPr lang="en-US" sz="1800" dirty="0">
                <a:latin typeface="Arial" panose="020B0604020202020204" pitchFamily="34" charset="0"/>
              </a:rPr>
              <a:t>These registers will be organized in a </a:t>
            </a:r>
            <a:r>
              <a:rPr lang="en-US" sz="1800" i="1" dirty="0">
                <a:latin typeface="Arial" panose="020B0604020202020204" pitchFamily="34" charset="0"/>
              </a:rPr>
              <a:t>register file</a:t>
            </a:r>
            <a:r>
              <a:rPr lang="en-US" sz="1800" dirty="0">
                <a:latin typeface="Arial" panose="020B0604020202020204" pitchFamily="34" charset="0"/>
              </a:rPr>
              <a:t>, which will have the following interface:</a:t>
            </a:r>
          </a:p>
          <a:p>
            <a:pPr marL="0" indent="0" algn="l">
              <a:lnSpc>
                <a:spcPct val="90000"/>
              </a:lnSpc>
              <a:tabLst>
                <a:tab pos="236538" algn="l"/>
                <a:tab pos="457200" algn="l"/>
                <a:tab pos="1371600" algn="l"/>
              </a:tabLst>
            </a:pPr>
            <a:endParaRPr lang="en-US" sz="1800" dirty="0">
              <a:latin typeface="Arial" panose="020B0604020202020204" pitchFamily="34" charset="0"/>
            </a:endParaRPr>
          </a:p>
          <a:p>
            <a:pPr marL="1371600" indent="-1371600" algn="l">
              <a:lnSpc>
                <a:spcPct val="90000"/>
              </a:lnSpc>
              <a:spcAft>
                <a:spcPts val="1200"/>
              </a:spcAft>
              <a:tabLst>
                <a:tab pos="236538" algn="l"/>
                <a:tab pos="457200" algn="l"/>
                <a:tab pos="1371600" algn="l"/>
              </a:tabLst>
            </a:pPr>
            <a:r>
              <a:rPr lang="en-US" sz="1800" dirty="0">
                <a:latin typeface="Arial" panose="020B0604020202020204" pitchFamily="34" charset="0"/>
              </a:rPr>
              <a:t>	-	input:	two 5-bit register numbers, which specify </a:t>
            </a:r>
            <a:r>
              <a:rPr lang="en-US" sz="1800" dirty="0" smtClean="0">
                <a:latin typeface="Arial" panose="020B0604020202020204" pitchFamily="34" charset="0"/>
              </a:rPr>
              <a:t>two* </a:t>
            </a:r>
            <a:r>
              <a:rPr lang="en-US" sz="1800" dirty="0">
                <a:latin typeface="Arial" panose="020B0604020202020204" pitchFamily="34" charset="0"/>
              </a:rPr>
              <a:t>registers to be read from</a:t>
            </a:r>
          </a:p>
          <a:p>
            <a:pPr marL="1371600" indent="-1371600" algn="l">
              <a:lnSpc>
                <a:spcPct val="90000"/>
              </a:lnSpc>
              <a:spcAft>
                <a:spcPts val="1200"/>
              </a:spcAft>
              <a:tabLst>
                <a:tab pos="236538" algn="l"/>
                <a:tab pos="457200" algn="l"/>
                <a:tab pos="1371600" algn="l"/>
              </a:tabLst>
            </a:pPr>
            <a:r>
              <a:rPr lang="en-US" sz="1800" dirty="0">
                <a:latin typeface="Arial" panose="020B0604020202020204" pitchFamily="34" charset="0"/>
              </a:rPr>
              <a:t>	-	input:	one 5-bit register number, which specifies a registers to be written to</a:t>
            </a:r>
          </a:p>
          <a:p>
            <a:pPr marL="1371600" indent="-1371600" algn="l">
              <a:lnSpc>
                <a:spcPct val="90000"/>
              </a:lnSpc>
              <a:spcAft>
                <a:spcPts val="1200"/>
              </a:spcAft>
              <a:tabLst>
                <a:tab pos="236538" algn="l"/>
                <a:tab pos="457200" algn="l"/>
                <a:tab pos="1371600" algn="l"/>
              </a:tabLst>
            </a:pPr>
            <a:r>
              <a:rPr lang="en-US" sz="1800" dirty="0">
                <a:latin typeface="Arial" panose="020B0604020202020204" pitchFamily="34" charset="0"/>
              </a:rPr>
              <a:t>	-	input:	a 32-bit data value to be written to the specified (write) register</a:t>
            </a:r>
          </a:p>
          <a:p>
            <a:pPr marL="1371600" indent="-1371600" algn="l">
              <a:lnSpc>
                <a:spcPct val="90000"/>
              </a:lnSpc>
              <a:spcAft>
                <a:spcPts val="1200"/>
              </a:spcAft>
              <a:tabLst>
                <a:tab pos="236538" algn="l"/>
                <a:tab pos="457200" algn="l"/>
                <a:tab pos="1371600" algn="l"/>
              </a:tabLst>
            </a:pPr>
            <a:r>
              <a:rPr lang="en-US" sz="1800" dirty="0">
                <a:latin typeface="Arial" panose="020B0604020202020204" pitchFamily="34" charset="0"/>
              </a:rPr>
              <a:t>	-	output:	two 32-bit data values that have been read from the read registers</a:t>
            </a:r>
          </a:p>
          <a:p>
            <a:pPr marL="1371600" indent="-1371600" algn="l">
              <a:lnSpc>
                <a:spcPct val="90000"/>
              </a:lnSpc>
              <a:spcAft>
                <a:spcPts val="1200"/>
              </a:spcAft>
              <a:tabLst>
                <a:tab pos="236538" algn="l"/>
                <a:tab pos="457200" algn="l"/>
                <a:tab pos="1371600" algn="l"/>
              </a:tabLst>
            </a:pPr>
            <a:r>
              <a:rPr lang="en-US" sz="1800" dirty="0">
                <a:latin typeface="Arial" panose="020B0604020202020204" pitchFamily="34" charset="0"/>
              </a:rPr>
              <a:t>	-	control:	a single bit indicating whether the write register should be written to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91401" y="6169564"/>
            <a:ext cx="152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*QTP:  why?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52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ALU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685800"/>
            <a:ext cx="8458200" cy="1200329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tabLst>
                <a:tab pos="22860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The arithmetic-logic unit implements the fundamental computations that can be performed on data values.</a:t>
            </a:r>
          </a:p>
          <a:p>
            <a:pPr marL="0" indent="0">
              <a:lnSpc>
                <a:spcPct val="90000"/>
              </a:lnSpc>
              <a:tabLst>
                <a:tab pos="228600" algn="l"/>
              </a:tabLst>
            </a:pPr>
            <a:endParaRPr lang="en-US" sz="180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tabLst>
                <a:tab pos="22860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Remember that all these take two operands.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2209800"/>
            <a:ext cx="6096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>
              <a:lnSpc>
                <a:spcPct val="90000"/>
              </a:lnSpc>
              <a:tabLst>
                <a:tab pos="236538" algn="l"/>
                <a:tab pos="457200" algn="l"/>
                <a:tab pos="137160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The ALU will have the following interface:</a:t>
            </a:r>
            <a:endParaRPr lang="en-US" sz="1800" dirty="0">
              <a:latin typeface="Arial" panose="020B0604020202020204" pitchFamily="34" charset="0"/>
            </a:endParaRPr>
          </a:p>
          <a:p>
            <a:pPr marL="0" indent="0" algn="l">
              <a:lnSpc>
                <a:spcPct val="90000"/>
              </a:lnSpc>
              <a:tabLst>
                <a:tab pos="236538" algn="l"/>
                <a:tab pos="457200" algn="l"/>
                <a:tab pos="1371600" algn="l"/>
              </a:tabLst>
            </a:pPr>
            <a:endParaRPr lang="en-US" sz="1800" dirty="0">
              <a:latin typeface="Arial" panose="020B0604020202020204" pitchFamily="34" charset="0"/>
            </a:endParaRPr>
          </a:p>
          <a:p>
            <a:pPr marL="1371600" indent="-1371600" algn="l">
              <a:lnSpc>
                <a:spcPct val="90000"/>
              </a:lnSpc>
              <a:spcAft>
                <a:spcPts val="1200"/>
              </a:spcAft>
              <a:tabLst>
                <a:tab pos="236538" algn="l"/>
                <a:tab pos="457200" algn="l"/>
                <a:tab pos="1371600" algn="l"/>
              </a:tabLst>
            </a:pPr>
            <a:r>
              <a:rPr lang="en-US" sz="1800" dirty="0">
                <a:latin typeface="Arial" panose="020B0604020202020204" pitchFamily="34" charset="0"/>
              </a:rPr>
              <a:t>	-	input:	two </a:t>
            </a:r>
            <a:r>
              <a:rPr lang="en-US" sz="1800" dirty="0" smtClean="0">
                <a:latin typeface="Arial" panose="020B0604020202020204" pitchFamily="34" charset="0"/>
              </a:rPr>
              <a:t>32-bit operands to be acted on</a:t>
            </a:r>
            <a:endParaRPr lang="en-US" sz="1800" dirty="0">
              <a:latin typeface="Arial" panose="020B0604020202020204" pitchFamily="34" charset="0"/>
            </a:endParaRPr>
          </a:p>
          <a:p>
            <a:pPr marL="1371600" indent="-1371600" algn="l">
              <a:lnSpc>
                <a:spcPct val="90000"/>
              </a:lnSpc>
              <a:spcAft>
                <a:spcPts val="1200"/>
              </a:spcAft>
              <a:tabLst>
                <a:tab pos="236538" algn="l"/>
                <a:tab pos="457200" algn="l"/>
                <a:tab pos="1371600" algn="l"/>
              </a:tabLst>
            </a:pPr>
            <a:r>
              <a:rPr lang="en-US" sz="1800" dirty="0">
                <a:latin typeface="Arial" panose="020B0604020202020204" pitchFamily="34" charset="0"/>
              </a:rPr>
              <a:t>	-	output:	</a:t>
            </a:r>
            <a:r>
              <a:rPr lang="en-US" sz="1800" dirty="0" smtClean="0">
                <a:latin typeface="Arial" panose="020B0604020202020204" pitchFamily="34" charset="0"/>
              </a:rPr>
              <a:t>one </a:t>
            </a:r>
            <a:r>
              <a:rPr lang="en-US" sz="1800" dirty="0">
                <a:latin typeface="Arial" panose="020B0604020202020204" pitchFamily="34" charset="0"/>
              </a:rPr>
              <a:t>32-bit </a:t>
            </a:r>
            <a:r>
              <a:rPr lang="en-US" sz="1800" dirty="0" smtClean="0">
                <a:latin typeface="Arial" panose="020B0604020202020204" pitchFamily="34" charset="0"/>
              </a:rPr>
              <a:t>result computed from the operands</a:t>
            </a:r>
          </a:p>
          <a:p>
            <a:pPr marL="1371600" indent="-1371600" algn="l">
              <a:lnSpc>
                <a:spcPct val="90000"/>
              </a:lnSpc>
              <a:spcAft>
                <a:spcPts val="1200"/>
              </a:spcAft>
              <a:tabLst>
                <a:tab pos="236538" algn="l"/>
                <a:tab pos="457200" algn="l"/>
                <a:tab pos="1371600" algn="l"/>
              </a:tabLst>
            </a:pPr>
            <a:r>
              <a:rPr lang="en-US" sz="1800" dirty="0">
                <a:latin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</a:rPr>
              <a:t>-	output:	one 1-bit signal indicating whether the last result was equal to zero*</a:t>
            </a:r>
            <a:endParaRPr lang="en-US" sz="1800" dirty="0">
              <a:latin typeface="Arial" panose="020B0604020202020204" pitchFamily="34" charset="0"/>
            </a:endParaRPr>
          </a:p>
          <a:p>
            <a:pPr marL="1371600" indent="-1371600" algn="l">
              <a:lnSpc>
                <a:spcPct val="90000"/>
              </a:lnSpc>
              <a:spcAft>
                <a:spcPts val="1200"/>
              </a:spcAft>
              <a:tabLst>
                <a:tab pos="236538" algn="l"/>
                <a:tab pos="457200" algn="l"/>
                <a:tab pos="1371600" algn="l"/>
              </a:tabLst>
            </a:pPr>
            <a:r>
              <a:rPr lang="en-US" sz="1800" dirty="0">
                <a:latin typeface="Arial" panose="020B0604020202020204" pitchFamily="34" charset="0"/>
              </a:rPr>
              <a:t>	-	control:	</a:t>
            </a:r>
            <a:r>
              <a:rPr lang="en-US" sz="1800" dirty="0" smtClean="0">
                <a:latin typeface="Arial" panose="020B0604020202020204" pitchFamily="34" charset="0"/>
              </a:rPr>
              <a:t>a multi-bit signal, selecting which of the supported operations the ALU will perform on the operands</a:t>
            </a:r>
            <a:endParaRPr lang="en-US" sz="1800" dirty="0">
              <a:latin typeface="Arial" panose="020B0604020202020204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248106"/>
            <a:ext cx="3185402" cy="2328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391401" y="6169564"/>
            <a:ext cx="152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*QTP:  why?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92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Unit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685800"/>
            <a:ext cx="8458200" cy="297312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tabLst>
                <a:tab pos="22860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We've seen that the memory unit, register file and ALU all require control signals to manage their operations.</a:t>
            </a:r>
          </a:p>
          <a:p>
            <a:pPr marL="0" indent="0">
              <a:lnSpc>
                <a:spcPct val="90000"/>
              </a:lnSpc>
              <a:tabLst>
                <a:tab pos="228600" algn="l"/>
              </a:tabLst>
            </a:pPr>
            <a:endParaRPr lang="en-US" sz="180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tabLst>
                <a:tab pos="22860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So, there must be an element in the datapath that identifies the current instruction and sets each of those control signals appropriately.</a:t>
            </a:r>
          </a:p>
          <a:p>
            <a:pPr marL="0" indent="0">
              <a:lnSpc>
                <a:spcPct val="90000"/>
              </a:lnSpc>
              <a:tabLst>
                <a:tab pos="228600" algn="l"/>
              </a:tabLst>
            </a:pPr>
            <a:endParaRPr lang="en-US" sz="180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tabLst>
                <a:tab pos="22860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The interface will include:</a:t>
            </a:r>
          </a:p>
          <a:p>
            <a:pPr marL="0" indent="0">
              <a:lnSpc>
                <a:spcPct val="90000"/>
              </a:lnSpc>
              <a:tabLst>
                <a:tab pos="228600" algn="l"/>
              </a:tabLst>
            </a:pPr>
            <a:endParaRPr lang="en-US" sz="1800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tabLst>
                <a:tab pos="228600" algn="l"/>
                <a:tab pos="137160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	-	input:	6-bit </a:t>
            </a:r>
            <a:r>
              <a:rPr lang="en-US" sz="1800" dirty="0" err="1" smtClean="0">
                <a:latin typeface="Arial" panose="020B0604020202020204" pitchFamily="34" charset="0"/>
              </a:rPr>
              <a:t>opcode</a:t>
            </a:r>
            <a:r>
              <a:rPr lang="en-US" sz="1800" dirty="0" smtClean="0">
                <a:latin typeface="Arial" panose="020B0604020202020204" pitchFamily="34" charset="0"/>
              </a:rPr>
              <a:t> from current instruction</a:t>
            </a:r>
          </a:p>
          <a:p>
            <a:pPr marL="457200" indent="-457200">
              <a:lnSpc>
                <a:spcPct val="90000"/>
              </a:lnSpc>
              <a:tabLst>
                <a:tab pos="228600" algn="l"/>
                <a:tab pos="1371600" algn="l"/>
              </a:tabLst>
            </a:pPr>
            <a:r>
              <a:rPr lang="en-US" sz="1800" dirty="0">
                <a:latin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</a:rPr>
              <a:t>-	output:	currently unknown number of 1-bit signals to other elements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594" y="4495800"/>
            <a:ext cx="2485034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044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Multiplexors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</a:rPr>
              <a:t>A multiplexor takes 2</a:t>
            </a:r>
            <a:r>
              <a:rPr lang="en-US" sz="1800" baseline="30000" dirty="0" smtClean="0">
                <a:latin typeface="Arial" panose="020B0604020202020204" pitchFamily="34" charset="0"/>
              </a:rPr>
              <a:t>k</a:t>
            </a:r>
            <a:r>
              <a:rPr lang="en-US" sz="1800" dirty="0" smtClean="0">
                <a:latin typeface="Arial" panose="020B0604020202020204" pitchFamily="34" charset="0"/>
              </a:rPr>
              <a:t> data inputs and k selector bits that determine which one of those 2</a:t>
            </a:r>
            <a:r>
              <a:rPr lang="en-US" sz="1800" baseline="30000" dirty="0" smtClean="0">
                <a:latin typeface="Arial" panose="020B0604020202020204" pitchFamily="34" charset="0"/>
              </a:rPr>
              <a:t>k</a:t>
            </a:r>
            <a:r>
              <a:rPr lang="en-US" sz="1800" dirty="0" smtClean="0">
                <a:latin typeface="Arial" panose="020B0604020202020204" pitchFamily="34" charset="0"/>
              </a:rPr>
              <a:t> data inputs will be passed through: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209800"/>
            <a:ext cx="5105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</a:rPr>
              <a:t>The k selector bits let us form the integers 0 through 2</a:t>
            </a:r>
            <a:r>
              <a:rPr lang="en-US" sz="1800" baseline="30000" dirty="0" smtClean="0">
                <a:latin typeface="Arial" panose="020B0604020202020204" pitchFamily="34" charset="0"/>
              </a:rPr>
              <a:t>k</a:t>
            </a:r>
            <a:r>
              <a:rPr lang="en-US" sz="1800" dirty="0" smtClean="0">
                <a:latin typeface="Arial" panose="020B0604020202020204" pitchFamily="34" charset="0"/>
              </a:rPr>
              <a:t>-1 in base-2, </a:t>
            </a:r>
          </a:p>
          <a:p>
            <a:pPr algn="l"/>
            <a:endParaRPr lang="en-US" sz="1800" dirty="0">
              <a:latin typeface="Arial" panose="020B0604020202020204" pitchFamily="34" charset="0"/>
            </a:endParaRPr>
          </a:p>
          <a:p>
            <a:pPr algn="l"/>
            <a:r>
              <a:rPr lang="en-US" sz="1800" dirty="0" smtClean="0">
                <a:latin typeface="Arial" panose="020B0604020202020204" pitchFamily="34" charset="0"/>
              </a:rPr>
              <a:t>which lets us specify any one of the 2</a:t>
            </a:r>
            <a:r>
              <a:rPr lang="en-US" sz="1800" baseline="30000" dirty="0" smtClean="0">
                <a:latin typeface="Arial" panose="020B0604020202020204" pitchFamily="34" charset="0"/>
              </a:rPr>
              <a:t>k</a:t>
            </a:r>
            <a:r>
              <a:rPr lang="en-US" sz="1800" dirty="0" smtClean="0">
                <a:latin typeface="Arial" panose="020B0604020202020204" pitchFamily="34" charset="0"/>
              </a:rPr>
              <a:t> inputs.</a:t>
            </a:r>
          </a:p>
          <a:p>
            <a:pPr algn="l"/>
            <a:endParaRPr lang="en-US" sz="1800" dirty="0">
              <a:latin typeface="Arial" panose="020B0604020202020204" pitchFamily="34" charset="0"/>
            </a:endParaRPr>
          </a:p>
          <a:p>
            <a:pPr algn="l"/>
            <a:r>
              <a:rPr lang="en-US" sz="1800" dirty="0" smtClean="0">
                <a:latin typeface="Arial" panose="020B0604020202020204" pitchFamily="34" charset="0"/>
              </a:rPr>
              <a:t>The data inputs can be of any width.</a:t>
            </a:r>
          </a:p>
          <a:p>
            <a:pPr algn="l"/>
            <a:endParaRPr lang="en-US" sz="1800" dirty="0">
              <a:latin typeface="Arial" panose="020B0604020202020204" pitchFamily="34" charset="0"/>
            </a:endParaRPr>
          </a:p>
          <a:p>
            <a:pPr algn="l"/>
            <a:r>
              <a:rPr lang="en-US" sz="1800" dirty="0" smtClean="0">
                <a:latin typeface="Arial" panose="020B0604020202020204" pitchFamily="34" charset="0"/>
              </a:rPr>
              <a:t>A multiplexor is analogous to a multi-way switch statement in C, and lets us implement a selection mechanism whenever one is needed.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514476"/>
            <a:ext cx="2514600" cy="328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043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Sign-Extension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543" y="4734595"/>
            <a:ext cx="2999293" cy="148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685800"/>
            <a:ext cx="8534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</a:rPr>
              <a:t>The I-type MIPS instructions contain a 16-bit immediate that's used in the execution of those instructions.</a:t>
            </a:r>
          </a:p>
          <a:p>
            <a:pPr algn="l"/>
            <a:endParaRPr lang="en-US" sz="1800" dirty="0">
              <a:latin typeface="Arial" panose="020B0604020202020204" pitchFamily="34" charset="0"/>
            </a:endParaRPr>
          </a:p>
          <a:p>
            <a:pPr algn="l"/>
            <a:r>
              <a:rPr lang="en-US" sz="1800" dirty="0" smtClean="0">
                <a:latin typeface="Arial" panose="020B0604020202020204" pitchFamily="34" charset="0"/>
              </a:rPr>
              <a:t>No matter which of these instructions is being executed, that 16-bit value must be added to a 32-bit value in order to compute an address.</a:t>
            </a:r>
          </a:p>
          <a:p>
            <a:pPr algn="l"/>
            <a:endParaRPr lang="en-US" sz="1800" dirty="0">
              <a:latin typeface="Arial" panose="020B0604020202020204" pitchFamily="34" charset="0"/>
            </a:endParaRPr>
          </a:p>
          <a:p>
            <a:pPr algn="l"/>
            <a:r>
              <a:rPr lang="en-US" sz="1800" dirty="0" smtClean="0">
                <a:latin typeface="Arial" panose="020B0604020202020204" pitchFamily="34" charset="0"/>
              </a:rPr>
              <a:t>Hardware adders require their operands to be the same width, so we need an element that can take a 16-bit value and widen it to 32 bits.</a:t>
            </a:r>
          </a:p>
          <a:p>
            <a:pPr algn="l"/>
            <a:endParaRPr lang="en-US" sz="1800" dirty="0">
              <a:latin typeface="Arial" panose="020B0604020202020204" pitchFamily="34" charset="0"/>
            </a:endParaRPr>
          </a:p>
          <a:p>
            <a:pPr algn="l"/>
            <a:r>
              <a:rPr lang="en-US" sz="1800" dirty="0" smtClean="0">
                <a:latin typeface="Arial" panose="020B0604020202020204" pitchFamily="34" charset="0"/>
              </a:rPr>
              <a:t>Moreover, this must preserve the sign of the 16-bit value, so what's called for is an element that performs </a:t>
            </a:r>
            <a:r>
              <a:rPr lang="en-US" sz="1800" i="1" dirty="0" smtClean="0">
                <a:latin typeface="Arial" panose="020B0604020202020204" pitchFamily="34" charset="0"/>
              </a:rPr>
              <a:t>sign-extension</a:t>
            </a:r>
            <a:r>
              <a:rPr lang="en-US" sz="1800" dirty="0" smtClean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3962400"/>
            <a:ext cx="236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14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13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…d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0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3966947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…d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14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13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…d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0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2961290" y="4153101"/>
            <a:ext cx="1447800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001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Shifter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559" y="4696536"/>
            <a:ext cx="3079262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685800"/>
            <a:ext cx="8534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</a:rPr>
              <a:t>When executing the branch-on-equal instruction, the offset used to calculate the branch target address must be multiplied by 4.</a:t>
            </a:r>
          </a:p>
          <a:p>
            <a:pPr algn="l"/>
            <a:endParaRPr lang="en-US" sz="1800" dirty="0">
              <a:latin typeface="Arial" panose="020B0604020202020204" pitchFamily="34" charset="0"/>
            </a:endParaRPr>
          </a:p>
          <a:p>
            <a:pPr algn="l"/>
            <a:r>
              <a:rPr lang="en-US" sz="1800" dirty="0" smtClean="0">
                <a:latin typeface="Arial" panose="020B0604020202020204" pitchFamily="34" charset="0"/>
              </a:rPr>
              <a:t>Of course, that should be performed by applying a left-shift of 2 bits.</a:t>
            </a:r>
          </a:p>
          <a:p>
            <a:pPr algn="l"/>
            <a:endParaRPr lang="en-US" sz="1800" dirty="0">
              <a:latin typeface="Arial" panose="020B0604020202020204" pitchFamily="34" charset="0"/>
            </a:endParaRPr>
          </a:p>
          <a:p>
            <a:pPr algn="l"/>
            <a:r>
              <a:rPr lang="en-US" sz="1800" dirty="0" smtClean="0">
                <a:latin typeface="Arial" panose="020B0604020202020204" pitchFamily="34" charset="0"/>
              </a:rPr>
              <a:t>The ALU could do this, but we need the ALU to do the comparison of the register operands when a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800" dirty="0" smtClean="0">
                <a:latin typeface="Arial" panose="020B0604020202020204" pitchFamily="34" charset="0"/>
              </a:rPr>
              <a:t> is being executed.</a:t>
            </a:r>
          </a:p>
          <a:p>
            <a:pPr algn="l"/>
            <a:endParaRPr lang="en-US" sz="1800" dirty="0">
              <a:latin typeface="Arial" panose="020B0604020202020204" pitchFamily="34" charset="0"/>
            </a:endParaRPr>
          </a:p>
          <a:p>
            <a:pPr algn="l"/>
            <a:r>
              <a:rPr lang="en-US" sz="1800" dirty="0" smtClean="0">
                <a:latin typeface="Arial" panose="020B0604020202020204" pitchFamily="34" charset="0"/>
              </a:rPr>
              <a:t>So, we need a datapath element that performs this left shift operation: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3727029"/>
            <a:ext cx="236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31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30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29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28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…d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0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3731576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29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28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27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26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…d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00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3723290" y="3917730"/>
            <a:ext cx="1447800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2097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70C0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rgbClr val="0000FF"/>
          </a:solidFill>
          <a:prstDash val="solid"/>
          <a:round/>
          <a:headEnd type="none" w="med" len="med"/>
          <a:tailEnd type="stealth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1926</TotalTime>
  <Words>465</Words>
  <Application>Microsoft Office PowerPoint</Application>
  <PresentationFormat>Overhead</PresentationFormat>
  <Paragraphs>82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Courier New</vt:lpstr>
      <vt:lpstr>Helvetica</vt:lpstr>
      <vt:lpstr>Lucida Console</vt:lpstr>
      <vt:lpstr>Monotype Sorts</vt:lpstr>
      <vt:lpstr>Times New Roman</vt:lpstr>
      <vt:lpstr>Professional</vt:lpstr>
      <vt:lpstr>Introduction</vt:lpstr>
      <vt:lpstr>Memory Unit</vt:lpstr>
      <vt:lpstr>Registers</vt:lpstr>
      <vt:lpstr>ALU</vt:lpstr>
      <vt:lpstr>Control Unit</vt:lpstr>
      <vt:lpstr>Multiplexors</vt:lpstr>
      <vt:lpstr>Sign-Extension</vt:lpstr>
      <vt:lpstr>Shifter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</dc:creator>
  <cp:lastModifiedBy>William D McQuain</cp:lastModifiedBy>
  <cp:revision>201</cp:revision>
  <cp:lastPrinted>2013-02-06T16:09:00Z</cp:lastPrinted>
  <dcterms:created xsi:type="dcterms:W3CDTF">1998-08-05T19:51:03Z</dcterms:created>
  <dcterms:modified xsi:type="dcterms:W3CDTF">2020-01-09T23:23:36Z</dcterms:modified>
</cp:coreProperties>
</file>