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69" r:id="rId2"/>
    <p:sldId id="279" r:id="rId3"/>
    <p:sldId id="320" r:id="rId4"/>
    <p:sldId id="281" r:id="rId5"/>
    <p:sldId id="323" r:id="rId6"/>
    <p:sldId id="322" r:id="rId7"/>
    <p:sldId id="299" r:id="rId8"/>
    <p:sldId id="312" r:id="rId9"/>
    <p:sldId id="270" r:id="rId10"/>
    <p:sldId id="321" r:id="rId11"/>
    <p:sldId id="313" r:id="rId12"/>
  </p:sldIdLst>
  <p:sldSz cx="9144000" cy="6858000" type="overhead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3">
          <p15:clr>
            <a:srgbClr val="A4A3A4"/>
          </p15:clr>
        </p15:guide>
        <p15:guide id="2" pos="230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6600"/>
    <a:srgbClr val="0000FF"/>
    <a:srgbClr val="FF6600"/>
    <a:srgbClr val="660000"/>
    <a:srgbClr val="009900"/>
    <a:srgbClr val="003300"/>
    <a:srgbClr val="FF0000"/>
    <a:srgbClr val="8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41" autoAdjust="0"/>
    <p:restoredTop sz="86423" autoAdjust="0"/>
  </p:normalViewPr>
  <p:slideViewPr>
    <p:cSldViewPr>
      <p:cViewPr varScale="1">
        <p:scale>
          <a:sx n="98" d="100"/>
          <a:sy n="98" d="100"/>
        </p:scale>
        <p:origin x="108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2190" y="1830"/>
      </p:cViewPr>
      <p:guideLst>
        <p:guide orient="horz" pos="3023"/>
        <p:guide pos="230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1.xml"/><Relationship Id="rId3" Type="http://schemas.openxmlformats.org/officeDocument/2006/relationships/slide" Target="slides/slide4.xml"/><Relationship Id="rId7" Type="http://schemas.openxmlformats.org/officeDocument/2006/relationships/slide" Target="slides/slide9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8.xml"/><Relationship Id="rId5" Type="http://schemas.openxmlformats.org/officeDocument/2006/relationships/slide" Target="slides/slide7.xml"/><Relationship Id="rId4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9722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73" tIns="45786" rIns="91573" bIns="45786" numCol="1" anchor="t" anchorCtr="0" compatLnSpc="1">
            <a:prstTxWarp prst="textNoShape">
              <a:avLst/>
            </a:prstTxWarp>
          </a:bodyPr>
          <a:lstStyle>
            <a:lvl1pPr algn="l">
              <a:defRPr sz="900"/>
            </a:lvl1pPr>
          </a:lstStyle>
          <a:p>
            <a:r>
              <a:rPr lang="en-US" dirty="0">
                <a:latin typeface="Arial" panose="020B0604020202020204" pitchFamily="34" charset="0"/>
              </a:rPr>
              <a:t>CS </a:t>
            </a:r>
            <a:r>
              <a:rPr lang="en-US" dirty="0" smtClean="0">
                <a:latin typeface="Arial" panose="020B0604020202020204" pitchFamily="34" charset="0"/>
              </a:rPr>
              <a:t>2506 Computer Organization II</a:t>
            </a: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27500" y="0"/>
            <a:ext cx="3198813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73" tIns="45786" rIns="91573" bIns="45786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9722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73" tIns="45786" rIns="91573" bIns="45786" numCol="1" anchor="b" anchorCtr="0" compatLnSpc="1">
            <a:prstTxWarp prst="textNoShape">
              <a:avLst/>
            </a:prstTxWarp>
          </a:bodyPr>
          <a:lstStyle>
            <a:lvl1pPr algn="l">
              <a:defRPr sz="900"/>
            </a:lvl1pPr>
          </a:lstStyle>
          <a:p>
            <a:r>
              <a:rPr lang="en-US" dirty="0">
                <a:latin typeface="Arial" panose="020B0604020202020204" pitchFamily="34" charset="0"/>
              </a:rPr>
              <a:t>©</a:t>
            </a:r>
            <a:r>
              <a:rPr lang="en-US" dirty="0" smtClean="0">
                <a:latin typeface="Arial" panose="020B0604020202020204" pitchFamily="34" charset="0"/>
              </a:rPr>
              <a:t>WD </a:t>
            </a:r>
            <a:r>
              <a:rPr lang="en-US" dirty="0" err="1" smtClean="0">
                <a:latin typeface="Arial" panose="020B0604020202020204" pitchFamily="34" charset="0"/>
              </a:rPr>
              <a:t>McQuain</a:t>
            </a:r>
            <a:r>
              <a:rPr lang="en-US" dirty="0" smtClean="0">
                <a:latin typeface="Arial" panose="020B0604020202020204" pitchFamily="34" charset="0"/>
              </a:rPr>
              <a:t>  2005-2013</a:t>
            </a: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27500" y="9120188"/>
            <a:ext cx="3198813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73" tIns="45786" rIns="91573" bIns="45786" numCol="1" anchor="b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fld id="{4672FB08-0377-4F4B-B1A9-B60189B5364B}" type="slidenum">
              <a:rPr lang="en-US">
                <a:latin typeface="Arial" panose="020B0604020202020204" pitchFamily="34" charset="0"/>
              </a:rPr>
              <a:pPr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1646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37" tIns="48318" rIns="96637" bIns="48318" numCol="1" anchor="t" anchorCtr="0" compatLnSpc="1">
            <a:prstTxWarp prst="textNoShape">
              <a:avLst/>
            </a:prstTxWarp>
          </a:bodyPr>
          <a:lstStyle>
            <a:lvl1pPr algn="l" defTabSz="965200">
              <a:defRPr sz="900">
                <a:latin typeface="Arial" panose="020B060402020202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37" tIns="48318" rIns="96637" bIns="48318" numCol="1" anchor="t" anchorCtr="0" compatLnSpc="1">
            <a:prstTxWarp prst="textNoShape">
              <a:avLst/>
            </a:prstTxWarp>
          </a:bodyPr>
          <a:lstStyle>
            <a:lvl1pPr algn="r" defTabSz="965200">
              <a:defRPr sz="900">
                <a:latin typeface="Arial" panose="020B060402020202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6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013" y="735013"/>
            <a:ext cx="4260850" cy="818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37" tIns="48318" rIns="96637" bIns="483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dirty="0" smtClean="0"/>
              <a:t>Click to edit Master text styles</a:t>
            </a:r>
          </a:p>
          <a:p>
            <a:pPr lvl="1"/>
            <a:r>
              <a:rPr lang="en-US" altLang="en-US" noProof="0" dirty="0" smtClean="0"/>
              <a:t>Second level</a:t>
            </a:r>
          </a:p>
          <a:p>
            <a:pPr lvl="2"/>
            <a:r>
              <a:rPr lang="en-US" altLang="en-US" noProof="0" dirty="0" smtClean="0"/>
              <a:t>Third level</a:t>
            </a:r>
          </a:p>
          <a:p>
            <a:pPr lvl="3"/>
            <a:r>
              <a:rPr lang="en-US" altLang="en-US" noProof="0" dirty="0" smtClean="0"/>
              <a:t>Fourth level</a:t>
            </a:r>
          </a:p>
          <a:p>
            <a:pPr lvl="4"/>
            <a:r>
              <a:rPr lang="en-US" altLang="en-US" noProof="0" dirty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37" tIns="48318" rIns="96637" bIns="48318" numCol="1" anchor="b" anchorCtr="0" compatLnSpc="1">
            <a:prstTxWarp prst="textNoShape">
              <a:avLst/>
            </a:prstTxWarp>
          </a:bodyPr>
          <a:lstStyle>
            <a:lvl1pPr algn="l" defTabSz="965200">
              <a:defRPr sz="900">
                <a:latin typeface="Arial" panose="020B060402020202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37" tIns="48318" rIns="96637" bIns="48318" numCol="1" anchor="b" anchorCtr="0" compatLnSpc="1">
            <a:prstTxWarp prst="textNoShape">
              <a:avLst/>
            </a:prstTxWarp>
          </a:bodyPr>
          <a:lstStyle>
            <a:lvl1pPr algn="r" defTabSz="965200">
              <a:defRPr sz="900">
                <a:latin typeface="Arial" panose="020B0604020202020204" pitchFamily="34" charset="0"/>
              </a:defRPr>
            </a:lvl1pPr>
          </a:lstStyle>
          <a:p>
            <a:fld id="{236AE4C7-C564-4ECB-85C4-1FE40D04D82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410298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1625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413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85925" indent="-2413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168525" indent="-2413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25725" indent="-2413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82925" indent="-2413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40125" indent="-2413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97325" indent="-2413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273900B-9D9B-4D22-A00A-AD4E0F301AF3}" type="slidenum">
              <a:rPr lang="en-US" altLang="en-US" sz="900">
                <a:latin typeface="Arial" panose="020B0604020202020204" pitchFamily="34" charset="0"/>
              </a:rPr>
              <a:pPr/>
              <a:t>1</a:t>
            </a:fld>
            <a:endParaRPr lang="en-US" altLang="en-US" sz="900" dirty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854075"/>
            <a:ext cx="4797425" cy="3598863"/>
          </a:xfrm>
          <a:ln w="12700" cap="flat">
            <a:solidFill>
              <a:schemeClr val="tx1"/>
            </a:solidFill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0375" y="5094288"/>
            <a:ext cx="4957763" cy="506412"/>
          </a:xfrm>
          <a:noFill/>
        </p:spPr>
        <p:txBody>
          <a:bodyPr wrap="none" lIns="19077" tIns="27027" rIns="19077" bIns="27027"/>
          <a:lstStyle/>
          <a:p>
            <a:pPr>
              <a:lnSpc>
                <a:spcPts val="2663"/>
              </a:lnSpc>
              <a:spcBef>
                <a:spcPct val="0"/>
              </a:spcBef>
              <a:buClr>
                <a:srgbClr val="000000"/>
              </a:buClr>
              <a:tabLst>
                <a:tab pos="433388" algn="l"/>
                <a:tab pos="866775" algn="l"/>
                <a:tab pos="1300163" algn="l"/>
              </a:tabLst>
            </a:pPr>
            <a:endParaRPr lang="en-US" sz="1900" b="1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1625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413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85925" indent="-2413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168525" indent="-2413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25725" indent="-2413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82925" indent="-2413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40125" indent="-2413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97325" indent="-2413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375706B-D0DC-4356-89E4-B6F1C7AAE129}" type="slidenum">
              <a:rPr lang="en-US" altLang="en-US" sz="900">
                <a:latin typeface="Arial" panose="020B0604020202020204" pitchFamily="34" charset="0"/>
              </a:rPr>
              <a:pPr/>
              <a:t>2</a:t>
            </a:fld>
            <a:endParaRPr lang="en-US" altLang="en-US" sz="900" dirty="0">
              <a:latin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0620" tIns="44515" rIns="90620" bIns="44515"/>
          <a:lstStyle/>
          <a:p>
            <a:endParaRPr lang="en-US" smtClean="0"/>
          </a:p>
        </p:txBody>
      </p:sp>
      <p:sp>
        <p:nvSpPr>
          <p:cNvPr id="1741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1625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413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85925" indent="-2413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168525" indent="-2413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25725" indent="-2413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82925" indent="-2413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40125" indent="-2413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97325" indent="-2413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E1F2D3B-A1C2-448D-8CB0-CDAB3484E285}" type="slidenum">
              <a:rPr lang="en-US" altLang="en-US" sz="900">
                <a:latin typeface="Arial" panose="020B0604020202020204" pitchFamily="34" charset="0"/>
              </a:rPr>
              <a:pPr/>
              <a:t>4</a:t>
            </a:fld>
            <a:endParaRPr lang="en-US" altLang="en-US" sz="900" dirty="0">
              <a:latin typeface="Arial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0620" tIns="44515" rIns="90620" bIns="44515"/>
          <a:lstStyle/>
          <a:p>
            <a:endParaRPr lang="en-US" smtClean="0"/>
          </a:p>
        </p:txBody>
      </p:sp>
      <p:sp>
        <p:nvSpPr>
          <p:cNvPr id="2150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1625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413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85925" indent="-2413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168525" indent="-2413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25725" indent="-2413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82925" indent="-2413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40125" indent="-2413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97325" indent="-2413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E1F2D3B-A1C2-448D-8CB0-CDAB3484E285}" type="slidenum">
              <a:rPr lang="en-US" altLang="en-US" sz="900">
                <a:latin typeface="Arial" panose="020B0604020202020204" pitchFamily="34" charset="0"/>
              </a:rPr>
              <a:pPr/>
              <a:t>5</a:t>
            </a:fld>
            <a:endParaRPr lang="en-US" altLang="en-US" sz="900" dirty="0">
              <a:latin typeface="Arial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0620" tIns="44515" rIns="90620" bIns="44515"/>
          <a:lstStyle/>
          <a:p>
            <a:endParaRPr lang="en-US" smtClean="0"/>
          </a:p>
        </p:txBody>
      </p:sp>
      <p:sp>
        <p:nvSpPr>
          <p:cNvPr id="2150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598258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1625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413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85925" indent="-2413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168525" indent="-2413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25725" indent="-2413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82925" indent="-2413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40125" indent="-2413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97325" indent="-2413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E1F2D3B-A1C2-448D-8CB0-CDAB3484E285}" type="slidenum">
              <a:rPr lang="en-US" altLang="en-US" sz="900">
                <a:latin typeface="Arial" panose="020B0604020202020204" pitchFamily="34" charset="0"/>
              </a:rPr>
              <a:pPr/>
              <a:t>6</a:t>
            </a:fld>
            <a:endParaRPr lang="en-US" altLang="en-US" sz="900" dirty="0">
              <a:latin typeface="Arial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0620" tIns="44515" rIns="90620" bIns="44515"/>
          <a:lstStyle/>
          <a:p>
            <a:endParaRPr lang="en-US" smtClean="0"/>
          </a:p>
        </p:txBody>
      </p:sp>
      <p:sp>
        <p:nvSpPr>
          <p:cNvPr id="2150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1625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413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85925" indent="-2413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168525" indent="-2413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25725" indent="-2413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82925" indent="-2413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40125" indent="-2413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97325" indent="-2413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3542F13-41E3-46C9-96C5-14D7EA843E4B}" type="slidenum">
              <a:rPr lang="en-US" altLang="en-US" sz="900">
                <a:latin typeface="Arial" panose="020B0604020202020204" pitchFamily="34" charset="0"/>
              </a:rPr>
              <a:pPr/>
              <a:t>7</a:t>
            </a:fld>
            <a:endParaRPr lang="en-US" altLang="en-US" sz="900" dirty="0"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854075"/>
            <a:ext cx="4797425" cy="3598863"/>
          </a:xfrm>
          <a:ln w="12700" cap="flat">
            <a:solidFill>
              <a:schemeClr val="tx1"/>
            </a:solidFill>
          </a:ln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0375" y="5094288"/>
            <a:ext cx="4957763" cy="506412"/>
          </a:xfrm>
          <a:noFill/>
        </p:spPr>
        <p:txBody>
          <a:bodyPr wrap="none" lIns="19077" tIns="27027" rIns="19077" bIns="27027"/>
          <a:lstStyle/>
          <a:p>
            <a:pPr>
              <a:lnSpc>
                <a:spcPts val="2663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  <a:tabLst>
                <a:tab pos="433388" algn="l"/>
                <a:tab pos="866775" algn="l"/>
                <a:tab pos="1300163" algn="l"/>
              </a:tabLst>
            </a:pPr>
            <a:r>
              <a:rPr lang="en-US" sz="1900" b="1" smtClean="0">
                <a:solidFill>
                  <a:srgbClr val="000000"/>
                </a:solidFill>
                <a:latin typeface="Arial" charset="0"/>
              </a:rPr>
              <a:t>Board work:  Binary Numbers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1625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413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85925" indent="-2413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168525" indent="-2413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25725" indent="-2413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82925" indent="-2413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40125" indent="-2413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97325" indent="-2413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5130F88-F03C-4AF6-A6B6-5B454BE558F8}" type="slidenum">
              <a:rPr lang="en-US" altLang="en-US" sz="900">
                <a:latin typeface="Arial" panose="020B0604020202020204" pitchFamily="34" charset="0"/>
              </a:rPr>
              <a:pPr/>
              <a:t>8</a:t>
            </a:fld>
            <a:endParaRPr lang="en-US" altLang="en-US" sz="900" dirty="0">
              <a:latin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854075"/>
            <a:ext cx="4797425" cy="3598863"/>
          </a:xfrm>
          <a:ln w="12700" cap="flat">
            <a:solidFill>
              <a:schemeClr val="tx1"/>
            </a:solidFill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0375" y="5094288"/>
            <a:ext cx="4957763" cy="506412"/>
          </a:xfrm>
          <a:noFill/>
        </p:spPr>
        <p:txBody>
          <a:bodyPr wrap="none" lIns="19077" tIns="27027" rIns="19077" bIns="27027"/>
          <a:lstStyle/>
          <a:p>
            <a:pPr>
              <a:lnSpc>
                <a:spcPts val="2663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  <a:tabLst>
                <a:tab pos="433388" algn="l"/>
                <a:tab pos="866775" algn="l"/>
                <a:tab pos="1300163" algn="l"/>
              </a:tabLst>
            </a:pPr>
            <a:r>
              <a:rPr lang="en-US" sz="1900" b="1" smtClean="0">
                <a:solidFill>
                  <a:srgbClr val="000000"/>
                </a:solidFill>
                <a:latin typeface="Arial" charset="0"/>
              </a:rPr>
              <a:t>Board work:  Binary Numbers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1625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413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85925" indent="-2413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168525" indent="-2413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25725" indent="-2413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82925" indent="-2413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40125" indent="-2413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97325" indent="-2413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714EFF5-6015-497F-8D3A-8131E7584B4D}" type="slidenum">
              <a:rPr lang="en-US" altLang="en-US" sz="900">
                <a:latin typeface="Arial" panose="020B0604020202020204" pitchFamily="34" charset="0"/>
              </a:rPr>
              <a:pPr/>
              <a:t>9</a:t>
            </a:fld>
            <a:endParaRPr lang="en-US" altLang="en-US" sz="900" dirty="0">
              <a:latin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0620" tIns="44515" rIns="90620" bIns="44515"/>
          <a:lstStyle/>
          <a:p>
            <a:endParaRPr lang="en-US" smtClean="0"/>
          </a:p>
        </p:txBody>
      </p:sp>
      <p:sp>
        <p:nvSpPr>
          <p:cNvPr id="2048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37" tIns="48318" rIns="96637" bIns="48318" anchor="b"/>
          <a:lstStyle>
            <a:lvl1pPr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82638" indent="-301625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204913" indent="-2413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85925" indent="-2413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168525" indent="-241300" defTabSz="965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25725" indent="-2413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82925" indent="-2413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40125" indent="-2413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97325" indent="-241300" algn="ctr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42AEF3B9-9D8D-425E-8176-E1903E61E88F}" type="slidenum">
              <a:rPr lang="en-US" altLang="en-US" sz="900">
                <a:latin typeface="Arial" panose="020B0604020202020204" pitchFamily="34" charset="0"/>
              </a:rPr>
              <a:pPr algn="r"/>
              <a:t>11</a:t>
            </a:fld>
            <a:endParaRPr lang="en-US" altLang="en-US" sz="900" dirty="0">
              <a:latin typeface="Arial" panose="020B0604020202020204" pitchFamily="34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 lIns="90620" tIns="44515" rIns="90620" bIns="44515"/>
          <a:lstStyle/>
          <a:p>
            <a:endParaRPr lang="en-US" smtClean="0"/>
          </a:p>
        </p:txBody>
      </p:sp>
      <p:sp>
        <p:nvSpPr>
          <p:cNvPr id="2253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95902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/>
              <a:ahLst/>
              <a:cxnLst>
                <a:cxn ang="0">
                  <a:pos x="5268" y="0"/>
                </a:cxn>
                <a:cxn ang="0">
                  <a:pos x="0" y="0"/>
                </a:cxn>
                <a:cxn ang="0">
                  <a:pos x="0" y="2976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/>
              <a:ahLst/>
              <a:cxnLst>
                <a:cxn ang="0">
                  <a:pos x="5268" y="0"/>
                </a:cxn>
                <a:cxn ang="0">
                  <a:pos x="5268" y="2976"/>
                </a:cxn>
                <a:cxn ang="0">
                  <a:pos x="0" y="2976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1450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168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0"/>
            <a:r>
              <a:rPr lang="en-US" altLang="en-US" dirty="0" smtClean="0"/>
              <a:t>Second Level</a:t>
            </a:r>
          </a:p>
          <a:p>
            <a:pPr lvl="0"/>
            <a:r>
              <a:rPr lang="en-US" altLang="en-US" dirty="0" smtClean="0"/>
              <a:t>Third Level</a:t>
            </a:r>
          </a:p>
          <a:p>
            <a:pPr lvl="0"/>
            <a:r>
              <a:rPr lang="en-US" altLang="en-US" dirty="0" smtClean="0"/>
              <a:t>Fourth Level</a:t>
            </a:r>
          </a:p>
          <a:p>
            <a:pPr lvl="0"/>
            <a:r>
              <a:rPr lang="en-US" altLang="en-US" dirty="0" smtClean="0"/>
              <a:t>Fifth Level</a:t>
            </a:r>
          </a:p>
        </p:txBody>
      </p:sp>
      <p:grpSp>
        <p:nvGrpSpPr>
          <p:cNvPr id="1031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2073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74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/>
              <a:ahLst/>
              <a:cxnLst>
                <a:cxn ang="0">
                  <a:pos x="192" y="0"/>
                </a:cxn>
                <a:cxn ang="0">
                  <a:pos x="0" y="0"/>
                </a:cxn>
                <a:cxn ang="0">
                  <a:pos x="0" y="720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75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/>
              <a:ahLst/>
              <a:cxnLst>
                <a:cxn ang="0">
                  <a:pos x="192" y="0"/>
                </a:cxn>
                <a:cxn ang="0">
                  <a:pos x="192" y="720"/>
                </a:cxn>
                <a:cxn ang="0">
                  <a:pos x="0" y="720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032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2089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90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/>
              <a:ahLst/>
              <a:cxnLst>
                <a:cxn ang="0">
                  <a:pos x="192" y="0"/>
                </a:cxn>
                <a:cxn ang="0">
                  <a:pos x="0" y="0"/>
                </a:cxn>
                <a:cxn ang="0">
                  <a:pos x="0" y="720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91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/>
              <a:ahLst/>
              <a:cxnLst>
                <a:cxn ang="0">
                  <a:pos x="192" y="0"/>
                </a:cxn>
                <a:cxn ang="0">
                  <a:pos x="192" y="720"/>
                </a:cxn>
                <a:cxn ang="0">
                  <a:pos x="0" y="720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2096" name="Rectangle 48"/>
          <p:cNvSpPr>
            <a:spLocks noChangeArrowheads="1"/>
          </p:cNvSpPr>
          <p:nvPr/>
        </p:nvSpPr>
        <p:spPr bwMode="auto">
          <a:xfrm>
            <a:off x="7543800" y="192088"/>
            <a:ext cx="1134926" cy="369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7" rIns="92075" bIns="46037">
            <a:spAutoFit/>
          </a:bodyPr>
          <a:lstStyle/>
          <a:p>
            <a:pPr algn="l">
              <a:defRPr/>
            </a:pPr>
            <a:r>
              <a:rPr lang="en-US" altLang="en-US" sz="1800" dirty="0">
                <a:latin typeface="Helvetica" pitchFamily="34" charset="0"/>
              </a:rPr>
              <a:t>MIPS </a:t>
            </a:r>
            <a:r>
              <a:rPr lang="en-US" altLang="en-US" sz="1800" dirty="0" smtClean="0">
                <a:latin typeface="Helvetica" pitchFamily="34" charset="0"/>
              </a:rPr>
              <a:t>ML</a:t>
            </a:r>
            <a:endParaRPr lang="en-US" altLang="en-US" sz="1800" b="1" dirty="0">
              <a:latin typeface="Helvetica" pitchFamily="34" charset="0"/>
            </a:endParaRPr>
          </a:p>
        </p:txBody>
      </p:sp>
      <p:sp>
        <p:nvSpPr>
          <p:cNvPr id="2107" name="Text Box 59"/>
          <p:cNvSpPr txBox="1">
            <a:spLocks noChangeArrowheads="1"/>
          </p:cNvSpPr>
          <p:nvPr userDrawn="1"/>
        </p:nvSpPr>
        <p:spPr bwMode="auto">
          <a:xfrm>
            <a:off x="8534400" y="1905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66A2A4FD-88DF-4E45-A43F-DAF8CF22CAB2}" type="slidenum">
              <a:rPr lang="en-US" sz="1800">
                <a:latin typeface="Arial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800">
              <a:latin typeface="Arial" charset="0"/>
            </a:endParaRPr>
          </a:p>
        </p:txBody>
      </p:sp>
      <p:sp>
        <p:nvSpPr>
          <p:cNvPr id="21" name="Rectangle 50"/>
          <p:cNvSpPr>
            <a:spLocks noChangeArrowheads="1"/>
          </p:cNvSpPr>
          <p:nvPr userDrawn="1"/>
        </p:nvSpPr>
        <p:spPr bwMode="auto">
          <a:xfrm>
            <a:off x="3186113" y="6497638"/>
            <a:ext cx="26971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 dirty="0">
                <a:solidFill>
                  <a:srgbClr val="660000"/>
                </a:solidFill>
                <a:latin typeface="Arial" charset="0"/>
              </a:rPr>
              <a:t> Computer Organization II</a:t>
            </a:r>
          </a:p>
        </p:txBody>
      </p:sp>
      <p:sp>
        <p:nvSpPr>
          <p:cNvPr id="22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23" name="Text Box 22"/>
          <p:cNvSpPr txBox="1">
            <a:spLocks noChangeArrowheads="1"/>
          </p:cNvSpPr>
          <p:nvPr userDrawn="1"/>
        </p:nvSpPr>
        <p:spPr bwMode="auto">
          <a:xfrm>
            <a:off x="6705600" y="6553200"/>
            <a:ext cx="2362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©2009-2020 WD 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 spd="slow"/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4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dirty="0" smtClean="0"/>
              <a:t>Machine Language</a:t>
            </a: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685800"/>
            <a:ext cx="8458200" cy="5791200"/>
          </a:xfrm>
          <a:noFill/>
        </p:spPr>
        <p:txBody>
          <a:bodyPr lIns="90488" tIns="44450" rIns="90488" bIns="44450"/>
          <a:lstStyle/>
          <a:p>
            <a:pPr marL="0" indent="0"/>
            <a:r>
              <a:rPr lang="en-US" dirty="0" smtClean="0"/>
              <a:t>Of course, the hardware doesn’t really execute MIPS assembly language code.</a:t>
            </a:r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The hardware can only store bits, and so the instructions it executes must be expressed in a suitable binary format.</a:t>
            </a:r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We call the language made up of those instructions the </a:t>
            </a:r>
            <a:r>
              <a:rPr lang="en-US" i="1" dirty="0" smtClean="0"/>
              <a:t>machine language</a:t>
            </a:r>
            <a:r>
              <a:rPr lang="en-US" dirty="0" smtClean="0"/>
              <a:t>.</a:t>
            </a:r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Different families of processors typically support different machine languages.</a:t>
            </a:r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In the beginning, all programming was done in machine language… very ugly…</a:t>
            </a:r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Assembly languages were created to make the programming process more human-centric.</a:t>
            </a:r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Assembly language code  is translated into machine language by an </a:t>
            </a:r>
            <a:r>
              <a:rPr lang="en-US" i="1" dirty="0" smtClean="0"/>
              <a:t>assembler</a:t>
            </a:r>
            <a:r>
              <a:rPr lang="en-US" dirty="0" smtClean="0"/>
              <a:t>.</a:t>
            </a:r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Alas, there is no universal assembly language.  In practice, assembly languages are tightly coupled with the underlying machine language and hardware.</a:t>
            </a: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225425" y="312738"/>
            <a:ext cx="2817813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Jump Instructions</a:t>
            </a: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685800"/>
            <a:ext cx="8458200" cy="169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tabLst>
                <a:tab pos="228600" algn="l"/>
              </a:tabLst>
            </a:pPr>
            <a:r>
              <a:rPr lang="en-US" sz="1800" dirty="0" smtClean="0">
                <a:latin typeface="Arial" panose="020B0604020202020204" pitchFamily="34" charset="0"/>
              </a:rPr>
              <a:t>Consider the jump instruction:   </a:t>
            </a:r>
            <a:r>
              <a:rPr lang="en-US" sz="1800" b="1" dirty="0" smtClean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Label01</a:t>
            </a:r>
          </a:p>
          <a:p>
            <a:pPr marL="457200" indent="-457200">
              <a:tabLst>
                <a:tab pos="228600" algn="l"/>
              </a:tabLst>
            </a:pPr>
            <a:endParaRPr lang="en-US" sz="1800" dirty="0" smtClean="0">
              <a:latin typeface="Arial" panose="020B0604020202020204" pitchFamily="34" charset="0"/>
            </a:endParaRPr>
          </a:p>
          <a:p>
            <a:pPr marL="457200" indent="-457200">
              <a:tabLst>
                <a:tab pos="228600" algn="l"/>
              </a:tabLst>
            </a:pPr>
            <a:r>
              <a:rPr lang="en-US" sz="1800" dirty="0" smtClean="0">
                <a:latin typeface="Arial" panose="020B0604020202020204" pitchFamily="34" charset="0"/>
              </a:rPr>
              <a:t>We need a different type of machine language instruction format for this as well.</a:t>
            </a:r>
          </a:p>
          <a:p>
            <a:pPr marL="457200" indent="-457200">
              <a:tabLst>
                <a:tab pos="228600" algn="l"/>
              </a:tabLst>
            </a:pPr>
            <a:endParaRPr lang="en-US" sz="1800" dirty="0" smtClean="0">
              <a:latin typeface="Arial" panose="020B0604020202020204" pitchFamily="34" charset="0"/>
            </a:endParaRPr>
          </a:p>
          <a:p>
            <a:pPr marL="457200" indent="-457200">
              <a:tabLst>
                <a:tab pos="228600" algn="l"/>
              </a:tabLst>
            </a:pPr>
            <a:r>
              <a:rPr lang="en-US" sz="1800" dirty="0" smtClean="0">
                <a:latin typeface="Arial" panose="020B0604020202020204" pitchFamily="34" charset="0"/>
              </a:rPr>
              <a:t>Example:  </a:t>
            </a:r>
            <a:r>
              <a:rPr lang="en-US" sz="1800" b="1" dirty="0" smtClean="0">
                <a:solidFill>
                  <a:srgbClr val="003399"/>
                </a:solidFill>
                <a:latin typeface="Courier New" pitchFamily="49" charset="0"/>
              </a:rPr>
              <a:t>j</a:t>
            </a:r>
            <a:r>
              <a:rPr lang="en-US" sz="1800" dirty="0" smtClean="0">
                <a:latin typeface="Courier New" pitchFamily="49" charset="0"/>
              </a:rPr>
              <a:t>   exit    </a:t>
            </a:r>
            <a:r>
              <a:rPr lang="en-US" sz="1800" b="1" dirty="0" smtClean="0">
                <a:solidFill>
                  <a:srgbClr val="006600"/>
                </a:solidFill>
                <a:latin typeface="Courier New" pitchFamily="49" charset="0"/>
              </a:rPr>
              <a:t># assume exit is a statement label</a:t>
            </a:r>
            <a:endParaRPr lang="en-US" sz="1800" b="1" dirty="0" smtClean="0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grpSp>
        <p:nvGrpSpPr>
          <p:cNvPr id="8" name="Group 67"/>
          <p:cNvGrpSpPr>
            <a:grpSpLocks/>
          </p:cNvGrpSpPr>
          <p:nvPr/>
        </p:nvGrpSpPr>
        <p:grpSpPr bwMode="auto">
          <a:xfrm>
            <a:off x="1600200" y="3698875"/>
            <a:ext cx="6477000" cy="339725"/>
            <a:chOff x="864" y="3242"/>
            <a:chExt cx="4080" cy="214"/>
          </a:xfrm>
        </p:grpSpPr>
        <p:sp>
          <p:nvSpPr>
            <p:cNvPr id="11" name="Rectangle 68"/>
            <p:cNvSpPr>
              <a:spLocks noChangeArrowheads="1"/>
            </p:cNvSpPr>
            <p:nvPr/>
          </p:nvSpPr>
          <p:spPr bwMode="auto">
            <a:xfrm>
              <a:off x="1584" y="3242"/>
              <a:ext cx="3312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 dirty="0" smtClean="0">
                  <a:latin typeface="Courier New" pitchFamily="49" charset="0"/>
                </a:rPr>
                <a:t>26-bit offset depending on value of exit</a:t>
              </a:r>
              <a:endParaRPr lang="en-US" sz="1600" dirty="0">
                <a:latin typeface="Courier New" pitchFamily="49" charset="0"/>
              </a:endParaRPr>
            </a:p>
          </p:txBody>
        </p:sp>
        <p:sp>
          <p:nvSpPr>
            <p:cNvPr id="12" name="Rectangle 69"/>
            <p:cNvSpPr>
              <a:spLocks noChangeArrowheads="1"/>
            </p:cNvSpPr>
            <p:nvPr/>
          </p:nvSpPr>
          <p:spPr bwMode="auto">
            <a:xfrm>
              <a:off x="864" y="3242"/>
              <a:ext cx="680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 dirty="0" smtClean="0">
                  <a:latin typeface="Courier New" pitchFamily="49" charset="0"/>
                </a:rPr>
                <a:t>000010</a:t>
              </a:r>
              <a:r>
                <a:rPr lang="en-US" sz="1600" dirty="0">
                  <a:latin typeface="Courier New" pitchFamily="49" charset="0"/>
                </a:rPr>
                <a:t>	</a:t>
              </a:r>
            </a:p>
          </p:txBody>
        </p:sp>
        <p:sp>
          <p:nvSpPr>
            <p:cNvPr id="13" name="Line 70"/>
            <p:cNvSpPr>
              <a:spLocks noChangeShapeType="1"/>
            </p:cNvSpPr>
            <p:nvPr/>
          </p:nvSpPr>
          <p:spPr bwMode="auto">
            <a:xfrm>
              <a:off x="864" y="3242"/>
              <a:ext cx="408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4" name="Line 71"/>
            <p:cNvSpPr>
              <a:spLocks noChangeShapeType="1"/>
            </p:cNvSpPr>
            <p:nvPr/>
          </p:nvSpPr>
          <p:spPr bwMode="auto">
            <a:xfrm>
              <a:off x="864" y="3453"/>
              <a:ext cx="408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5" name="Line 72"/>
            <p:cNvSpPr>
              <a:spLocks noChangeShapeType="1"/>
            </p:cNvSpPr>
            <p:nvPr/>
          </p:nvSpPr>
          <p:spPr bwMode="auto">
            <a:xfrm>
              <a:off x="864" y="3242"/>
              <a:ext cx="0" cy="21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6" name="Line 73"/>
            <p:cNvSpPr>
              <a:spLocks noChangeShapeType="1"/>
            </p:cNvSpPr>
            <p:nvPr/>
          </p:nvSpPr>
          <p:spPr bwMode="auto">
            <a:xfrm>
              <a:off x="1544" y="3242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7" name="Line 74"/>
            <p:cNvSpPr>
              <a:spLocks noChangeShapeType="1"/>
            </p:cNvSpPr>
            <p:nvPr/>
          </p:nvSpPr>
          <p:spPr bwMode="auto">
            <a:xfrm>
              <a:off x="4944" y="3242"/>
              <a:ext cx="0" cy="21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8" name="Line 75"/>
            <p:cNvSpPr>
              <a:spLocks noChangeShapeType="1"/>
            </p:cNvSpPr>
            <p:nvPr/>
          </p:nvSpPr>
          <p:spPr bwMode="auto">
            <a:xfrm>
              <a:off x="864" y="3456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9" name="Line 76"/>
            <p:cNvSpPr>
              <a:spLocks noChangeShapeType="1"/>
            </p:cNvSpPr>
            <p:nvPr/>
          </p:nvSpPr>
          <p:spPr bwMode="auto">
            <a:xfrm>
              <a:off x="1544" y="3456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0" name="Line 77"/>
            <p:cNvSpPr>
              <a:spLocks noChangeShapeType="1"/>
            </p:cNvSpPr>
            <p:nvPr/>
          </p:nvSpPr>
          <p:spPr bwMode="auto">
            <a:xfrm>
              <a:off x="2224" y="3456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1" name="Line 78"/>
            <p:cNvSpPr>
              <a:spLocks noChangeShapeType="1"/>
            </p:cNvSpPr>
            <p:nvPr/>
          </p:nvSpPr>
          <p:spPr bwMode="auto">
            <a:xfrm>
              <a:off x="2904" y="3456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2" name="Line 79"/>
            <p:cNvSpPr>
              <a:spLocks noChangeShapeType="1"/>
            </p:cNvSpPr>
            <p:nvPr/>
          </p:nvSpPr>
          <p:spPr bwMode="auto">
            <a:xfrm>
              <a:off x="3584" y="3456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3" name="Line 80"/>
            <p:cNvSpPr>
              <a:spLocks noChangeShapeType="1"/>
            </p:cNvSpPr>
            <p:nvPr/>
          </p:nvSpPr>
          <p:spPr bwMode="auto">
            <a:xfrm>
              <a:off x="4264" y="3456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cxnSp>
        <p:nvCxnSpPr>
          <p:cNvPr id="64" name="Straight Arrow Connector 63"/>
          <p:cNvCxnSpPr/>
          <p:nvPr/>
        </p:nvCxnSpPr>
        <p:spPr bwMode="auto">
          <a:xfrm>
            <a:off x="1600200" y="2382162"/>
            <a:ext cx="457200" cy="1316713"/>
          </a:xfrm>
          <a:prstGeom prst="straightConnector1">
            <a:avLst/>
          </a:prstGeom>
          <a:noFill/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5" name="Straight Arrow Connector 64"/>
          <p:cNvCxnSpPr/>
          <p:nvPr/>
        </p:nvCxnSpPr>
        <p:spPr bwMode="auto">
          <a:xfrm>
            <a:off x="2451100" y="2365750"/>
            <a:ext cx="1435100" cy="1215650"/>
          </a:xfrm>
          <a:prstGeom prst="straightConnector1">
            <a:avLst/>
          </a:prstGeom>
          <a:noFill/>
          <a:ln w="25400" cap="flat" cmpd="sng" algn="ctr">
            <a:solidFill>
              <a:srgbClr val="0099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20212570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225425" y="312738"/>
            <a:ext cx="2643188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685800"/>
            <a:ext cx="8458200" cy="1023938"/>
          </a:xfrm>
          <a:noFill/>
        </p:spPr>
        <p:txBody>
          <a:bodyPr lIns="90488" tIns="44450" rIns="90488" bIns="44450"/>
          <a:lstStyle/>
          <a:p>
            <a:r>
              <a:rPr lang="en-US" dirty="0" smtClean="0"/>
              <a:t>What will be involved in executing a machine language instruction?</a:t>
            </a:r>
          </a:p>
          <a:p>
            <a:endParaRPr lang="en-US" dirty="0" smtClean="0"/>
          </a:p>
          <a:p>
            <a:r>
              <a:rPr lang="en-US" dirty="0" smtClean="0"/>
              <a:t>Consider an I-type instruction, say a </a:t>
            </a:r>
            <a:r>
              <a:rPr lang="en-US" b="1" dirty="0" err="1" smtClean="0">
                <a:solidFill>
                  <a:srgbClr val="003399"/>
                </a:solidFill>
                <a:latin typeface="Courier New" pitchFamily="49" charset="0"/>
              </a:rPr>
              <a:t>lw</a:t>
            </a:r>
            <a:r>
              <a:rPr lang="en-US" dirty="0" smtClean="0"/>
              <a:t> instruction:</a:t>
            </a:r>
          </a:p>
        </p:txBody>
      </p:sp>
      <p:sp>
        <p:nvSpPr>
          <p:cNvPr id="8197" name="Rectangle 23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dirty="0" smtClean="0"/>
              <a:t>Anticipating Execution</a:t>
            </a:r>
          </a:p>
        </p:txBody>
      </p:sp>
      <p:grpSp>
        <p:nvGrpSpPr>
          <p:cNvPr id="8198" name="Group 124"/>
          <p:cNvGrpSpPr>
            <a:grpSpLocks/>
          </p:cNvGrpSpPr>
          <p:nvPr/>
        </p:nvGrpSpPr>
        <p:grpSpPr bwMode="auto">
          <a:xfrm>
            <a:off x="1047750" y="1828800"/>
            <a:ext cx="7029450" cy="358775"/>
            <a:chOff x="660" y="1982"/>
            <a:chExt cx="4428" cy="226"/>
          </a:xfrm>
        </p:grpSpPr>
        <p:grpSp>
          <p:nvGrpSpPr>
            <p:cNvPr id="8209" name="Group 49"/>
            <p:cNvGrpSpPr>
              <a:grpSpLocks/>
            </p:cNvGrpSpPr>
            <p:nvPr/>
          </p:nvGrpSpPr>
          <p:grpSpPr bwMode="auto">
            <a:xfrm>
              <a:off x="1008" y="1994"/>
              <a:ext cx="4080" cy="214"/>
              <a:chOff x="864" y="2906"/>
              <a:chExt cx="4080" cy="214"/>
            </a:xfrm>
          </p:grpSpPr>
          <p:sp>
            <p:nvSpPr>
              <p:cNvPr id="8211" name="Rectangle 50"/>
              <p:cNvSpPr>
                <a:spLocks noChangeArrowheads="1"/>
              </p:cNvSpPr>
              <p:nvPr/>
            </p:nvSpPr>
            <p:spPr bwMode="auto">
              <a:xfrm>
                <a:off x="2904" y="2906"/>
                <a:ext cx="1992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Monotype Sorts" pitchFamily="2" charset="2"/>
                  <a:buNone/>
                </a:pPr>
                <a:r>
                  <a:rPr lang="en-US" sz="1600">
                    <a:latin typeface="Courier New" pitchFamily="49" charset="0"/>
                  </a:rPr>
                  <a:t>16-bit immediate</a:t>
                </a:r>
              </a:p>
            </p:txBody>
          </p:sp>
          <p:sp>
            <p:nvSpPr>
              <p:cNvPr id="8212" name="Rectangle 51"/>
              <p:cNvSpPr>
                <a:spLocks noChangeArrowheads="1"/>
              </p:cNvSpPr>
              <p:nvPr/>
            </p:nvSpPr>
            <p:spPr bwMode="auto">
              <a:xfrm>
                <a:off x="2249" y="2906"/>
                <a:ext cx="655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Monotype Sorts" pitchFamily="2" charset="2"/>
                  <a:buNone/>
                </a:pPr>
                <a:r>
                  <a:rPr lang="en-US" sz="1600">
                    <a:latin typeface="Courier New" pitchFamily="49" charset="0"/>
                  </a:rPr>
                  <a:t>rt</a:t>
                </a:r>
              </a:p>
            </p:txBody>
          </p:sp>
          <p:sp>
            <p:nvSpPr>
              <p:cNvPr id="8213" name="Rectangle 52"/>
              <p:cNvSpPr>
                <a:spLocks noChangeArrowheads="1"/>
              </p:cNvSpPr>
              <p:nvPr/>
            </p:nvSpPr>
            <p:spPr bwMode="auto">
              <a:xfrm>
                <a:off x="1544" y="2906"/>
                <a:ext cx="705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Monotype Sorts" pitchFamily="2" charset="2"/>
                  <a:buNone/>
                </a:pPr>
                <a:r>
                  <a:rPr lang="en-US" sz="1600">
                    <a:latin typeface="Courier New" pitchFamily="49" charset="0"/>
                  </a:rPr>
                  <a:t>rs</a:t>
                </a:r>
              </a:p>
            </p:txBody>
          </p:sp>
          <p:sp>
            <p:nvSpPr>
              <p:cNvPr id="8214" name="Rectangle 53"/>
              <p:cNvSpPr>
                <a:spLocks noChangeArrowheads="1"/>
              </p:cNvSpPr>
              <p:nvPr/>
            </p:nvSpPr>
            <p:spPr bwMode="auto">
              <a:xfrm>
                <a:off x="864" y="2906"/>
                <a:ext cx="680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Monotype Sorts" pitchFamily="2" charset="2"/>
                  <a:buNone/>
                </a:pPr>
                <a:r>
                  <a:rPr lang="en-US" sz="1600">
                    <a:latin typeface="Courier New" pitchFamily="49" charset="0"/>
                  </a:rPr>
                  <a:t>op	</a:t>
                </a:r>
              </a:p>
            </p:txBody>
          </p:sp>
          <p:sp>
            <p:nvSpPr>
              <p:cNvPr id="8215" name="Line 54"/>
              <p:cNvSpPr>
                <a:spLocks noChangeShapeType="1"/>
              </p:cNvSpPr>
              <p:nvPr/>
            </p:nvSpPr>
            <p:spPr bwMode="auto">
              <a:xfrm>
                <a:off x="864" y="2906"/>
                <a:ext cx="4080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16" name="Line 55"/>
              <p:cNvSpPr>
                <a:spLocks noChangeShapeType="1"/>
              </p:cNvSpPr>
              <p:nvPr/>
            </p:nvSpPr>
            <p:spPr bwMode="auto">
              <a:xfrm>
                <a:off x="864" y="3117"/>
                <a:ext cx="4080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17" name="Line 56"/>
              <p:cNvSpPr>
                <a:spLocks noChangeShapeType="1"/>
              </p:cNvSpPr>
              <p:nvPr/>
            </p:nvSpPr>
            <p:spPr bwMode="auto">
              <a:xfrm>
                <a:off x="864" y="2906"/>
                <a:ext cx="0" cy="211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18" name="Line 57"/>
              <p:cNvSpPr>
                <a:spLocks noChangeShapeType="1"/>
              </p:cNvSpPr>
              <p:nvPr/>
            </p:nvSpPr>
            <p:spPr bwMode="auto">
              <a:xfrm>
                <a:off x="1544" y="2906"/>
                <a:ext cx="0" cy="2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19" name="Line 58"/>
              <p:cNvSpPr>
                <a:spLocks noChangeShapeType="1"/>
              </p:cNvSpPr>
              <p:nvPr/>
            </p:nvSpPr>
            <p:spPr bwMode="auto">
              <a:xfrm>
                <a:off x="2249" y="2906"/>
                <a:ext cx="0" cy="2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20" name="Line 59"/>
              <p:cNvSpPr>
                <a:spLocks noChangeShapeType="1"/>
              </p:cNvSpPr>
              <p:nvPr/>
            </p:nvSpPr>
            <p:spPr bwMode="auto">
              <a:xfrm>
                <a:off x="2904" y="2906"/>
                <a:ext cx="0" cy="2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21" name="Line 60"/>
              <p:cNvSpPr>
                <a:spLocks noChangeShapeType="1"/>
              </p:cNvSpPr>
              <p:nvPr/>
            </p:nvSpPr>
            <p:spPr bwMode="auto">
              <a:xfrm>
                <a:off x="4944" y="2906"/>
                <a:ext cx="0" cy="211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22" name="Line 61"/>
              <p:cNvSpPr>
                <a:spLocks noChangeShapeType="1"/>
              </p:cNvSpPr>
              <p:nvPr/>
            </p:nvSpPr>
            <p:spPr bwMode="auto">
              <a:xfrm>
                <a:off x="864" y="3120"/>
                <a:ext cx="68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23" name="Line 62"/>
              <p:cNvSpPr>
                <a:spLocks noChangeShapeType="1"/>
              </p:cNvSpPr>
              <p:nvPr/>
            </p:nvSpPr>
            <p:spPr bwMode="auto">
              <a:xfrm>
                <a:off x="1544" y="3120"/>
                <a:ext cx="68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24" name="Line 63"/>
              <p:cNvSpPr>
                <a:spLocks noChangeShapeType="1"/>
              </p:cNvSpPr>
              <p:nvPr/>
            </p:nvSpPr>
            <p:spPr bwMode="auto">
              <a:xfrm>
                <a:off x="2224" y="3120"/>
                <a:ext cx="68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25" name="Line 64"/>
              <p:cNvSpPr>
                <a:spLocks noChangeShapeType="1"/>
              </p:cNvSpPr>
              <p:nvPr/>
            </p:nvSpPr>
            <p:spPr bwMode="auto">
              <a:xfrm>
                <a:off x="2904" y="3120"/>
                <a:ext cx="68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26" name="Line 65"/>
              <p:cNvSpPr>
                <a:spLocks noChangeShapeType="1"/>
              </p:cNvSpPr>
              <p:nvPr/>
            </p:nvSpPr>
            <p:spPr bwMode="auto">
              <a:xfrm>
                <a:off x="3584" y="3120"/>
                <a:ext cx="68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8227" name="Line 66"/>
              <p:cNvSpPr>
                <a:spLocks noChangeShapeType="1"/>
              </p:cNvSpPr>
              <p:nvPr/>
            </p:nvSpPr>
            <p:spPr bwMode="auto">
              <a:xfrm>
                <a:off x="4264" y="3120"/>
                <a:ext cx="68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8210" name="Rectangle 81"/>
            <p:cNvSpPr>
              <a:spLocks noChangeArrowheads="1"/>
            </p:cNvSpPr>
            <p:nvPr/>
          </p:nvSpPr>
          <p:spPr bwMode="auto">
            <a:xfrm>
              <a:off x="660" y="1982"/>
              <a:ext cx="25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9050" tIns="26988" rIns="19050" bIns="26988">
              <a:spAutoFit/>
            </a:bodyPr>
            <a:lstStyle/>
            <a:p>
              <a:pPr defTabSz="904875">
                <a:lnSpc>
                  <a:spcPts val="2100"/>
                </a:lnSpc>
                <a:spcBef>
                  <a:spcPts val="600"/>
                </a:spcBef>
                <a:spcAft>
                  <a:spcPts val="600"/>
                </a:spcAft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800" b="1">
                  <a:solidFill>
                    <a:srgbClr val="000000"/>
                  </a:solidFill>
                  <a:latin typeface="Courier New" pitchFamily="49" charset="0"/>
                </a:rPr>
                <a:t>I</a:t>
              </a:r>
            </a:p>
          </p:txBody>
        </p:sp>
      </p:grpSp>
      <p:grpSp>
        <p:nvGrpSpPr>
          <p:cNvPr id="4" name="Group 131"/>
          <p:cNvGrpSpPr>
            <a:grpSpLocks/>
          </p:cNvGrpSpPr>
          <p:nvPr/>
        </p:nvGrpSpPr>
        <p:grpSpPr bwMode="auto">
          <a:xfrm>
            <a:off x="609600" y="2209800"/>
            <a:ext cx="2590800" cy="1914526"/>
            <a:chOff x="384" y="1392"/>
            <a:chExt cx="1632" cy="1206"/>
          </a:xfrm>
        </p:grpSpPr>
        <p:sp>
          <p:nvSpPr>
            <p:cNvPr id="8207" name="Rectangle 24"/>
            <p:cNvSpPr>
              <a:spLocks noChangeArrowheads="1"/>
            </p:cNvSpPr>
            <p:nvPr/>
          </p:nvSpPr>
          <p:spPr bwMode="auto">
            <a:xfrm>
              <a:off x="384" y="1824"/>
              <a:ext cx="1632" cy="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800" dirty="0">
                  <a:latin typeface="Arial" panose="020B0604020202020204" pitchFamily="34" charset="0"/>
                </a:rPr>
                <a:t>The </a:t>
              </a:r>
              <a:r>
                <a:rPr lang="en-US" sz="1800" dirty="0" err="1">
                  <a:latin typeface="Arial" panose="020B0604020202020204" pitchFamily="34" charset="0"/>
                </a:rPr>
                <a:t>opcode</a:t>
              </a:r>
              <a:r>
                <a:rPr lang="en-US" sz="1800" dirty="0">
                  <a:latin typeface="Arial" panose="020B0604020202020204" pitchFamily="34" charset="0"/>
                </a:rPr>
                <a:t> bits must be analyzed to determine that the instruction is </a:t>
              </a:r>
              <a:r>
                <a:rPr lang="en-US" sz="1800" b="1" dirty="0" err="1">
                  <a:solidFill>
                    <a:srgbClr val="003399"/>
                  </a:solidFill>
                  <a:latin typeface="Courier New" pitchFamily="49" charset="0"/>
                </a:rPr>
                <a:t>lw</a:t>
              </a:r>
              <a:r>
                <a:rPr lang="en-US" sz="1800" dirty="0">
                  <a:latin typeface="Arial" panose="020B0604020202020204" pitchFamily="34" charset="0"/>
                </a:rPr>
                <a:t>.</a:t>
              </a:r>
            </a:p>
          </p:txBody>
        </p:sp>
        <p:sp>
          <p:nvSpPr>
            <p:cNvPr id="8208" name="Line 127"/>
            <p:cNvSpPr>
              <a:spLocks noChangeShapeType="1"/>
            </p:cNvSpPr>
            <p:nvPr/>
          </p:nvSpPr>
          <p:spPr bwMode="auto">
            <a:xfrm flipH="1">
              <a:off x="1104" y="1392"/>
              <a:ext cx="192" cy="432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8230" name="Group 38"/>
          <p:cNvGrpSpPr>
            <a:grpSpLocks/>
          </p:cNvGrpSpPr>
          <p:nvPr/>
        </p:nvGrpSpPr>
        <p:grpSpPr bwMode="auto">
          <a:xfrm>
            <a:off x="3200400" y="2209800"/>
            <a:ext cx="5486400" cy="1806576"/>
            <a:chOff x="2016" y="1392"/>
            <a:chExt cx="3456" cy="1138"/>
          </a:xfrm>
        </p:grpSpPr>
        <p:sp>
          <p:nvSpPr>
            <p:cNvPr id="8204" name="Rectangle 24"/>
            <p:cNvSpPr>
              <a:spLocks noChangeArrowheads="1"/>
            </p:cNvSpPr>
            <p:nvPr/>
          </p:nvSpPr>
          <p:spPr bwMode="auto">
            <a:xfrm>
              <a:off x="2976" y="1776"/>
              <a:ext cx="2496" cy="7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800" dirty="0">
                  <a:latin typeface="Arial" panose="020B0604020202020204" pitchFamily="34" charset="0"/>
                </a:rPr>
                <a:t>The contents of </a:t>
              </a:r>
              <a:r>
                <a:rPr lang="en-US" sz="1800" dirty="0">
                  <a:latin typeface="Courier New" pitchFamily="49" charset="0"/>
                </a:rPr>
                <a:t>$</a:t>
              </a:r>
              <a:r>
                <a:rPr lang="en-US" sz="1800" dirty="0" err="1">
                  <a:latin typeface="Courier New" pitchFamily="49" charset="0"/>
                </a:rPr>
                <a:t>rs</a:t>
              </a:r>
              <a:r>
                <a:rPr lang="en-US" sz="1800" dirty="0">
                  <a:latin typeface="Arial" panose="020B0604020202020204" pitchFamily="34" charset="0"/>
                </a:rPr>
                <a:t> must be fetched to the ALU and added to the immediate field to compute the appropriate address.</a:t>
              </a:r>
            </a:p>
          </p:txBody>
        </p:sp>
        <p:sp>
          <p:nvSpPr>
            <p:cNvPr id="8205" name="Line 128"/>
            <p:cNvSpPr>
              <a:spLocks noChangeShapeType="1"/>
            </p:cNvSpPr>
            <p:nvPr/>
          </p:nvSpPr>
          <p:spPr bwMode="auto">
            <a:xfrm>
              <a:off x="2016" y="1392"/>
              <a:ext cx="1584" cy="38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8206" name="Line 129"/>
            <p:cNvSpPr>
              <a:spLocks noChangeShapeType="1"/>
            </p:cNvSpPr>
            <p:nvPr/>
          </p:nvSpPr>
          <p:spPr bwMode="auto">
            <a:xfrm>
              <a:off x="3744" y="1392"/>
              <a:ext cx="144" cy="38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8229" name="Group 37"/>
          <p:cNvGrpSpPr>
            <a:grpSpLocks/>
          </p:cNvGrpSpPr>
          <p:nvPr/>
        </p:nvGrpSpPr>
        <p:grpSpPr bwMode="auto">
          <a:xfrm>
            <a:off x="3513138" y="2209800"/>
            <a:ext cx="3344862" cy="3144838"/>
            <a:chOff x="2213" y="1392"/>
            <a:chExt cx="2107" cy="1981"/>
          </a:xfrm>
        </p:grpSpPr>
        <p:sp>
          <p:nvSpPr>
            <p:cNvPr id="8202" name="Rectangle 24"/>
            <p:cNvSpPr>
              <a:spLocks noChangeArrowheads="1"/>
            </p:cNvSpPr>
            <p:nvPr/>
          </p:nvSpPr>
          <p:spPr bwMode="auto">
            <a:xfrm>
              <a:off x="2213" y="2798"/>
              <a:ext cx="2107" cy="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800" dirty="0">
                  <a:latin typeface="Arial" panose="020B0604020202020204" pitchFamily="34" charset="0"/>
                </a:rPr>
                <a:t>The contents at that address must be fetched from memory and written to register </a:t>
              </a:r>
              <a:r>
                <a:rPr lang="en-US" sz="1800" dirty="0">
                  <a:latin typeface="Courier New" pitchFamily="49" charset="0"/>
                </a:rPr>
                <a:t>$</a:t>
              </a:r>
              <a:r>
                <a:rPr lang="en-US" sz="1800" dirty="0" smtClean="0">
                  <a:latin typeface="Courier New" pitchFamily="49" charset="0"/>
                </a:rPr>
                <a:t>rt</a:t>
              </a:r>
              <a:r>
                <a:rPr lang="en-US" sz="1800" dirty="0" smtClean="0">
                  <a:latin typeface="Arial" panose="020B0604020202020204" pitchFamily="34" charset="0"/>
                </a:rPr>
                <a:t>. </a:t>
              </a:r>
              <a:endParaRPr lang="en-US" sz="1800" dirty="0">
                <a:latin typeface="Arial" panose="020B0604020202020204" pitchFamily="34" charset="0"/>
              </a:endParaRPr>
            </a:p>
          </p:txBody>
        </p:sp>
        <p:sp>
          <p:nvSpPr>
            <p:cNvPr id="8203" name="Line 130"/>
            <p:cNvSpPr>
              <a:spLocks noChangeShapeType="1"/>
            </p:cNvSpPr>
            <p:nvPr/>
          </p:nvSpPr>
          <p:spPr bwMode="auto">
            <a:xfrm>
              <a:off x="2640" y="1392"/>
              <a:ext cx="308" cy="140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225425" y="312738"/>
            <a:ext cx="6338888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685800"/>
            <a:ext cx="8458200" cy="3875420"/>
          </a:xfrm>
          <a:noFill/>
        </p:spPr>
        <p:txBody>
          <a:bodyPr lIns="90488" tIns="44450" rIns="90488" bIns="44450"/>
          <a:lstStyle/>
          <a:p>
            <a:pPr marL="457200" indent="-457200">
              <a:tabLst>
                <a:tab pos="228600" algn="l"/>
              </a:tabLst>
            </a:pPr>
            <a:r>
              <a:rPr lang="en-US" dirty="0" smtClean="0"/>
              <a:t>Assembly provides convenient symbolic representation</a:t>
            </a:r>
          </a:p>
          <a:p>
            <a:pPr marL="457200" indent="-457200">
              <a:tabLst>
                <a:tab pos="228600" algn="l"/>
              </a:tabLst>
            </a:pPr>
            <a:r>
              <a:rPr lang="en-US" sz="1600" dirty="0" smtClean="0"/>
              <a:t>	-	much easier than writing down numbers</a:t>
            </a:r>
          </a:p>
          <a:p>
            <a:pPr marL="457200" indent="-457200">
              <a:tabLst>
                <a:tab pos="228600" algn="l"/>
              </a:tabLst>
            </a:pPr>
            <a:r>
              <a:rPr lang="en-US" sz="1600" dirty="0" smtClean="0"/>
              <a:t>	-	e.g., destination first</a:t>
            </a:r>
          </a:p>
          <a:p>
            <a:pPr marL="457200" indent="-457200">
              <a:tabLst>
                <a:tab pos="228600" algn="l"/>
              </a:tabLst>
            </a:pPr>
            <a:endParaRPr lang="en-US" dirty="0" smtClean="0"/>
          </a:p>
          <a:p>
            <a:pPr marL="457200" indent="-457200">
              <a:tabLst>
                <a:tab pos="228600" algn="l"/>
              </a:tabLst>
            </a:pPr>
            <a:r>
              <a:rPr lang="en-US" dirty="0" smtClean="0"/>
              <a:t>Machine language is the underlying reality</a:t>
            </a:r>
          </a:p>
          <a:p>
            <a:pPr marL="457200" indent="-457200">
              <a:tabLst>
                <a:tab pos="228600" algn="l"/>
              </a:tabLst>
            </a:pPr>
            <a:r>
              <a:rPr lang="en-US" sz="1600" dirty="0" smtClean="0"/>
              <a:t>	-	e.g., destination is no longer first</a:t>
            </a:r>
          </a:p>
          <a:p>
            <a:pPr marL="457200" indent="-457200">
              <a:tabLst>
                <a:tab pos="228600" algn="l"/>
              </a:tabLst>
            </a:pPr>
            <a:endParaRPr lang="en-US" dirty="0" smtClean="0"/>
          </a:p>
          <a:p>
            <a:pPr marL="457200" indent="-457200">
              <a:tabLst>
                <a:tab pos="228600" algn="l"/>
              </a:tabLst>
            </a:pPr>
            <a:r>
              <a:rPr lang="en-US" dirty="0" smtClean="0"/>
              <a:t>Assembly can provide '</a:t>
            </a:r>
            <a:r>
              <a:rPr lang="en-US" dirty="0" err="1" smtClean="0"/>
              <a:t>pseudoinstructions</a:t>
            </a:r>
            <a:r>
              <a:rPr lang="en-US" dirty="0" smtClean="0"/>
              <a:t>'</a:t>
            </a:r>
          </a:p>
          <a:p>
            <a:pPr marL="457200" indent="-457200">
              <a:tabLst>
                <a:tab pos="228600" algn="l"/>
              </a:tabLst>
            </a:pPr>
            <a:r>
              <a:rPr lang="en-US" sz="1600" dirty="0" smtClean="0"/>
              <a:t>	-	e.g., “</a:t>
            </a:r>
            <a:r>
              <a:rPr lang="en-US" sz="1600" b="1" dirty="0" smtClean="0">
                <a:solidFill>
                  <a:srgbClr val="003399"/>
                </a:solidFill>
                <a:latin typeface="Courier New" pitchFamily="49" charset="0"/>
              </a:rPr>
              <a:t>move</a:t>
            </a:r>
            <a:r>
              <a:rPr lang="en-US" sz="1600" dirty="0" smtClean="0">
                <a:latin typeface="Courier New" pitchFamily="49" charset="0"/>
              </a:rPr>
              <a:t> $t0, $t1</a:t>
            </a:r>
            <a:r>
              <a:rPr lang="en-US" sz="1600" dirty="0" smtClean="0"/>
              <a:t>” exists only as an extension to assembly </a:t>
            </a:r>
          </a:p>
          <a:p>
            <a:pPr marL="457200" indent="-457200">
              <a:tabLst>
                <a:tab pos="228600" algn="l"/>
              </a:tabLst>
            </a:pPr>
            <a:r>
              <a:rPr lang="en-US" sz="1600" dirty="0" smtClean="0"/>
              <a:t>	-	would be translated to “</a:t>
            </a:r>
            <a:r>
              <a:rPr lang="en-US" sz="1600" b="1" dirty="0">
                <a:solidFill>
                  <a:srgbClr val="003399"/>
                </a:solidFill>
                <a:latin typeface="Courier New" pitchFamily="49" charset="0"/>
              </a:rPr>
              <a:t>add</a:t>
            </a:r>
            <a:r>
              <a:rPr lang="en-US" sz="1600" dirty="0" smtClean="0">
                <a:latin typeface="Courier New" pitchFamily="49" charset="0"/>
              </a:rPr>
              <a:t> $t0,$t1,$zero</a:t>
            </a:r>
            <a:r>
              <a:rPr lang="en-US" sz="1600" dirty="0" smtClean="0"/>
              <a:t>” by the assembler</a:t>
            </a:r>
          </a:p>
          <a:p>
            <a:pPr marL="457200" indent="-457200">
              <a:tabLst>
                <a:tab pos="228600" algn="l"/>
              </a:tabLst>
            </a:pPr>
            <a:endParaRPr lang="en-US" dirty="0" smtClean="0"/>
          </a:p>
          <a:p>
            <a:pPr marL="457200" indent="-457200">
              <a:tabLst>
                <a:tab pos="228600" algn="l"/>
              </a:tabLst>
            </a:pPr>
            <a:r>
              <a:rPr lang="en-US" dirty="0" smtClean="0"/>
              <a:t>When considering performance you should count real instructions	</a:t>
            </a:r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71450"/>
            <a:ext cx="7620000" cy="342900"/>
          </a:xfrm>
          <a:noFill/>
        </p:spPr>
        <p:txBody>
          <a:bodyPr lIns="90488" tIns="44450" rIns="90488" bIns="44450"/>
          <a:lstStyle/>
          <a:p>
            <a:r>
              <a:rPr lang="en-US" dirty="0" smtClean="0"/>
              <a:t>Assembly Language vs. Machine Language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Classifying the Assembly Instructions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685800"/>
            <a:ext cx="8458200" cy="4909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sz="1800" dirty="0" smtClean="0">
                <a:latin typeface="Arial" panose="020B0604020202020204" pitchFamily="34" charset="0"/>
              </a:rPr>
              <a:t>Examining the (basic) MIPS assembly instructions, we can easily identify three fundamentally different categories, according to the parameters they take:</a:t>
            </a:r>
          </a:p>
          <a:p>
            <a:pPr marL="0" indent="0"/>
            <a:endParaRPr lang="en-US" sz="1800" dirty="0">
              <a:latin typeface="Arial" panose="020B0604020202020204" pitchFamily="34" charset="0"/>
            </a:endParaRPr>
          </a:p>
          <a:p>
            <a:pPr marL="457200" indent="-457200">
              <a:tabLst>
                <a:tab pos="228600" algn="l"/>
              </a:tabLst>
            </a:pPr>
            <a:r>
              <a:rPr lang="en-US" sz="1800" dirty="0" smtClean="0">
                <a:latin typeface="Arial" panose="020B0604020202020204" pitchFamily="34" charset="0"/>
              </a:rPr>
              <a:t>	-	instructions that take 3 registers</a:t>
            </a:r>
          </a:p>
          <a:p>
            <a:pPr marL="457200" indent="-457200">
              <a:tabLst>
                <a:tab pos="228600" algn="l"/>
              </a:tabLst>
            </a:pPr>
            <a:r>
              <a:rPr lang="en-US" sz="1800" dirty="0">
                <a:latin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</a:rPr>
              <a:t>		</a:t>
            </a:r>
            <a:r>
              <a:rPr lang="en-US" sz="1800" b="1" dirty="0" smtClean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$s0, $s1, $s2</a:t>
            </a:r>
          </a:p>
          <a:p>
            <a:pPr marL="457200" indent="-457200"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or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$t1, $t0, $t1</a:t>
            </a:r>
          </a:p>
          <a:p>
            <a:pPr marL="457200" indent="-457200">
              <a:tabLst>
                <a:tab pos="228600" algn="l"/>
              </a:tabLst>
            </a:pPr>
            <a:endParaRPr lang="en-US" sz="1800" dirty="0" smtClean="0">
              <a:latin typeface="Arial" panose="020B0604020202020204" pitchFamily="34" charset="0"/>
            </a:endParaRPr>
          </a:p>
          <a:p>
            <a:pPr marL="457200" indent="-457200">
              <a:tabLst>
                <a:tab pos="228600" algn="l"/>
              </a:tabLst>
            </a:pPr>
            <a:r>
              <a:rPr lang="en-US" sz="1800" dirty="0">
                <a:latin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</a:rPr>
              <a:t>-	instructions that take 2 registers and an immediate (offset, number, address, etc.)</a:t>
            </a:r>
          </a:p>
          <a:p>
            <a:pPr marL="457200" indent="-457200">
              <a:tabLst>
                <a:tab pos="228600" algn="l"/>
              </a:tabLst>
            </a:pPr>
            <a:r>
              <a:rPr lang="en-US" sz="1800" dirty="0">
                <a:latin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</a:rPr>
              <a:t>		</a:t>
            </a:r>
            <a:r>
              <a:rPr lang="en-US" sz="18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$t7, $s5, 42</a:t>
            </a:r>
          </a:p>
          <a:p>
            <a:pPr marL="457200" indent="-457200"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$s3, 12($t4)</a:t>
            </a:r>
          </a:p>
          <a:p>
            <a:pPr marL="457200" indent="-457200">
              <a:tabLst>
                <a:tab pos="228600" algn="l"/>
              </a:tabLst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err="1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$t1, $t3, Label01</a:t>
            </a:r>
          </a:p>
          <a:p>
            <a:pPr marL="457200" indent="-457200">
              <a:tabLst>
                <a:tab pos="228600" algn="l"/>
              </a:tabLst>
            </a:pPr>
            <a:endParaRPr lang="en-US" sz="1800" dirty="0" smtClean="0">
              <a:latin typeface="Arial" panose="020B0604020202020204" pitchFamily="34" charset="0"/>
            </a:endParaRPr>
          </a:p>
          <a:p>
            <a:pPr marL="457200" indent="-457200">
              <a:tabLst>
                <a:tab pos="228600" algn="l"/>
              </a:tabLst>
            </a:pPr>
            <a:r>
              <a:rPr lang="en-US" sz="1800" dirty="0">
                <a:latin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</a:rPr>
              <a:t>-	instructions that take an immediate </a:t>
            </a:r>
          </a:p>
          <a:p>
            <a:pPr marL="457200" indent="-457200">
              <a:tabLst>
                <a:tab pos="228600" algn="l"/>
              </a:tabLst>
            </a:pPr>
            <a:r>
              <a:rPr lang="en-US" sz="1800" dirty="0">
                <a:latin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</a:rPr>
              <a:t>		</a:t>
            </a:r>
            <a:r>
              <a:rPr lang="en-US" sz="1800" b="1" dirty="0">
                <a:solidFill>
                  <a:srgbClr val="003399"/>
                </a:solidFill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Label01</a:t>
            </a:r>
            <a:endParaRPr lang="en-US" sz="18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1209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225425" y="312738"/>
            <a:ext cx="2643188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685800"/>
            <a:ext cx="8458200" cy="1684338"/>
          </a:xfrm>
          <a:noFill/>
        </p:spPr>
        <p:txBody>
          <a:bodyPr lIns="90488" tIns="44450" rIns="90488" bIns="44450"/>
          <a:lstStyle/>
          <a:p>
            <a:r>
              <a:rPr lang="en-US" dirty="0" smtClean="0"/>
              <a:t>Simple instructions, all 32 bits wide</a:t>
            </a:r>
          </a:p>
          <a:p>
            <a:endParaRPr lang="en-US" dirty="0" smtClean="0"/>
          </a:p>
          <a:p>
            <a:r>
              <a:rPr lang="en-US" dirty="0" smtClean="0"/>
              <a:t>Very structured, no unnecessary baggage</a:t>
            </a:r>
          </a:p>
          <a:p>
            <a:endParaRPr lang="en-US" dirty="0" smtClean="0"/>
          </a:p>
          <a:p>
            <a:r>
              <a:rPr lang="en-US" dirty="0" smtClean="0"/>
              <a:t>Only three*  instruction formats with strictly-defined fields:</a:t>
            </a:r>
          </a:p>
        </p:txBody>
      </p:sp>
      <p:sp>
        <p:nvSpPr>
          <p:cNvPr id="7173" name="Rectangle 23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dirty="0" smtClean="0"/>
              <a:t>Overview of MIPS Machine Language</a:t>
            </a:r>
          </a:p>
        </p:txBody>
      </p:sp>
      <p:sp>
        <p:nvSpPr>
          <p:cNvPr id="7174" name="Rectangle 24"/>
          <p:cNvSpPr>
            <a:spLocks noChangeArrowheads="1"/>
          </p:cNvSpPr>
          <p:nvPr/>
        </p:nvSpPr>
        <p:spPr bwMode="auto">
          <a:xfrm>
            <a:off x="457200" y="4797425"/>
            <a:ext cx="8458200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1139825" algn="l"/>
              </a:tabLst>
            </a:pPr>
            <a:r>
              <a:rPr lang="en-US" sz="1800" dirty="0" smtClean="0">
                <a:latin typeface="Arial" panose="020B0604020202020204" pitchFamily="34" charset="0"/>
              </a:rPr>
              <a:t>R-format:	basic </a:t>
            </a:r>
            <a:r>
              <a:rPr lang="en-US" sz="1800" dirty="0">
                <a:latin typeface="Arial" panose="020B0604020202020204" pitchFamily="34" charset="0"/>
              </a:rPr>
              <a:t>arithmetical-logical </a:t>
            </a:r>
            <a:r>
              <a:rPr lang="en-US" sz="1800" dirty="0" smtClean="0">
                <a:latin typeface="Arial" panose="020B0604020202020204" pitchFamily="34" charset="0"/>
              </a:rPr>
              <a:t>instructions</a:t>
            </a:r>
            <a:endParaRPr lang="en-US" sz="1800" dirty="0">
              <a:latin typeface="Arial" panose="020B0604020202020204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1139825" algn="l"/>
              </a:tabLst>
            </a:pPr>
            <a:r>
              <a:rPr lang="en-US" sz="1800" dirty="0" smtClean="0">
                <a:latin typeface="Arial" panose="020B0604020202020204" pitchFamily="34" charset="0"/>
              </a:rPr>
              <a:t>I-format	load/store/conditional </a:t>
            </a:r>
            <a:r>
              <a:rPr lang="en-US" sz="1800" dirty="0">
                <a:latin typeface="Arial" panose="020B0604020202020204" pitchFamily="34" charset="0"/>
              </a:rPr>
              <a:t>branch </a:t>
            </a:r>
            <a:r>
              <a:rPr lang="en-US" sz="1800" dirty="0" smtClean="0">
                <a:latin typeface="Arial" panose="020B0604020202020204" pitchFamily="34" charset="0"/>
              </a:rPr>
              <a:t>instructions</a:t>
            </a:r>
            <a:endParaRPr lang="en-US" sz="1800" dirty="0">
              <a:latin typeface="Arial" panose="020B0604020202020204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1139825" algn="l"/>
              </a:tabLst>
            </a:pPr>
            <a:r>
              <a:rPr lang="en-US" sz="1800" dirty="0" smtClean="0">
                <a:latin typeface="Arial" panose="020B0604020202020204" pitchFamily="34" charset="0"/>
              </a:rPr>
              <a:t>J-format:	jump/unconditional </a:t>
            </a:r>
            <a:r>
              <a:rPr lang="en-US" sz="1800" dirty="0">
                <a:latin typeface="Arial" panose="020B0604020202020204" pitchFamily="34" charset="0"/>
              </a:rPr>
              <a:t>branch </a:t>
            </a:r>
            <a:r>
              <a:rPr lang="en-US" sz="1800" dirty="0" smtClean="0">
                <a:latin typeface="Arial" panose="020B0604020202020204" pitchFamily="34" charset="0"/>
              </a:rPr>
              <a:t>instructions</a:t>
            </a:r>
            <a:endParaRPr lang="en-US" sz="1800" dirty="0">
              <a:latin typeface="Arial" panose="020B0604020202020204" pitchFamily="34" charset="0"/>
            </a:endParaRPr>
          </a:p>
        </p:txBody>
      </p:sp>
      <p:grpSp>
        <p:nvGrpSpPr>
          <p:cNvPr id="7175" name="Group 25"/>
          <p:cNvGrpSpPr>
            <a:grpSpLocks/>
          </p:cNvGrpSpPr>
          <p:nvPr/>
        </p:nvGrpSpPr>
        <p:grpSpPr bwMode="auto">
          <a:xfrm>
            <a:off x="1047750" y="2667000"/>
            <a:ext cx="7029450" cy="1371600"/>
            <a:chOff x="516" y="2592"/>
            <a:chExt cx="4428" cy="864"/>
          </a:xfrm>
        </p:grpSpPr>
        <p:sp>
          <p:nvSpPr>
            <p:cNvPr id="7176" name="Rectangle 26"/>
            <p:cNvSpPr>
              <a:spLocks noChangeArrowheads="1"/>
            </p:cNvSpPr>
            <p:nvPr/>
          </p:nvSpPr>
          <p:spPr bwMode="auto">
            <a:xfrm>
              <a:off x="516" y="2592"/>
              <a:ext cx="25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9050" tIns="26988" rIns="19050" bIns="26988">
              <a:spAutoFit/>
            </a:bodyPr>
            <a:lstStyle/>
            <a:p>
              <a:pPr defTabSz="904875">
                <a:lnSpc>
                  <a:spcPts val="2100"/>
                </a:lnSpc>
                <a:spcBef>
                  <a:spcPts val="600"/>
                </a:spcBef>
                <a:spcAft>
                  <a:spcPts val="600"/>
                </a:spcAft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800" b="1" dirty="0">
                  <a:solidFill>
                    <a:srgbClr val="000000"/>
                  </a:solidFill>
                  <a:latin typeface="Courier New" pitchFamily="49" charset="0"/>
                </a:rPr>
                <a:t>R</a:t>
              </a:r>
            </a:p>
          </p:txBody>
        </p:sp>
        <p:grpSp>
          <p:nvGrpSpPr>
            <p:cNvPr id="7177" name="Group 27"/>
            <p:cNvGrpSpPr>
              <a:grpSpLocks/>
            </p:cNvGrpSpPr>
            <p:nvPr/>
          </p:nvGrpSpPr>
          <p:grpSpPr bwMode="auto">
            <a:xfrm>
              <a:off x="864" y="2592"/>
              <a:ext cx="4080" cy="214"/>
              <a:chOff x="864" y="2592"/>
              <a:chExt cx="4080" cy="214"/>
            </a:xfrm>
          </p:grpSpPr>
          <p:sp>
            <p:nvSpPr>
              <p:cNvPr id="7212" name="Rectangle 28"/>
              <p:cNvSpPr>
                <a:spLocks noChangeArrowheads="1"/>
              </p:cNvSpPr>
              <p:nvPr/>
            </p:nvSpPr>
            <p:spPr bwMode="auto">
              <a:xfrm>
                <a:off x="4264" y="2592"/>
                <a:ext cx="680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Monotype Sorts" pitchFamily="2" charset="2"/>
                  <a:buNone/>
                </a:pPr>
                <a:r>
                  <a:rPr lang="en-US" sz="1600">
                    <a:latin typeface="Courier New" pitchFamily="49" charset="0"/>
                  </a:rPr>
                  <a:t>funct</a:t>
                </a:r>
              </a:p>
            </p:txBody>
          </p:sp>
          <p:sp>
            <p:nvSpPr>
              <p:cNvPr id="7213" name="Rectangle 29"/>
              <p:cNvSpPr>
                <a:spLocks noChangeArrowheads="1"/>
              </p:cNvSpPr>
              <p:nvPr/>
            </p:nvSpPr>
            <p:spPr bwMode="auto">
              <a:xfrm>
                <a:off x="3584" y="2592"/>
                <a:ext cx="680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Monotype Sorts" pitchFamily="2" charset="2"/>
                  <a:buNone/>
                </a:pPr>
                <a:r>
                  <a:rPr lang="en-US" sz="1600">
                    <a:latin typeface="Courier New" pitchFamily="49" charset="0"/>
                  </a:rPr>
                  <a:t>shamt</a:t>
                </a:r>
              </a:p>
            </p:txBody>
          </p:sp>
          <p:sp>
            <p:nvSpPr>
              <p:cNvPr id="7214" name="Rectangle 30"/>
              <p:cNvSpPr>
                <a:spLocks noChangeArrowheads="1"/>
              </p:cNvSpPr>
              <p:nvPr/>
            </p:nvSpPr>
            <p:spPr bwMode="auto">
              <a:xfrm>
                <a:off x="2904" y="2592"/>
                <a:ext cx="680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Monotype Sorts" pitchFamily="2" charset="2"/>
                  <a:buNone/>
                </a:pPr>
                <a:r>
                  <a:rPr lang="en-US" sz="1600">
                    <a:latin typeface="Courier New" pitchFamily="49" charset="0"/>
                  </a:rPr>
                  <a:t>rd</a:t>
                </a:r>
              </a:p>
            </p:txBody>
          </p:sp>
          <p:sp>
            <p:nvSpPr>
              <p:cNvPr id="7215" name="Rectangle 31"/>
              <p:cNvSpPr>
                <a:spLocks noChangeArrowheads="1"/>
              </p:cNvSpPr>
              <p:nvPr/>
            </p:nvSpPr>
            <p:spPr bwMode="auto">
              <a:xfrm>
                <a:off x="2249" y="2592"/>
                <a:ext cx="655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Monotype Sorts" pitchFamily="2" charset="2"/>
                  <a:buNone/>
                </a:pPr>
                <a:r>
                  <a:rPr lang="en-US" sz="1600">
                    <a:latin typeface="Courier New" pitchFamily="49" charset="0"/>
                  </a:rPr>
                  <a:t>rt</a:t>
                </a:r>
              </a:p>
            </p:txBody>
          </p:sp>
          <p:sp>
            <p:nvSpPr>
              <p:cNvPr id="7216" name="Rectangle 32"/>
              <p:cNvSpPr>
                <a:spLocks noChangeArrowheads="1"/>
              </p:cNvSpPr>
              <p:nvPr/>
            </p:nvSpPr>
            <p:spPr bwMode="auto">
              <a:xfrm>
                <a:off x="1544" y="2592"/>
                <a:ext cx="705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Monotype Sorts" pitchFamily="2" charset="2"/>
                  <a:buNone/>
                </a:pPr>
                <a:r>
                  <a:rPr lang="en-US" sz="1600">
                    <a:latin typeface="Courier New" pitchFamily="49" charset="0"/>
                  </a:rPr>
                  <a:t>rs</a:t>
                </a:r>
              </a:p>
            </p:txBody>
          </p:sp>
          <p:sp>
            <p:nvSpPr>
              <p:cNvPr id="7217" name="Rectangle 33"/>
              <p:cNvSpPr>
                <a:spLocks noChangeArrowheads="1"/>
              </p:cNvSpPr>
              <p:nvPr/>
            </p:nvSpPr>
            <p:spPr bwMode="auto">
              <a:xfrm>
                <a:off x="864" y="2592"/>
                <a:ext cx="680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Monotype Sorts" pitchFamily="2" charset="2"/>
                  <a:buNone/>
                </a:pPr>
                <a:r>
                  <a:rPr lang="en-US" sz="1600">
                    <a:latin typeface="Courier New" pitchFamily="49" charset="0"/>
                  </a:rPr>
                  <a:t>op	</a:t>
                </a:r>
              </a:p>
            </p:txBody>
          </p:sp>
          <p:sp>
            <p:nvSpPr>
              <p:cNvPr id="7218" name="Line 34"/>
              <p:cNvSpPr>
                <a:spLocks noChangeShapeType="1"/>
              </p:cNvSpPr>
              <p:nvPr/>
            </p:nvSpPr>
            <p:spPr bwMode="auto">
              <a:xfrm>
                <a:off x="864" y="2592"/>
                <a:ext cx="4080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219" name="Line 35"/>
              <p:cNvSpPr>
                <a:spLocks noChangeShapeType="1"/>
              </p:cNvSpPr>
              <p:nvPr/>
            </p:nvSpPr>
            <p:spPr bwMode="auto">
              <a:xfrm>
                <a:off x="864" y="2803"/>
                <a:ext cx="4080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220" name="Line 36"/>
              <p:cNvSpPr>
                <a:spLocks noChangeShapeType="1"/>
              </p:cNvSpPr>
              <p:nvPr/>
            </p:nvSpPr>
            <p:spPr bwMode="auto">
              <a:xfrm>
                <a:off x="864" y="2592"/>
                <a:ext cx="0" cy="211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221" name="Line 37"/>
              <p:cNvSpPr>
                <a:spLocks noChangeShapeType="1"/>
              </p:cNvSpPr>
              <p:nvPr/>
            </p:nvSpPr>
            <p:spPr bwMode="auto">
              <a:xfrm>
                <a:off x="1544" y="2592"/>
                <a:ext cx="0" cy="2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222" name="Line 38"/>
              <p:cNvSpPr>
                <a:spLocks noChangeShapeType="1"/>
              </p:cNvSpPr>
              <p:nvPr/>
            </p:nvSpPr>
            <p:spPr bwMode="auto">
              <a:xfrm>
                <a:off x="2249" y="2592"/>
                <a:ext cx="0" cy="2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223" name="Line 39"/>
              <p:cNvSpPr>
                <a:spLocks noChangeShapeType="1"/>
              </p:cNvSpPr>
              <p:nvPr/>
            </p:nvSpPr>
            <p:spPr bwMode="auto">
              <a:xfrm>
                <a:off x="2904" y="2592"/>
                <a:ext cx="0" cy="2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224" name="Line 40"/>
              <p:cNvSpPr>
                <a:spLocks noChangeShapeType="1"/>
              </p:cNvSpPr>
              <p:nvPr/>
            </p:nvSpPr>
            <p:spPr bwMode="auto">
              <a:xfrm>
                <a:off x="3584" y="2592"/>
                <a:ext cx="0" cy="2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225" name="Line 41"/>
              <p:cNvSpPr>
                <a:spLocks noChangeShapeType="1"/>
              </p:cNvSpPr>
              <p:nvPr/>
            </p:nvSpPr>
            <p:spPr bwMode="auto">
              <a:xfrm>
                <a:off x="4264" y="2592"/>
                <a:ext cx="0" cy="2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226" name="Line 42"/>
              <p:cNvSpPr>
                <a:spLocks noChangeShapeType="1"/>
              </p:cNvSpPr>
              <p:nvPr/>
            </p:nvSpPr>
            <p:spPr bwMode="auto">
              <a:xfrm>
                <a:off x="4944" y="2592"/>
                <a:ext cx="0" cy="211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227" name="Line 43"/>
              <p:cNvSpPr>
                <a:spLocks noChangeShapeType="1"/>
              </p:cNvSpPr>
              <p:nvPr/>
            </p:nvSpPr>
            <p:spPr bwMode="auto">
              <a:xfrm>
                <a:off x="864" y="2806"/>
                <a:ext cx="68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228" name="Line 44"/>
              <p:cNvSpPr>
                <a:spLocks noChangeShapeType="1"/>
              </p:cNvSpPr>
              <p:nvPr/>
            </p:nvSpPr>
            <p:spPr bwMode="auto">
              <a:xfrm>
                <a:off x="1544" y="2806"/>
                <a:ext cx="68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229" name="Line 45"/>
              <p:cNvSpPr>
                <a:spLocks noChangeShapeType="1"/>
              </p:cNvSpPr>
              <p:nvPr/>
            </p:nvSpPr>
            <p:spPr bwMode="auto">
              <a:xfrm>
                <a:off x="2224" y="2806"/>
                <a:ext cx="68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230" name="Line 46"/>
              <p:cNvSpPr>
                <a:spLocks noChangeShapeType="1"/>
              </p:cNvSpPr>
              <p:nvPr/>
            </p:nvSpPr>
            <p:spPr bwMode="auto">
              <a:xfrm>
                <a:off x="2904" y="2806"/>
                <a:ext cx="68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231" name="Line 47"/>
              <p:cNvSpPr>
                <a:spLocks noChangeShapeType="1"/>
              </p:cNvSpPr>
              <p:nvPr/>
            </p:nvSpPr>
            <p:spPr bwMode="auto">
              <a:xfrm>
                <a:off x="3584" y="2806"/>
                <a:ext cx="68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232" name="Line 48"/>
              <p:cNvSpPr>
                <a:spLocks noChangeShapeType="1"/>
              </p:cNvSpPr>
              <p:nvPr/>
            </p:nvSpPr>
            <p:spPr bwMode="auto">
              <a:xfrm>
                <a:off x="4264" y="2806"/>
                <a:ext cx="68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7178" name="Group 49"/>
            <p:cNvGrpSpPr>
              <a:grpSpLocks/>
            </p:cNvGrpSpPr>
            <p:nvPr/>
          </p:nvGrpSpPr>
          <p:grpSpPr bwMode="auto">
            <a:xfrm>
              <a:off x="864" y="2906"/>
              <a:ext cx="4080" cy="214"/>
              <a:chOff x="864" y="2906"/>
              <a:chExt cx="4080" cy="214"/>
            </a:xfrm>
          </p:grpSpPr>
          <p:sp>
            <p:nvSpPr>
              <p:cNvPr id="7195" name="Rectangle 50"/>
              <p:cNvSpPr>
                <a:spLocks noChangeArrowheads="1"/>
              </p:cNvSpPr>
              <p:nvPr/>
            </p:nvSpPr>
            <p:spPr bwMode="auto">
              <a:xfrm>
                <a:off x="2904" y="2906"/>
                <a:ext cx="1992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Monotype Sorts" pitchFamily="2" charset="2"/>
                  <a:buNone/>
                </a:pPr>
                <a:r>
                  <a:rPr lang="en-US" sz="1600">
                    <a:latin typeface="Courier New" pitchFamily="49" charset="0"/>
                  </a:rPr>
                  <a:t>16-bit immediate</a:t>
                </a:r>
              </a:p>
            </p:txBody>
          </p:sp>
          <p:sp>
            <p:nvSpPr>
              <p:cNvPr id="7196" name="Rectangle 51"/>
              <p:cNvSpPr>
                <a:spLocks noChangeArrowheads="1"/>
              </p:cNvSpPr>
              <p:nvPr/>
            </p:nvSpPr>
            <p:spPr bwMode="auto">
              <a:xfrm>
                <a:off x="2249" y="2906"/>
                <a:ext cx="655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Monotype Sorts" pitchFamily="2" charset="2"/>
                  <a:buNone/>
                </a:pPr>
                <a:r>
                  <a:rPr lang="en-US" sz="1600">
                    <a:latin typeface="Courier New" pitchFamily="49" charset="0"/>
                  </a:rPr>
                  <a:t>rt</a:t>
                </a:r>
              </a:p>
            </p:txBody>
          </p:sp>
          <p:sp>
            <p:nvSpPr>
              <p:cNvPr id="7197" name="Rectangle 52"/>
              <p:cNvSpPr>
                <a:spLocks noChangeArrowheads="1"/>
              </p:cNvSpPr>
              <p:nvPr/>
            </p:nvSpPr>
            <p:spPr bwMode="auto">
              <a:xfrm>
                <a:off x="1544" y="2906"/>
                <a:ext cx="705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Monotype Sorts" pitchFamily="2" charset="2"/>
                  <a:buNone/>
                </a:pPr>
                <a:r>
                  <a:rPr lang="en-US" sz="1600">
                    <a:latin typeface="Courier New" pitchFamily="49" charset="0"/>
                  </a:rPr>
                  <a:t>rs</a:t>
                </a:r>
              </a:p>
            </p:txBody>
          </p:sp>
          <p:sp>
            <p:nvSpPr>
              <p:cNvPr id="7198" name="Rectangle 53"/>
              <p:cNvSpPr>
                <a:spLocks noChangeArrowheads="1"/>
              </p:cNvSpPr>
              <p:nvPr/>
            </p:nvSpPr>
            <p:spPr bwMode="auto">
              <a:xfrm>
                <a:off x="864" y="2906"/>
                <a:ext cx="680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Monotype Sorts" pitchFamily="2" charset="2"/>
                  <a:buNone/>
                </a:pPr>
                <a:r>
                  <a:rPr lang="en-US" sz="1600">
                    <a:latin typeface="Courier New" pitchFamily="49" charset="0"/>
                  </a:rPr>
                  <a:t>op	</a:t>
                </a:r>
              </a:p>
            </p:txBody>
          </p:sp>
          <p:sp>
            <p:nvSpPr>
              <p:cNvPr id="7199" name="Line 54"/>
              <p:cNvSpPr>
                <a:spLocks noChangeShapeType="1"/>
              </p:cNvSpPr>
              <p:nvPr/>
            </p:nvSpPr>
            <p:spPr bwMode="auto">
              <a:xfrm>
                <a:off x="864" y="2906"/>
                <a:ext cx="4080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200" name="Line 55"/>
              <p:cNvSpPr>
                <a:spLocks noChangeShapeType="1"/>
              </p:cNvSpPr>
              <p:nvPr/>
            </p:nvSpPr>
            <p:spPr bwMode="auto">
              <a:xfrm>
                <a:off x="864" y="3117"/>
                <a:ext cx="4080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201" name="Line 56"/>
              <p:cNvSpPr>
                <a:spLocks noChangeShapeType="1"/>
              </p:cNvSpPr>
              <p:nvPr/>
            </p:nvSpPr>
            <p:spPr bwMode="auto">
              <a:xfrm>
                <a:off x="864" y="2906"/>
                <a:ext cx="0" cy="211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202" name="Line 57"/>
              <p:cNvSpPr>
                <a:spLocks noChangeShapeType="1"/>
              </p:cNvSpPr>
              <p:nvPr/>
            </p:nvSpPr>
            <p:spPr bwMode="auto">
              <a:xfrm>
                <a:off x="1544" y="2906"/>
                <a:ext cx="0" cy="2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203" name="Line 58"/>
              <p:cNvSpPr>
                <a:spLocks noChangeShapeType="1"/>
              </p:cNvSpPr>
              <p:nvPr/>
            </p:nvSpPr>
            <p:spPr bwMode="auto">
              <a:xfrm>
                <a:off x="2249" y="2906"/>
                <a:ext cx="0" cy="2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204" name="Line 59"/>
              <p:cNvSpPr>
                <a:spLocks noChangeShapeType="1"/>
              </p:cNvSpPr>
              <p:nvPr/>
            </p:nvSpPr>
            <p:spPr bwMode="auto">
              <a:xfrm>
                <a:off x="2904" y="2906"/>
                <a:ext cx="0" cy="2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205" name="Line 60"/>
              <p:cNvSpPr>
                <a:spLocks noChangeShapeType="1"/>
              </p:cNvSpPr>
              <p:nvPr/>
            </p:nvSpPr>
            <p:spPr bwMode="auto">
              <a:xfrm>
                <a:off x="4944" y="2906"/>
                <a:ext cx="0" cy="211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206" name="Line 61"/>
              <p:cNvSpPr>
                <a:spLocks noChangeShapeType="1"/>
              </p:cNvSpPr>
              <p:nvPr/>
            </p:nvSpPr>
            <p:spPr bwMode="auto">
              <a:xfrm>
                <a:off x="864" y="3120"/>
                <a:ext cx="68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207" name="Line 62"/>
              <p:cNvSpPr>
                <a:spLocks noChangeShapeType="1"/>
              </p:cNvSpPr>
              <p:nvPr/>
            </p:nvSpPr>
            <p:spPr bwMode="auto">
              <a:xfrm>
                <a:off x="1544" y="3120"/>
                <a:ext cx="68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208" name="Line 63"/>
              <p:cNvSpPr>
                <a:spLocks noChangeShapeType="1"/>
              </p:cNvSpPr>
              <p:nvPr/>
            </p:nvSpPr>
            <p:spPr bwMode="auto">
              <a:xfrm>
                <a:off x="2224" y="3120"/>
                <a:ext cx="68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209" name="Line 64"/>
              <p:cNvSpPr>
                <a:spLocks noChangeShapeType="1"/>
              </p:cNvSpPr>
              <p:nvPr/>
            </p:nvSpPr>
            <p:spPr bwMode="auto">
              <a:xfrm>
                <a:off x="2904" y="3120"/>
                <a:ext cx="68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210" name="Line 65"/>
              <p:cNvSpPr>
                <a:spLocks noChangeShapeType="1"/>
              </p:cNvSpPr>
              <p:nvPr/>
            </p:nvSpPr>
            <p:spPr bwMode="auto">
              <a:xfrm>
                <a:off x="3584" y="3120"/>
                <a:ext cx="68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211" name="Line 66"/>
              <p:cNvSpPr>
                <a:spLocks noChangeShapeType="1"/>
              </p:cNvSpPr>
              <p:nvPr/>
            </p:nvSpPr>
            <p:spPr bwMode="auto">
              <a:xfrm>
                <a:off x="4264" y="3120"/>
                <a:ext cx="68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7179" name="Group 67"/>
            <p:cNvGrpSpPr>
              <a:grpSpLocks/>
            </p:cNvGrpSpPr>
            <p:nvPr/>
          </p:nvGrpSpPr>
          <p:grpSpPr bwMode="auto">
            <a:xfrm>
              <a:off x="864" y="3242"/>
              <a:ext cx="4080" cy="214"/>
              <a:chOff x="864" y="3242"/>
              <a:chExt cx="4080" cy="214"/>
            </a:xfrm>
          </p:grpSpPr>
          <p:sp>
            <p:nvSpPr>
              <p:cNvPr id="7182" name="Rectangle 68"/>
              <p:cNvSpPr>
                <a:spLocks noChangeArrowheads="1"/>
              </p:cNvSpPr>
              <p:nvPr/>
            </p:nvSpPr>
            <p:spPr bwMode="auto">
              <a:xfrm>
                <a:off x="1584" y="3242"/>
                <a:ext cx="3312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Monotype Sorts" pitchFamily="2" charset="2"/>
                  <a:buNone/>
                </a:pPr>
                <a:r>
                  <a:rPr lang="en-US" sz="1600">
                    <a:latin typeface="Courier New" pitchFamily="49" charset="0"/>
                  </a:rPr>
                  <a:t>26-bit immediate</a:t>
                </a:r>
              </a:p>
            </p:txBody>
          </p:sp>
          <p:sp>
            <p:nvSpPr>
              <p:cNvPr id="7183" name="Rectangle 69"/>
              <p:cNvSpPr>
                <a:spLocks noChangeArrowheads="1"/>
              </p:cNvSpPr>
              <p:nvPr/>
            </p:nvSpPr>
            <p:spPr bwMode="auto">
              <a:xfrm>
                <a:off x="864" y="3242"/>
                <a:ext cx="680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Monotype Sorts" pitchFamily="2" charset="2"/>
                  <a:buNone/>
                </a:pPr>
                <a:r>
                  <a:rPr lang="en-US" sz="1600">
                    <a:latin typeface="Courier New" pitchFamily="49" charset="0"/>
                  </a:rPr>
                  <a:t>op	</a:t>
                </a:r>
              </a:p>
            </p:txBody>
          </p:sp>
          <p:sp>
            <p:nvSpPr>
              <p:cNvPr id="7184" name="Line 70"/>
              <p:cNvSpPr>
                <a:spLocks noChangeShapeType="1"/>
              </p:cNvSpPr>
              <p:nvPr/>
            </p:nvSpPr>
            <p:spPr bwMode="auto">
              <a:xfrm>
                <a:off x="864" y="3242"/>
                <a:ext cx="4080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185" name="Line 71"/>
              <p:cNvSpPr>
                <a:spLocks noChangeShapeType="1"/>
              </p:cNvSpPr>
              <p:nvPr/>
            </p:nvSpPr>
            <p:spPr bwMode="auto">
              <a:xfrm>
                <a:off x="864" y="3453"/>
                <a:ext cx="4080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186" name="Line 72"/>
              <p:cNvSpPr>
                <a:spLocks noChangeShapeType="1"/>
              </p:cNvSpPr>
              <p:nvPr/>
            </p:nvSpPr>
            <p:spPr bwMode="auto">
              <a:xfrm>
                <a:off x="864" y="3242"/>
                <a:ext cx="0" cy="211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187" name="Line 73"/>
              <p:cNvSpPr>
                <a:spLocks noChangeShapeType="1"/>
              </p:cNvSpPr>
              <p:nvPr/>
            </p:nvSpPr>
            <p:spPr bwMode="auto">
              <a:xfrm>
                <a:off x="1544" y="3242"/>
                <a:ext cx="0" cy="2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188" name="Line 74"/>
              <p:cNvSpPr>
                <a:spLocks noChangeShapeType="1"/>
              </p:cNvSpPr>
              <p:nvPr/>
            </p:nvSpPr>
            <p:spPr bwMode="auto">
              <a:xfrm>
                <a:off x="4944" y="3242"/>
                <a:ext cx="0" cy="211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189" name="Line 75"/>
              <p:cNvSpPr>
                <a:spLocks noChangeShapeType="1"/>
              </p:cNvSpPr>
              <p:nvPr/>
            </p:nvSpPr>
            <p:spPr bwMode="auto">
              <a:xfrm>
                <a:off x="864" y="3456"/>
                <a:ext cx="68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190" name="Line 76"/>
              <p:cNvSpPr>
                <a:spLocks noChangeShapeType="1"/>
              </p:cNvSpPr>
              <p:nvPr/>
            </p:nvSpPr>
            <p:spPr bwMode="auto">
              <a:xfrm>
                <a:off x="1544" y="3456"/>
                <a:ext cx="68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191" name="Line 77"/>
              <p:cNvSpPr>
                <a:spLocks noChangeShapeType="1"/>
              </p:cNvSpPr>
              <p:nvPr/>
            </p:nvSpPr>
            <p:spPr bwMode="auto">
              <a:xfrm>
                <a:off x="2224" y="3456"/>
                <a:ext cx="68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192" name="Line 78"/>
              <p:cNvSpPr>
                <a:spLocks noChangeShapeType="1"/>
              </p:cNvSpPr>
              <p:nvPr/>
            </p:nvSpPr>
            <p:spPr bwMode="auto">
              <a:xfrm>
                <a:off x="2904" y="3456"/>
                <a:ext cx="68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193" name="Line 79"/>
              <p:cNvSpPr>
                <a:spLocks noChangeShapeType="1"/>
              </p:cNvSpPr>
              <p:nvPr/>
            </p:nvSpPr>
            <p:spPr bwMode="auto">
              <a:xfrm>
                <a:off x="3584" y="3456"/>
                <a:ext cx="68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7194" name="Line 80"/>
              <p:cNvSpPr>
                <a:spLocks noChangeShapeType="1"/>
              </p:cNvSpPr>
              <p:nvPr/>
            </p:nvSpPr>
            <p:spPr bwMode="auto">
              <a:xfrm>
                <a:off x="4264" y="3456"/>
                <a:ext cx="68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7180" name="Rectangle 81"/>
            <p:cNvSpPr>
              <a:spLocks noChangeArrowheads="1"/>
            </p:cNvSpPr>
            <p:nvPr/>
          </p:nvSpPr>
          <p:spPr bwMode="auto">
            <a:xfrm>
              <a:off x="516" y="2894"/>
              <a:ext cx="25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9050" tIns="26988" rIns="19050" bIns="26988">
              <a:spAutoFit/>
            </a:bodyPr>
            <a:lstStyle/>
            <a:p>
              <a:pPr defTabSz="904875">
                <a:lnSpc>
                  <a:spcPts val="2100"/>
                </a:lnSpc>
                <a:spcBef>
                  <a:spcPts val="600"/>
                </a:spcBef>
                <a:spcAft>
                  <a:spcPts val="600"/>
                </a:spcAft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800" b="1">
                  <a:solidFill>
                    <a:srgbClr val="000000"/>
                  </a:solidFill>
                  <a:latin typeface="Courier New" pitchFamily="49" charset="0"/>
                </a:rPr>
                <a:t>I</a:t>
              </a:r>
            </a:p>
          </p:txBody>
        </p:sp>
        <p:sp>
          <p:nvSpPr>
            <p:cNvPr id="7181" name="Rectangle 82"/>
            <p:cNvSpPr>
              <a:spLocks noChangeArrowheads="1"/>
            </p:cNvSpPr>
            <p:nvPr/>
          </p:nvSpPr>
          <p:spPr bwMode="auto">
            <a:xfrm>
              <a:off x="516" y="3254"/>
              <a:ext cx="25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9050" tIns="26988" rIns="19050" bIns="26988">
              <a:spAutoFit/>
            </a:bodyPr>
            <a:lstStyle/>
            <a:p>
              <a:pPr defTabSz="904875">
                <a:lnSpc>
                  <a:spcPts val="2100"/>
                </a:lnSpc>
                <a:spcBef>
                  <a:spcPts val="600"/>
                </a:spcBef>
                <a:spcAft>
                  <a:spcPts val="600"/>
                </a:spcAft>
                <a:tabLst>
                  <a:tab pos="452438" algn="l"/>
                  <a:tab pos="904875" algn="l"/>
                  <a:tab pos="1357313" algn="l"/>
                </a:tabLst>
              </a:pPr>
              <a:r>
                <a:rPr lang="en-US" sz="1800" b="1">
                  <a:solidFill>
                    <a:srgbClr val="000000"/>
                  </a:solidFill>
                  <a:latin typeface="Courier New" pitchFamily="49" charset="0"/>
                </a:rPr>
                <a:t>J</a:t>
              </a:r>
            </a:p>
          </p:txBody>
        </p:sp>
      </p:grpSp>
      <p:sp>
        <p:nvSpPr>
          <p:cNvPr id="65" name="Rectangle 3"/>
          <p:cNvSpPr txBox="1">
            <a:spLocks noChangeArrowheads="1"/>
          </p:cNvSpPr>
          <p:nvPr/>
        </p:nvSpPr>
        <p:spPr bwMode="auto">
          <a:xfrm>
            <a:off x="6629400" y="6125136"/>
            <a:ext cx="220980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233363" indent="-233363"/>
            <a:r>
              <a:rPr lang="en-US" sz="1600" kern="0" dirty="0" smtClean="0"/>
              <a:t>*	Well… not really…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225425" y="312738"/>
            <a:ext cx="2643188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7173" name="Rectangle 23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dirty="0" smtClean="0"/>
              <a:t>Overview of MIPS Machine Language</a:t>
            </a:r>
          </a:p>
        </p:txBody>
      </p:sp>
      <p:sp>
        <p:nvSpPr>
          <p:cNvPr id="66" name="Rectangle 3"/>
          <p:cNvSpPr txBox="1">
            <a:spLocks noChangeArrowheads="1"/>
          </p:cNvSpPr>
          <p:nvPr/>
        </p:nvSpPr>
        <p:spPr>
          <a:xfrm>
            <a:off x="415925" y="685800"/>
            <a:ext cx="8270875" cy="2779222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1800" kern="0" dirty="0" smtClean="0"/>
              <a:t>Design principles</a:t>
            </a:r>
          </a:p>
          <a:p>
            <a:pPr eaLnBrk="1" hangingPunct="1">
              <a:lnSpc>
                <a:spcPct val="90000"/>
              </a:lnSpc>
            </a:pPr>
            <a:endParaRPr lang="en-US" altLang="en-US" sz="1800" kern="0" dirty="0" smtClean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kern="0" dirty="0" smtClean="0">
                <a:solidFill>
                  <a:schemeClr val="hlink"/>
                </a:solidFill>
              </a:rPr>
              <a:t>1.</a:t>
            </a:r>
            <a:r>
              <a:rPr lang="en-US" altLang="en-US" sz="1800" kern="0" dirty="0" smtClean="0"/>
              <a:t>	Simplicity favors regularity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800" kern="0" dirty="0" smtClean="0">
              <a:solidFill>
                <a:schemeClr val="hlink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kern="0" dirty="0" smtClean="0">
                <a:solidFill>
                  <a:schemeClr val="hlink"/>
                </a:solidFill>
              </a:rPr>
              <a:t>2.</a:t>
            </a:r>
            <a:r>
              <a:rPr lang="en-US" altLang="en-US" sz="1800" kern="0" dirty="0" smtClean="0"/>
              <a:t>	Smaller is faster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800" kern="0" dirty="0" smtClean="0">
              <a:solidFill>
                <a:schemeClr val="hlink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kern="0" dirty="0" smtClean="0">
                <a:solidFill>
                  <a:schemeClr val="hlink"/>
                </a:solidFill>
              </a:rPr>
              <a:t>3.</a:t>
            </a:r>
            <a:r>
              <a:rPr lang="en-US" altLang="en-US" sz="1800" kern="0" dirty="0" smtClean="0"/>
              <a:t>	Make the common case fast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800" kern="0" dirty="0" smtClean="0">
              <a:solidFill>
                <a:schemeClr val="hlink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kern="0" dirty="0" smtClean="0">
                <a:solidFill>
                  <a:schemeClr val="hlink"/>
                </a:solidFill>
              </a:rPr>
              <a:t>4.</a:t>
            </a:r>
            <a:r>
              <a:rPr lang="en-US" altLang="en-US" sz="1800" kern="0" dirty="0" smtClean="0"/>
              <a:t>	Good design demands good compromises</a:t>
            </a:r>
          </a:p>
        </p:txBody>
      </p:sp>
    </p:spTree>
    <p:extLst>
      <p:ext uri="{BB962C8B-B14F-4D97-AF65-F5344CB8AC3E}">
        <p14:creationId xmlns:p14="http://schemas.microsoft.com/office/powerpoint/2010/main" val="13297084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225425" y="312738"/>
            <a:ext cx="2643188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7173" name="Rectangle 23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dirty="0" smtClean="0"/>
              <a:t>Overview of MIPS Machine Language</a:t>
            </a:r>
          </a:p>
        </p:txBody>
      </p:sp>
      <p:sp>
        <p:nvSpPr>
          <p:cNvPr id="7176" name="Rectangle 26"/>
          <p:cNvSpPr>
            <a:spLocks noChangeArrowheads="1"/>
          </p:cNvSpPr>
          <p:nvPr/>
        </p:nvSpPr>
        <p:spPr bwMode="auto">
          <a:xfrm>
            <a:off x="1047750" y="4495800"/>
            <a:ext cx="4000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26988" rIns="19050" bIns="26988">
            <a:spAutoFit/>
          </a:bodyPr>
          <a:lstStyle/>
          <a:p>
            <a:pPr defTabSz="904875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tabLst>
                <a:tab pos="452438" algn="l"/>
                <a:tab pos="904875" algn="l"/>
                <a:tab pos="1357313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R</a:t>
            </a:r>
          </a:p>
        </p:txBody>
      </p:sp>
      <p:grpSp>
        <p:nvGrpSpPr>
          <p:cNvPr id="7177" name="Group 27"/>
          <p:cNvGrpSpPr>
            <a:grpSpLocks/>
          </p:cNvGrpSpPr>
          <p:nvPr/>
        </p:nvGrpSpPr>
        <p:grpSpPr bwMode="auto">
          <a:xfrm>
            <a:off x="1600200" y="4495800"/>
            <a:ext cx="6477000" cy="339725"/>
            <a:chOff x="864" y="2592"/>
            <a:chExt cx="4080" cy="214"/>
          </a:xfrm>
        </p:grpSpPr>
        <p:sp>
          <p:nvSpPr>
            <p:cNvPr id="7212" name="Rectangle 28"/>
            <p:cNvSpPr>
              <a:spLocks noChangeArrowheads="1"/>
            </p:cNvSpPr>
            <p:nvPr/>
          </p:nvSpPr>
          <p:spPr bwMode="auto">
            <a:xfrm>
              <a:off x="4264" y="2592"/>
              <a:ext cx="680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funct</a:t>
              </a:r>
            </a:p>
          </p:txBody>
        </p:sp>
        <p:sp>
          <p:nvSpPr>
            <p:cNvPr id="7213" name="Rectangle 29"/>
            <p:cNvSpPr>
              <a:spLocks noChangeArrowheads="1"/>
            </p:cNvSpPr>
            <p:nvPr/>
          </p:nvSpPr>
          <p:spPr bwMode="auto">
            <a:xfrm>
              <a:off x="3584" y="2592"/>
              <a:ext cx="680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shamt</a:t>
              </a:r>
            </a:p>
          </p:txBody>
        </p:sp>
        <p:sp>
          <p:nvSpPr>
            <p:cNvPr id="7214" name="Rectangle 30"/>
            <p:cNvSpPr>
              <a:spLocks noChangeArrowheads="1"/>
            </p:cNvSpPr>
            <p:nvPr/>
          </p:nvSpPr>
          <p:spPr bwMode="auto">
            <a:xfrm>
              <a:off x="2904" y="2592"/>
              <a:ext cx="680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rd</a:t>
              </a:r>
            </a:p>
          </p:txBody>
        </p:sp>
        <p:sp>
          <p:nvSpPr>
            <p:cNvPr id="7215" name="Rectangle 31"/>
            <p:cNvSpPr>
              <a:spLocks noChangeArrowheads="1"/>
            </p:cNvSpPr>
            <p:nvPr/>
          </p:nvSpPr>
          <p:spPr bwMode="auto">
            <a:xfrm>
              <a:off x="2249" y="2592"/>
              <a:ext cx="65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rt</a:t>
              </a:r>
            </a:p>
          </p:txBody>
        </p:sp>
        <p:sp>
          <p:nvSpPr>
            <p:cNvPr id="7216" name="Rectangle 32"/>
            <p:cNvSpPr>
              <a:spLocks noChangeArrowheads="1"/>
            </p:cNvSpPr>
            <p:nvPr/>
          </p:nvSpPr>
          <p:spPr bwMode="auto">
            <a:xfrm>
              <a:off x="1544" y="2592"/>
              <a:ext cx="70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rs</a:t>
              </a:r>
            </a:p>
          </p:txBody>
        </p:sp>
        <p:sp>
          <p:nvSpPr>
            <p:cNvPr id="7217" name="Rectangle 33"/>
            <p:cNvSpPr>
              <a:spLocks noChangeArrowheads="1"/>
            </p:cNvSpPr>
            <p:nvPr/>
          </p:nvSpPr>
          <p:spPr bwMode="auto">
            <a:xfrm>
              <a:off x="864" y="2592"/>
              <a:ext cx="680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op	</a:t>
              </a:r>
            </a:p>
          </p:txBody>
        </p:sp>
        <p:sp>
          <p:nvSpPr>
            <p:cNvPr id="7218" name="Line 34"/>
            <p:cNvSpPr>
              <a:spLocks noChangeShapeType="1"/>
            </p:cNvSpPr>
            <p:nvPr/>
          </p:nvSpPr>
          <p:spPr bwMode="auto">
            <a:xfrm>
              <a:off x="864" y="2592"/>
              <a:ext cx="408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7219" name="Line 35"/>
            <p:cNvSpPr>
              <a:spLocks noChangeShapeType="1"/>
            </p:cNvSpPr>
            <p:nvPr/>
          </p:nvSpPr>
          <p:spPr bwMode="auto">
            <a:xfrm>
              <a:off x="864" y="2803"/>
              <a:ext cx="408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7220" name="Line 36"/>
            <p:cNvSpPr>
              <a:spLocks noChangeShapeType="1"/>
            </p:cNvSpPr>
            <p:nvPr/>
          </p:nvSpPr>
          <p:spPr bwMode="auto">
            <a:xfrm>
              <a:off x="864" y="2592"/>
              <a:ext cx="0" cy="21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7221" name="Line 37"/>
            <p:cNvSpPr>
              <a:spLocks noChangeShapeType="1"/>
            </p:cNvSpPr>
            <p:nvPr/>
          </p:nvSpPr>
          <p:spPr bwMode="auto">
            <a:xfrm>
              <a:off x="1544" y="2592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7222" name="Line 38"/>
            <p:cNvSpPr>
              <a:spLocks noChangeShapeType="1"/>
            </p:cNvSpPr>
            <p:nvPr/>
          </p:nvSpPr>
          <p:spPr bwMode="auto">
            <a:xfrm>
              <a:off x="2249" y="2592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7223" name="Line 39"/>
            <p:cNvSpPr>
              <a:spLocks noChangeShapeType="1"/>
            </p:cNvSpPr>
            <p:nvPr/>
          </p:nvSpPr>
          <p:spPr bwMode="auto">
            <a:xfrm>
              <a:off x="2904" y="2592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7224" name="Line 40"/>
            <p:cNvSpPr>
              <a:spLocks noChangeShapeType="1"/>
            </p:cNvSpPr>
            <p:nvPr/>
          </p:nvSpPr>
          <p:spPr bwMode="auto">
            <a:xfrm>
              <a:off x="3584" y="2592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7225" name="Line 41"/>
            <p:cNvSpPr>
              <a:spLocks noChangeShapeType="1"/>
            </p:cNvSpPr>
            <p:nvPr/>
          </p:nvSpPr>
          <p:spPr bwMode="auto">
            <a:xfrm>
              <a:off x="4264" y="2592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7226" name="Line 42"/>
            <p:cNvSpPr>
              <a:spLocks noChangeShapeType="1"/>
            </p:cNvSpPr>
            <p:nvPr/>
          </p:nvSpPr>
          <p:spPr bwMode="auto">
            <a:xfrm>
              <a:off x="4944" y="2592"/>
              <a:ext cx="0" cy="21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7227" name="Line 43"/>
            <p:cNvSpPr>
              <a:spLocks noChangeShapeType="1"/>
            </p:cNvSpPr>
            <p:nvPr/>
          </p:nvSpPr>
          <p:spPr bwMode="auto">
            <a:xfrm>
              <a:off x="864" y="2806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7228" name="Line 44"/>
            <p:cNvSpPr>
              <a:spLocks noChangeShapeType="1"/>
            </p:cNvSpPr>
            <p:nvPr/>
          </p:nvSpPr>
          <p:spPr bwMode="auto">
            <a:xfrm>
              <a:off x="1544" y="2806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7229" name="Line 45"/>
            <p:cNvSpPr>
              <a:spLocks noChangeShapeType="1"/>
            </p:cNvSpPr>
            <p:nvPr/>
          </p:nvSpPr>
          <p:spPr bwMode="auto">
            <a:xfrm>
              <a:off x="2224" y="2806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7230" name="Line 46"/>
            <p:cNvSpPr>
              <a:spLocks noChangeShapeType="1"/>
            </p:cNvSpPr>
            <p:nvPr/>
          </p:nvSpPr>
          <p:spPr bwMode="auto">
            <a:xfrm>
              <a:off x="2904" y="2806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7231" name="Line 47"/>
            <p:cNvSpPr>
              <a:spLocks noChangeShapeType="1"/>
            </p:cNvSpPr>
            <p:nvPr/>
          </p:nvSpPr>
          <p:spPr bwMode="auto">
            <a:xfrm>
              <a:off x="3584" y="2806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7232" name="Line 48"/>
            <p:cNvSpPr>
              <a:spLocks noChangeShapeType="1"/>
            </p:cNvSpPr>
            <p:nvPr/>
          </p:nvSpPr>
          <p:spPr bwMode="auto">
            <a:xfrm>
              <a:off x="4264" y="2806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7178" name="Group 49"/>
          <p:cNvGrpSpPr>
            <a:grpSpLocks/>
          </p:cNvGrpSpPr>
          <p:nvPr/>
        </p:nvGrpSpPr>
        <p:grpSpPr bwMode="auto">
          <a:xfrm>
            <a:off x="1600200" y="4994275"/>
            <a:ext cx="6477000" cy="339725"/>
            <a:chOff x="864" y="2906"/>
            <a:chExt cx="4080" cy="214"/>
          </a:xfrm>
        </p:grpSpPr>
        <p:sp>
          <p:nvSpPr>
            <p:cNvPr id="7195" name="Rectangle 50"/>
            <p:cNvSpPr>
              <a:spLocks noChangeArrowheads="1"/>
            </p:cNvSpPr>
            <p:nvPr/>
          </p:nvSpPr>
          <p:spPr bwMode="auto">
            <a:xfrm>
              <a:off x="2904" y="2906"/>
              <a:ext cx="1992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16-bit immediate</a:t>
              </a:r>
            </a:p>
          </p:txBody>
        </p:sp>
        <p:sp>
          <p:nvSpPr>
            <p:cNvPr id="7196" name="Rectangle 51"/>
            <p:cNvSpPr>
              <a:spLocks noChangeArrowheads="1"/>
            </p:cNvSpPr>
            <p:nvPr/>
          </p:nvSpPr>
          <p:spPr bwMode="auto">
            <a:xfrm>
              <a:off x="2249" y="2906"/>
              <a:ext cx="65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rt</a:t>
              </a:r>
            </a:p>
          </p:txBody>
        </p:sp>
        <p:sp>
          <p:nvSpPr>
            <p:cNvPr id="7197" name="Rectangle 52"/>
            <p:cNvSpPr>
              <a:spLocks noChangeArrowheads="1"/>
            </p:cNvSpPr>
            <p:nvPr/>
          </p:nvSpPr>
          <p:spPr bwMode="auto">
            <a:xfrm>
              <a:off x="1544" y="2906"/>
              <a:ext cx="70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rs</a:t>
              </a:r>
            </a:p>
          </p:txBody>
        </p:sp>
        <p:sp>
          <p:nvSpPr>
            <p:cNvPr id="7198" name="Rectangle 53"/>
            <p:cNvSpPr>
              <a:spLocks noChangeArrowheads="1"/>
            </p:cNvSpPr>
            <p:nvPr/>
          </p:nvSpPr>
          <p:spPr bwMode="auto">
            <a:xfrm>
              <a:off x="864" y="2906"/>
              <a:ext cx="680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op	</a:t>
              </a:r>
            </a:p>
          </p:txBody>
        </p:sp>
        <p:sp>
          <p:nvSpPr>
            <p:cNvPr id="7199" name="Line 54"/>
            <p:cNvSpPr>
              <a:spLocks noChangeShapeType="1"/>
            </p:cNvSpPr>
            <p:nvPr/>
          </p:nvSpPr>
          <p:spPr bwMode="auto">
            <a:xfrm>
              <a:off x="864" y="2906"/>
              <a:ext cx="408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7200" name="Line 55"/>
            <p:cNvSpPr>
              <a:spLocks noChangeShapeType="1"/>
            </p:cNvSpPr>
            <p:nvPr/>
          </p:nvSpPr>
          <p:spPr bwMode="auto">
            <a:xfrm>
              <a:off x="864" y="3117"/>
              <a:ext cx="408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7201" name="Line 56"/>
            <p:cNvSpPr>
              <a:spLocks noChangeShapeType="1"/>
            </p:cNvSpPr>
            <p:nvPr/>
          </p:nvSpPr>
          <p:spPr bwMode="auto">
            <a:xfrm>
              <a:off x="864" y="2906"/>
              <a:ext cx="0" cy="21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7202" name="Line 57"/>
            <p:cNvSpPr>
              <a:spLocks noChangeShapeType="1"/>
            </p:cNvSpPr>
            <p:nvPr/>
          </p:nvSpPr>
          <p:spPr bwMode="auto">
            <a:xfrm>
              <a:off x="1544" y="2906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7203" name="Line 58"/>
            <p:cNvSpPr>
              <a:spLocks noChangeShapeType="1"/>
            </p:cNvSpPr>
            <p:nvPr/>
          </p:nvSpPr>
          <p:spPr bwMode="auto">
            <a:xfrm>
              <a:off x="2249" y="2906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7204" name="Line 59"/>
            <p:cNvSpPr>
              <a:spLocks noChangeShapeType="1"/>
            </p:cNvSpPr>
            <p:nvPr/>
          </p:nvSpPr>
          <p:spPr bwMode="auto">
            <a:xfrm>
              <a:off x="2904" y="2906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7205" name="Line 60"/>
            <p:cNvSpPr>
              <a:spLocks noChangeShapeType="1"/>
            </p:cNvSpPr>
            <p:nvPr/>
          </p:nvSpPr>
          <p:spPr bwMode="auto">
            <a:xfrm>
              <a:off x="4944" y="2906"/>
              <a:ext cx="0" cy="21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7206" name="Line 61"/>
            <p:cNvSpPr>
              <a:spLocks noChangeShapeType="1"/>
            </p:cNvSpPr>
            <p:nvPr/>
          </p:nvSpPr>
          <p:spPr bwMode="auto">
            <a:xfrm>
              <a:off x="864" y="3120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7207" name="Line 62"/>
            <p:cNvSpPr>
              <a:spLocks noChangeShapeType="1"/>
            </p:cNvSpPr>
            <p:nvPr/>
          </p:nvSpPr>
          <p:spPr bwMode="auto">
            <a:xfrm>
              <a:off x="1544" y="3120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7208" name="Line 63"/>
            <p:cNvSpPr>
              <a:spLocks noChangeShapeType="1"/>
            </p:cNvSpPr>
            <p:nvPr/>
          </p:nvSpPr>
          <p:spPr bwMode="auto">
            <a:xfrm>
              <a:off x="2224" y="3120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7209" name="Line 64"/>
            <p:cNvSpPr>
              <a:spLocks noChangeShapeType="1"/>
            </p:cNvSpPr>
            <p:nvPr/>
          </p:nvSpPr>
          <p:spPr bwMode="auto">
            <a:xfrm>
              <a:off x="2904" y="3120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7210" name="Line 65"/>
            <p:cNvSpPr>
              <a:spLocks noChangeShapeType="1"/>
            </p:cNvSpPr>
            <p:nvPr/>
          </p:nvSpPr>
          <p:spPr bwMode="auto">
            <a:xfrm>
              <a:off x="3584" y="3120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7211" name="Line 66"/>
            <p:cNvSpPr>
              <a:spLocks noChangeShapeType="1"/>
            </p:cNvSpPr>
            <p:nvPr/>
          </p:nvSpPr>
          <p:spPr bwMode="auto">
            <a:xfrm>
              <a:off x="4264" y="3120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7179" name="Group 67"/>
          <p:cNvGrpSpPr>
            <a:grpSpLocks/>
          </p:cNvGrpSpPr>
          <p:nvPr/>
        </p:nvGrpSpPr>
        <p:grpSpPr bwMode="auto">
          <a:xfrm>
            <a:off x="1600200" y="5527675"/>
            <a:ext cx="6477000" cy="339725"/>
            <a:chOff x="864" y="3242"/>
            <a:chExt cx="4080" cy="214"/>
          </a:xfrm>
        </p:grpSpPr>
        <p:sp>
          <p:nvSpPr>
            <p:cNvPr id="7182" name="Rectangle 68"/>
            <p:cNvSpPr>
              <a:spLocks noChangeArrowheads="1"/>
            </p:cNvSpPr>
            <p:nvPr/>
          </p:nvSpPr>
          <p:spPr bwMode="auto">
            <a:xfrm>
              <a:off x="1584" y="3242"/>
              <a:ext cx="3312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26-bit immediate</a:t>
              </a:r>
            </a:p>
          </p:txBody>
        </p:sp>
        <p:sp>
          <p:nvSpPr>
            <p:cNvPr id="7183" name="Rectangle 69"/>
            <p:cNvSpPr>
              <a:spLocks noChangeArrowheads="1"/>
            </p:cNvSpPr>
            <p:nvPr/>
          </p:nvSpPr>
          <p:spPr bwMode="auto">
            <a:xfrm>
              <a:off x="864" y="3242"/>
              <a:ext cx="680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op	</a:t>
              </a:r>
            </a:p>
          </p:txBody>
        </p:sp>
        <p:sp>
          <p:nvSpPr>
            <p:cNvPr id="7184" name="Line 70"/>
            <p:cNvSpPr>
              <a:spLocks noChangeShapeType="1"/>
            </p:cNvSpPr>
            <p:nvPr/>
          </p:nvSpPr>
          <p:spPr bwMode="auto">
            <a:xfrm>
              <a:off x="864" y="3242"/>
              <a:ext cx="408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7185" name="Line 71"/>
            <p:cNvSpPr>
              <a:spLocks noChangeShapeType="1"/>
            </p:cNvSpPr>
            <p:nvPr/>
          </p:nvSpPr>
          <p:spPr bwMode="auto">
            <a:xfrm>
              <a:off x="864" y="3453"/>
              <a:ext cx="408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7186" name="Line 72"/>
            <p:cNvSpPr>
              <a:spLocks noChangeShapeType="1"/>
            </p:cNvSpPr>
            <p:nvPr/>
          </p:nvSpPr>
          <p:spPr bwMode="auto">
            <a:xfrm>
              <a:off x="864" y="3242"/>
              <a:ext cx="0" cy="21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7187" name="Line 73"/>
            <p:cNvSpPr>
              <a:spLocks noChangeShapeType="1"/>
            </p:cNvSpPr>
            <p:nvPr/>
          </p:nvSpPr>
          <p:spPr bwMode="auto">
            <a:xfrm>
              <a:off x="1544" y="3242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7188" name="Line 74"/>
            <p:cNvSpPr>
              <a:spLocks noChangeShapeType="1"/>
            </p:cNvSpPr>
            <p:nvPr/>
          </p:nvSpPr>
          <p:spPr bwMode="auto">
            <a:xfrm>
              <a:off x="4944" y="3242"/>
              <a:ext cx="0" cy="21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7189" name="Line 75"/>
            <p:cNvSpPr>
              <a:spLocks noChangeShapeType="1"/>
            </p:cNvSpPr>
            <p:nvPr/>
          </p:nvSpPr>
          <p:spPr bwMode="auto">
            <a:xfrm>
              <a:off x="864" y="3456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7190" name="Line 76"/>
            <p:cNvSpPr>
              <a:spLocks noChangeShapeType="1"/>
            </p:cNvSpPr>
            <p:nvPr/>
          </p:nvSpPr>
          <p:spPr bwMode="auto">
            <a:xfrm>
              <a:off x="1544" y="3456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7191" name="Line 77"/>
            <p:cNvSpPr>
              <a:spLocks noChangeShapeType="1"/>
            </p:cNvSpPr>
            <p:nvPr/>
          </p:nvSpPr>
          <p:spPr bwMode="auto">
            <a:xfrm>
              <a:off x="2224" y="3456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7192" name="Line 78"/>
            <p:cNvSpPr>
              <a:spLocks noChangeShapeType="1"/>
            </p:cNvSpPr>
            <p:nvPr/>
          </p:nvSpPr>
          <p:spPr bwMode="auto">
            <a:xfrm>
              <a:off x="2904" y="3456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7193" name="Line 79"/>
            <p:cNvSpPr>
              <a:spLocks noChangeShapeType="1"/>
            </p:cNvSpPr>
            <p:nvPr/>
          </p:nvSpPr>
          <p:spPr bwMode="auto">
            <a:xfrm>
              <a:off x="3584" y="3456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7194" name="Line 80"/>
            <p:cNvSpPr>
              <a:spLocks noChangeShapeType="1"/>
            </p:cNvSpPr>
            <p:nvPr/>
          </p:nvSpPr>
          <p:spPr bwMode="auto">
            <a:xfrm>
              <a:off x="4264" y="3456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7180" name="Rectangle 81"/>
          <p:cNvSpPr>
            <a:spLocks noChangeArrowheads="1"/>
          </p:cNvSpPr>
          <p:nvPr/>
        </p:nvSpPr>
        <p:spPr bwMode="auto">
          <a:xfrm>
            <a:off x="1047750" y="4975225"/>
            <a:ext cx="4000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26988" rIns="19050" bIns="26988">
            <a:spAutoFit/>
          </a:bodyPr>
          <a:lstStyle/>
          <a:p>
            <a:pPr defTabSz="904875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tabLst>
                <a:tab pos="452438" algn="l"/>
                <a:tab pos="904875" algn="l"/>
                <a:tab pos="1357313" algn="l"/>
              </a:tabLst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</a:rPr>
              <a:t>I</a:t>
            </a:r>
          </a:p>
        </p:txBody>
      </p:sp>
      <p:sp>
        <p:nvSpPr>
          <p:cNvPr id="7181" name="Rectangle 82"/>
          <p:cNvSpPr>
            <a:spLocks noChangeArrowheads="1"/>
          </p:cNvSpPr>
          <p:nvPr/>
        </p:nvSpPr>
        <p:spPr bwMode="auto">
          <a:xfrm>
            <a:off x="1047750" y="5546725"/>
            <a:ext cx="4000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26988" rIns="19050" bIns="26988">
            <a:spAutoFit/>
          </a:bodyPr>
          <a:lstStyle/>
          <a:p>
            <a:pPr defTabSz="904875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tabLst>
                <a:tab pos="452438" algn="l"/>
                <a:tab pos="904875" algn="l"/>
                <a:tab pos="1357313" algn="l"/>
              </a:tabLst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</a:rPr>
              <a:t>J</a:t>
            </a:r>
          </a:p>
        </p:txBody>
      </p:sp>
      <p:sp>
        <p:nvSpPr>
          <p:cNvPr id="64" name="Rectangle 3"/>
          <p:cNvSpPr txBox="1">
            <a:spLocks noChangeArrowheads="1"/>
          </p:cNvSpPr>
          <p:nvPr/>
        </p:nvSpPr>
        <p:spPr bwMode="auto">
          <a:xfrm>
            <a:off x="457200" y="685800"/>
            <a:ext cx="8458200" cy="3192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dirty="0" smtClean="0">
                <a:latin typeface="Arial" panose="020B0604020202020204" pitchFamily="34" charset="0"/>
              </a:rPr>
              <a:t>In MIPS32 Release 2, there are over 200 basic MIPS machine instructions.</a:t>
            </a:r>
          </a:p>
          <a:p>
            <a:endParaRPr lang="en-US" sz="1800" dirty="0">
              <a:latin typeface="Arial" panose="020B0604020202020204" pitchFamily="34" charset="0"/>
            </a:endParaRPr>
          </a:p>
          <a:p>
            <a:pPr marL="0" indent="0"/>
            <a:r>
              <a:rPr lang="en-US" sz="1800" dirty="0" smtClean="0">
                <a:latin typeface="Arial" panose="020B0604020202020204" pitchFamily="34" charset="0"/>
              </a:rPr>
              <a:t>In order to specify that many different instructions, we could use a field of 7 or more bits in every machine instruction.</a:t>
            </a:r>
          </a:p>
          <a:p>
            <a:pPr marL="0" indent="0"/>
            <a:endParaRPr lang="en-US" sz="1800" dirty="0">
              <a:latin typeface="Arial" panose="020B0604020202020204" pitchFamily="34" charset="0"/>
            </a:endParaRPr>
          </a:p>
          <a:p>
            <a:pPr marL="0" indent="0"/>
            <a:r>
              <a:rPr lang="en-US" sz="1800" dirty="0" smtClean="0">
                <a:latin typeface="Arial" panose="020B0604020202020204" pitchFamily="34" charset="0"/>
              </a:rPr>
              <a:t>But MIPS machine language uses a 6-bit </a:t>
            </a:r>
            <a:r>
              <a:rPr lang="en-US" sz="1800" i="1" dirty="0" err="1" smtClean="0">
                <a:latin typeface="Arial" panose="020B0604020202020204" pitchFamily="34" charset="0"/>
              </a:rPr>
              <a:t>opcode</a:t>
            </a:r>
            <a:r>
              <a:rPr lang="en-US" sz="1800" dirty="0" smtClean="0">
                <a:latin typeface="Arial" panose="020B0604020202020204" pitchFamily="34" charset="0"/>
              </a:rPr>
              <a:t> field and a variety of special cases.</a:t>
            </a:r>
          </a:p>
          <a:p>
            <a:pPr marL="0" indent="0"/>
            <a:endParaRPr lang="en-US" sz="1800" dirty="0">
              <a:latin typeface="Arial" panose="020B0604020202020204" pitchFamily="34" charset="0"/>
            </a:endParaRPr>
          </a:p>
          <a:p>
            <a:pPr marL="0" indent="0"/>
            <a:r>
              <a:rPr lang="en-US" sz="1800" dirty="0" smtClean="0">
                <a:latin typeface="Arial" panose="020B0604020202020204" pitchFamily="34" charset="0"/>
              </a:rPr>
              <a:t>For R-format instructions, the </a:t>
            </a:r>
            <a:r>
              <a:rPr lang="en-US" sz="1800" dirty="0" err="1" smtClean="0">
                <a:latin typeface="Arial" panose="020B0604020202020204" pitchFamily="34" charset="0"/>
              </a:rPr>
              <a:t>opcode</a:t>
            </a:r>
            <a:r>
              <a:rPr lang="en-US" sz="1800" dirty="0" smtClean="0">
                <a:latin typeface="Arial" panose="020B0604020202020204" pitchFamily="34" charset="0"/>
              </a:rPr>
              <a:t> field is set to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000000</a:t>
            </a:r>
            <a:r>
              <a:rPr lang="en-US" sz="1800" dirty="0" smtClean="0">
                <a:latin typeface="Arial" panose="020B0604020202020204" pitchFamily="34" charset="0"/>
              </a:rPr>
              <a:t>, and the last 6 bits specify exactly which arithmetic/logical instruction is to be performed.</a:t>
            </a:r>
          </a:p>
        </p:txBody>
      </p:sp>
    </p:spTree>
    <p:extLst>
      <p:ext uri="{BB962C8B-B14F-4D97-AF65-F5344CB8AC3E}">
        <p14:creationId xmlns:p14="http://schemas.microsoft.com/office/powerpoint/2010/main" val="37763679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71450"/>
            <a:ext cx="7010400" cy="342900"/>
          </a:xfrm>
          <a:noFill/>
        </p:spPr>
        <p:txBody>
          <a:bodyPr lIns="90488" tIns="44450" rIns="90488" bIns="44450"/>
          <a:lstStyle/>
          <a:p>
            <a:r>
              <a:rPr lang="en-US" dirty="0" smtClean="0"/>
              <a:t>Arithmetic/Logical Instructions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685800"/>
            <a:ext cx="8458200" cy="1354138"/>
          </a:xfrm>
          <a:noFill/>
        </p:spPr>
        <p:txBody>
          <a:bodyPr lIns="90488" tIns="44450" rIns="90488" bIns="44450"/>
          <a:lstStyle/>
          <a:p>
            <a:pPr marL="0" indent="0"/>
            <a:r>
              <a:rPr lang="en-US" dirty="0" smtClean="0"/>
              <a:t>Instructions, like registers and words of data, are also 32 bits long</a:t>
            </a:r>
          </a:p>
          <a:p>
            <a:pPr marL="0" indent="0"/>
            <a:endParaRPr lang="en-US" dirty="0" smtClean="0"/>
          </a:p>
          <a:p>
            <a:pPr lvl="1">
              <a:buFontTx/>
              <a:buNone/>
            </a:pPr>
            <a:r>
              <a:rPr lang="en-US" dirty="0" smtClean="0">
                <a:latin typeface="Arial" panose="020B0604020202020204" pitchFamily="34" charset="0"/>
              </a:rPr>
              <a:t>Example:   </a:t>
            </a:r>
            <a:r>
              <a:rPr lang="en-US" b="1" dirty="0" smtClean="0">
                <a:solidFill>
                  <a:srgbClr val="003399"/>
                </a:solidFill>
                <a:latin typeface="Courier New" pitchFamily="49" charset="0"/>
              </a:rPr>
              <a:t>add</a:t>
            </a:r>
            <a:r>
              <a:rPr lang="en-US" dirty="0" smtClean="0">
                <a:latin typeface="Courier New" pitchFamily="49" charset="0"/>
              </a:rPr>
              <a:t>   $t1, $s1, $s2</a:t>
            </a:r>
          </a:p>
          <a:p>
            <a:pPr lvl="1">
              <a:buFontTx/>
              <a:buNone/>
            </a:pPr>
            <a:r>
              <a:rPr lang="en-US" dirty="0" smtClean="0">
                <a:latin typeface="Arial" panose="020B0604020202020204" pitchFamily="34" charset="0"/>
              </a:rPr>
              <a:t>registers have numbers, </a:t>
            </a:r>
            <a:r>
              <a:rPr lang="en-US" dirty="0" smtClean="0">
                <a:latin typeface="Courier New" pitchFamily="49" charset="0"/>
              </a:rPr>
              <a:t>$t1</a:t>
            </a:r>
            <a:r>
              <a:rPr lang="en-US" dirty="0" smtClean="0">
                <a:latin typeface="Arial" panose="020B0604020202020204" pitchFamily="34" charset="0"/>
              </a:rPr>
              <a:t> = 9, </a:t>
            </a:r>
            <a:r>
              <a:rPr lang="en-US" dirty="0" smtClean="0">
                <a:latin typeface="Courier New" pitchFamily="49" charset="0"/>
              </a:rPr>
              <a:t>$s1</a:t>
            </a:r>
            <a:r>
              <a:rPr lang="en-US" dirty="0" smtClean="0">
                <a:latin typeface="Arial" panose="020B0604020202020204" pitchFamily="34" charset="0"/>
              </a:rPr>
              <a:t> = 17, </a:t>
            </a:r>
            <a:r>
              <a:rPr lang="en-US" dirty="0" smtClean="0">
                <a:latin typeface="Courier New" pitchFamily="49" charset="0"/>
              </a:rPr>
              <a:t>$s2</a:t>
            </a:r>
            <a:r>
              <a:rPr lang="en-US" dirty="0" smtClean="0">
                <a:latin typeface="Arial" panose="020B0604020202020204" pitchFamily="34" charset="0"/>
              </a:rPr>
              <a:t> =18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57200" y="2819400"/>
            <a:ext cx="84582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marL="342900" indent="-3429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>
                <a:latin typeface="Arial" panose="020B0604020202020204" pitchFamily="34" charset="0"/>
              </a:rPr>
              <a:t>Machine language basic arithmetic/logic instruction format:</a:t>
            </a:r>
          </a:p>
        </p:txBody>
      </p: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1371600" y="3363913"/>
            <a:ext cx="6477000" cy="674687"/>
            <a:chOff x="864" y="1898"/>
            <a:chExt cx="4080" cy="425"/>
          </a:xfrm>
        </p:grpSpPr>
        <p:sp>
          <p:nvSpPr>
            <p:cNvPr id="4105" name="Rectangle 7"/>
            <p:cNvSpPr>
              <a:spLocks noChangeArrowheads="1"/>
            </p:cNvSpPr>
            <p:nvPr/>
          </p:nvSpPr>
          <p:spPr bwMode="auto">
            <a:xfrm>
              <a:off x="4264" y="1898"/>
              <a:ext cx="680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100000</a:t>
              </a:r>
            </a:p>
          </p:txBody>
        </p:sp>
        <p:sp>
          <p:nvSpPr>
            <p:cNvPr id="4106" name="Rectangle 8"/>
            <p:cNvSpPr>
              <a:spLocks noChangeArrowheads="1"/>
            </p:cNvSpPr>
            <p:nvPr/>
          </p:nvSpPr>
          <p:spPr bwMode="auto">
            <a:xfrm>
              <a:off x="3584" y="1898"/>
              <a:ext cx="680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00000</a:t>
              </a:r>
            </a:p>
          </p:txBody>
        </p:sp>
        <p:sp>
          <p:nvSpPr>
            <p:cNvPr id="4107" name="Rectangle 9"/>
            <p:cNvSpPr>
              <a:spLocks noChangeArrowheads="1"/>
            </p:cNvSpPr>
            <p:nvPr/>
          </p:nvSpPr>
          <p:spPr bwMode="auto">
            <a:xfrm>
              <a:off x="2904" y="1898"/>
              <a:ext cx="680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01001</a:t>
              </a:r>
            </a:p>
          </p:txBody>
        </p:sp>
        <p:sp>
          <p:nvSpPr>
            <p:cNvPr id="4108" name="Rectangle 10"/>
            <p:cNvSpPr>
              <a:spLocks noChangeArrowheads="1"/>
            </p:cNvSpPr>
            <p:nvPr/>
          </p:nvSpPr>
          <p:spPr bwMode="auto">
            <a:xfrm>
              <a:off x="2249" y="1898"/>
              <a:ext cx="65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10010</a:t>
              </a:r>
            </a:p>
          </p:txBody>
        </p:sp>
        <p:sp>
          <p:nvSpPr>
            <p:cNvPr id="4109" name="Rectangle 11"/>
            <p:cNvSpPr>
              <a:spLocks noChangeArrowheads="1"/>
            </p:cNvSpPr>
            <p:nvPr/>
          </p:nvSpPr>
          <p:spPr bwMode="auto">
            <a:xfrm>
              <a:off x="1544" y="1898"/>
              <a:ext cx="70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10001</a:t>
              </a:r>
            </a:p>
          </p:txBody>
        </p:sp>
        <p:sp>
          <p:nvSpPr>
            <p:cNvPr id="4110" name="Rectangle 12"/>
            <p:cNvSpPr>
              <a:spLocks noChangeArrowheads="1"/>
            </p:cNvSpPr>
            <p:nvPr/>
          </p:nvSpPr>
          <p:spPr bwMode="auto">
            <a:xfrm>
              <a:off x="864" y="1898"/>
              <a:ext cx="680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000000</a:t>
              </a:r>
            </a:p>
          </p:txBody>
        </p:sp>
        <p:sp>
          <p:nvSpPr>
            <p:cNvPr id="4111" name="Line 13"/>
            <p:cNvSpPr>
              <a:spLocks noChangeShapeType="1"/>
            </p:cNvSpPr>
            <p:nvPr/>
          </p:nvSpPr>
          <p:spPr bwMode="auto">
            <a:xfrm>
              <a:off x="864" y="1898"/>
              <a:ext cx="408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4112" name="Line 14"/>
            <p:cNvSpPr>
              <a:spLocks noChangeShapeType="1"/>
            </p:cNvSpPr>
            <p:nvPr/>
          </p:nvSpPr>
          <p:spPr bwMode="auto">
            <a:xfrm>
              <a:off x="864" y="2109"/>
              <a:ext cx="408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4113" name="Line 15"/>
            <p:cNvSpPr>
              <a:spLocks noChangeShapeType="1"/>
            </p:cNvSpPr>
            <p:nvPr/>
          </p:nvSpPr>
          <p:spPr bwMode="auto">
            <a:xfrm>
              <a:off x="864" y="1898"/>
              <a:ext cx="0" cy="21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4114" name="Line 16"/>
            <p:cNvSpPr>
              <a:spLocks noChangeShapeType="1"/>
            </p:cNvSpPr>
            <p:nvPr/>
          </p:nvSpPr>
          <p:spPr bwMode="auto">
            <a:xfrm>
              <a:off x="1544" y="1898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4115" name="Line 17"/>
            <p:cNvSpPr>
              <a:spLocks noChangeShapeType="1"/>
            </p:cNvSpPr>
            <p:nvPr/>
          </p:nvSpPr>
          <p:spPr bwMode="auto">
            <a:xfrm>
              <a:off x="2249" y="1898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4116" name="Line 18"/>
            <p:cNvSpPr>
              <a:spLocks noChangeShapeType="1"/>
            </p:cNvSpPr>
            <p:nvPr/>
          </p:nvSpPr>
          <p:spPr bwMode="auto">
            <a:xfrm>
              <a:off x="2904" y="1898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4117" name="Line 19"/>
            <p:cNvSpPr>
              <a:spLocks noChangeShapeType="1"/>
            </p:cNvSpPr>
            <p:nvPr/>
          </p:nvSpPr>
          <p:spPr bwMode="auto">
            <a:xfrm>
              <a:off x="3584" y="1898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4118" name="Line 20"/>
            <p:cNvSpPr>
              <a:spLocks noChangeShapeType="1"/>
            </p:cNvSpPr>
            <p:nvPr/>
          </p:nvSpPr>
          <p:spPr bwMode="auto">
            <a:xfrm>
              <a:off x="4264" y="1898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4119" name="Line 21"/>
            <p:cNvSpPr>
              <a:spLocks noChangeShapeType="1"/>
            </p:cNvSpPr>
            <p:nvPr/>
          </p:nvSpPr>
          <p:spPr bwMode="auto">
            <a:xfrm>
              <a:off x="4944" y="1898"/>
              <a:ext cx="0" cy="21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4120" name="Rectangle 22"/>
            <p:cNvSpPr>
              <a:spLocks noChangeArrowheads="1"/>
            </p:cNvSpPr>
            <p:nvPr/>
          </p:nvSpPr>
          <p:spPr bwMode="auto">
            <a:xfrm>
              <a:off x="4264" y="2112"/>
              <a:ext cx="680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 b="1">
                  <a:latin typeface="Courier New" pitchFamily="49" charset="0"/>
                </a:rPr>
                <a:t>funct</a:t>
              </a:r>
            </a:p>
          </p:txBody>
        </p:sp>
        <p:sp>
          <p:nvSpPr>
            <p:cNvPr id="4121" name="Rectangle 23"/>
            <p:cNvSpPr>
              <a:spLocks noChangeArrowheads="1"/>
            </p:cNvSpPr>
            <p:nvPr/>
          </p:nvSpPr>
          <p:spPr bwMode="auto">
            <a:xfrm>
              <a:off x="3584" y="2112"/>
              <a:ext cx="680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 b="1">
                  <a:latin typeface="Courier New" pitchFamily="49" charset="0"/>
                </a:rPr>
                <a:t>shamt</a:t>
              </a:r>
            </a:p>
          </p:txBody>
        </p:sp>
        <p:sp>
          <p:nvSpPr>
            <p:cNvPr id="4122" name="Rectangle 24"/>
            <p:cNvSpPr>
              <a:spLocks noChangeArrowheads="1"/>
            </p:cNvSpPr>
            <p:nvPr/>
          </p:nvSpPr>
          <p:spPr bwMode="auto">
            <a:xfrm>
              <a:off x="2904" y="2112"/>
              <a:ext cx="680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 b="1">
                  <a:latin typeface="Courier New" pitchFamily="49" charset="0"/>
                </a:rPr>
                <a:t>rd</a:t>
              </a:r>
            </a:p>
          </p:txBody>
        </p:sp>
        <p:sp>
          <p:nvSpPr>
            <p:cNvPr id="4123" name="Rectangle 25"/>
            <p:cNvSpPr>
              <a:spLocks noChangeArrowheads="1"/>
            </p:cNvSpPr>
            <p:nvPr/>
          </p:nvSpPr>
          <p:spPr bwMode="auto">
            <a:xfrm>
              <a:off x="2224" y="2112"/>
              <a:ext cx="680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 b="1">
                  <a:latin typeface="Courier New" pitchFamily="49" charset="0"/>
                </a:rPr>
                <a:t>rt</a:t>
              </a:r>
            </a:p>
          </p:txBody>
        </p:sp>
        <p:sp>
          <p:nvSpPr>
            <p:cNvPr id="4124" name="Rectangle 26"/>
            <p:cNvSpPr>
              <a:spLocks noChangeArrowheads="1"/>
            </p:cNvSpPr>
            <p:nvPr/>
          </p:nvSpPr>
          <p:spPr bwMode="auto">
            <a:xfrm>
              <a:off x="1544" y="2112"/>
              <a:ext cx="680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 b="1">
                  <a:latin typeface="Courier New" pitchFamily="49" charset="0"/>
                </a:rPr>
                <a:t>rs</a:t>
              </a:r>
            </a:p>
          </p:txBody>
        </p:sp>
        <p:sp>
          <p:nvSpPr>
            <p:cNvPr id="4125" name="Rectangle 27"/>
            <p:cNvSpPr>
              <a:spLocks noChangeArrowheads="1"/>
            </p:cNvSpPr>
            <p:nvPr/>
          </p:nvSpPr>
          <p:spPr bwMode="auto">
            <a:xfrm>
              <a:off x="864" y="2112"/>
              <a:ext cx="680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 b="1">
                  <a:latin typeface="Courier New" pitchFamily="49" charset="0"/>
                </a:rPr>
                <a:t>op</a:t>
              </a:r>
            </a:p>
          </p:txBody>
        </p:sp>
        <p:sp>
          <p:nvSpPr>
            <p:cNvPr id="4126" name="Line 28"/>
            <p:cNvSpPr>
              <a:spLocks noChangeShapeType="1"/>
            </p:cNvSpPr>
            <p:nvPr/>
          </p:nvSpPr>
          <p:spPr bwMode="auto">
            <a:xfrm>
              <a:off x="864" y="2112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4127" name="Line 29"/>
            <p:cNvSpPr>
              <a:spLocks noChangeShapeType="1"/>
            </p:cNvSpPr>
            <p:nvPr/>
          </p:nvSpPr>
          <p:spPr bwMode="auto">
            <a:xfrm>
              <a:off x="864" y="2323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4128" name="Line 30"/>
            <p:cNvSpPr>
              <a:spLocks noChangeShapeType="1"/>
            </p:cNvSpPr>
            <p:nvPr/>
          </p:nvSpPr>
          <p:spPr bwMode="auto">
            <a:xfrm>
              <a:off x="864" y="2112"/>
              <a:ext cx="0" cy="21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4129" name="Line 31"/>
            <p:cNvSpPr>
              <a:spLocks noChangeShapeType="1"/>
            </p:cNvSpPr>
            <p:nvPr/>
          </p:nvSpPr>
          <p:spPr bwMode="auto">
            <a:xfrm>
              <a:off x="4944" y="2112"/>
              <a:ext cx="0" cy="21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4130" name="Line 32"/>
            <p:cNvSpPr>
              <a:spLocks noChangeShapeType="1"/>
            </p:cNvSpPr>
            <p:nvPr/>
          </p:nvSpPr>
          <p:spPr bwMode="auto">
            <a:xfrm>
              <a:off x="1544" y="2112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4131" name="Line 33"/>
            <p:cNvSpPr>
              <a:spLocks noChangeShapeType="1"/>
            </p:cNvSpPr>
            <p:nvPr/>
          </p:nvSpPr>
          <p:spPr bwMode="auto">
            <a:xfrm>
              <a:off x="1544" y="2323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4132" name="Line 34"/>
            <p:cNvSpPr>
              <a:spLocks noChangeShapeType="1"/>
            </p:cNvSpPr>
            <p:nvPr/>
          </p:nvSpPr>
          <p:spPr bwMode="auto">
            <a:xfrm>
              <a:off x="2224" y="2112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4133" name="Line 35"/>
            <p:cNvSpPr>
              <a:spLocks noChangeShapeType="1"/>
            </p:cNvSpPr>
            <p:nvPr/>
          </p:nvSpPr>
          <p:spPr bwMode="auto">
            <a:xfrm>
              <a:off x="2224" y="2323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4134" name="Line 36"/>
            <p:cNvSpPr>
              <a:spLocks noChangeShapeType="1"/>
            </p:cNvSpPr>
            <p:nvPr/>
          </p:nvSpPr>
          <p:spPr bwMode="auto">
            <a:xfrm>
              <a:off x="2904" y="2112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4135" name="Line 37"/>
            <p:cNvSpPr>
              <a:spLocks noChangeShapeType="1"/>
            </p:cNvSpPr>
            <p:nvPr/>
          </p:nvSpPr>
          <p:spPr bwMode="auto">
            <a:xfrm>
              <a:off x="2904" y="2323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4136" name="Line 38"/>
            <p:cNvSpPr>
              <a:spLocks noChangeShapeType="1"/>
            </p:cNvSpPr>
            <p:nvPr/>
          </p:nvSpPr>
          <p:spPr bwMode="auto">
            <a:xfrm>
              <a:off x="3584" y="2112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4137" name="Line 39"/>
            <p:cNvSpPr>
              <a:spLocks noChangeShapeType="1"/>
            </p:cNvSpPr>
            <p:nvPr/>
          </p:nvSpPr>
          <p:spPr bwMode="auto">
            <a:xfrm>
              <a:off x="3584" y="2323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4138" name="Line 40"/>
            <p:cNvSpPr>
              <a:spLocks noChangeShapeType="1"/>
            </p:cNvSpPr>
            <p:nvPr/>
          </p:nvSpPr>
          <p:spPr bwMode="auto">
            <a:xfrm>
              <a:off x="4264" y="2112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4139" name="Line 41"/>
            <p:cNvSpPr>
              <a:spLocks noChangeShapeType="1"/>
            </p:cNvSpPr>
            <p:nvPr/>
          </p:nvSpPr>
          <p:spPr bwMode="auto">
            <a:xfrm>
              <a:off x="4264" y="2323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4103" name="Rectangle 42"/>
          <p:cNvSpPr>
            <a:spLocks noChangeArrowheads="1"/>
          </p:cNvSpPr>
          <p:nvPr/>
        </p:nvSpPr>
        <p:spPr bwMode="auto">
          <a:xfrm>
            <a:off x="381000" y="4343400"/>
            <a:ext cx="5105400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 marL="342900" indent="-342900"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>
                <a:latin typeface="Arial" panose="020B0604020202020204" pitchFamily="34" charset="0"/>
              </a:rPr>
              <a:t>Can you guess what the field names stand for?</a:t>
            </a:r>
          </a:p>
        </p:txBody>
      </p:sp>
      <p:sp>
        <p:nvSpPr>
          <p:cNvPr id="115755" name="Rectangle 43"/>
          <p:cNvSpPr>
            <a:spLocks noChangeArrowheads="1"/>
          </p:cNvSpPr>
          <p:nvPr/>
        </p:nvSpPr>
        <p:spPr bwMode="auto">
          <a:xfrm>
            <a:off x="5105400" y="4745038"/>
            <a:ext cx="3429000" cy="157956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914400" algn="l"/>
              </a:tabLst>
            </a:pPr>
            <a:r>
              <a:rPr lang="en-US" sz="1400" b="1" dirty="0">
                <a:latin typeface="Arial" charset="0"/>
              </a:rPr>
              <a:t>op	operation code (</a:t>
            </a:r>
            <a:r>
              <a:rPr lang="en-US" sz="1400" b="1" dirty="0" err="1">
                <a:latin typeface="Arial" charset="0"/>
              </a:rPr>
              <a:t>opcode</a:t>
            </a:r>
            <a:r>
              <a:rPr lang="en-US" sz="1400" b="1" dirty="0">
                <a:latin typeface="Arial" charset="0"/>
              </a:rPr>
              <a:t>)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914400" algn="l"/>
              </a:tabLst>
            </a:pPr>
            <a:r>
              <a:rPr lang="en-US" sz="1400" b="1" dirty="0" err="1">
                <a:latin typeface="Arial" charset="0"/>
              </a:rPr>
              <a:t>rs</a:t>
            </a:r>
            <a:r>
              <a:rPr lang="en-US" sz="1400" b="1" dirty="0">
                <a:latin typeface="Arial" charset="0"/>
              </a:rPr>
              <a:t>	1</a:t>
            </a:r>
            <a:r>
              <a:rPr lang="en-US" sz="1400" b="1" baseline="30000" dirty="0">
                <a:latin typeface="Arial" charset="0"/>
              </a:rPr>
              <a:t>st</a:t>
            </a:r>
            <a:r>
              <a:rPr lang="en-US" sz="1400" b="1" dirty="0">
                <a:latin typeface="Arial" charset="0"/>
              </a:rPr>
              <a:t> source register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914400" algn="l"/>
              </a:tabLst>
            </a:pPr>
            <a:r>
              <a:rPr lang="en-US" sz="1400" b="1" dirty="0" err="1">
                <a:latin typeface="Arial" charset="0"/>
              </a:rPr>
              <a:t>rt</a:t>
            </a:r>
            <a:r>
              <a:rPr lang="en-US" sz="1400" b="1" dirty="0">
                <a:latin typeface="Arial" charset="0"/>
              </a:rPr>
              <a:t>	2</a:t>
            </a:r>
            <a:r>
              <a:rPr lang="en-US" sz="1400" b="1" baseline="30000" dirty="0">
                <a:latin typeface="Arial" charset="0"/>
              </a:rPr>
              <a:t>nd</a:t>
            </a:r>
            <a:r>
              <a:rPr lang="en-US" sz="1400" b="1" dirty="0">
                <a:latin typeface="Arial" charset="0"/>
              </a:rPr>
              <a:t> source register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914400" algn="l"/>
              </a:tabLst>
            </a:pPr>
            <a:r>
              <a:rPr lang="en-US" sz="1400" b="1" dirty="0" err="1">
                <a:latin typeface="Arial" charset="0"/>
              </a:rPr>
              <a:t>rd</a:t>
            </a:r>
            <a:r>
              <a:rPr lang="en-US" sz="1400" b="1" dirty="0">
                <a:latin typeface="Arial" charset="0"/>
              </a:rPr>
              <a:t>	destination register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914400" algn="l"/>
              </a:tabLst>
            </a:pPr>
            <a:r>
              <a:rPr lang="en-US" sz="1400" b="1" dirty="0" err="1">
                <a:latin typeface="Arial" charset="0"/>
              </a:rPr>
              <a:t>shamt</a:t>
            </a:r>
            <a:r>
              <a:rPr lang="en-US" sz="1400" b="1" dirty="0">
                <a:latin typeface="Arial" charset="0"/>
              </a:rPr>
              <a:t>	shift amount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  <a:tabLst>
                <a:tab pos="914400" algn="l"/>
              </a:tabLst>
            </a:pPr>
            <a:r>
              <a:rPr lang="en-US" sz="1400" b="1" dirty="0" err="1">
                <a:latin typeface="Arial" charset="0"/>
              </a:rPr>
              <a:t>funct</a:t>
            </a:r>
            <a:r>
              <a:rPr lang="en-US" sz="1400" b="1" dirty="0">
                <a:latin typeface="Arial" charset="0"/>
              </a:rPr>
              <a:t>	</a:t>
            </a:r>
            <a:r>
              <a:rPr lang="en-US" sz="1400" b="1" dirty="0" err="1">
                <a:latin typeface="Arial" charset="0"/>
              </a:rPr>
              <a:t>opcode</a:t>
            </a:r>
            <a:r>
              <a:rPr lang="en-US" sz="1400" b="1" dirty="0">
                <a:latin typeface="Arial" charset="0"/>
              </a:rPr>
              <a:t> variant selector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5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71450"/>
            <a:ext cx="7010400" cy="342900"/>
          </a:xfrm>
          <a:noFill/>
        </p:spPr>
        <p:txBody>
          <a:bodyPr lIns="90488" tIns="44450" rIns="90488" bIns="44450"/>
          <a:lstStyle/>
          <a:p>
            <a:r>
              <a:rPr lang="en-US" dirty="0" smtClean="0"/>
              <a:t>Mapping Assembly to Machine Language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685800"/>
            <a:ext cx="8458200" cy="1023938"/>
          </a:xfrm>
          <a:noFill/>
        </p:spPr>
        <p:txBody>
          <a:bodyPr lIns="90488" tIns="44450" rIns="90488" bIns="44450"/>
          <a:lstStyle/>
          <a:p>
            <a:pPr marL="0" indent="0"/>
            <a:r>
              <a:rPr lang="en-US" dirty="0" smtClean="0"/>
              <a:t>Note how the assembly instruction maps into the machine representation:</a:t>
            </a:r>
          </a:p>
          <a:p>
            <a:pPr marL="0" indent="0"/>
            <a:endParaRPr lang="en-US" dirty="0" smtClean="0"/>
          </a:p>
          <a:p>
            <a:pPr lvl="1">
              <a:buFontTx/>
              <a:buNone/>
            </a:pPr>
            <a:r>
              <a:rPr lang="en-US" b="1" dirty="0" smtClean="0">
                <a:solidFill>
                  <a:srgbClr val="003399"/>
                </a:solidFill>
                <a:latin typeface="Courier New" pitchFamily="49" charset="0"/>
              </a:rPr>
              <a:t>add</a:t>
            </a:r>
            <a:r>
              <a:rPr lang="en-US" dirty="0" smtClean="0">
                <a:latin typeface="Courier New" pitchFamily="49" charset="0"/>
              </a:rPr>
              <a:t>   $t1, $s1, $s2</a:t>
            </a:r>
            <a:endParaRPr lang="en-US" dirty="0" smtClean="0">
              <a:latin typeface="Arial" panose="020B0604020202020204" pitchFamily="34" charset="0"/>
            </a:endParaRPr>
          </a:p>
        </p:txBody>
      </p:sp>
      <p:grpSp>
        <p:nvGrpSpPr>
          <p:cNvPr id="5125" name="Group 5"/>
          <p:cNvGrpSpPr>
            <a:grpSpLocks/>
          </p:cNvGrpSpPr>
          <p:nvPr/>
        </p:nvGrpSpPr>
        <p:grpSpPr bwMode="auto">
          <a:xfrm>
            <a:off x="1371600" y="2830513"/>
            <a:ext cx="6477000" cy="674687"/>
            <a:chOff x="864" y="1898"/>
            <a:chExt cx="4080" cy="425"/>
          </a:xfrm>
        </p:grpSpPr>
        <p:sp>
          <p:nvSpPr>
            <p:cNvPr id="5134" name="Rectangle 6"/>
            <p:cNvSpPr>
              <a:spLocks noChangeArrowheads="1"/>
            </p:cNvSpPr>
            <p:nvPr/>
          </p:nvSpPr>
          <p:spPr bwMode="auto">
            <a:xfrm>
              <a:off x="4264" y="1898"/>
              <a:ext cx="680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100000</a:t>
              </a:r>
            </a:p>
          </p:txBody>
        </p:sp>
        <p:sp>
          <p:nvSpPr>
            <p:cNvPr id="5135" name="Rectangle 7"/>
            <p:cNvSpPr>
              <a:spLocks noChangeArrowheads="1"/>
            </p:cNvSpPr>
            <p:nvPr/>
          </p:nvSpPr>
          <p:spPr bwMode="auto">
            <a:xfrm>
              <a:off x="3584" y="1898"/>
              <a:ext cx="680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00000</a:t>
              </a:r>
            </a:p>
          </p:txBody>
        </p:sp>
        <p:sp>
          <p:nvSpPr>
            <p:cNvPr id="5136" name="Rectangle 8"/>
            <p:cNvSpPr>
              <a:spLocks noChangeArrowheads="1"/>
            </p:cNvSpPr>
            <p:nvPr/>
          </p:nvSpPr>
          <p:spPr bwMode="auto">
            <a:xfrm>
              <a:off x="2904" y="1898"/>
              <a:ext cx="680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01001</a:t>
              </a:r>
            </a:p>
          </p:txBody>
        </p:sp>
        <p:sp>
          <p:nvSpPr>
            <p:cNvPr id="5137" name="Rectangle 9"/>
            <p:cNvSpPr>
              <a:spLocks noChangeArrowheads="1"/>
            </p:cNvSpPr>
            <p:nvPr/>
          </p:nvSpPr>
          <p:spPr bwMode="auto">
            <a:xfrm>
              <a:off x="2249" y="1898"/>
              <a:ext cx="65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10010</a:t>
              </a:r>
            </a:p>
          </p:txBody>
        </p:sp>
        <p:sp>
          <p:nvSpPr>
            <p:cNvPr id="5138" name="Rectangle 10"/>
            <p:cNvSpPr>
              <a:spLocks noChangeArrowheads="1"/>
            </p:cNvSpPr>
            <p:nvPr/>
          </p:nvSpPr>
          <p:spPr bwMode="auto">
            <a:xfrm>
              <a:off x="1544" y="1898"/>
              <a:ext cx="70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10001</a:t>
              </a:r>
            </a:p>
          </p:txBody>
        </p:sp>
        <p:sp>
          <p:nvSpPr>
            <p:cNvPr id="5139" name="Rectangle 11"/>
            <p:cNvSpPr>
              <a:spLocks noChangeArrowheads="1"/>
            </p:cNvSpPr>
            <p:nvPr/>
          </p:nvSpPr>
          <p:spPr bwMode="auto">
            <a:xfrm>
              <a:off x="864" y="1898"/>
              <a:ext cx="680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>
                  <a:latin typeface="Courier New" pitchFamily="49" charset="0"/>
                </a:rPr>
                <a:t>000000</a:t>
              </a:r>
            </a:p>
          </p:txBody>
        </p:sp>
        <p:sp>
          <p:nvSpPr>
            <p:cNvPr id="5140" name="Line 12"/>
            <p:cNvSpPr>
              <a:spLocks noChangeShapeType="1"/>
            </p:cNvSpPr>
            <p:nvPr/>
          </p:nvSpPr>
          <p:spPr bwMode="auto">
            <a:xfrm>
              <a:off x="864" y="1898"/>
              <a:ext cx="408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141" name="Line 13"/>
            <p:cNvSpPr>
              <a:spLocks noChangeShapeType="1"/>
            </p:cNvSpPr>
            <p:nvPr/>
          </p:nvSpPr>
          <p:spPr bwMode="auto">
            <a:xfrm>
              <a:off x="864" y="2109"/>
              <a:ext cx="408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142" name="Line 14"/>
            <p:cNvSpPr>
              <a:spLocks noChangeShapeType="1"/>
            </p:cNvSpPr>
            <p:nvPr/>
          </p:nvSpPr>
          <p:spPr bwMode="auto">
            <a:xfrm>
              <a:off x="864" y="1898"/>
              <a:ext cx="0" cy="21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143" name="Line 15"/>
            <p:cNvSpPr>
              <a:spLocks noChangeShapeType="1"/>
            </p:cNvSpPr>
            <p:nvPr/>
          </p:nvSpPr>
          <p:spPr bwMode="auto">
            <a:xfrm>
              <a:off x="1544" y="1898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144" name="Line 16"/>
            <p:cNvSpPr>
              <a:spLocks noChangeShapeType="1"/>
            </p:cNvSpPr>
            <p:nvPr/>
          </p:nvSpPr>
          <p:spPr bwMode="auto">
            <a:xfrm>
              <a:off x="2249" y="1898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145" name="Line 17"/>
            <p:cNvSpPr>
              <a:spLocks noChangeShapeType="1"/>
            </p:cNvSpPr>
            <p:nvPr/>
          </p:nvSpPr>
          <p:spPr bwMode="auto">
            <a:xfrm>
              <a:off x="2904" y="1898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146" name="Line 18"/>
            <p:cNvSpPr>
              <a:spLocks noChangeShapeType="1"/>
            </p:cNvSpPr>
            <p:nvPr/>
          </p:nvSpPr>
          <p:spPr bwMode="auto">
            <a:xfrm>
              <a:off x="3584" y="1898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147" name="Line 19"/>
            <p:cNvSpPr>
              <a:spLocks noChangeShapeType="1"/>
            </p:cNvSpPr>
            <p:nvPr/>
          </p:nvSpPr>
          <p:spPr bwMode="auto">
            <a:xfrm>
              <a:off x="4264" y="1898"/>
              <a:ext cx="0" cy="2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148" name="Line 20"/>
            <p:cNvSpPr>
              <a:spLocks noChangeShapeType="1"/>
            </p:cNvSpPr>
            <p:nvPr/>
          </p:nvSpPr>
          <p:spPr bwMode="auto">
            <a:xfrm>
              <a:off x="4944" y="1898"/>
              <a:ext cx="0" cy="211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149" name="Rectangle 21"/>
            <p:cNvSpPr>
              <a:spLocks noChangeArrowheads="1"/>
            </p:cNvSpPr>
            <p:nvPr/>
          </p:nvSpPr>
          <p:spPr bwMode="auto">
            <a:xfrm>
              <a:off x="4264" y="2112"/>
              <a:ext cx="680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 b="1">
                  <a:latin typeface="Courier New" pitchFamily="49" charset="0"/>
                </a:rPr>
                <a:t>funct</a:t>
              </a:r>
            </a:p>
          </p:txBody>
        </p:sp>
        <p:sp>
          <p:nvSpPr>
            <p:cNvPr id="5150" name="Rectangle 22"/>
            <p:cNvSpPr>
              <a:spLocks noChangeArrowheads="1"/>
            </p:cNvSpPr>
            <p:nvPr/>
          </p:nvSpPr>
          <p:spPr bwMode="auto">
            <a:xfrm>
              <a:off x="3584" y="2112"/>
              <a:ext cx="680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 b="1">
                  <a:latin typeface="Courier New" pitchFamily="49" charset="0"/>
                </a:rPr>
                <a:t>shamt</a:t>
              </a:r>
            </a:p>
          </p:txBody>
        </p:sp>
        <p:sp>
          <p:nvSpPr>
            <p:cNvPr id="5151" name="Rectangle 23"/>
            <p:cNvSpPr>
              <a:spLocks noChangeArrowheads="1"/>
            </p:cNvSpPr>
            <p:nvPr/>
          </p:nvSpPr>
          <p:spPr bwMode="auto">
            <a:xfrm>
              <a:off x="2904" y="2112"/>
              <a:ext cx="680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 b="1">
                  <a:latin typeface="Courier New" pitchFamily="49" charset="0"/>
                </a:rPr>
                <a:t>rd</a:t>
              </a:r>
            </a:p>
          </p:txBody>
        </p:sp>
        <p:sp>
          <p:nvSpPr>
            <p:cNvPr id="5152" name="Rectangle 24"/>
            <p:cNvSpPr>
              <a:spLocks noChangeArrowheads="1"/>
            </p:cNvSpPr>
            <p:nvPr/>
          </p:nvSpPr>
          <p:spPr bwMode="auto">
            <a:xfrm>
              <a:off x="2224" y="2112"/>
              <a:ext cx="680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 b="1">
                  <a:latin typeface="Courier New" pitchFamily="49" charset="0"/>
                </a:rPr>
                <a:t>rt</a:t>
              </a:r>
            </a:p>
          </p:txBody>
        </p:sp>
        <p:sp>
          <p:nvSpPr>
            <p:cNvPr id="5153" name="Rectangle 25"/>
            <p:cNvSpPr>
              <a:spLocks noChangeArrowheads="1"/>
            </p:cNvSpPr>
            <p:nvPr/>
          </p:nvSpPr>
          <p:spPr bwMode="auto">
            <a:xfrm>
              <a:off x="1544" y="2112"/>
              <a:ext cx="680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 b="1">
                  <a:latin typeface="Courier New" pitchFamily="49" charset="0"/>
                </a:rPr>
                <a:t>rs</a:t>
              </a:r>
            </a:p>
          </p:txBody>
        </p:sp>
        <p:sp>
          <p:nvSpPr>
            <p:cNvPr id="5154" name="Rectangle 26"/>
            <p:cNvSpPr>
              <a:spLocks noChangeArrowheads="1"/>
            </p:cNvSpPr>
            <p:nvPr/>
          </p:nvSpPr>
          <p:spPr bwMode="auto">
            <a:xfrm>
              <a:off x="864" y="2112"/>
              <a:ext cx="680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SzPct val="75000"/>
                <a:buFont typeface="Monotype Sorts" pitchFamily="2" charset="2"/>
                <a:buNone/>
              </a:pPr>
              <a:r>
                <a:rPr lang="en-US" sz="1600" b="1">
                  <a:latin typeface="Courier New" pitchFamily="49" charset="0"/>
                </a:rPr>
                <a:t>op</a:t>
              </a:r>
            </a:p>
          </p:txBody>
        </p:sp>
        <p:sp>
          <p:nvSpPr>
            <p:cNvPr id="5155" name="Line 27"/>
            <p:cNvSpPr>
              <a:spLocks noChangeShapeType="1"/>
            </p:cNvSpPr>
            <p:nvPr/>
          </p:nvSpPr>
          <p:spPr bwMode="auto">
            <a:xfrm>
              <a:off x="864" y="2112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156" name="Line 28"/>
            <p:cNvSpPr>
              <a:spLocks noChangeShapeType="1"/>
            </p:cNvSpPr>
            <p:nvPr/>
          </p:nvSpPr>
          <p:spPr bwMode="auto">
            <a:xfrm>
              <a:off x="864" y="2323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157" name="Line 29"/>
            <p:cNvSpPr>
              <a:spLocks noChangeShapeType="1"/>
            </p:cNvSpPr>
            <p:nvPr/>
          </p:nvSpPr>
          <p:spPr bwMode="auto">
            <a:xfrm>
              <a:off x="864" y="2112"/>
              <a:ext cx="0" cy="21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158" name="Line 30"/>
            <p:cNvSpPr>
              <a:spLocks noChangeShapeType="1"/>
            </p:cNvSpPr>
            <p:nvPr/>
          </p:nvSpPr>
          <p:spPr bwMode="auto">
            <a:xfrm>
              <a:off x="4944" y="2112"/>
              <a:ext cx="0" cy="21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159" name="Line 31"/>
            <p:cNvSpPr>
              <a:spLocks noChangeShapeType="1"/>
            </p:cNvSpPr>
            <p:nvPr/>
          </p:nvSpPr>
          <p:spPr bwMode="auto">
            <a:xfrm>
              <a:off x="1544" y="2112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160" name="Line 32"/>
            <p:cNvSpPr>
              <a:spLocks noChangeShapeType="1"/>
            </p:cNvSpPr>
            <p:nvPr/>
          </p:nvSpPr>
          <p:spPr bwMode="auto">
            <a:xfrm>
              <a:off x="1544" y="2323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161" name="Line 33"/>
            <p:cNvSpPr>
              <a:spLocks noChangeShapeType="1"/>
            </p:cNvSpPr>
            <p:nvPr/>
          </p:nvSpPr>
          <p:spPr bwMode="auto">
            <a:xfrm>
              <a:off x="2224" y="2112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162" name="Line 34"/>
            <p:cNvSpPr>
              <a:spLocks noChangeShapeType="1"/>
            </p:cNvSpPr>
            <p:nvPr/>
          </p:nvSpPr>
          <p:spPr bwMode="auto">
            <a:xfrm>
              <a:off x="2224" y="2323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163" name="Line 35"/>
            <p:cNvSpPr>
              <a:spLocks noChangeShapeType="1"/>
            </p:cNvSpPr>
            <p:nvPr/>
          </p:nvSpPr>
          <p:spPr bwMode="auto">
            <a:xfrm>
              <a:off x="2904" y="2112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164" name="Line 36"/>
            <p:cNvSpPr>
              <a:spLocks noChangeShapeType="1"/>
            </p:cNvSpPr>
            <p:nvPr/>
          </p:nvSpPr>
          <p:spPr bwMode="auto">
            <a:xfrm>
              <a:off x="2904" y="2323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165" name="Line 37"/>
            <p:cNvSpPr>
              <a:spLocks noChangeShapeType="1"/>
            </p:cNvSpPr>
            <p:nvPr/>
          </p:nvSpPr>
          <p:spPr bwMode="auto">
            <a:xfrm>
              <a:off x="3584" y="2112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166" name="Line 38"/>
            <p:cNvSpPr>
              <a:spLocks noChangeShapeType="1"/>
            </p:cNvSpPr>
            <p:nvPr/>
          </p:nvSpPr>
          <p:spPr bwMode="auto">
            <a:xfrm>
              <a:off x="3584" y="2323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167" name="Line 39"/>
            <p:cNvSpPr>
              <a:spLocks noChangeShapeType="1"/>
            </p:cNvSpPr>
            <p:nvPr/>
          </p:nvSpPr>
          <p:spPr bwMode="auto">
            <a:xfrm>
              <a:off x="4264" y="2112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168" name="Line 40"/>
            <p:cNvSpPr>
              <a:spLocks noChangeShapeType="1"/>
            </p:cNvSpPr>
            <p:nvPr/>
          </p:nvSpPr>
          <p:spPr bwMode="auto">
            <a:xfrm>
              <a:off x="4264" y="2323"/>
              <a:ext cx="68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5126" name="Rectangle 41"/>
          <p:cNvSpPr>
            <a:spLocks noChangeArrowheads="1"/>
          </p:cNvSpPr>
          <p:nvPr/>
        </p:nvSpPr>
        <p:spPr bwMode="auto">
          <a:xfrm>
            <a:off x="457200" y="3962400"/>
            <a:ext cx="8382000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>
                <a:latin typeface="Arial" panose="020B0604020202020204" pitchFamily="34" charset="0"/>
              </a:rPr>
              <a:t>The three register fields are each 5 bits wide.  Why?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endParaRPr lang="en-US" sz="1800" dirty="0">
              <a:latin typeface="Arial" panose="020B0604020202020204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>
                <a:latin typeface="Arial" panose="020B0604020202020204" pitchFamily="34" charset="0"/>
              </a:rPr>
              <a:t>For arithmetic-logical instructions, both the </a:t>
            </a:r>
            <a:r>
              <a:rPr lang="en-US" sz="1800" b="1" dirty="0">
                <a:latin typeface="Arial" charset="0"/>
              </a:rPr>
              <a:t>op</a:t>
            </a:r>
            <a:r>
              <a:rPr lang="en-US" sz="1800" dirty="0">
                <a:latin typeface="Arial" panose="020B0604020202020204" pitchFamily="34" charset="0"/>
              </a:rPr>
              <a:t> field and the </a:t>
            </a:r>
            <a:r>
              <a:rPr lang="en-US" sz="1800" b="1" dirty="0" err="1">
                <a:latin typeface="Arial" charset="0"/>
              </a:rPr>
              <a:t>funct</a:t>
            </a:r>
            <a:r>
              <a:rPr lang="en-US" sz="1800" dirty="0">
                <a:latin typeface="Arial" panose="020B0604020202020204" pitchFamily="34" charset="0"/>
              </a:rPr>
              <a:t> field </a:t>
            </a:r>
            <a:r>
              <a:rPr lang="en-US" sz="1800" dirty="0" smtClean="0">
                <a:latin typeface="Arial" panose="020B0604020202020204" pitchFamily="34" charset="0"/>
              </a:rPr>
              <a:t>are </a:t>
            </a:r>
            <a:r>
              <a:rPr lang="en-US" sz="1800" dirty="0">
                <a:latin typeface="Arial" panose="020B0604020202020204" pitchFamily="34" charset="0"/>
              </a:rPr>
              <a:t>used to specify the particular operation that is to be performed.</a:t>
            </a: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endParaRPr lang="en-US" sz="1800" dirty="0">
              <a:latin typeface="Arial" panose="020B0604020202020204" pitchFamily="34" charset="0"/>
            </a:endParaRPr>
          </a:p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>
                <a:latin typeface="Arial" panose="020B0604020202020204" pitchFamily="34" charset="0"/>
              </a:rPr>
              <a:t>If you view memory contents, this would appear as 0x02324820.</a:t>
            </a:r>
          </a:p>
        </p:txBody>
      </p:sp>
      <p:sp>
        <p:nvSpPr>
          <p:cNvPr id="152619" name="Line 43"/>
          <p:cNvSpPr>
            <a:spLocks noChangeShapeType="1"/>
          </p:cNvSpPr>
          <p:nvPr/>
        </p:nvSpPr>
        <p:spPr bwMode="auto">
          <a:xfrm>
            <a:off x="2133600" y="1676400"/>
            <a:ext cx="2895600" cy="1066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743200" y="1676400"/>
            <a:ext cx="1295400" cy="1143000"/>
            <a:chOff x="1728" y="1056"/>
            <a:chExt cx="816" cy="720"/>
          </a:xfrm>
        </p:grpSpPr>
        <p:sp>
          <p:nvSpPr>
            <p:cNvPr id="5132" name="Line 44"/>
            <p:cNvSpPr>
              <a:spLocks noChangeShapeType="1"/>
            </p:cNvSpPr>
            <p:nvPr/>
          </p:nvSpPr>
          <p:spPr bwMode="auto">
            <a:xfrm>
              <a:off x="1728" y="1056"/>
              <a:ext cx="0" cy="720"/>
            </a:xfrm>
            <a:prstGeom prst="line">
              <a:avLst/>
            </a:prstGeom>
            <a:noFill/>
            <a:ln w="25400">
              <a:solidFill>
                <a:srgbClr val="008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133" name="Line 45"/>
            <p:cNvSpPr>
              <a:spLocks noChangeShapeType="1"/>
            </p:cNvSpPr>
            <p:nvPr/>
          </p:nvSpPr>
          <p:spPr bwMode="auto">
            <a:xfrm>
              <a:off x="2160" y="1056"/>
              <a:ext cx="384" cy="672"/>
            </a:xfrm>
            <a:prstGeom prst="line">
              <a:avLst/>
            </a:prstGeom>
            <a:noFill/>
            <a:ln w="25400">
              <a:solidFill>
                <a:srgbClr val="008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4" name="Group 49"/>
          <p:cNvGrpSpPr>
            <a:grpSpLocks/>
          </p:cNvGrpSpPr>
          <p:nvPr/>
        </p:nvGrpSpPr>
        <p:grpSpPr bwMode="auto">
          <a:xfrm>
            <a:off x="1295400" y="1676400"/>
            <a:ext cx="5867400" cy="1143000"/>
            <a:chOff x="816" y="1056"/>
            <a:chExt cx="3696" cy="720"/>
          </a:xfrm>
        </p:grpSpPr>
        <p:sp>
          <p:nvSpPr>
            <p:cNvPr id="5130" name="Line 46"/>
            <p:cNvSpPr>
              <a:spLocks noChangeShapeType="1"/>
            </p:cNvSpPr>
            <p:nvPr/>
          </p:nvSpPr>
          <p:spPr bwMode="auto">
            <a:xfrm>
              <a:off x="816" y="1056"/>
              <a:ext cx="240" cy="72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5131" name="Line 47"/>
            <p:cNvSpPr>
              <a:spLocks noChangeShapeType="1"/>
            </p:cNvSpPr>
            <p:nvPr/>
          </p:nvSpPr>
          <p:spPr bwMode="auto">
            <a:xfrm>
              <a:off x="816" y="1056"/>
              <a:ext cx="3696" cy="672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6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71450"/>
            <a:ext cx="7162800" cy="342900"/>
          </a:xfrm>
          <a:noFill/>
        </p:spPr>
        <p:txBody>
          <a:bodyPr lIns="90488" tIns="44450" rIns="90488" bIns="44450"/>
          <a:lstStyle/>
          <a:p>
            <a:r>
              <a:rPr lang="en-US" dirty="0" smtClean="0"/>
              <a:t>Load Instructions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685800"/>
            <a:ext cx="8458200" cy="2822575"/>
          </a:xfrm>
          <a:noFill/>
        </p:spPr>
        <p:txBody>
          <a:bodyPr lIns="90488" tIns="44450" rIns="90488" bIns="44450"/>
          <a:lstStyle/>
          <a:p>
            <a:pPr marL="457200" indent="-457200">
              <a:tabLst>
                <a:tab pos="228600" algn="l"/>
              </a:tabLst>
            </a:pPr>
            <a:r>
              <a:rPr lang="en-US" dirty="0" smtClean="0"/>
              <a:t>Consider the load-word and store-word instructions:</a:t>
            </a:r>
          </a:p>
          <a:p>
            <a:pPr marL="457200" indent="-457200">
              <a:tabLst>
                <a:tab pos="228600" algn="l"/>
              </a:tabLst>
            </a:pPr>
            <a:r>
              <a:rPr lang="en-US" sz="1600" dirty="0" smtClean="0"/>
              <a:t>	-	what would the regularity principle have us do?</a:t>
            </a:r>
          </a:p>
          <a:p>
            <a:pPr marL="457200" indent="-457200">
              <a:tabLst>
                <a:tab pos="228600" algn="l"/>
              </a:tabLst>
            </a:pPr>
            <a:r>
              <a:rPr lang="en-US" sz="1600" dirty="0" smtClean="0"/>
              <a:t>	-	new principle:  Good design demands a compromise</a:t>
            </a:r>
          </a:p>
          <a:p>
            <a:pPr marL="457200" indent="-457200">
              <a:tabLst>
                <a:tab pos="228600" algn="l"/>
              </a:tabLst>
            </a:pPr>
            <a:endParaRPr lang="en-US" sz="1600" dirty="0" smtClean="0"/>
          </a:p>
          <a:p>
            <a:pPr marL="457200" indent="-457200">
              <a:tabLst>
                <a:tab pos="228600" algn="l"/>
              </a:tabLst>
            </a:pPr>
            <a:r>
              <a:rPr lang="en-US" dirty="0" smtClean="0"/>
              <a:t>We need a different type of machine language instruction format for these:</a:t>
            </a:r>
          </a:p>
          <a:p>
            <a:pPr marL="457200" indent="-457200">
              <a:tabLst>
                <a:tab pos="228600" algn="l"/>
              </a:tabLst>
            </a:pPr>
            <a:r>
              <a:rPr lang="en-US" sz="1600" dirty="0" smtClean="0"/>
              <a:t>	-	I-type for data transfer instructions</a:t>
            </a:r>
          </a:p>
          <a:p>
            <a:pPr marL="457200" indent="-457200">
              <a:tabLst>
                <a:tab pos="228600" algn="l"/>
              </a:tabLst>
            </a:pPr>
            <a:r>
              <a:rPr lang="en-US" sz="1600" dirty="0" smtClean="0"/>
              <a:t>	-	other format was R-type for register</a:t>
            </a:r>
          </a:p>
          <a:p>
            <a:pPr marL="457200" indent="-457200">
              <a:tabLst>
                <a:tab pos="228600" algn="l"/>
              </a:tabLst>
            </a:pPr>
            <a:endParaRPr lang="en-US" dirty="0" smtClean="0"/>
          </a:p>
          <a:p>
            <a:pPr marL="457200" indent="-457200">
              <a:tabLst>
                <a:tab pos="228600" algn="l"/>
              </a:tabLst>
            </a:pPr>
            <a:r>
              <a:rPr lang="en-US" dirty="0" smtClean="0"/>
              <a:t>Example:  </a:t>
            </a:r>
            <a:r>
              <a:rPr lang="en-US" b="1" dirty="0" err="1" smtClean="0">
                <a:solidFill>
                  <a:srgbClr val="003399"/>
                </a:solidFill>
                <a:latin typeface="Courier New" pitchFamily="49" charset="0"/>
              </a:rPr>
              <a:t>lw</a:t>
            </a:r>
            <a:r>
              <a:rPr lang="en-US" dirty="0" smtClean="0">
                <a:latin typeface="Courier New" pitchFamily="49" charset="0"/>
              </a:rPr>
              <a:t>   $t0, 32($s2)</a:t>
            </a:r>
            <a:endParaRPr lang="en-US" dirty="0" smtClean="0"/>
          </a:p>
        </p:txBody>
      </p:sp>
      <p:grpSp>
        <p:nvGrpSpPr>
          <p:cNvPr id="6149" name="Group 65"/>
          <p:cNvGrpSpPr>
            <a:grpSpLocks/>
          </p:cNvGrpSpPr>
          <p:nvPr/>
        </p:nvGrpSpPr>
        <p:grpSpPr bwMode="auto">
          <a:xfrm>
            <a:off x="1066800" y="3962400"/>
            <a:ext cx="6019800" cy="639763"/>
            <a:chOff x="672" y="3504"/>
            <a:chExt cx="3792" cy="403"/>
          </a:xfrm>
        </p:grpSpPr>
        <p:grpSp>
          <p:nvGrpSpPr>
            <p:cNvPr id="6156" name="Group 52"/>
            <p:cNvGrpSpPr>
              <a:grpSpLocks/>
            </p:cNvGrpSpPr>
            <p:nvPr/>
          </p:nvGrpSpPr>
          <p:grpSpPr bwMode="auto">
            <a:xfrm>
              <a:off x="672" y="3504"/>
              <a:ext cx="3792" cy="211"/>
              <a:chOff x="672" y="3504"/>
              <a:chExt cx="3792" cy="211"/>
            </a:xfrm>
          </p:grpSpPr>
          <p:sp>
            <p:nvSpPr>
              <p:cNvPr id="6169" name="Rectangle 18"/>
              <p:cNvSpPr>
                <a:spLocks noChangeArrowheads="1"/>
              </p:cNvSpPr>
              <p:nvPr/>
            </p:nvSpPr>
            <p:spPr bwMode="auto">
              <a:xfrm>
                <a:off x="2476" y="3504"/>
                <a:ext cx="1988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Monotype Sorts" pitchFamily="2" charset="2"/>
                  <a:buNone/>
                </a:pPr>
                <a:r>
                  <a:rPr lang="en-US" sz="1600">
                    <a:latin typeface="Courier New" pitchFamily="49" charset="0"/>
                  </a:rPr>
                  <a:t>0000 0000 0010 0000</a:t>
                </a:r>
              </a:p>
            </p:txBody>
          </p:sp>
          <p:sp>
            <p:nvSpPr>
              <p:cNvPr id="6170" name="Rectangle 17"/>
              <p:cNvSpPr>
                <a:spLocks noChangeArrowheads="1"/>
              </p:cNvSpPr>
              <p:nvPr/>
            </p:nvSpPr>
            <p:spPr bwMode="auto">
              <a:xfrm>
                <a:off x="1874" y="3504"/>
                <a:ext cx="602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Monotype Sorts" pitchFamily="2" charset="2"/>
                  <a:buNone/>
                </a:pPr>
                <a:r>
                  <a:rPr lang="en-US" sz="1600" smtClean="0">
                    <a:latin typeface="Courier New" pitchFamily="49" charset="0"/>
                  </a:rPr>
                  <a:t>01000</a:t>
                </a:r>
                <a:endParaRPr lang="en-US" sz="1600" dirty="0">
                  <a:latin typeface="Courier New" pitchFamily="49" charset="0"/>
                </a:endParaRPr>
              </a:p>
            </p:txBody>
          </p:sp>
          <p:sp>
            <p:nvSpPr>
              <p:cNvPr id="6171" name="Rectangle 16"/>
              <p:cNvSpPr>
                <a:spLocks noChangeArrowheads="1"/>
              </p:cNvSpPr>
              <p:nvPr/>
            </p:nvSpPr>
            <p:spPr bwMode="auto">
              <a:xfrm>
                <a:off x="1273" y="3504"/>
                <a:ext cx="601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Monotype Sorts" pitchFamily="2" charset="2"/>
                  <a:buNone/>
                </a:pPr>
                <a:r>
                  <a:rPr lang="en-US" sz="1600">
                    <a:latin typeface="Courier New" pitchFamily="49" charset="0"/>
                  </a:rPr>
                  <a:t>10010</a:t>
                </a:r>
              </a:p>
            </p:txBody>
          </p:sp>
          <p:sp>
            <p:nvSpPr>
              <p:cNvPr id="6172" name="Rectangle 15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601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Monotype Sorts" pitchFamily="2" charset="2"/>
                  <a:buNone/>
                </a:pPr>
                <a:r>
                  <a:rPr lang="en-US" sz="1600">
                    <a:latin typeface="Courier New" pitchFamily="49" charset="0"/>
                  </a:rPr>
                  <a:t>100011</a:t>
                </a:r>
              </a:p>
            </p:txBody>
          </p:sp>
          <p:sp>
            <p:nvSpPr>
              <p:cNvPr id="6173" name="Line 19"/>
              <p:cNvSpPr>
                <a:spLocks noChangeShapeType="1"/>
              </p:cNvSpPr>
              <p:nvPr/>
            </p:nvSpPr>
            <p:spPr bwMode="auto">
              <a:xfrm>
                <a:off x="672" y="3504"/>
                <a:ext cx="3792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174" name="Line 20"/>
              <p:cNvSpPr>
                <a:spLocks noChangeShapeType="1"/>
              </p:cNvSpPr>
              <p:nvPr/>
            </p:nvSpPr>
            <p:spPr bwMode="auto">
              <a:xfrm>
                <a:off x="672" y="3715"/>
                <a:ext cx="3792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175" name="Line 21"/>
              <p:cNvSpPr>
                <a:spLocks noChangeShapeType="1"/>
              </p:cNvSpPr>
              <p:nvPr/>
            </p:nvSpPr>
            <p:spPr bwMode="auto">
              <a:xfrm>
                <a:off x="672" y="3504"/>
                <a:ext cx="0" cy="211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176" name="Line 22"/>
              <p:cNvSpPr>
                <a:spLocks noChangeShapeType="1"/>
              </p:cNvSpPr>
              <p:nvPr/>
            </p:nvSpPr>
            <p:spPr bwMode="auto">
              <a:xfrm>
                <a:off x="1273" y="3504"/>
                <a:ext cx="0" cy="2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177" name="Line 23"/>
              <p:cNvSpPr>
                <a:spLocks noChangeShapeType="1"/>
              </p:cNvSpPr>
              <p:nvPr/>
            </p:nvSpPr>
            <p:spPr bwMode="auto">
              <a:xfrm>
                <a:off x="1874" y="3504"/>
                <a:ext cx="0" cy="2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178" name="Line 24"/>
              <p:cNvSpPr>
                <a:spLocks noChangeShapeType="1"/>
              </p:cNvSpPr>
              <p:nvPr/>
            </p:nvSpPr>
            <p:spPr bwMode="auto">
              <a:xfrm>
                <a:off x="2476" y="3504"/>
                <a:ext cx="0" cy="21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179" name="Line 25"/>
              <p:cNvSpPr>
                <a:spLocks noChangeShapeType="1"/>
              </p:cNvSpPr>
              <p:nvPr/>
            </p:nvSpPr>
            <p:spPr bwMode="auto">
              <a:xfrm>
                <a:off x="4464" y="3504"/>
                <a:ext cx="0" cy="211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6157" name="Group 53"/>
            <p:cNvGrpSpPr>
              <a:grpSpLocks/>
            </p:cNvGrpSpPr>
            <p:nvPr/>
          </p:nvGrpSpPr>
          <p:grpSpPr bwMode="auto">
            <a:xfrm>
              <a:off x="672" y="3696"/>
              <a:ext cx="3792" cy="211"/>
              <a:chOff x="672" y="3504"/>
              <a:chExt cx="3792" cy="211"/>
            </a:xfrm>
          </p:grpSpPr>
          <p:sp>
            <p:nvSpPr>
              <p:cNvPr id="6158" name="Rectangle 54"/>
              <p:cNvSpPr>
                <a:spLocks noChangeArrowheads="1"/>
              </p:cNvSpPr>
              <p:nvPr/>
            </p:nvSpPr>
            <p:spPr bwMode="auto">
              <a:xfrm>
                <a:off x="2476" y="3504"/>
                <a:ext cx="1988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Monotype Sorts" pitchFamily="2" charset="2"/>
                  <a:buNone/>
                </a:pPr>
                <a:r>
                  <a:rPr lang="en-US" sz="1600">
                    <a:latin typeface="Courier New" pitchFamily="49" charset="0"/>
                  </a:rPr>
                  <a:t>16-bit number</a:t>
                </a:r>
              </a:p>
            </p:txBody>
          </p:sp>
          <p:sp>
            <p:nvSpPr>
              <p:cNvPr id="6159" name="Rectangle 55"/>
              <p:cNvSpPr>
                <a:spLocks noChangeArrowheads="1"/>
              </p:cNvSpPr>
              <p:nvPr/>
            </p:nvSpPr>
            <p:spPr bwMode="auto">
              <a:xfrm>
                <a:off x="1874" y="3504"/>
                <a:ext cx="602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Monotype Sorts" pitchFamily="2" charset="2"/>
                  <a:buNone/>
                </a:pPr>
                <a:r>
                  <a:rPr lang="en-US" sz="1600">
                    <a:latin typeface="Courier New" pitchFamily="49" charset="0"/>
                  </a:rPr>
                  <a:t>rt</a:t>
                </a:r>
              </a:p>
            </p:txBody>
          </p:sp>
          <p:sp>
            <p:nvSpPr>
              <p:cNvPr id="6160" name="Rectangle 56"/>
              <p:cNvSpPr>
                <a:spLocks noChangeArrowheads="1"/>
              </p:cNvSpPr>
              <p:nvPr/>
            </p:nvSpPr>
            <p:spPr bwMode="auto">
              <a:xfrm>
                <a:off x="1273" y="3504"/>
                <a:ext cx="601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Monotype Sorts" pitchFamily="2" charset="2"/>
                  <a:buNone/>
                </a:pPr>
                <a:r>
                  <a:rPr lang="en-US" sz="1600">
                    <a:latin typeface="Courier New" pitchFamily="49" charset="0"/>
                  </a:rPr>
                  <a:t>rs</a:t>
                </a:r>
              </a:p>
            </p:txBody>
          </p:sp>
          <p:sp>
            <p:nvSpPr>
              <p:cNvPr id="6161" name="Rectangle 57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601" cy="2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Monotype Sorts" pitchFamily="2" charset="2"/>
                  <a:buNone/>
                </a:pPr>
                <a:r>
                  <a:rPr lang="en-US" sz="1600" dirty="0">
                    <a:latin typeface="Courier New" pitchFamily="49" charset="0"/>
                  </a:rPr>
                  <a:t>op</a:t>
                </a:r>
                <a:r>
                  <a:rPr lang="en-US" sz="1600" dirty="0">
                    <a:latin typeface="Arial" panose="020B0604020202020204" pitchFamily="34" charset="0"/>
                  </a:rPr>
                  <a:t>	</a:t>
                </a:r>
              </a:p>
            </p:txBody>
          </p:sp>
          <p:sp>
            <p:nvSpPr>
              <p:cNvPr id="6162" name="Line 58"/>
              <p:cNvSpPr>
                <a:spLocks noChangeShapeType="1"/>
              </p:cNvSpPr>
              <p:nvPr/>
            </p:nvSpPr>
            <p:spPr bwMode="auto">
              <a:xfrm>
                <a:off x="672" y="3504"/>
                <a:ext cx="3792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163" name="Line 59"/>
              <p:cNvSpPr>
                <a:spLocks noChangeShapeType="1"/>
              </p:cNvSpPr>
              <p:nvPr/>
            </p:nvSpPr>
            <p:spPr bwMode="auto">
              <a:xfrm>
                <a:off x="672" y="3715"/>
                <a:ext cx="3792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164" name="Line 60"/>
              <p:cNvSpPr>
                <a:spLocks noChangeShapeType="1"/>
              </p:cNvSpPr>
              <p:nvPr/>
            </p:nvSpPr>
            <p:spPr bwMode="auto">
              <a:xfrm>
                <a:off x="672" y="3504"/>
                <a:ext cx="0" cy="211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165" name="Line 61"/>
              <p:cNvSpPr>
                <a:spLocks noChangeShapeType="1"/>
              </p:cNvSpPr>
              <p:nvPr/>
            </p:nvSpPr>
            <p:spPr bwMode="auto">
              <a:xfrm>
                <a:off x="1273" y="3504"/>
                <a:ext cx="0" cy="211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166" name="Line 62"/>
              <p:cNvSpPr>
                <a:spLocks noChangeShapeType="1"/>
              </p:cNvSpPr>
              <p:nvPr/>
            </p:nvSpPr>
            <p:spPr bwMode="auto">
              <a:xfrm>
                <a:off x="1874" y="3504"/>
                <a:ext cx="0" cy="211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167" name="Line 63"/>
              <p:cNvSpPr>
                <a:spLocks noChangeShapeType="1"/>
              </p:cNvSpPr>
              <p:nvPr/>
            </p:nvSpPr>
            <p:spPr bwMode="auto">
              <a:xfrm>
                <a:off x="2476" y="3504"/>
                <a:ext cx="0" cy="211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168" name="Line 64"/>
              <p:cNvSpPr>
                <a:spLocks noChangeShapeType="1"/>
              </p:cNvSpPr>
              <p:nvPr/>
            </p:nvSpPr>
            <p:spPr bwMode="auto">
              <a:xfrm>
                <a:off x="4464" y="3504"/>
                <a:ext cx="0" cy="211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6150" name="Rectangle 66"/>
          <p:cNvSpPr>
            <a:spLocks noChangeArrowheads="1"/>
          </p:cNvSpPr>
          <p:nvPr/>
        </p:nvSpPr>
        <p:spPr bwMode="auto">
          <a:xfrm>
            <a:off x="457200" y="5106988"/>
            <a:ext cx="845820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l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2" charset="2"/>
              <a:buNone/>
            </a:pPr>
            <a:r>
              <a:rPr lang="en-US" sz="1800" dirty="0">
                <a:latin typeface="Arial" panose="020B0604020202020204" pitchFamily="34" charset="0"/>
              </a:rPr>
              <a:t>Where's the compromise?</a:t>
            </a:r>
          </a:p>
        </p:txBody>
      </p:sp>
      <p:sp>
        <p:nvSpPr>
          <p:cNvPr id="53315" name="Line 67"/>
          <p:cNvSpPr>
            <a:spLocks noChangeShapeType="1"/>
          </p:cNvSpPr>
          <p:nvPr/>
        </p:nvSpPr>
        <p:spPr bwMode="auto">
          <a:xfrm flipH="1">
            <a:off x="1447800" y="3505200"/>
            <a:ext cx="228600" cy="4572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3317" name="Line 69"/>
          <p:cNvSpPr>
            <a:spLocks noChangeShapeType="1"/>
          </p:cNvSpPr>
          <p:nvPr/>
        </p:nvSpPr>
        <p:spPr bwMode="auto">
          <a:xfrm>
            <a:off x="2362200" y="3429000"/>
            <a:ext cx="1219200" cy="457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grpSp>
        <p:nvGrpSpPr>
          <p:cNvPr id="5" name="Group 71"/>
          <p:cNvGrpSpPr>
            <a:grpSpLocks/>
          </p:cNvGrpSpPr>
          <p:nvPr/>
        </p:nvGrpSpPr>
        <p:grpSpPr bwMode="auto">
          <a:xfrm>
            <a:off x="2362200" y="3429000"/>
            <a:ext cx="2286000" cy="457200"/>
            <a:chOff x="1488" y="2160"/>
            <a:chExt cx="1440" cy="288"/>
          </a:xfrm>
        </p:grpSpPr>
        <p:sp>
          <p:nvSpPr>
            <p:cNvPr id="6154" name="Line 68"/>
            <p:cNvSpPr>
              <a:spLocks noChangeShapeType="1"/>
            </p:cNvSpPr>
            <p:nvPr/>
          </p:nvSpPr>
          <p:spPr bwMode="auto">
            <a:xfrm flipH="1">
              <a:off x="1488" y="2160"/>
              <a:ext cx="720" cy="288"/>
            </a:xfrm>
            <a:prstGeom prst="line">
              <a:avLst/>
            </a:prstGeom>
            <a:noFill/>
            <a:ln w="25400">
              <a:solidFill>
                <a:srgbClr val="008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6155" name="Line 70"/>
            <p:cNvSpPr>
              <a:spLocks noChangeShapeType="1"/>
            </p:cNvSpPr>
            <p:nvPr/>
          </p:nvSpPr>
          <p:spPr bwMode="auto">
            <a:xfrm>
              <a:off x="1968" y="2160"/>
              <a:ext cx="960" cy="288"/>
            </a:xfrm>
            <a:prstGeom prst="line">
              <a:avLst/>
            </a:prstGeom>
            <a:noFill/>
            <a:ln w="25400">
              <a:solidFill>
                <a:srgbClr val="0080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315" grpId="0" animBg="1"/>
      <p:bldP spid="53317" grpId="0" animBg="1"/>
    </p:bld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stealth" w="lg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stealth" w="lg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8011</TotalTime>
  <Words>654</Words>
  <Application>Microsoft Office PowerPoint</Application>
  <PresentationFormat>Overhead</PresentationFormat>
  <Paragraphs>197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Courier New</vt:lpstr>
      <vt:lpstr>Helvetica</vt:lpstr>
      <vt:lpstr>Monotype Sorts</vt:lpstr>
      <vt:lpstr>Times New Roman</vt:lpstr>
      <vt:lpstr>Wingdings</vt:lpstr>
      <vt:lpstr>Professional</vt:lpstr>
      <vt:lpstr>Machine Language</vt:lpstr>
      <vt:lpstr>Assembly Language vs. Machine Language</vt:lpstr>
      <vt:lpstr>Classifying the Assembly Instructions</vt:lpstr>
      <vt:lpstr>Overview of MIPS Machine Language</vt:lpstr>
      <vt:lpstr>Overview of MIPS Machine Language</vt:lpstr>
      <vt:lpstr>Overview of MIPS Machine Language</vt:lpstr>
      <vt:lpstr>Arithmetic/Logical Instructions</vt:lpstr>
      <vt:lpstr>Mapping Assembly to Machine Language</vt:lpstr>
      <vt:lpstr>Load Instructions</vt:lpstr>
      <vt:lpstr>Jump Instructions</vt:lpstr>
      <vt:lpstr>Anticipating Execution</vt:lpstr>
    </vt:vector>
  </TitlesOfParts>
  <Company>Computer Science  VA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William D McQuain</dc:creator>
  <cp:lastModifiedBy>William D McQuain</cp:lastModifiedBy>
  <cp:revision>345</cp:revision>
  <cp:lastPrinted>1998-08-23T21:44:04Z</cp:lastPrinted>
  <dcterms:created xsi:type="dcterms:W3CDTF">1998-08-05T19:51:03Z</dcterms:created>
  <dcterms:modified xsi:type="dcterms:W3CDTF">2020-01-09T23:19:54Z</dcterms:modified>
</cp:coreProperties>
</file>