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59" r:id="rId9"/>
    <p:sldId id="260" r:id="rId10"/>
    <p:sldId id="268" r:id="rId11"/>
    <p:sldId id="261" r:id="rId12"/>
    <p:sldId id="262" r:id="rId13"/>
    <p:sldId id="269" r:id="rId14"/>
    <p:sldId id="270" r:id="rId15"/>
    <p:sldId id="278" r:id="rId16"/>
  </p:sldIdLst>
  <p:sldSz cx="9144000" cy="6858000" type="overhead"/>
  <p:notesSz cx="9118600" cy="6934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84">
          <p15:clr>
            <a:srgbClr val="A4A3A4"/>
          </p15:clr>
        </p15:guide>
        <p15:guide id="2" pos="287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0000"/>
    <a:srgbClr val="800000"/>
    <a:srgbClr val="99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01" autoAdjust="0"/>
    <p:restoredTop sz="98459" autoAdjust="0"/>
  </p:normalViewPr>
  <p:slideViewPr>
    <p:cSldViewPr>
      <p:cViewPr varScale="1">
        <p:scale>
          <a:sx n="94" d="100"/>
          <a:sy n="94" d="100"/>
        </p:scale>
        <p:origin x="78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26" y="-72"/>
      </p:cViewPr>
      <p:guideLst>
        <p:guide orient="horz" pos="2184"/>
        <p:guide pos="287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3.xml"/><Relationship Id="rId3" Type="http://schemas.openxmlformats.org/officeDocument/2006/relationships/slide" Target="slides/slide8.xml"/><Relationship Id="rId7" Type="http://schemas.openxmlformats.org/officeDocument/2006/relationships/slide" Target="slides/slide12.xml"/><Relationship Id="rId2" Type="http://schemas.openxmlformats.org/officeDocument/2006/relationships/slide" Target="slides/slide4.xml"/><Relationship Id="rId1" Type="http://schemas.openxmlformats.org/officeDocument/2006/relationships/slide" Target="slides/slide3.xml"/><Relationship Id="rId6" Type="http://schemas.openxmlformats.org/officeDocument/2006/relationships/slide" Target="slides/slide11.xml"/><Relationship Id="rId5" Type="http://schemas.openxmlformats.org/officeDocument/2006/relationships/slide" Target="slides/slide10.xml"/><Relationship Id="rId4" Type="http://schemas.openxmlformats.org/officeDocument/2006/relationships/slide" Target="slides/slide9.xml"/><Relationship Id="rId9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86213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914" tIns="43457" rIns="86914" bIns="43457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 dirty="0"/>
              <a:t>CS </a:t>
            </a:r>
            <a:r>
              <a:rPr lang="en-US" dirty="0" smtClean="0"/>
              <a:t>2506 Computer Organization II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46675" y="0"/>
            <a:ext cx="3986213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914" tIns="43457" rIns="86914" bIns="43457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86538"/>
            <a:ext cx="3986213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914" tIns="43457" rIns="86914" bIns="43457" numCol="1" anchor="b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 dirty="0" smtClean="0"/>
              <a:t>©W </a:t>
            </a:r>
            <a:r>
              <a:rPr lang="en-US" dirty="0"/>
              <a:t>D </a:t>
            </a:r>
            <a:r>
              <a:rPr lang="en-US" dirty="0" err="1" smtClean="0"/>
              <a:t>McQuain</a:t>
            </a:r>
            <a:r>
              <a:rPr lang="en-US" dirty="0" smtClean="0"/>
              <a:t>  2005-2013</a:t>
            </a:r>
            <a:endParaRPr lang="en-US" dirty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46675" y="6586538"/>
            <a:ext cx="3986213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914" tIns="43457" rIns="86914" bIns="43457" numCol="1" anchor="b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8AB32FCF-9DCE-4540-BDFE-8C86CE1B1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86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512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0" tIns="45860" rIns="91720" bIns="45860" numCol="1" anchor="t" anchorCtr="0" compatLnSpc="1">
            <a:prstTxWarp prst="textNoShape">
              <a:avLst/>
            </a:prstTxWarp>
          </a:bodyPr>
          <a:lstStyle>
            <a:lvl1pPr defTabSz="917423"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67313" y="0"/>
            <a:ext cx="395128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0" tIns="45860" rIns="91720" bIns="45860" numCol="1" anchor="t" anchorCtr="0" compatLnSpc="1">
            <a:prstTxWarp prst="textNoShape">
              <a:avLst/>
            </a:prstTxWarp>
          </a:bodyPr>
          <a:lstStyle>
            <a:lvl1pPr algn="r" defTabSz="917423"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516563" y="520700"/>
            <a:ext cx="3468687" cy="2600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413" y="530225"/>
            <a:ext cx="5310187" cy="591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0" tIns="45860" rIns="91720" bIns="458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88125"/>
            <a:ext cx="39512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0" tIns="45860" rIns="91720" bIns="45860" numCol="1" anchor="b" anchorCtr="0" compatLnSpc="1">
            <a:prstTxWarp prst="textNoShape">
              <a:avLst/>
            </a:prstTxWarp>
          </a:bodyPr>
          <a:lstStyle>
            <a:lvl1pPr defTabSz="917423"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67313" y="6588125"/>
            <a:ext cx="395128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0" tIns="45860" rIns="91720" bIns="45860" numCol="1" anchor="b" anchorCtr="0" compatLnSpc="1">
            <a:prstTxWarp prst="textNoShape">
              <a:avLst/>
            </a:prstTxWarp>
          </a:bodyPr>
          <a:lstStyle>
            <a:lvl1pPr algn="r" defTabSz="917423">
              <a:defRPr sz="1000" smtClean="0"/>
            </a:lvl1pPr>
          </a:lstStyle>
          <a:p>
            <a:pPr>
              <a:defRPr/>
            </a:pPr>
            <a:fld id="{CAFADD6B-B5C4-4EDC-886F-B7CB66E893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6134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01E09C6-0878-41AC-88E9-CCDF95F737C2}" type="slidenum">
              <a:rPr lang="en-US" altLang="en-US" sz="1000"/>
              <a:pPr/>
              <a:t>3</a:t>
            </a:fld>
            <a:endParaRPr lang="en-US" altLang="en-US" sz="10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6025" y="3294063"/>
            <a:ext cx="6686550" cy="31194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147" tIns="42317" rIns="86147" bIns="42317"/>
          <a:lstStyle/>
          <a:p>
            <a:endParaRPr lang="en-US" smtClean="0"/>
          </a:p>
        </p:txBody>
      </p:sp>
      <p:sp>
        <p:nvSpPr>
          <p:cNvPr id="1843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33688" y="525463"/>
            <a:ext cx="3451225" cy="258921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51B0B4B-663C-4145-89F8-BE4B23DF73CD}" type="slidenum">
              <a:rPr lang="en-US" altLang="en-US" sz="1000"/>
              <a:pPr/>
              <a:t>4</a:t>
            </a:fld>
            <a:endParaRPr lang="en-US" altLang="en-US" sz="10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6025" y="3294063"/>
            <a:ext cx="6686550" cy="31194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147" tIns="42317" rIns="86147" bIns="42317"/>
          <a:lstStyle/>
          <a:p>
            <a:endParaRPr lang="en-US" smtClean="0"/>
          </a:p>
        </p:txBody>
      </p:sp>
      <p:sp>
        <p:nvSpPr>
          <p:cNvPr id="1946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33688" y="525463"/>
            <a:ext cx="3451225" cy="258921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3B5951B-2825-4A9D-A03F-E7B6291F4C85}" type="slidenum">
              <a:rPr lang="en-US" altLang="en-US" sz="1000"/>
              <a:pPr/>
              <a:t>8</a:t>
            </a:fld>
            <a:endParaRPr lang="en-US" altLang="en-US" sz="10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6025" y="3294063"/>
            <a:ext cx="6686550" cy="31194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147" tIns="42317" rIns="86147" bIns="42317"/>
          <a:lstStyle/>
          <a:p>
            <a:endParaRPr lang="en-US" smtClean="0"/>
          </a:p>
        </p:txBody>
      </p:sp>
      <p:sp>
        <p:nvSpPr>
          <p:cNvPr id="2048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33688" y="525463"/>
            <a:ext cx="3451225" cy="258921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10E2738-3F47-4787-8E83-F405B936A674}" type="slidenum">
              <a:rPr lang="en-US" altLang="en-US" sz="1000"/>
              <a:pPr/>
              <a:t>9</a:t>
            </a:fld>
            <a:endParaRPr lang="en-US" altLang="en-US" sz="10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6025" y="3294063"/>
            <a:ext cx="6686550" cy="31194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147" tIns="42317" rIns="86147" bIns="42317"/>
          <a:lstStyle/>
          <a:p>
            <a:endParaRPr lang="en-US" smtClean="0"/>
          </a:p>
        </p:txBody>
      </p:sp>
      <p:sp>
        <p:nvSpPr>
          <p:cNvPr id="2150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33688" y="525463"/>
            <a:ext cx="3451225" cy="258921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502EDD5-57E7-4E5B-BFF1-B53C48E0420F}" type="slidenum">
              <a:rPr lang="en-US" altLang="en-US" sz="1000"/>
              <a:pPr/>
              <a:t>10</a:t>
            </a:fld>
            <a:endParaRPr lang="en-US" altLang="en-US" sz="10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6025" y="3294063"/>
            <a:ext cx="6686550" cy="31194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147" tIns="42317" rIns="86147" bIns="42317"/>
          <a:lstStyle/>
          <a:p>
            <a:endParaRPr lang="en-US" smtClean="0"/>
          </a:p>
        </p:txBody>
      </p:sp>
      <p:sp>
        <p:nvSpPr>
          <p:cNvPr id="2253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33688" y="525463"/>
            <a:ext cx="3451225" cy="258921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98C6B79-7D6D-4527-B627-C48DF9E858E8}" type="slidenum">
              <a:rPr lang="en-US" altLang="en-US" sz="1000"/>
              <a:pPr/>
              <a:t>11</a:t>
            </a:fld>
            <a:endParaRPr lang="en-US" altLang="en-US" sz="10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6025" y="3294063"/>
            <a:ext cx="6686550" cy="31194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147" tIns="42317" rIns="86147" bIns="42317"/>
          <a:lstStyle/>
          <a:p>
            <a:endParaRPr lang="en-US" smtClean="0"/>
          </a:p>
        </p:txBody>
      </p:sp>
      <p:sp>
        <p:nvSpPr>
          <p:cNvPr id="2355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33688" y="525463"/>
            <a:ext cx="3451225" cy="258921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CD643A7-0A20-4846-8370-5770531EF9D9}" type="slidenum">
              <a:rPr lang="en-US" altLang="en-US" sz="1000"/>
              <a:pPr/>
              <a:t>12</a:t>
            </a:fld>
            <a:endParaRPr lang="en-US" altLang="en-US" sz="10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6025" y="3294063"/>
            <a:ext cx="6686550" cy="31194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147" tIns="42317" rIns="86147" bIns="42317"/>
          <a:lstStyle/>
          <a:p>
            <a:endParaRPr lang="en-US" smtClean="0"/>
          </a:p>
        </p:txBody>
      </p:sp>
      <p:sp>
        <p:nvSpPr>
          <p:cNvPr id="2458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33688" y="525463"/>
            <a:ext cx="3451225" cy="258921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57C1F8C-95C8-4F80-9588-A99611B38EC6}" type="slidenum">
              <a:rPr lang="en-US" altLang="en-US" sz="1000"/>
              <a:pPr/>
              <a:t>13</a:t>
            </a:fld>
            <a:endParaRPr lang="en-US" altLang="en-US" sz="10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6025" y="3294063"/>
            <a:ext cx="6686550" cy="31194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147" tIns="42317" rIns="86147" bIns="42317"/>
          <a:lstStyle/>
          <a:p>
            <a:endParaRPr lang="en-US" smtClean="0"/>
          </a:p>
        </p:txBody>
      </p:sp>
      <p:sp>
        <p:nvSpPr>
          <p:cNvPr id="2560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33688" y="525463"/>
            <a:ext cx="3451225" cy="258921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7606C45-9642-43F1-BDF5-9CC04D3552EE}" type="slidenum">
              <a:rPr lang="en-US" altLang="en-US" sz="1000"/>
              <a:pPr/>
              <a:t>14</a:t>
            </a:fld>
            <a:endParaRPr lang="en-US" altLang="en-US" sz="10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6025" y="3294063"/>
            <a:ext cx="6686550" cy="31194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147" tIns="42317" rIns="86147" bIns="42317"/>
          <a:lstStyle/>
          <a:p>
            <a:endParaRPr lang="en-US" smtClean="0"/>
          </a:p>
        </p:txBody>
      </p:sp>
      <p:sp>
        <p:nvSpPr>
          <p:cNvPr id="2662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33688" y="525463"/>
            <a:ext cx="3451225" cy="2589212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172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/>
              <a:ahLst/>
              <a:cxnLst>
                <a:cxn ang="0">
                  <a:pos x="5268" y="0"/>
                </a:cxn>
                <a:cxn ang="0">
                  <a:pos x="0" y="0"/>
                </a:cxn>
                <a:cxn ang="0">
                  <a:pos x="0" y="2976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/>
              <a:ahLst/>
              <a:cxnLst>
                <a:cxn ang="0">
                  <a:pos x="5268" y="0"/>
                </a:cxn>
                <a:cxn ang="0">
                  <a:pos x="5268" y="2976"/>
                </a:cxn>
                <a:cxn ang="0">
                  <a:pos x="0" y="2976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0"/>
            <a:r>
              <a:rPr lang="en-US" altLang="en-US" dirty="0" smtClean="0"/>
              <a:t>Second Level</a:t>
            </a:r>
          </a:p>
          <a:p>
            <a:pPr lvl="0"/>
            <a:r>
              <a:rPr lang="en-US" altLang="en-US" dirty="0" smtClean="0"/>
              <a:t>Third Level</a:t>
            </a:r>
          </a:p>
          <a:p>
            <a:pPr lvl="0"/>
            <a:r>
              <a:rPr lang="en-US" altLang="en-US" dirty="0" smtClean="0"/>
              <a:t>Fourth Level</a:t>
            </a:r>
          </a:p>
          <a:p>
            <a:pPr lvl="0"/>
            <a:r>
              <a:rPr lang="en-US" altLang="en-US" dirty="0" smtClean="0"/>
              <a:t>Fifth Level</a:t>
            </a:r>
          </a:p>
        </p:txBody>
      </p:sp>
      <p:grpSp>
        <p:nvGrpSpPr>
          <p:cNvPr id="1031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4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0" y="0"/>
                </a:cxn>
                <a:cxn ang="0">
                  <a:pos x="0" y="720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5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192" y="720"/>
                </a:cxn>
                <a:cxn ang="0">
                  <a:pos x="0" y="720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2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2089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0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0" y="0"/>
                </a:cxn>
                <a:cxn ang="0">
                  <a:pos x="0" y="720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1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192" y="720"/>
                </a:cxn>
                <a:cxn ang="0">
                  <a:pos x="0" y="720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7499350" y="182463"/>
            <a:ext cx="126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spAutoFit/>
          </a:bodyPr>
          <a:lstStyle/>
          <a:p>
            <a:pPr>
              <a:defRPr/>
            </a:pPr>
            <a:r>
              <a:rPr lang="en-US" altLang="en-US" sz="1800" dirty="0">
                <a:latin typeface="Helvetica" pitchFamily="34" charset="0"/>
              </a:rPr>
              <a:t>Intro MIPS</a:t>
            </a:r>
            <a:endParaRPr lang="en-US" altLang="en-US" sz="1800" b="1" dirty="0">
              <a:latin typeface="Helvetica" pitchFamily="34" charset="0"/>
            </a:endParaRPr>
          </a:p>
        </p:txBody>
      </p:sp>
      <p:sp>
        <p:nvSpPr>
          <p:cNvPr id="2107" name="Text Box 59"/>
          <p:cNvSpPr txBox="1">
            <a:spLocks noChangeArrowheads="1"/>
          </p:cNvSpPr>
          <p:nvPr userDrawn="1"/>
        </p:nvSpPr>
        <p:spPr bwMode="auto">
          <a:xfrm>
            <a:off x="8610600" y="1524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4A07E982-1433-48A0-B326-BB4543BC34FE}" type="slidenum">
              <a:rPr lang="en-US" sz="200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2000">
              <a:latin typeface="Arial" charset="0"/>
            </a:endParaRPr>
          </a:p>
        </p:txBody>
      </p:sp>
      <p:sp>
        <p:nvSpPr>
          <p:cNvPr id="21" name="Rectangle 50"/>
          <p:cNvSpPr>
            <a:spLocks noChangeArrowheads="1"/>
          </p:cNvSpPr>
          <p:nvPr userDrawn="1"/>
        </p:nvSpPr>
        <p:spPr bwMode="auto">
          <a:xfrm>
            <a:off x="3186113" y="6497638"/>
            <a:ext cx="2697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 dirty="0">
                <a:solidFill>
                  <a:srgbClr val="660000"/>
                </a:solidFill>
                <a:latin typeface="Arial" charset="0"/>
              </a:rPr>
              <a:t> Computer Organization II</a:t>
            </a:r>
          </a:p>
        </p:txBody>
      </p:sp>
      <p:sp>
        <p:nvSpPr>
          <p:cNvPr id="22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23" name="Text Box 22"/>
          <p:cNvSpPr txBox="1">
            <a:spLocks noChangeArrowheads="1"/>
          </p:cNvSpPr>
          <p:nvPr userDrawn="1"/>
        </p:nvSpPr>
        <p:spPr bwMode="auto">
          <a:xfrm>
            <a:off x="6705600" y="6553200"/>
            <a:ext cx="2362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©2009-2020 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WD McQuain</a:t>
            </a:r>
            <a:endParaRPr lang="en-US" sz="1200" b="1" dirty="0" smtClean="0">
              <a:solidFill>
                <a:srgbClr val="66000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Hardware Level Organization </a:t>
            </a:r>
          </a:p>
        </p:txBody>
      </p:sp>
      <p:sp>
        <p:nvSpPr>
          <p:cNvPr id="3112" name="Rectangle 6"/>
          <p:cNvSpPr>
            <a:spLocks noChangeArrowheads="1"/>
          </p:cNvSpPr>
          <p:nvPr/>
        </p:nvSpPr>
        <p:spPr bwMode="auto">
          <a:xfrm>
            <a:off x="3657600" y="876300"/>
            <a:ext cx="1981200" cy="1828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3" name="Text Box 7"/>
          <p:cNvSpPr txBox="1">
            <a:spLocks noChangeArrowheads="1"/>
          </p:cNvSpPr>
          <p:nvPr/>
        </p:nvSpPr>
        <p:spPr bwMode="auto">
          <a:xfrm>
            <a:off x="4343400" y="1028700"/>
            <a:ext cx="609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PC</a:t>
            </a:r>
          </a:p>
        </p:txBody>
      </p:sp>
      <p:sp>
        <p:nvSpPr>
          <p:cNvPr id="3115" name="Text Box 9"/>
          <p:cNvSpPr txBox="1">
            <a:spLocks noChangeArrowheads="1"/>
          </p:cNvSpPr>
          <p:nvPr/>
        </p:nvSpPr>
        <p:spPr bwMode="auto">
          <a:xfrm>
            <a:off x="4343400" y="1514475"/>
            <a:ext cx="609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IR</a:t>
            </a:r>
          </a:p>
        </p:txBody>
      </p:sp>
      <p:grpSp>
        <p:nvGrpSpPr>
          <p:cNvPr id="3119" name="Group 13"/>
          <p:cNvGrpSpPr>
            <a:grpSpLocks/>
          </p:cNvGrpSpPr>
          <p:nvPr/>
        </p:nvGrpSpPr>
        <p:grpSpPr bwMode="auto">
          <a:xfrm>
            <a:off x="4181475" y="2238375"/>
            <a:ext cx="923925" cy="428625"/>
            <a:chOff x="666" y="2784"/>
            <a:chExt cx="582" cy="270"/>
          </a:xfrm>
        </p:grpSpPr>
        <p:grpSp>
          <p:nvGrpSpPr>
            <p:cNvPr id="3121" name="Group 14"/>
            <p:cNvGrpSpPr>
              <a:grpSpLocks/>
            </p:cNvGrpSpPr>
            <p:nvPr/>
          </p:nvGrpSpPr>
          <p:grpSpPr bwMode="auto">
            <a:xfrm>
              <a:off x="672" y="2784"/>
              <a:ext cx="576" cy="240"/>
              <a:chOff x="672" y="2784"/>
              <a:chExt cx="576" cy="240"/>
            </a:xfrm>
          </p:grpSpPr>
          <p:grpSp>
            <p:nvGrpSpPr>
              <p:cNvPr id="3123" name="Group 15"/>
              <p:cNvGrpSpPr>
                <a:grpSpLocks/>
              </p:cNvGrpSpPr>
              <p:nvPr/>
            </p:nvGrpSpPr>
            <p:grpSpPr bwMode="auto">
              <a:xfrm>
                <a:off x="672" y="2784"/>
                <a:ext cx="576" cy="240"/>
                <a:chOff x="672" y="2784"/>
                <a:chExt cx="576" cy="240"/>
              </a:xfrm>
            </p:grpSpPr>
            <p:grpSp>
              <p:nvGrpSpPr>
                <p:cNvPr id="3125" name="Group 16"/>
                <p:cNvGrpSpPr>
                  <a:grpSpLocks/>
                </p:cNvGrpSpPr>
                <p:nvPr/>
              </p:nvGrpSpPr>
              <p:grpSpPr bwMode="auto">
                <a:xfrm>
                  <a:off x="672" y="2784"/>
                  <a:ext cx="288" cy="240"/>
                  <a:chOff x="672" y="2784"/>
                  <a:chExt cx="288" cy="240"/>
                </a:xfrm>
              </p:grpSpPr>
              <p:grpSp>
                <p:nvGrpSpPr>
                  <p:cNvPr id="3131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672" y="2784"/>
                    <a:ext cx="192" cy="240"/>
                    <a:chOff x="672" y="2784"/>
                    <a:chExt cx="192" cy="240"/>
                  </a:xfrm>
                </p:grpSpPr>
                <p:sp>
                  <p:nvSpPr>
                    <p:cNvPr id="3133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2784"/>
                      <a:ext cx="19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4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2784"/>
                      <a:ext cx="96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3132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864" y="2784"/>
                    <a:ext cx="96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126" name="Group 21"/>
                <p:cNvGrpSpPr>
                  <a:grpSpLocks/>
                </p:cNvGrpSpPr>
                <p:nvPr/>
              </p:nvGrpSpPr>
              <p:grpSpPr bwMode="auto">
                <a:xfrm flipH="1">
                  <a:off x="960" y="2784"/>
                  <a:ext cx="288" cy="240"/>
                  <a:chOff x="672" y="2784"/>
                  <a:chExt cx="288" cy="240"/>
                </a:xfrm>
              </p:grpSpPr>
              <p:grpSp>
                <p:nvGrpSpPr>
                  <p:cNvPr id="3127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672" y="2784"/>
                    <a:ext cx="192" cy="240"/>
                    <a:chOff x="672" y="2784"/>
                    <a:chExt cx="192" cy="240"/>
                  </a:xfrm>
                </p:grpSpPr>
                <p:sp>
                  <p:nvSpPr>
                    <p:cNvPr id="3129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2784"/>
                      <a:ext cx="19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130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2784"/>
                      <a:ext cx="96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3128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864" y="2784"/>
                    <a:ext cx="96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124" name="Line 26"/>
              <p:cNvSpPr>
                <a:spLocks noChangeShapeType="1"/>
              </p:cNvSpPr>
              <p:nvPr/>
            </p:nvSpPr>
            <p:spPr bwMode="auto">
              <a:xfrm>
                <a:off x="768" y="302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22" name="Text Box 27"/>
            <p:cNvSpPr txBox="1">
              <a:spLocks noChangeArrowheads="1"/>
            </p:cNvSpPr>
            <p:nvPr/>
          </p:nvSpPr>
          <p:spPr bwMode="auto">
            <a:xfrm>
              <a:off x="666" y="2862"/>
              <a:ext cx="57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 b="1" dirty="0">
                  <a:latin typeface="Arial" charset="0"/>
                </a:rPr>
                <a:t>Ex Unit</a:t>
              </a:r>
            </a:p>
          </p:txBody>
        </p:sp>
      </p:grpSp>
      <p:sp>
        <p:nvSpPr>
          <p:cNvPr id="3120" name="Text Box 28"/>
          <p:cNvSpPr txBox="1">
            <a:spLocks noChangeArrowheads="1"/>
          </p:cNvSpPr>
          <p:nvPr/>
        </p:nvSpPr>
        <p:spPr bwMode="auto">
          <a:xfrm>
            <a:off x="4267200" y="60960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CPU</a:t>
            </a:r>
          </a:p>
        </p:txBody>
      </p:sp>
      <p:grpSp>
        <p:nvGrpSpPr>
          <p:cNvPr id="3102" name="Group 29"/>
          <p:cNvGrpSpPr>
            <a:grpSpLocks/>
          </p:cNvGrpSpPr>
          <p:nvPr/>
        </p:nvGrpSpPr>
        <p:grpSpPr bwMode="auto">
          <a:xfrm>
            <a:off x="3657600" y="2952750"/>
            <a:ext cx="1981200" cy="1504950"/>
            <a:chOff x="288" y="1836"/>
            <a:chExt cx="1248" cy="948"/>
          </a:xfrm>
        </p:grpSpPr>
        <p:sp>
          <p:nvSpPr>
            <p:cNvPr id="3103" name="Rectangle 30"/>
            <p:cNvSpPr>
              <a:spLocks noChangeArrowheads="1"/>
            </p:cNvSpPr>
            <p:nvPr/>
          </p:nvSpPr>
          <p:spPr bwMode="auto">
            <a:xfrm>
              <a:off x="288" y="2016"/>
              <a:ext cx="1248" cy="7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4" name="Text Box 31"/>
            <p:cNvSpPr txBox="1">
              <a:spLocks noChangeArrowheads="1"/>
            </p:cNvSpPr>
            <p:nvPr/>
          </p:nvSpPr>
          <p:spPr bwMode="auto">
            <a:xfrm>
              <a:off x="522" y="1836"/>
              <a:ext cx="76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I/O Module</a:t>
              </a:r>
            </a:p>
          </p:txBody>
        </p:sp>
        <p:grpSp>
          <p:nvGrpSpPr>
            <p:cNvPr id="3105" name="Group 32"/>
            <p:cNvGrpSpPr>
              <a:grpSpLocks/>
            </p:cNvGrpSpPr>
            <p:nvPr/>
          </p:nvGrpSpPr>
          <p:grpSpPr bwMode="auto">
            <a:xfrm>
              <a:off x="768" y="2064"/>
              <a:ext cx="720" cy="480"/>
              <a:chOff x="1824" y="1152"/>
              <a:chExt cx="720" cy="480"/>
            </a:xfrm>
          </p:grpSpPr>
          <p:sp>
            <p:nvSpPr>
              <p:cNvPr id="3107" name="Rectangle 33"/>
              <p:cNvSpPr>
                <a:spLocks noChangeArrowheads="1"/>
              </p:cNvSpPr>
              <p:nvPr/>
            </p:nvSpPr>
            <p:spPr bwMode="auto">
              <a:xfrm>
                <a:off x="1824" y="1152"/>
                <a:ext cx="720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8" name="Rectangle 34"/>
              <p:cNvSpPr>
                <a:spLocks noChangeArrowheads="1"/>
              </p:cNvSpPr>
              <p:nvPr/>
            </p:nvSpPr>
            <p:spPr bwMode="auto">
              <a:xfrm>
                <a:off x="1824" y="1248"/>
                <a:ext cx="720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9" name="Rectangle 35"/>
              <p:cNvSpPr>
                <a:spLocks noChangeArrowheads="1"/>
              </p:cNvSpPr>
              <p:nvPr/>
            </p:nvSpPr>
            <p:spPr bwMode="auto">
              <a:xfrm>
                <a:off x="1824" y="1344"/>
                <a:ext cx="720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0" name="Rectangle 36"/>
              <p:cNvSpPr>
                <a:spLocks noChangeArrowheads="1"/>
              </p:cNvSpPr>
              <p:nvPr/>
            </p:nvSpPr>
            <p:spPr bwMode="auto">
              <a:xfrm>
                <a:off x="1824" y="1440"/>
                <a:ext cx="720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1" name="Rectangle 37"/>
              <p:cNvSpPr>
                <a:spLocks noChangeArrowheads="1"/>
              </p:cNvSpPr>
              <p:nvPr/>
            </p:nvSpPr>
            <p:spPr bwMode="auto">
              <a:xfrm>
                <a:off x="1824" y="1536"/>
                <a:ext cx="720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06" name="Text Box 38"/>
            <p:cNvSpPr txBox="1">
              <a:spLocks noChangeArrowheads="1"/>
            </p:cNvSpPr>
            <p:nvPr/>
          </p:nvSpPr>
          <p:spPr bwMode="auto">
            <a:xfrm>
              <a:off x="720" y="2544"/>
              <a:ext cx="76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buffers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7162800" y="609600"/>
            <a:ext cx="1866900" cy="3390900"/>
            <a:chOff x="7162800" y="609600"/>
            <a:chExt cx="1866900" cy="3390900"/>
          </a:xfrm>
        </p:grpSpPr>
        <p:sp>
          <p:nvSpPr>
            <p:cNvPr id="3092" name="Text Box 41"/>
            <p:cNvSpPr txBox="1">
              <a:spLocks noChangeArrowheads="1"/>
            </p:cNvSpPr>
            <p:nvPr/>
          </p:nvSpPr>
          <p:spPr bwMode="auto">
            <a:xfrm>
              <a:off x="7162800" y="609600"/>
              <a:ext cx="145732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 b="1" dirty="0">
                  <a:latin typeface="Arial" charset="0"/>
                </a:rPr>
                <a:t>Main Memory</a:t>
              </a:r>
            </a:p>
          </p:txBody>
        </p:sp>
        <p:sp>
          <p:nvSpPr>
            <p:cNvPr id="3094" name="Rectangle 43"/>
            <p:cNvSpPr>
              <a:spLocks noChangeArrowheads="1"/>
            </p:cNvSpPr>
            <p:nvPr/>
          </p:nvSpPr>
          <p:spPr bwMode="auto">
            <a:xfrm>
              <a:off x="7200900" y="876300"/>
              <a:ext cx="1371600" cy="312420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" name="Text Box 44"/>
            <p:cNvSpPr txBox="1">
              <a:spLocks noChangeArrowheads="1"/>
            </p:cNvSpPr>
            <p:nvPr/>
          </p:nvSpPr>
          <p:spPr bwMode="auto">
            <a:xfrm>
              <a:off x="7200900" y="2113280"/>
              <a:ext cx="1371600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Instruction</a:t>
              </a:r>
            </a:p>
          </p:txBody>
        </p:sp>
        <p:sp>
          <p:nvSpPr>
            <p:cNvPr id="3096" name="Text Box 45"/>
            <p:cNvSpPr txBox="1">
              <a:spLocks noChangeArrowheads="1"/>
            </p:cNvSpPr>
            <p:nvPr/>
          </p:nvSpPr>
          <p:spPr bwMode="auto">
            <a:xfrm>
              <a:off x="7200900" y="1851660"/>
              <a:ext cx="1371600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000" b="1" dirty="0">
                  <a:latin typeface="Arial" charset="0"/>
                </a:rPr>
                <a:t>Instruction</a:t>
              </a:r>
            </a:p>
          </p:txBody>
        </p:sp>
        <p:sp>
          <p:nvSpPr>
            <p:cNvPr id="3097" name="Text Box 46"/>
            <p:cNvSpPr txBox="1">
              <a:spLocks noChangeArrowheads="1"/>
            </p:cNvSpPr>
            <p:nvPr/>
          </p:nvSpPr>
          <p:spPr bwMode="auto">
            <a:xfrm>
              <a:off x="7200900" y="1590675"/>
              <a:ext cx="1371600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Instruction</a:t>
              </a:r>
            </a:p>
          </p:txBody>
        </p:sp>
        <p:sp>
          <p:nvSpPr>
            <p:cNvPr id="3098" name="Text Box 47"/>
            <p:cNvSpPr txBox="1">
              <a:spLocks noChangeArrowheads="1"/>
            </p:cNvSpPr>
            <p:nvPr/>
          </p:nvSpPr>
          <p:spPr bwMode="auto">
            <a:xfrm>
              <a:off x="7200900" y="2832100"/>
              <a:ext cx="1371600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Data</a:t>
              </a:r>
            </a:p>
          </p:txBody>
        </p:sp>
        <p:sp>
          <p:nvSpPr>
            <p:cNvPr id="3099" name="Text Box 48"/>
            <p:cNvSpPr txBox="1">
              <a:spLocks noChangeArrowheads="1"/>
            </p:cNvSpPr>
            <p:nvPr/>
          </p:nvSpPr>
          <p:spPr bwMode="auto">
            <a:xfrm>
              <a:off x="7200900" y="3086100"/>
              <a:ext cx="1371600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Data</a:t>
              </a:r>
            </a:p>
          </p:txBody>
        </p:sp>
        <p:sp>
          <p:nvSpPr>
            <p:cNvPr id="3100" name="Text Box 49"/>
            <p:cNvSpPr txBox="1">
              <a:spLocks noChangeArrowheads="1"/>
            </p:cNvSpPr>
            <p:nvPr/>
          </p:nvSpPr>
          <p:spPr bwMode="auto">
            <a:xfrm>
              <a:off x="7200900" y="3357245"/>
              <a:ext cx="1371600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Data</a:t>
              </a:r>
            </a:p>
          </p:txBody>
        </p:sp>
        <p:sp>
          <p:nvSpPr>
            <p:cNvPr id="3090" name="Text Box 50"/>
            <p:cNvSpPr txBox="1">
              <a:spLocks noChangeArrowheads="1"/>
            </p:cNvSpPr>
            <p:nvPr/>
          </p:nvSpPr>
          <p:spPr bwMode="auto">
            <a:xfrm>
              <a:off x="8572500" y="800100"/>
              <a:ext cx="3048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0</a:t>
              </a:r>
            </a:p>
          </p:txBody>
        </p:sp>
        <p:sp>
          <p:nvSpPr>
            <p:cNvPr id="3091" name="Text Box 51"/>
            <p:cNvSpPr txBox="1">
              <a:spLocks noChangeArrowheads="1"/>
            </p:cNvSpPr>
            <p:nvPr/>
          </p:nvSpPr>
          <p:spPr bwMode="auto">
            <a:xfrm>
              <a:off x="8572500" y="3695700"/>
              <a:ext cx="4572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n-1</a:t>
              </a:r>
            </a:p>
          </p:txBody>
        </p:sp>
      </p:grpSp>
      <p:grpSp>
        <p:nvGrpSpPr>
          <p:cNvPr id="3082" name="Group 52"/>
          <p:cNvGrpSpPr>
            <a:grpSpLocks/>
          </p:cNvGrpSpPr>
          <p:nvPr/>
        </p:nvGrpSpPr>
        <p:grpSpPr bwMode="auto">
          <a:xfrm>
            <a:off x="5867400" y="1181100"/>
            <a:ext cx="1066800" cy="2667000"/>
            <a:chOff x="1008" y="720"/>
            <a:chExt cx="672" cy="1680"/>
          </a:xfrm>
        </p:grpSpPr>
        <p:sp>
          <p:nvSpPr>
            <p:cNvPr id="3083" name="Text Box 53"/>
            <p:cNvSpPr txBox="1">
              <a:spLocks noChangeArrowheads="1"/>
            </p:cNvSpPr>
            <p:nvPr/>
          </p:nvSpPr>
          <p:spPr bwMode="auto">
            <a:xfrm>
              <a:off x="1104" y="720"/>
              <a:ext cx="52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400" b="1">
                  <a:latin typeface="Arial" charset="0"/>
                </a:rPr>
                <a:t>System</a:t>
              </a:r>
            </a:p>
            <a:p>
              <a:pPr algn="ctr"/>
              <a:r>
                <a:rPr lang="en-US" sz="1400" b="1">
                  <a:latin typeface="Arial" charset="0"/>
                </a:rPr>
                <a:t>Bus</a:t>
              </a:r>
            </a:p>
          </p:txBody>
        </p:sp>
        <p:grpSp>
          <p:nvGrpSpPr>
            <p:cNvPr id="3084" name="Group 54"/>
            <p:cNvGrpSpPr>
              <a:grpSpLocks/>
            </p:cNvGrpSpPr>
            <p:nvPr/>
          </p:nvGrpSpPr>
          <p:grpSpPr bwMode="auto">
            <a:xfrm>
              <a:off x="1008" y="1008"/>
              <a:ext cx="672" cy="1392"/>
              <a:chOff x="1008" y="1008"/>
              <a:chExt cx="672" cy="1392"/>
            </a:xfrm>
          </p:grpSpPr>
          <p:sp>
            <p:nvSpPr>
              <p:cNvPr id="3085" name="Line 55"/>
              <p:cNvSpPr>
                <a:spLocks noChangeShapeType="1"/>
              </p:cNvSpPr>
              <p:nvPr/>
            </p:nvSpPr>
            <p:spPr bwMode="auto">
              <a:xfrm>
                <a:off x="1344" y="1008"/>
                <a:ext cx="0" cy="1392"/>
              </a:xfrm>
              <a:prstGeom prst="line">
                <a:avLst/>
              </a:prstGeom>
              <a:noFill/>
              <a:ln w="152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" name="Line 56"/>
              <p:cNvSpPr>
                <a:spLocks noChangeShapeType="1"/>
              </p:cNvSpPr>
              <p:nvPr/>
            </p:nvSpPr>
            <p:spPr bwMode="auto">
              <a:xfrm flipH="1">
                <a:off x="1008" y="1056"/>
                <a:ext cx="288" cy="0"/>
              </a:xfrm>
              <a:prstGeom prst="line">
                <a:avLst/>
              </a:prstGeom>
              <a:noFill/>
              <a:ln w="1524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7" name="Line 57"/>
              <p:cNvSpPr>
                <a:spLocks noChangeShapeType="1"/>
              </p:cNvSpPr>
              <p:nvPr/>
            </p:nvSpPr>
            <p:spPr bwMode="auto">
              <a:xfrm flipH="1">
                <a:off x="1008" y="2352"/>
                <a:ext cx="288" cy="0"/>
              </a:xfrm>
              <a:prstGeom prst="line">
                <a:avLst/>
              </a:prstGeom>
              <a:noFill/>
              <a:ln w="1524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8" name="Line 58"/>
              <p:cNvSpPr>
                <a:spLocks noChangeShapeType="1"/>
              </p:cNvSpPr>
              <p:nvPr/>
            </p:nvSpPr>
            <p:spPr bwMode="auto">
              <a:xfrm>
                <a:off x="1392" y="1488"/>
                <a:ext cx="288" cy="0"/>
              </a:xfrm>
              <a:prstGeom prst="line">
                <a:avLst/>
              </a:prstGeom>
              <a:noFill/>
              <a:ln w="1524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78" name="Text Box 59"/>
          <p:cNvSpPr txBox="1">
            <a:spLocks noChangeArrowheads="1"/>
          </p:cNvSpPr>
          <p:nvPr/>
        </p:nvSpPr>
        <p:spPr bwMode="auto">
          <a:xfrm>
            <a:off x="5181600" y="4648200"/>
            <a:ext cx="3657600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sz="1600" dirty="0">
                <a:latin typeface="Arial" charset="0"/>
              </a:rPr>
              <a:t>PC	=  program counter</a:t>
            </a:r>
          </a:p>
          <a:p>
            <a:pPr>
              <a:spcBef>
                <a:spcPct val="10000"/>
              </a:spcBef>
            </a:pPr>
            <a:r>
              <a:rPr lang="en-US" sz="1600" dirty="0">
                <a:latin typeface="Arial" charset="0"/>
              </a:rPr>
              <a:t>IR	=  instruction </a:t>
            </a:r>
            <a:r>
              <a:rPr lang="en-US" sz="1600" dirty="0" smtClean="0">
                <a:latin typeface="Arial" charset="0"/>
              </a:rPr>
              <a:t>register</a:t>
            </a:r>
            <a:endParaRPr lang="en-US" sz="1600" dirty="0">
              <a:latin typeface="Arial" charset="0"/>
            </a:endParaRPr>
          </a:p>
        </p:txBody>
      </p:sp>
      <p:sp>
        <p:nvSpPr>
          <p:cNvPr id="3079" name="Text Box 60"/>
          <p:cNvSpPr txBox="1">
            <a:spLocks noChangeArrowheads="1"/>
          </p:cNvSpPr>
          <p:nvPr/>
        </p:nvSpPr>
        <p:spPr bwMode="auto">
          <a:xfrm>
            <a:off x="381000" y="685800"/>
            <a:ext cx="2819400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Major components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	-	memory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	-	central processing unit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	-	registers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	-	the fetch/execute cycle 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		(the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hardware process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Freeform 2"/>
          <p:cNvSpPr/>
          <p:nvPr/>
        </p:nvSpPr>
        <p:spPr bwMode="auto">
          <a:xfrm>
            <a:off x="4953837" y="884305"/>
            <a:ext cx="2250831" cy="823915"/>
          </a:xfrm>
          <a:custGeom>
            <a:avLst/>
            <a:gdLst>
              <a:gd name="connsiteX0" fmla="*/ 0 w 2250831"/>
              <a:gd name="connsiteY0" fmla="*/ 301400 h 823915"/>
              <a:gd name="connsiteX1" fmla="*/ 984739 w 2250831"/>
              <a:gd name="connsiteY1" fmla="*/ 9998 h 823915"/>
              <a:gd name="connsiteX2" fmla="*/ 1798655 w 2250831"/>
              <a:gd name="connsiteY2" fmla="*/ 140627 h 823915"/>
              <a:gd name="connsiteX3" fmla="*/ 2250831 w 2250831"/>
              <a:gd name="connsiteY3" fmla="*/ 823915 h 823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0831" h="823915">
                <a:moveTo>
                  <a:pt x="0" y="301400"/>
                </a:moveTo>
                <a:cubicBezTo>
                  <a:pt x="342481" y="169097"/>
                  <a:pt x="684963" y="36794"/>
                  <a:pt x="984739" y="9998"/>
                </a:cubicBezTo>
                <a:cubicBezTo>
                  <a:pt x="1284515" y="-16798"/>
                  <a:pt x="1587640" y="4974"/>
                  <a:pt x="1798655" y="140627"/>
                </a:cubicBezTo>
                <a:cubicBezTo>
                  <a:pt x="2009670" y="276280"/>
                  <a:pt x="2130250" y="550097"/>
                  <a:pt x="2250831" y="823915"/>
                </a:cubicBezTo>
              </a:path>
            </a:pathLst>
          </a:custGeom>
          <a:noFill/>
          <a:ln w="3175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4974336" y="1682496"/>
            <a:ext cx="2535936" cy="402399"/>
          </a:xfrm>
          <a:custGeom>
            <a:avLst/>
            <a:gdLst>
              <a:gd name="connsiteX0" fmla="*/ 2535936 w 2535936"/>
              <a:gd name="connsiteY0" fmla="*/ 24384 h 402399"/>
              <a:gd name="connsiteX1" fmla="*/ 1938528 w 2535936"/>
              <a:gd name="connsiteY1" fmla="*/ 402336 h 402399"/>
              <a:gd name="connsiteX2" fmla="*/ 0 w 2535936"/>
              <a:gd name="connsiteY2" fmla="*/ 0 h 40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35936" h="402399">
                <a:moveTo>
                  <a:pt x="2535936" y="24384"/>
                </a:moveTo>
                <a:cubicBezTo>
                  <a:pt x="2448560" y="215392"/>
                  <a:pt x="2361184" y="406400"/>
                  <a:pt x="1938528" y="402336"/>
                </a:cubicBezTo>
                <a:cubicBezTo>
                  <a:pt x="1515872" y="398272"/>
                  <a:pt x="312928" y="81280"/>
                  <a:pt x="0" y="0"/>
                </a:cubicBezTo>
              </a:path>
            </a:pathLst>
          </a:cu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4638675" y="1876647"/>
            <a:ext cx="0" cy="461169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00B050"/>
            </a:solidFill>
            <a:prstDash val="solid"/>
            <a:round/>
            <a:headEnd type="none" w="lg" len="lg"/>
            <a:tailEnd type="stealth" w="lg" len="lg"/>
          </a:ln>
          <a:effectLst/>
        </p:spPr>
      </p:cxnSp>
      <p:sp>
        <p:nvSpPr>
          <p:cNvPr id="9" name="Freeform 8"/>
          <p:cNvSpPr/>
          <p:nvPr/>
        </p:nvSpPr>
        <p:spPr bwMode="auto">
          <a:xfrm>
            <a:off x="5230368" y="2395329"/>
            <a:ext cx="1950720" cy="859935"/>
          </a:xfrm>
          <a:custGeom>
            <a:avLst/>
            <a:gdLst>
              <a:gd name="connsiteX0" fmla="*/ 0 w 1950720"/>
              <a:gd name="connsiteY0" fmla="*/ 30879 h 859935"/>
              <a:gd name="connsiteX1" fmla="*/ 658368 w 1950720"/>
              <a:gd name="connsiteY1" fmla="*/ 67455 h 859935"/>
              <a:gd name="connsiteX2" fmla="*/ 829056 w 1950720"/>
              <a:gd name="connsiteY2" fmla="*/ 628287 h 859935"/>
              <a:gd name="connsiteX3" fmla="*/ 1950720 w 1950720"/>
              <a:gd name="connsiteY3" fmla="*/ 859935 h 859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0720" h="859935">
                <a:moveTo>
                  <a:pt x="0" y="30879"/>
                </a:moveTo>
                <a:cubicBezTo>
                  <a:pt x="260096" y="-617"/>
                  <a:pt x="520192" y="-32113"/>
                  <a:pt x="658368" y="67455"/>
                </a:cubicBezTo>
                <a:cubicBezTo>
                  <a:pt x="796544" y="167023"/>
                  <a:pt x="613664" y="496207"/>
                  <a:pt x="829056" y="628287"/>
                </a:cubicBezTo>
                <a:cubicBezTo>
                  <a:pt x="1044448" y="760367"/>
                  <a:pt x="1497584" y="810151"/>
                  <a:pt x="1950720" y="859935"/>
                </a:cubicBezTo>
              </a:path>
            </a:pathLst>
          </a:custGeom>
          <a:noFill/>
          <a:ln w="31750" cap="flat" cmpd="sng" algn="ctr">
            <a:solidFill>
              <a:srgbClr val="00B050"/>
            </a:solidFill>
            <a:prstDash val="solid"/>
            <a:round/>
            <a:headEnd type="stealth" w="lg" len="lg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63" name="Group 14"/>
          <p:cNvGrpSpPr>
            <a:grpSpLocks/>
          </p:cNvGrpSpPr>
          <p:nvPr/>
        </p:nvGrpSpPr>
        <p:grpSpPr bwMode="auto">
          <a:xfrm>
            <a:off x="559324" y="4194349"/>
            <a:ext cx="2488676" cy="1464733"/>
            <a:chOff x="672" y="2784"/>
            <a:chExt cx="576" cy="240"/>
          </a:xfrm>
        </p:grpSpPr>
        <p:grpSp>
          <p:nvGrpSpPr>
            <p:cNvPr id="65" name="Group 15"/>
            <p:cNvGrpSpPr>
              <a:grpSpLocks/>
            </p:cNvGrpSpPr>
            <p:nvPr/>
          </p:nvGrpSpPr>
          <p:grpSpPr bwMode="auto">
            <a:xfrm>
              <a:off x="672" y="2784"/>
              <a:ext cx="576" cy="240"/>
              <a:chOff x="672" y="2784"/>
              <a:chExt cx="576" cy="240"/>
            </a:xfrm>
          </p:grpSpPr>
          <p:grpSp>
            <p:nvGrpSpPr>
              <p:cNvPr id="67" name="Group 16"/>
              <p:cNvGrpSpPr>
                <a:grpSpLocks/>
              </p:cNvGrpSpPr>
              <p:nvPr/>
            </p:nvGrpSpPr>
            <p:grpSpPr bwMode="auto">
              <a:xfrm>
                <a:off x="672" y="2784"/>
                <a:ext cx="288" cy="240"/>
                <a:chOff x="672" y="2784"/>
                <a:chExt cx="288" cy="240"/>
              </a:xfrm>
            </p:grpSpPr>
            <p:grpSp>
              <p:nvGrpSpPr>
                <p:cNvPr id="73" name="Group 17"/>
                <p:cNvGrpSpPr>
                  <a:grpSpLocks/>
                </p:cNvGrpSpPr>
                <p:nvPr/>
              </p:nvGrpSpPr>
              <p:grpSpPr bwMode="auto">
                <a:xfrm>
                  <a:off x="672" y="2784"/>
                  <a:ext cx="192" cy="240"/>
                  <a:chOff x="672" y="2784"/>
                  <a:chExt cx="192" cy="240"/>
                </a:xfrm>
              </p:grpSpPr>
              <p:sp>
                <p:nvSpPr>
                  <p:cNvPr id="75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2784"/>
                    <a:ext cx="1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6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2784"/>
                    <a:ext cx="96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4" name="Line 20"/>
                <p:cNvSpPr>
                  <a:spLocks noChangeShapeType="1"/>
                </p:cNvSpPr>
                <p:nvPr/>
              </p:nvSpPr>
              <p:spPr bwMode="auto">
                <a:xfrm>
                  <a:off x="864" y="2784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8" name="Group 21"/>
              <p:cNvGrpSpPr>
                <a:grpSpLocks/>
              </p:cNvGrpSpPr>
              <p:nvPr/>
            </p:nvGrpSpPr>
            <p:grpSpPr bwMode="auto">
              <a:xfrm flipH="1">
                <a:off x="960" y="2784"/>
                <a:ext cx="288" cy="240"/>
                <a:chOff x="672" y="2784"/>
                <a:chExt cx="288" cy="240"/>
              </a:xfrm>
            </p:grpSpPr>
            <p:grpSp>
              <p:nvGrpSpPr>
                <p:cNvPr id="69" name="Group 22"/>
                <p:cNvGrpSpPr>
                  <a:grpSpLocks/>
                </p:cNvGrpSpPr>
                <p:nvPr/>
              </p:nvGrpSpPr>
              <p:grpSpPr bwMode="auto">
                <a:xfrm>
                  <a:off x="672" y="2784"/>
                  <a:ext cx="192" cy="240"/>
                  <a:chOff x="672" y="2784"/>
                  <a:chExt cx="192" cy="240"/>
                </a:xfrm>
              </p:grpSpPr>
              <p:sp>
                <p:nvSpPr>
                  <p:cNvPr id="71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2784"/>
                    <a:ext cx="1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2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2784"/>
                    <a:ext cx="96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0" name="Line 25"/>
                <p:cNvSpPr>
                  <a:spLocks noChangeShapeType="1"/>
                </p:cNvSpPr>
                <p:nvPr/>
              </p:nvSpPr>
              <p:spPr bwMode="auto">
                <a:xfrm>
                  <a:off x="864" y="2784"/>
                  <a:ext cx="96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66" name="Line 26"/>
            <p:cNvSpPr>
              <a:spLocks noChangeShapeType="1"/>
            </p:cNvSpPr>
            <p:nvPr/>
          </p:nvSpPr>
          <p:spPr bwMode="auto">
            <a:xfrm>
              <a:off x="768" y="302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7" name="Text Box 27"/>
          <p:cNvSpPr txBox="1">
            <a:spLocks noChangeArrowheads="1"/>
          </p:cNvSpPr>
          <p:nvPr/>
        </p:nvSpPr>
        <p:spPr bwMode="auto">
          <a:xfrm>
            <a:off x="974103" y="5317592"/>
            <a:ext cx="16825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Arial" charset="0"/>
              </a:rPr>
              <a:t>Arithmetic/Logic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78" name="Text Box 27"/>
          <p:cNvSpPr txBox="1">
            <a:spLocks noChangeArrowheads="1"/>
          </p:cNvSpPr>
          <p:nvPr/>
        </p:nvSpPr>
        <p:spPr bwMode="auto">
          <a:xfrm>
            <a:off x="1278903" y="5026223"/>
            <a:ext cx="104951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 dirty="0" smtClean="0">
                <a:latin typeface="Arial" charset="0"/>
              </a:rPr>
              <a:t>Registers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79" name="Text Box 27"/>
          <p:cNvSpPr txBox="1">
            <a:spLocks noChangeArrowheads="1"/>
          </p:cNvSpPr>
          <p:nvPr/>
        </p:nvSpPr>
        <p:spPr bwMode="auto">
          <a:xfrm>
            <a:off x="974103" y="4721841"/>
            <a:ext cx="1675564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 dirty="0" err="1" smtClean="0">
                <a:latin typeface="Arial" charset="0"/>
              </a:rPr>
              <a:t>Instr</a:t>
            </a:r>
            <a:r>
              <a:rPr lang="en-US" sz="1400" b="1" dirty="0" smtClean="0">
                <a:latin typeface="Arial" charset="0"/>
              </a:rPr>
              <a:t> Decoding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1637881" y="2431701"/>
            <a:ext cx="2562330" cy="1688123"/>
          </a:xfrm>
          <a:custGeom>
            <a:avLst/>
            <a:gdLst>
              <a:gd name="connsiteX0" fmla="*/ 2562330 w 2562330"/>
              <a:gd name="connsiteY0" fmla="*/ 0 h 1688123"/>
              <a:gd name="connsiteX1" fmla="*/ 1688123 w 2562330"/>
              <a:gd name="connsiteY1" fmla="*/ 211015 h 1688123"/>
              <a:gd name="connsiteX2" fmla="*/ 442128 w 2562330"/>
              <a:gd name="connsiteY2" fmla="*/ 813917 h 1688123"/>
              <a:gd name="connsiteX3" fmla="*/ 0 w 2562330"/>
              <a:gd name="connsiteY3" fmla="*/ 1688123 h 168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2330" h="1688123">
                <a:moveTo>
                  <a:pt x="2562330" y="0"/>
                </a:moveTo>
                <a:cubicBezTo>
                  <a:pt x="2301910" y="37681"/>
                  <a:pt x="2041490" y="75362"/>
                  <a:pt x="1688123" y="211015"/>
                </a:cubicBezTo>
                <a:cubicBezTo>
                  <a:pt x="1334756" y="346668"/>
                  <a:pt x="723482" y="567732"/>
                  <a:pt x="442128" y="813917"/>
                </a:cubicBezTo>
                <a:cubicBezTo>
                  <a:pt x="160774" y="1060102"/>
                  <a:pt x="80387" y="1374112"/>
                  <a:pt x="0" y="1688123"/>
                </a:cubicBezTo>
              </a:path>
            </a:pathLst>
          </a:custGeom>
          <a:noFill/>
          <a:ln w="508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9" grpId="0" animBg="1"/>
      <p:bldP spid="77" grpId="0"/>
      <p:bldP spid="78" grpId="0"/>
      <p:bldP spid="79" grpId="0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dirty="0" smtClean="0"/>
              <a:t>Registers vs. Memory</a:t>
            </a:r>
          </a:p>
        </p:txBody>
      </p:sp>
      <p:sp>
        <p:nvSpPr>
          <p:cNvPr id="12293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1684338"/>
          </a:xfrm>
          <a:noFill/>
        </p:spPr>
        <p:txBody>
          <a:bodyPr lIns="90488" tIns="44450" rIns="90488" bIns="44450">
            <a:spAutoFit/>
          </a:bodyPr>
          <a:lstStyle/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Operands to arithmetic and logical instructions 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be registers or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immediates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Compiler associates variables with registers</a:t>
            </a:r>
          </a:p>
          <a:p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What about programs with lots of variables?</a:t>
            </a:r>
          </a:p>
        </p:txBody>
      </p:sp>
      <p:grpSp>
        <p:nvGrpSpPr>
          <p:cNvPr id="12294" name="Group 22"/>
          <p:cNvGrpSpPr>
            <a:grpSpLocks/>
          </p:cNvGrpSpPr>
          <p:nvPr/>
        </p:nvGrpSpPr>
        <p:grpSpPr bwMode="auto">
          <a:xfrm>
            <a:off x="1447800" y="3352800"/>
            <a:ext cx="4953000" cy="2743200"/>
            <a:chOff x="912" y="2112"/>
            <a:chExt cx="3120" cy="1728"/>
          </a:xfrm>
        </p:grpSpPr>
        <p:sp>
          <p:nvSpPr>
            <p:cNvPr id="12295" name="Line 4"/>
            <p:cNvSpPr>
              <a:spLocks noChangeShapeType="1"/>
            </p:cNvSpPr>
            <p:nvPr/>
          </p:nvSpPr>
          <p:spPr bwMode="auto">
            <a:xfrm>
              <a:off x="2090" y="2314"/>
              <a:ext cx="0" cy="1411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Line 5"/>
            <p:cNvSpPr>
              <a:spLocks noChangeShapeType="1"/>
            </p:cNvSpPr>
            <p:nvPr/>
          </p:nvSpPr>
          <p:spPr bwMode="auto">
            <a:xfrm>
              <a:off x="3014" y="2314"/>
              <a:ext cx="0" cy="1411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Rectangle 6"/>
            <p:cNvSpPr>
              <a:spLocks noChangeArrowheads="1"/>
            </p:cNvSpPr>
            <p:nvPr/>
          </p:nvSpPr>
          <p:spPr bwMode="auto">
            <a:xfrm>
              <a:off x="912" y="2112"/>
              <a:ext cx="3120" cy="1728"/>
            </a:xfrm>
            <a:prstGeom prst="rect">
              <a:avLst/>
            </a:prstGeom>
            <a:noFill/>
            <a:ln w="508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8" name="Rectangle 7"/>
            <p:cNvSpPr>
              <a:spLocks noChangeArrowheads="1"/>
            </p:cNvSpPr>
            <p:nvPr/>
          </p:nvSpPr>
          <p:spPr bwMode="auto">
            <a:xfrm>
              <a:off x="1333" y="3453"/>
              <a:ext cx="962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defTabSz="904875">
                <a:lnSpc>
                  <a:spcPts val="2100"/>
                </a:lnSpc>
                <a:spcBef>
                  <a:spcPts val="600"/>
                </a:spcBef>
                <a:spcAft>
                  <a:spcPts val="600"/>
                </a:spcAft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200" b="1">
                  <a:solidFill>
                    <a:srgbClr val="000000"/>
                  </a:solidFill>
                </a:rPr>
                <a:t>Processor</a:t>
              </a:r>
            </a:p>
          </p:txBody>
        </p:sp>
        <p:sp>
          <p:nvSpPr>
            <p:cNvPr id="12299" name="Rectangle 8"/>
            <p:cNvSpPr>
              <a:spLocks noChangeArrowheads="1"/>
            </p:cNvSpPr>
            <p:nvPr/>
          </p:nvSpPr>
          <p:spPr bwMode="auto">
            <a:xfrm>
              <a:off x="3321" y="3453"/>
              <a:ext cx="426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defTabSz="904875">
                <a:lnSpc>
                  <a:spcPts val="2100"/>
                </a:lnSpc>
                <a:spcBef>
                  <a:spcPts val="600"/>
                </a:spcBef>
                <a:spcAft>
                  <a:spcPts val="600"/>
                </a:spcAft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200" b="1">
                  <a:solidFill>
                    <a:srgbClr val="000000"/>
                  </a:solidFill>
                </a:rPr>
                <a:t>I/O</a:t>
              </a:r>
            </a:p>
          </p:txBody>
        </p:sp>
        <p:sp>
          <p:nvSpPr>
            <p:cNvPr id="12300" name="Rectangle 9"/>
            <p:cNvSpPr>
              <a:spLocks noChangeArrowheads="1"/>
            </p:cNvSpPr>
            <p:nvPr/>
          </p:nvSpPr>
          <p:spPr bwMode="auto">
            <a:xfrm>
              <a:off x="1242" y="2383"/>
              <a:ext cx="781" cy="49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Rectangle 10"/>
            <p:cNvSpPr>
              <a:spLocks noChangeArrowheads="1"/>
            </p:cNvSpPr>
            <p:nvPr/>
          </p:nvSpPr>
          <p:spPr bwMode="auto">
            <a:xfrm>
              <a:off x="1242" y="2951"/>
              <a:ext cx="781" cy="49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" name="Rectangle 11"/>
            <p:cNvSpPr>
              <a:spLocks noChangeArrowheads="1"/>
            </p:cNvSpPr>
            <p:nvPr/>
          </p:nvSpPr>
          <p:spPr bwMode="auto">
            <a:xfrm>
              <a:off x="3089" y="2383"/>
              <a:ext cx="781" cy="49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3" name="Rectangle 12"/>
            <p:cNvSpPr>
              <a:spLocks noChangeArrowheads="1"/>
            </p:cNvSpPr>
            <p:nvPr/>
          </p:nvSpPr>
          <p:spPr bwMode="auto">
            <a:xfrm>
              <a:off x="3089" y="2951"/>
              <a:ext cx="781" cy="49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4" name="Rectangle 13"/>
            <p:cNvSpPr>
              <a:spLocks noChangeArrowheads="1"/>
            </p:cNvSpPr>
            <p:nvPr/>
          </p:nvSpPr>
          <p:spPr bwMode="auto">
            <a:xfrm>
              <a:off x="2236" y="2454"/>
              <a:ext cx="639" cy="99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5" name="Rectangle 14"/>
            <p:cNvSpPr>
              <a:spLocks noChangeArrowheads="1"/>
            </p:cNvSpPr>
            <p:nvPr/>
          </p:nvSpPr>
          <p:spPr bwMode="auto">
            <a:xfrm>
              <a:off x="1262" y="2458"/>
              <a:ext cx="773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algn="ctr" defTabSz="904875">
                <a:lnSpc>
                  <a:spcPts val="2700"/>
                </a:lnSpc>
                <a:spcBef>
                  <a:spcPts val="600"/>
                </a:spcBef>
                <a:spcAft>
                  <a:spcPts val="600"/>
                </a:spcAft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600" b="1">
                  <a:solidFill>
                    <a:srgbClr val="000000"/>
                  </a:solidFill>
                </a:rPr>
                <a:t>Control</a:t>
              </a:r>
            </a:p>
          </p:txBody>
        </p:sp>
        <p:sp>
          <p:nvSpPr>
            <p:cNvPr id="12306" name="Rectangle 15"/>
            <p:cNvSpPr>
              <a:spLocks noChangeArrowheads="1"/>
            </p:cNvSpPr>
            <p:nvPr/>
          </p:nvSpPr>
          <p:spPr bwMode="auto">
            <a:xfrm>
              <a:off x="1262" y="3026"/>
              <a:ext cx="773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algn="ctr" defTabSz="904875">
                <a:lnSpc>
                  <a:spcPts val="2700"/>
                </a:lnSpc>
                <a:spcBef>
                  <a:spcPts val="600"/>
                </a:spcBef>
                <a:spcAft>
                  <a:spcPts val="600"/>
                </a:spcAft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600" b="1">
                  <a:solidFill>
                    <a:srgbClr val="000000"/>
                  </a:solidFill>
                </a:rPr>
                <a:t>Datapath</a:t>
              </a:r>
            </a:p>
          </p:txBody>
        </p:sp>
        <p:sp>
          <p:nvSpPr>
            <p:cNvPr id="12307" name="Rectangle 16"/>
            <p:cNvSpPr>
              <a:spLocks noChangeArrowheads="1"/>
            </p:cNvSpPr>
            <p:nvPr/>
          </p:nvSpPr>
          <p:spPr bwMode="auto">
            <a:xfrm>
              <a:off x="2185" y="2742"/>
              <a:ext cx="773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algn="ctr" defTabSz="904875">
                <a:lnSpc>
                  <a:spcPts val="2700"/>
                </a:lnSpc>
                <a:spcBef>
                  <a:spcPts val="600"/>
                </a:spcBef>
                <a:spcAft>
                  <a:spcPts val="600"/>
                </a:spcAft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600" b="1">
                  <a:solidFill>
                    <a:srgbClr val="000000"/>
                  </a:solidFill>
                </a:rPr>
                <a:t>Memory</a:t>
              </a:r>
            </a:p>
          </p:txBody>
        </p:sp>
        <p:sp>
          <p:nvSpPr>
            <p:cNvPr id="12308" name="Rectangle 17"/>
            <p:cNvSpPr>
              <a:spLocks noChangeArrowheads="1"/>
            </p:cNvSpPr>
            <p:nvPr/>
          </p:nvSpPr>
          <p:spPr bwMode="auto">
            <a:xfrm>
              <a:off x="3108" y="2458"/>
              <a:ext cx="773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algn="ctr" defTabSz="904875">
                <a:lnSpc>
                  <a:spcPts val="2700"/>
                </a:lnSpc>
                <a:spcBef>
                  <a:spcPts val="600"/>
                </a:spcBef>
                <a:spcAft>
                  <a:spcPts val="600"/>
                </a:spcAft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600" b="1">
                  <a:solidFill>
                    <a:srgbClr val="000000"/>
                  </a:solidFill>
                </a:rPr>
                <a:t>Input</a:t>
              </a:r>
            </a:p>
          </p:txBody>
        </p:sp>
        <p:sp>
          <p:nvSpPr>
            <p:cNvPr id="12309" name="Rectangle 18"/>
            <p:cNvSpPr>
              <a:spLocks noChangeArrowheads="1"/>
            </p:cNvSpPr>
            <p:nvPr/>
          </p:nvSpPr>
          <p:spPr bwMode="auto">
            <a:xfrm>
              <a:off x="3108" y="3026"/>
              <a:ext cx="773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algn="ctr" defTabSz="904875">
                <a:lnSpc>
                  <a:spcPts val="2700"/>
                </a:lnSpc>
                <a:spcBef>
                  <a:spcPts val="600"/>
                </a:spcBef>
                <a:spcAft>
                  <a:spcPts val="600"/>
                </a:spcAft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600" b="1">
                  <a:solidFill>
                    <a:srgbClr val="000000"/>
                  </a:solidFill>
                </a:rPr>
                <a:t>Output</a:t>
              </a:r>
            </a:p>
          </p:txBody>
        </p:sp>
        <p:sp>
          <p:nvSpPr>
            <p:cNvPr id="12310" name="Rectangle 20"/>
            <p:cNvSpPr>
              <a:spLocks noChangeArrowheads="1"/>
            </p:cNvSpPr>
            <p:nvPr/>
          </p:nvSpPr>
          <p:spPr bwMode="auto">
            <a:xfrm>
              <a:off x="1088" y="2256"/>
              <a:ext cx="1008" cy="1392"/>
            </a:xfrm>
            <a:prstGeom prst="rect">
              <a:avLst/>
            </a:prstGeom>
            <a:noFill/>
            <a:ln w="25400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1" name="Line 21"/>
            <p:cNvSpPr>
              <a:spLocks noChangeShapeType="1"/>
            </p:cNvSpPr>
            <p:nvPr/>
          </p:nvSpPr>
          <p:spPr bwMode="auto">
            <a:xfrm>
              <a:off x="1824" y="2784"/>
              <a:ext cx="62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dirty="0" smtClean="0"/>
              <a:t>MIPS Assembly Language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2047227"/>
          </a:xfrm>
          <a:noFill/>
        </p:spPr>
        <p:txBody>
          <a:bodyPr lIns="90488" tIns="44450" rIns="90488" bIns="44450">
            <a:spAutoFit/>
          </a:bodyPr>
          <a:lstStyle/>
          <a:p>
            <a:pPr marL="0" indent="0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We will study the MIPS assembly language as an exemplar of the concept.</a:t>
            </a:r>
          </a:p>
          <a:p>
            <a:pPr marL="0" indent="0"/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MIPS assembly instructions each consist of a single token specifying the command to be carried out, and zero or more operation parameters: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	&lt;</a:t>
            </a:r>
            <a:r>
              <a:rPr lang="en-US" dirty="0" smtClean="0">
                <a:latin typeface="Courier New" pitchFamily="49" charset="0"/>
              </a:rPr>
              <a:t>mnemonic&gt;	par1  par2  … </a:t>
            </a:r>
            <a:r>
              <a:rPr lang="en-US" dirty="0" err="1" smtClean="0">
                <a:latin typeface="Courier New" pitchFamily="49" charset="0"/>
              </a:rPr>
              <a:t>parN</a:t>
            </a:r>
            <a:endParaRPr lang="en-US" dirty="0" smtClean="0">
              <a:latin typeface="Courier New" pitchFamily="49" charset="0"/>
            </a:endParaRPr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457200" y="2887663"/>
            <a:ext cx="8458200" cy="2010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tokens are separated by commas.  Indentation is insignificant to the assembler, but is certainly significant to the human reader.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MIPS command tokens are short and mnemonic (in principle).  For example: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2000" dirty="0"/>
              <a:t>			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</a:rPr>
              <a:t>add	</a:t>
            </a:r>
            <a:r>
              <a:rPr lang="en-US" sz="2000" dirty="0" err="1">
                <a:solidFill>
                  <a:srgbClr val="0000FF"/>
                </a:solidFill>
                <a:latin typeface="Courier New" pitchFamily="49" charset="0"/>
              </a:rPr>
              <a:t>lw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</a:rPr>
              <a:t>	</a:t>
            </a:r>
            <a:r>
              <a:rPr lang="en-US" sz="2000" dirty="0" err="1">
                <a:solidFill>
                  <a:srgbClr val="0000FF"/>
                </a:solidFill>
                <a:latin typeface="Courier New" pitchFamily="49" charset="0"/>
              </a:rPr>
              <a:t>sw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  <a:latin typeface="Courier New" pitchFamily="49" charset="0"/>
              </a:rPr>
              <a:t>jr</a:t>
            </a:r>
            <a:endParaRPr lang="en-US" sz="2000" dirty="0">
              <a:solidFill>
                <a:srgbClr val="0000FF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dirty="0" smtClean="0"/>
              <a:t>MIPS Assembly Language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87006"/>
            <a:ext cx="8458200" cy="1696362"/>
          </a:xfrm>
          <a:noFill/>
        </p:spPr>
        <p:txBody>
          <a:bodyPr lIns="90488" tIns="44450" rIns="90488" bIns="44450">
            <a:spAutoFit/>
          </a:bodyPr>
          <a:lstStyle/>
          <a:p>
            <a:pPr marL="457200" indent="-457200">
              <a:tabLst>
                <a:tab pos="228600" algn="l"/>
              </a:tabLs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MIPS operands include: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-	hardware registers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-	offset and base register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-	literal constants (</a:t>
            </a:r>
            <a:r>
              <a:rPr lang="en-US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immediate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parameters)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-	labels</a:t>
            </a:r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457200" y="3903663"/>
            <a:ext cx="8458200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There are also some special </a:t>
            </a:r>
            <a:r>
              <a:rPr lang="en-US" sz="1800" i="1">
                <a:latin typeface="Arial" panose="020B0604020202020204" pitchFamily="34" charset="0"/>
                <a:cs typeface="Arial" panose="020B0604020202020204" pitchFamily="34" charset="0"/>
              </a:rPr>
              <a:t>directives</a:t>
            </a: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, but those can wait...</a:t>
            </a:r>
          </a:p>
        </p:txBody>
      </p:sp>
      <p:sp>
        <p:nvSpPr>
          <p:cNvPr id="14343" name="Rectangle 5"/>
          <p:cNvSpPr>
            <a:spLocks noChangeArrowheads="1"/>
          </p:cNvSpPr>
          <p:nvPr/>
        </p:nvSpPr>
        <p:spPr bwMode="auto">
          <a:xfrm>
            <a:off x="457200" y="2996806"/>
            <a:ext cx="8458200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Of course, MIPS assembly also allows comments.  Simply, all characters from a ‘#’ character to the end of the line are considered a comment.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dirty="0" smtClean="0"/>
              <a:t>Memory Organization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1696362"/>
          </a:xfrm>
          <a:noFill/>
        </p:spPr>
        <p:txBody>
          <a:bodyPr lIns="90488" tIns="44450" rIns="90488" bIns="44450">
            <a:spAutoFit/>
          </a:bodyPr>
          <a:lstStyle/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Viewed as a large, single-dimension array, with an address.</a:t>
            </a:r>
          </a:p>
          <a:p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 memory address is an index into the array</a:t>
            </a:r>
          </a:p>
          <a:p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"Byte addressing" means that the index points to a byte of memory.</a:t>
            </a:r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1584325" y="3165475"/>
            <a:ext cx="1127125" cy="237013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7" name="Line 5"/>
          <p:cNvSpPr>
            <a:spLocks noChangeShapeType="1"/>
          </p:cNvSpPr>
          <p:nvPr/>
        </p:nvSpPr>
        <p:spPr bwMode="auto">
          <a:xfrm>
            <a:off x="1587500" y="3497263"/>
            <a:ext cx="1111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6"/>
          <p:cNvSpPr>
            <a:spLocks noChangeShapeType="1"/>
          </p:cNvSpPr>
          <p:nvPr/>
        </p:nvSpPr>
        <p:spPr bwMode="auto">
          <a:xfrm>
            <a:off x="1587500" y="3836988"/>
            <a:ext cx="1111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7"/>
          <p:cNvSpPr>
            <a:spLocks noChangeShapeType="1"/>
          </p:cNvSpPr>
          <p:nvPr/>
        </p:nvSpPr>
        <p:spPr bwMode="auto">
          <a:xfrm>
            <a:off x="1587500" y="4175125"/>
            <a:ext cx="1111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8"/>
          <p:cNvSpPr>
            <a:spLocks noChangeShapeType="1"/>
          </p:cNvSpPr>
          <p:nvPr/>
        </p:nvSpPr>
        <p:spPr bwMode="auto">
          <a:xfrm>
            <a:off x="1587500" y="4513263"/>
            <a:ext cx="1111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9"/>
          <p:cNvSpPr>
            <a:spLocks noChangeShapeType="1"/>
          </p:cNvSpPr>
          <p:nvPr/>
        </p:nvSpPr>
        <p:spPr bwMode="auto">
          <a:xfrm>
            <a:off x="1587500" y="4851400"/>
            <a:ext cx="1111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0"/>
          <p:cNvSpPr>
            <a:spLocks noChangeShapeType="1"/>
          </p:cNvSpPr>
          <p:nvPr/>
        </p:nvSpPr>
        <p:spPr bwMode="auto">
          <a:xfrm>
            <a:off x="1587500" y="5191125"/>
            <a:ext cx="1111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11"/>
          <p:cNvSpPr>
            <a:spLocks noChangeShapeType="1"/>
          </p:cNvSpPr>
          <p:nvPr/>
        </p:nvSpPr>
        <p:spPr bwMode="auto">
          <a:xfrm>
            <a:off x="1587500" y="5529263"/>
            <a:ext cx="1111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Rectangle 12"/>
          <p:cNvSpPr>
            <a:spLocks noChangeArrowheads="1"/>
          </p:cNvSpPr>
          <p:nvPr/>
        </p:nvSpPr>
        <p:spPr bwMode="auto">
          <a:xfrm>
            <a:off x="1352550" y="3171825"/>
            <a:ext cx="501650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904875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5375" name="Rectangle 13"/>
          <p:cNvSpPr>
            <a:spLocks noChangeArrowheads="1"/>
          </p:cNvSpPr>
          <p:nvPr/>
        </p:nvSpPr>
        <p:spPr bwMode="auto">
          <a:xfrm>
            <a:off x="1352550" y="3509963"/>
            <a:ext cx="501650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904875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5376" name="Rectangle 14"/>
          <p:cNvSpPr>
            <a:spLocks noChangeArrowheads="1"/>
          </p:cNvSpPr>
          <p:nvPr/>
        </p:nvSpPr>
        <p:spPr bwMode="auto">
          <a:xfrm>
            <a:off x="1352550" y="3849688"/>
            <a:ext cx="50165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904875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5377" name="Rectangle 15"/>
          <p:cNvSpPr>
            <a:spLocks noChangeArrowheads="1"/>
          </p:cNvSpPr>
          <p:nvPr/>
        </p:nvSpPr>
        <p:spPr bwMode="auto">
          <a:xfrm>
            <a:off x="1352550" y="4187825"/>
            <a:ext cx="501650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904875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5378" name="Rectangle 16"/>
          <p:cNvSpPr>
            <a:spLocks noChangeArrowheads="1"/>
          </p:cNvSpPr>
          <p:nvPr/>
        </p:nvSpPr>
        <p:spPr bwMode="auto">
          <a:xfrm>
            <a:off x="1352550" y="4525963"/>
            <a:ext cx="501650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904875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5379" name="Rectangle 17"/>
          <p:cNvSpPr>
            <a:spLocks noChangeArrowheads="1"/>
          </p:cNvSpPr>
          <p:nvPr/>
        </p:nvSpPr>
        <p:spPr bwMode="auto">
          <a:xfrm>
            <a:off x="1352550" y="4864100"/>
            <a:ext cx="501650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904875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5380" name="Rectangle 18"/>
          <p:cNvSpPr>
            <a:spLocks noChangeArrowheads="1"/>
          </p:cNvSpPr>
          <p:nvPr/>
        </p:nvSpPr>
        <p:spPr bwMode="auto">
          <a:xfrm>
            <a:off x="1352550" y="5203825"/>
            <a:ext cx="50165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904875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5381" name="Rectangle 19"/>
          <p:cNvSpPr>
            <a:spLocks noChangeArrowheads="1"/>
          </p:cNvSpPr>
          <p:nvPr/>
        </p:nvSpPr>
        <p:spPr bwMode="auto">
          <a:xfrm>
            <a:off x="1352550" y="5541963"/>
            <a:ext cx="501650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904875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</p:txBody>
      </p:sp>
      <p:sp>
        <p:nvSpPr>
          <p:cNvPr id="15382" name="Rectangle 20"/>
          <p:cNvSpPr>
            <a:spLocks noChangeArrowheads="1"/>
          </p:cNvSpPr>
          <p:nvPr/>
        </p:nvSpPr>
        <p:spPr bwMode="auto">
          <a:xfrm>
            <a:off x="1690688" y="3197225"/>
            <a:ext cx="1277937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904875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bits of data</a:t>
            </a:r>
          </a:p>
        </p:txBody>
      </p:sp>
      <p:sp>
        <p:nvSpPr>
          <p:cNvPr id="15383" name="Rectangle 21"/>
          <p:cNvSpPr>
            <a:spLocks noChangeArrowheads="1"/>
          </p:cNvSpPr>
          <p:nvPr/>
        </p:nvSpPr>
        <p:spPr bwMode="auto">
          <a:xfrm>
            <a:off x="1690688" y="3535363"/>
            <a:ext cx="1277937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904875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bits of data</a:t>
            </a:r>
          </a:p>
        </p:txBody>
      </p:sp>
      <p:sp>
        <p:nvSpPr>
          <p:cNvPr id="15384" name="Rectangle 22"/>
          <p:cNvSpPr>
            <a:spLocks noChangeArrowheads="1"/>
          </p:cNvSpPr>
          <p:nvPr/>
        </p:nvSpPr>
        <p:spPr bwMode="auto">
          <a:xfrm>
            <a:off x="1690688" y="3873500"/>
            <a:ext cx="1277937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904875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bits of data</a:t>
            </a:r>
          </a:p>
        </p:txBody>
      </p:sp>
      <p:sp>
        <p:nvSpPr>
          <p:cNvPr id="15385" name="Rectangle 23"/>
          <p:cNvSpPr>
            <a:spLocks noChangeArrowheads="1"/>
          </p:cNvSpPr>
          <p:nvPr/>
        </p:nvSpPr>
        <p:spPr bwMode="auto">
          <a:xfrm>
            <a:off x="1690688" y="4213225"/>
            <a:ext cx="1277937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904875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bits of data</a:t>
            </a:r>
          </a:p>
        </p:txBody>
      </p:sp>
      <p:sp>
        <p:nvSpPr>
          <p:cNvPr id="15386" name="Rectangle 24"/>
          <p:cNvSpPr>
            <a:spLocks noChangeArrowheads="1"/>
          </p:cNvSpPr>
          <p:nvPr/>
        </p:nvSpPr>
        <p:spPr bwMode="auto">
          <a:xfrm>
            <a:off x="1690688" y="4551363"/>
            <a:ext cx="1277937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904875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bits of data</a:t>
            </a:r>
          </a:p>
        </p:txBody>
      </p:sp>
      <p:sp>
        <p:nvSpPr>
          <p:cNvPr id="15387" name="Rectangle 25"/>
          <p:cNvSpPr>
            <a:spLocks noChangeArrowheads="1"/>
          </p:cNvSpPr>
          <p:nvPr/>
        </p:nvSpPr>
        <p:spPr bwMode="auto">
          <a:xfrm>
            <a:off x="1690688" y="4889500"/>
            <a:ext cx="1277937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904875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bits of data</a:t>
            </a:r>
          </a:p>
        </p:txBody>
      </p:sp>
      <p:sp>
        <p:nvSpPr>
          <p:cNvPr id="15388" name="Rectangle 26"/>
          <p:cNvSpPr>
            <a:spLocks noChangeArrowheads="1"/>
          </p:cNvSpPr>
          <p:nvPr/>
        </p:nvSpPr>
        <p:spPr bwMode="auto">
          <a:xfrm>
            <a:off x="1690688" y="5227638"/>
            <a:ext cx="1277937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904875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bits of data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dirty="0" smtClean="0"/>
              <a:t>MIPS Memory Organization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1023938"/>
          </a:xfrm>
          <a:noFill/>
        </p:spPr>
        <p:txBody>
          <a:bodyPr lIns="90488" tIns="44450" rIns="90488" bIns="44450">
            <a:spAutoFit/>
          </a:bodyPr>
          <a:lstStyle/>
          <a:p>
            <a:r>
              <a:rPr 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Bytes are nice, but most data items use larger "words"</a:t>
            </a:r>
          </a:p>
          <a:p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For MIPS, a </a:t>
            </a:r>
            <a:r>
              <a:rPr lang="en-US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is 32 bits or 4 bytes.</a:t>
            </a: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1809750" y="1909763"/>
            <a:ext cx="1277938" cy="135255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Line 5"/>
          <p:cNvSpPr>
            <a:spLocks noChangeShapeType="1"/>
          </p:cNvSpPr>
          <p:nvPr/>
        </p:nvSpPr>
        <p:spPr bwMode="auto">
          <a:xfrm>
            <a:off x="1812925" y="2241550"/>
            <a:ext cx="1111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6"/>
          <p:cNvSpPr>
            <a:spLocks noChangeShapeType="1"/>
          </p:cNvSpPr>
          <p:nvPr/>
        </p:nvSpPr>
        <p:spPr bwMode="auto">
          <a:xfrm>
            <a:off x="1812925" y="2579688"/>
            <a:ext cx="1111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7"/>
          <p:cNvSpPr>
            <a:spLocks noChangeShapeType="1"/>
          </p:cNvSpPr>
          <p:nvPr/>
        </p:nvSpPr>
        <p:spPr bwMode="auto">
          <a:xfrm>
            <a:off x="1812925" y="2917825"/>
            <a:ext cx="1111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8"/>
          <p:cNvSpPr>
            <a:spLocks noChangeShapeType="1"/>
          </p:cNvSpPr>
          <p:nvPr/>
        </p:nvSpPr>
        <p:spPr bwMode="auto">
          <a:xfrm>
            <a:off x="1812925" y="3257550"/>
            <a:ext cx="1111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Rectangle 9"/>
          <p:cNvSpPr>
            <a:spLocks noChangeArrowheads="1"/>
          </p:cNvSpPr>
          <p:nvPr/>
        </p:nvSpPr>
        <p:spPr bwMode="auto">
          <a:xfrm>
            <a:off x="1577975" y="1914525"/>
            <a:ext cx="501650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904875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6396" name="Rectangle 10"/>
          <p:cNvSpPr>
            <a:spLocks noChangeArrowheads="1"/>
          </p:cNvSpPr>
          <p:nvPr/>
        </p:nvSpPr>
        <p:spPr bwMode="auto">
          <a:xfrm>
            <a:off x="1577975" y="2254250"/>
            <a:ext cx="501650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904875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6397" name="Rectangle 11"/>
          <p:cNvSpPr>
            <a:spLocks noChangeArrowheads="1"/>
          </p:cNvSpPr>
          <p:nvPr/>
        </p:nvSpPr>
        <p:spPr bwMode="auto">
          <a:xfrm>
            <a:off x="1577975" y="2592388"/>
            <a:ext cx="501650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904875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6398" name="Rectangle 12"/>
          <p:cNvSpPr>
            <a:spLocks noChangeArrowheads="1"/>
          </p:cNvSpPr>
          <p:nvPr/>
        </p:nvSpPr>
        <p:spPr bwMode="auto">
          <a:xfrm>
            <a:off x="1465263" y="2930525"/>
            <a:ext cx="501650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904875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6399" name="Rectangle 13"/>
          <p:cNvSpPr>
            <a:spLocks noChangeArrowheads="1"/>
          </p:cNvSpPr>
          <p:nvPr/>
        </p:nvSpPr>
        <p:spPr bwMode="auto">
          <a:xfrm>
            <a:off x="1465263" y="3268663"/>
            <a:ext cx="501650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904875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800">
                <a:solidFill>
                  <a:srgbClr val="000000"/>
                </a:solidFill>
              </a:rPr>
              <a:t>...</a:t>
            </a:r>
          </a:p>
        </p:txBody>
      </p:sp>
      <p:sp>
        <p:nvSpPr>
          <p:cNvPr id="16400" name="Rectangle 14"/>
          <p:cNvSpPr>
            <a:spLocks noChangeArrowheads="1"/>
          </p:cNvSpPr>
          <p:nvPr/>
        </p:nvSpPr>
        <p:spPr bwMode="auto">
          <a:xfrm>
            <a:off x="1916113" y="1939925"/>
            <a:ext cx="1277937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904875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 bits of data</a:t>
            </a:r>
          </a:p>
        </p:txBody>
      </p:sp>
      <p:sp>
        <p:nvSpPr>
          <p:cNvPr id="16401" name="Rectangle 15"/>
          <p:cNvSpPr>
            <a:spLocks noChangeArrowheads="1"/>
          </p:cNvSpPr>
          <p:nvPr/>
        </p:nvSpPr>
        <p:spPr bwMode="auto">
          <a:xfrm>
            <a:off x="1916113" y="2279650"/>
            <a:ext cx="1277937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904875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 bits of data</a:t>
            </a:r>
          </a:p>
        </p:txBody>
      </p:sp>
      <p:sp>
        <p:nvSpPr>
          <p:cNvPr id="16402" name="Rectangle 16"/>
          <p:cNvSpPr>
            <a:spLocks noChangeArrowheads="1"/>
          </p:cNvSpPr>
          <p:nvPr/>
        </p:nvSpPr>
        <p:spPr bwMode="auto">
          <a:xfrm>
            <a:off x="1916113" y="2617788"/>
            <a:ext cx="1277937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904875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 bits of data</a:t>
            </a:r>
          </a:p>
        </p:txBody>
      </p:sp>
      <p:sp>
        <p:nvSpPr>
          <p:cNvPr id="16403" name="Rectangle 17"/>
          <p:cNvSpPr>
            <a:spLocks noChangeArrowheads="1"/>
          </p:cNvSpPr>
          <p:nvPr/>
        </p:nvSpPr>
        <p:spPr bwMode="auto">
          <a:xfrm>
            <a:off x="1916113" y="2955925"/>
            <a:ext cx="1277937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904875">
              <a:lnSpc>
                <a:spcPts val="14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2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 bits of data</a:t>
            </a:r>
          </a:p>
        </p:txBody>
      </p:sp>
      <p:sp>
        <p:nvSpPr>
          <p:cNvPr id="16404" name="Rectangle 18"/>
          <p:cNvSpPr>
            <a:spLocks noChangeArrowheads="1"/>
          </p:cNvSpPr>
          <p:nvPr/>
        </p:nvSpPr>
        <p:spPr bwMode="auto">
          <a:xfrm>
            <a:off x="3200400" y="2008188"/>
            <a:ext cx="360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26988" rIns="19050" bIns="26988">
            <a:spAutoFit/>
          </a:bodyPr>
          <a:lstStyle/>
          <a:p>
            <a:pPr defTabSz="904875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tabLst>
                <a:tab pos="452438" algn="l"/>
                <a:tab pos="904875" algn="l"/>
                <a:tab pos="1357313" algn="l"/>
              </a:tabLst>
            </a:pPr>
            <a:r>
              <a:rPr lang="en-US" sz="1600" b="1">
                <a:solidFill>
                  <a:srgbClr val="000000"/>
                </a:solidFill>
                <a:latin typeface="Arial" charset="0"/>
              </a:rPr>
              <a:t>Registers hold 32 bits of data</a:t>
            </a:r>
          </a:p>
        </p:txBody>
      </p:sp>
      <p:sp>
        <p:nvSpPr>
          <p:cNvPr id="16405" name="Rectangle 19"/>
          <p:cNvSpPr>
            <a:spLocks noChangeArrowheads="1"/>
          </p:cNvSpPr>
          <p:nvPr/>
        </p:nvSpPr>
        <p:spPr bwMode="auto">
          <a:xfrm>
            <a:off x="457200" y="3733800"/>
            <a:ext cx="845820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bytes with byte addresses from 0 to 2</a:t>
            </a:r>
            <a:r>
              <a:rPr lang="en-US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32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- 1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words with byte addresses 0, 4, 8, ... 2</a:t>
            </a:r>
            <a:r>
              <a:rPr lang="en-US" sz="1800" baseline="30000" dirty="0">
                <a:latin typeface="Arial" panose="020B0604020202020204" pitchFamily="34" charset="0"/>
                <a:cs typeface="Arial" panose="020B0604020202020204" pitchFamily="34" charset="0"/>
              </a:rPr>
              <a:t>32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- 4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Words are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aligned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that is, each has an address that is a multiple of 4.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MIPS can be either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big-endian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(that is, the address of each word is the address of the “left-most” byte of the word) or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little-endian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  This is important when viewing the contents of memory.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MIPS Overview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80302"/>
            <a:ext cx="7239000" cy="5861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6203591"/>
            <a:ext cx="28809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http://jamesgart.com/procsim/</a:t>
            </a:r>
          </a:p>
        </p:txBody>
      </p:sp>
    </p:spTree>
    <p:extLst>
      <p:ext uri="{BB962C8B-B14F-4D97-AF65-F5344CB8AC3E}">
        <p14:creationId xmlns:p14="http://schemas.microsoft.com/office/powerpoint/2010/main" val="1286197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z="2800" dirty="0" smtClean="0"/>
              <a:t>Central Processing Unit </a:t>
            </a: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573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-	decodes instructions and manages CPU’s internal resources</a:t>
            </a:r>
          </a:p>
          <a:p>
            <a:pPr>
              <a:spcBef>
                <a:spcPct val="5000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Registers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-	general-purpose registers available to user processes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-	special-purpose registers directly managed in fetch/execute cycle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-	other registers may be reserved for use of operating system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-	very fast and expensive (relative to memory)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-	hold all operands and results of arithmetic instructions (on RISC systems)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-	save bits in instruction representation</a:t>
            </a:r>
          </a:p>
          <a:p>
            <a:pPr>
              <a:spcBef>
                <a:spcPct val="5000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Data path or arithmetic/logic unit (ALU)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-	operates on data</a:t>
            </a:r>
          </a:p>
          <a:p>
            <a:pPr>
              <a:spcBef>
                <a:spcPct val="5000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1143000" y="1828800"/>
            <a:ext cx="26670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904875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memory for data, programs, </a:t>
            </a:r>
          </a:p>
          <a:p>
            <a:pPr defTabSz="904875">
              <a:lnSpc>
                <a:spcPts val="21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compilers, editors, etc.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dirty="0" smtClean="0"/>
              <a:t>Stored Program Concept</a:t>
            </a:r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457200" y="5029200"/>
            <a:ext cx="84582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Fetch &amp; Execute Cycle</a:t>
            </a:r>
          </a:p>
          <a:p>
            <a:pPr marL="742950" lvl="1" indent="-285750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Instructions are fetched and put into a special register</a:t>
            </a:r>
          </a:p>
          <a:p>
            <a:pPr marL="742950" lvl="1" indent="-285750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Bits in the register "control" the subsequent actions</a:t>
            </a:r>
          </a:p>
          <a:p>
            <a:pPr marL="742950" lvl="1" indent="-285750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Fetch the “next” instruction and continue</a:t>
            </a:r>
          </a:p>
        </p:txBody>
      </p:sp>
      <p:sp>
        <p:nvSpPr>
          <p:cNvPr id="512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699166"/>
          </a:xfrm>
          <a:noFill/>
        </p:spPr>
        <p:txBody>
          <a:bodyPr lIns="90488" tIns="44450" rIns="90488" bIns="44450">
            <a:spAutoFit/>
          </a:bodyPr>
          <a:lstStyle/>
          <a:p>
            <a:pPr marL="457200" indent="-457200">
              <a:tabLst>
                <a:tab pos="228600" algn="l"/>
              </a:tabLs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Instructions are collections of bits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Programs are stored in memory, to be read or written just like data</a:t>
            </a:r>
          </a:p>
        </p:txBody>
      </p:sp>
      <p:grpSp>
        <p:nvGrpSpPr>
          <p:cNvPr id="5128" name="Group 6"/>
          <p:cNvGrpSpPr>
            <a:grpSpLocks/>
          </p:cNvGrpSpPr>
          <p:nvPr/>
        </p:nvGrpSpPr>
        <p:grpSpPr bwMode="auto">
          <a:xfrm>
            <a:off x="3886200" y="1514839"/>
            <a:ext cx="4800600" cy="3390900"/>
            <a:chOff x="-336" y="480"/>
            <a:chExt cx="3024" cy="2136"/>
          </a:xfrm>
        </p:grpSpPr>
        <p:grpSp>
          <p:nvGrpSpPr>
            <p:cNvPr id="5129" name="Group 7"/>
            <p:cNvGrpSpPr>
              <a:grpSpLocks/>
            </p:cNvGrpSpPr>
            <p:nvPr/>
          </p:nvGrpSpPr>
          <p:grpSpPr bwMode="auto">
            <a:xfrm>
              <a:off x="1248" y="528"/>
              <a:ext cx="1248" cy="1320"/>
              <a:chOff x="288" y="360"/>
              <a:chExt cx="1248" cy="1320"/>
            </a:xfrm>
          </p:grpSpPr>
          <p:sp>
            <p:nvSpPr>
              <p:cNvPr id="5147" name="Rectangle 8"/>
              <p:cNvSpPr>
                <a:spLocks noChangeArrowheads="1"/>
              </p:cNvSpPr>
              <p:nvPr/>
            </p:nvSpPr>
            <p:spPr bwMode="auto">
              <a:xfrm>
                <a:off x="288" y="528"/>
                <a:ext cx="1248" cy="1152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48" name="Text Box 9"/>
              <p:cNvSpPr txBox="1">
                <a:spLocks noChangeArrowheads="1"/>
              </p:cNvSpPr>
              <p:nvPr/>
            </p:nvSpPr>
            <p:spPr bwMode="auto">
              <a:xfrm>
                <a:off x="384" y="624"/>
                <a:ext cx="384" cy="19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400" b="1">
                    <a:latin typeface="Arial" panose="020B0604020202020204" pitchFamily="34" charset="0"/>
                    <a:cs typeface="Arial" panose="020B0604020202020204" pitchFamily="34" charset="0"/>
                  </a:rPr>
                  <a:t>PC</a:t>
                </a:r>
              </a:p>
            </p:txBody>
          </p:sp>
          <p:sp>
            <p:nvSpPr>
              <p:cNvPr id="5149" name="Text Box 10"/>
              <p:cNvSpPr txBox="1">
                <a:spLocks noChangeArrowheads="1"/>
              </p:cNvSpPr>
              <p:nvPr/>
            </p:nvSpPr>
            <p:spPr bwMode="auto">
              <a:xfrm>
                <a:off x="1056" y="624"/>
                <a:ext cx="384" cy="19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400" b="1">
                    <a:latin typeface="Arial" panose="020B0604020202020204" pitchFamily="34" charset="0"/>
                    <a:cs typeface="Arial" panose="020B0604020202020204" pitchFamily="34" charset="0"/>
                  </a:rPr>
                  <a:t>MAR</a:t>
                </a:r>
              </a:p>
            </p:txBody>
          </p:sp>
          <p:sp>
            <p:nvSpPr>
              <p:cNvPr id="5150" name="Text Box 11"/>
              <p:cNvSpPr txBox="1">
                <a:spLocks noChangeArrowheads="1"/>
              </p:cNvSpPr>
              <p:nvPr/>
            </p:nvSpPr>
            <p:spPr bwMode="auto">
              <a:xfrm>
                <a:off x="384" y="858"/>
                <a:ext cx="384" cy="19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400" b="1">
                    <a:latin typeface="Arial" panose="020B0604020202020204" pitchFamily="34" charset="0"/>
                    <a:cs typeface="Arial" panose="020B0604020202020204" pitchFamily="34" charset="0"/>
                  </a:rPr>
                  <a:t>IR</a:t>
                </a:r>
              </a:p>
            </p:txBody>
          </p:sp>
          <p:sp>
            <p:nvSpPr>
              <p:cNvPr id="5151" name="Text Box 12"/>
              <p:cNvSpPr txBox="1">
                <a:spLocks noChangeArrowheads="1"/>
              </p:cNvSpPr>
              <p:nvPr/>
            </p:nvSpPr>
            <p:spPr bwMode="auto">
              <a:xfrm>
                <a:off x="1056" y="858"/>
                <a:ext cx="384" cy="19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400" b="1">
                    <a:latin typeface="Arial" panose="020B0604020202020204" pitchFamily="34" charset="0"/>
                    <a:cs typeface="Arial" panose="020B0604020202020204" pitchFamily="34" charset="0"/>
                  </a:rPr>
                  <a:t>MBR</a:t>
                </a:r>
              </a:p>
            </p:txBody>
          </p:sp>
          <p:sp>
            <p:nvSpPr>
              <p:cNvPr id="5152" name="Text Box 13"/>
              <p:cNvSpPr txBox="1">
                <a:spLocks noChangeArrowheads="1"/>
              </p:cNvSpPr>
              <p:nvPr/>
            </p:nvSpPr>
            <p:spPr bwMode="auto">
              <a:xfrm>
                <a:off x="1008" y="1098"/>
                <a:ext cx="480" cy="19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400" b="1">
                    <a:latin typeface="Arial" panose="020B0604020202020204" pitchFamily="34" charset="0"/>
                    <a:cs typeface="Arial" panose="020B0604020202020204" pitchFamily="34" charset="0"/>
                  </a:rPr>
                  <a:t>I/O AR</a:t>
                </a:r>
              </a:p>
            </p:txBody>
          </p:sp>
          <p:sp>
            <p:nvSpPr>
              <p:cNvPr id="5153" name="Text Box 14"/>
              <p:cNvSpPr txBox="1">
                <a:spLocks noChangeArrowheads="1"/>
              </p:cNvSpPr>
              <p:nvPr/>
            </p:nvSpPr>
            <p:spPr bwMode="auto">
              <a:xfrm>
                <a:off x="1008" y="1338"/>
                <a:ext cx="480" cy="19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400" b="1">
                    <a:latin typeface="Arial" panose="020B0604020202020204" pitchFamily="34" charset="0"/>
                    <a:cs typeface="Arial" panose="020B0604020202020204" pitchFamily="34" charset="0"/>
                  </a:rPr>
                  <a:t>I/O BR</a:t>
                </a:r>
              </a:p>
            </p:txBody>
          </p:sp>
          <p:grpSp>
            <p:nvGrpSpPr>
              <p:cNvPr id="5154" name="Group 15"/>
              <p:cNvGrpSpPr>
                <a:grpSpLocks/>
              </p:cNvGrpSpPr>
              <p:nvPr/>
            </p:nvGrpSpPr>
            <p:grpSpPr bwMode="auto">
              <a:xfrm>
                <a:off x="336" y="1236"/>
                <a:ext cx="582" cy="252"/>
                <a:chOff x="666" y="2784"/>
                <a:chExt cx="582" cy="252"/>
              </a:xfrm>
            </p:grpSpPr>
            <p:grpSp>
              <p:nvGrpSpPr>
                <p:cNvPr id="5156" name="Group 16"/>
                <p:cNvGrpSpPr>
                  <a:grpSpLocks/>
                </p:cNvGrpSpPr>
                <p:nvPr/>
              </p:nvGrpSpPr>
              <p:grpSpPr bwMode="auto">
                <a:xfrm>
                  <a:off x="672" y="2784"/>
                  <a:ext cx="576" cy="240"/>
                  <a:chOff x="672" y="2784"/>
                  <a:chExt cx="576" cy="240"/>
                </a:xfrm>
              </p:grpSpPr>
              <p:grpSp>
                <p:nvGrpSpPr>
                  <p:cNvPr id="5158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672" y="2784"/>
                    <a:ext cx="576" cy="240"/>
                    <a:chOff x="672" y="2784"/>
                    <a:chExt cx="576" cy="240"/>
                  </a:xfrm>
                </p:grpSpPr>
                <p:grpSp>
                  <p:nvGrpSpPr>
                    <p:cNvPr id="5160" name="Group 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2784"/>
                      <a:ext cx="288" cy="240"/>
                      <a:chOff x="672" y="2784"/>
                      <a:chExt cx="288" cy="240"/>
                    </a:xfrm>
                  </p:grpSpPr>
                  <p:grpSp>
                    <p:nvGrpSpPr>
                      <p:cNvPr id="5166" name="Group 1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672" y="2784"/>
                        <a:ext cx="192" cy="240"/>
                        <a:chOff x="672" y="2784"/>
                        <a:chExt cx="192" cy="240"/>
                      </a:xfrm>
                    </p:grpSpPr>
                    <p:sp>
                      <p:nvSpPr>
                        <p:cNvPr id="5168" name="Line 2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672" y="2784"/>
                          <a:ext cx="192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5169" name="Line 2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672" y="2784"/>
                          <a:ext cx="96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  <p:sp>
                    <p:nvSpPr>
                      <p:cNvPr id="5167" name="Line 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64" y="2784"/>
                        <a:ext cx="96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</p:grpSp>
                <p:grpSp>
                  <p:nvGrpSpPr>
                    <p:cNvPr id="5161" name="Group 23"/>
                    <p:cNvGrpSpPr>
                      <a:grpSpLocks/>
                    </p:cNvGrpSpPr>
                    <p:nvPr/>
                  </p:nvGrpSpPr>
                  <p:grpSpPr bwMode="auto">
                    <a:xfrm flipH="1">
                      <a:off x="960" y="2784"/>
                      <a:ext cx="288" cy="240"/>
                      <a:chOff x="672" y="2784"/>
                      <a:chExt cx="288" cy="240"/>
                    </a:xfrm>
                  </p:grpSpPr>
                  <p:grpSp>
                    <p:nvGrpSpPr>
                      <p:cNvPr id="5162" name="Group 2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672" y="2784"/>
                        <a:ext cx="192" cy="240"/>
                        <a:chOff x="672" y="2784"/>
                        <a:chExt cx="192" cy="240"/>
                      </a:xfrm>
                    </p:grpSpPr>
                    <p:sp>
                      <p:nvSpPr>
                        <p:cNvPr id="5164" name="Line 2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672" y="2784"/>
                          <a:ext cx="192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5165" name="Line 2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672" y="2784"/>
                          <a:ext cx="96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  <p:sp>
                    <p:nvSpPr>
                      <p:cNvPr id="5163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64" y="2784"/>
                        <a:ext cx="96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</p:grpSp>
              </p:grpSp>
              <p:sp>
                <p:nvSpPr>
                  <p:cNvPr id="5159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768" y="3024"/>
                    <a:ext cx="38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5157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666" y="2844"/>
                  <a:ext cx="576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sz="1400" b="1">
                      <a:latin typeface="Arial" panose="020B0604020202020204" pitchFamily="34" charset="0"/>
                      <a:cs typeface="Arial" panose="020B0604020202020204" pitchFamily="34" charset="0"/>
                    </a:rPr>
                    <a:t>Ex Unit</a:t>
                  </a:r>
                </a:p>
              </p:txBody>
            </p:sp>
          </p:grpSp>
          <p:sp>
            <p:nvSpPr>
              <p:cNvPr id="5155" name="Text Box 30"/>
              <p:cNvSpPr txBox="1">
                <a:spLocks noChangeArrowheads="1"/>
              </p:cNvSpPr>
              <p:nvPr/>
            </p:nvSpPr>
            <p:spPr bwMode="auto">
              <a:xfrm>
                <a:off x="672" y="360"/>
                <a:ext cx="48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400" b="1">
                    <a:latin typeface="Arial" panose="020B0604020202020204" pitchFamily="34" charset="0"/>
                    <a:cs typeface="Arial" panose="020B0604020202020204" pitchFamily="34" charset="0"/>
                  </a:rPr>
                  <a:t>CPU</a:t>
                </a:r>
              </a:p>
            </p:txBody>
          </p:sp>
        </p:grpSp>
        <p:grpSp>
          <p:nvGrpSpPr>
            <p:cNvPr id="5130" name="Group 31"/>
            <p:cNvGrpSpPr>
              <a:grpSpLocks/>
            </p:cNvGrpSpPr>
            <p:nvPr/>
          </p:nvGrpSpPr>
          <p:grpSpPr bwMode="auto">
            <a:xfrm>
              <a:off x="-336" y="480"/>
              <a:ext cx="1176" cy="2136"/>
              <a:chOff x="1848" y="360"/>
              <a:chExt cx="1176" cy="2136"/>
            </a:xfrm>
          </p:grpSpPr>
          <p:grpSp>
            <p:nvGrpSpPr>
              <p:cNvPr id="5135" name="Group 32"/>
              <p:cNvGrpSpPr>
                <a:grpSpLocks/>
              </p:cNvGrpSpPr>
              <p:nvPr/>
            </p:nvGrpSpPr>
            <p:grpSpPr bwMode="auto">
              <a:xfrm>
                <a:off x="1848" y="360"/>
                <a:ext cx="918" cy="2136"/>
                <a:chOff x="1848" y="360"/>
                <a:chExt cx="918" cy="2136"/>
              </a:xfrm>
            </p:grpSpPr>
            <p:sp>
              <p:nvSpPr>
                <p:cNvPr id="5138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1848" y="360"/>
                  <a:ext cx="918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sz="1400" b="1">
                      <a:latin typeface="Arial" panose="020B0604020202020204" pitchFamily="34" charset="0"/>
                      <a:cs typeface="Arial" panose="020B0604020202020204" pitchFamily="34" charset="0"/>
                    </a:rPr>
                    <a:t>Main Memory</a:t>
                  </a:r>
                </a:p>
              </p:txBody>
            </p:sp>
            <p:grpSp>
              <p:nvGrpSpPr>
                <p:cNvPr id="5139" name="Group 34"/>
                <p:cNvGrpSpPr>
                  <a:grpSpLocks/>
                </p:cNvGrpSpPr>
                <p:nvPr/>
              </p:nvGrpSpPr>
              <p:grpSpPr bwMode="auto">
                <a:xfrm>
                  <a:off x="1872" y="528"/>
                  <a:ext cx="864" cy="1968"/>
                  <a:chOff x="1872" y="528"/>
                  <a:chExt cx="864" cy="1968"/>
                </a:xfrm>
              </p:grpSpPr>
              <p:sp>
                <p:nvSpPr>
                  <p:cNvPr id="5140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528"/>
                    <a:ext cx="864" cy="1968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141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72" y="1296"/>
                    <a:ext cx="864" cy="16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000" b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Instruction</a:t>
                    </a:r>
                  </a:p>
                </p:txBody>
              </p:sp>
              <p:sp>
                <p:nvSpPr>
                  <p:cNvPr id="5142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72" y="1136"/>
                    <a:ext cx="864" cy="16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000" b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Instruction</a:t>
                    </a:r>
                  </a:p>
                </p:txBody>
              </p:sp>
              <p:sp>
                <p:nvSpPr>
                  <p:cNvPr id="5143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72" y="978"/>
                    <a:ext cx="864" cy="16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000" b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Instruction</a:t>
                    </a:r>
                  </a:p>
                </p:txBody>
              </p:sp>
              <p:sp>
                <p:nvSpPr>
                  <p:cNvPr id="5144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72" y="1760"/>
                    <a:ext cx="864" cy="16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000" b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Data</a:t>
                    </a:r>
                  </a:p>
                </p:txBody>
              </p:sp>
              <p:sp>
                <p:nvSpPr>
                  <p:cNvPr id="5145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72" y="1920"/>
                    <a:ext cx="864" cy="16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000" b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Data</a:t>
                    </a:r>
                  </a:p>
                </p:txBody>
              </p:sp>
              <p:sp>
                <p:nvSpPr>
                  <p:cNvPr id="5146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72" y="2078"/>
                    <a:ext cx="864" cy="16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000" b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Data</a:t>
                    </a:r>
                  </a:p>
                </p:txBody>
              </p:sp>
            </p:grpSp>
          </p:grpSp>
          <p:sp>
            <p:nvSpPr>
              <p:cNvPr id="5136" name="Text Box 42"/>
              <p:cNvSpPr txBox="1">
                <a:spLocks noChangeArrowheads="1"/>
              </p:cNvSpPr>
              <p:nvPr/>
            </p:nvSpPr>
            <p:spPr bwMode="auto">
              <a:xfrm>
                <a:off x="2736" y="48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400" b="1"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</a:p>
            </p:txBody>
          </p:sp>
          <p:sp>
            <p:nvSpPr>
              <p:cNvPr id="5137" name="Text Box 43"/>
              <p:cNvSpPr txBox="1">
                <a:spLocks noChangeArrowheads="1"/>
              </p:cNvSpPr>
              <p:nvPr/>
            </p:nvSpPr>
            <p:spPr bwMode="auto">
              <a:xfrm>
                <a:off x="2736" y="2304"/>
                <a:ext cx="28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400" b="1">
                    <a:latin typeface="Arial" panose="020B0604020202020204" pitchFamily="34" charset="0"/>
                    <a:cs typeface="Arial" panose="020B0604020202020204" pitchFamily="34" charset="0"/>
                  </a:rPr>
                  <a:t>n-1</a:t>
                </a:r>
              </a:p>
            </p:txBody>
          </p:sp>
        </p:grpSp>
        <p:sp>
          <p:nvSpPr>
            <p:cNvPr id="5131" name="Line 44"/>
            <p:cNvSpPr>
              <a:spLocks noChangeShapeType="1"/>
            </p:cNvSpPr>
            <p:nvPr/>
          </p:nvSpPr>
          <p:spPr bwMode="auto">
            <a:xfrm flipV="1">
              <a:off x="480" y="1104"/>
              <a:ext cx="816" cy="9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32" name="Line 45"/>
            <p:cNvSpPr>
              <a:spLocks noChangeShapeType="1"/>
            </p:cNvSpPr>
            <p:nvPr/>
          </p:nvSpPr>
          <p:spPr bwMode="auto">
            <a:xfrm flipH="1">
              <a:off x="528" y="2064"/>
              <a:ext cx="2160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33" name="Line 46"/>
            <p:cNvSpPr>
              <a:spLocks noChangeShapeType="1"/>
            </p:cNvSpPr>
            <p:nvPr/>
          </p:nvSpPr>
          <p:spPr bwMode="auto">
            <a:xfrm flipV="1">
              <a:off x="2688" y="1104"/>
              <a:ext cx="0" cy="96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34" name="Line 47"/>
            <p:cNvSpPr>
              <a:spLocks noChangeShapeType="1"/>
            </p:cNvSpPr>
            <p:nvPr/>
          </p:nvSpPr>
          <p:spPr bwMode="auto">
            <a:xfrm flipH="1">
              <a:off x="2400" y="1104"/>
              <a:ext cx="288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1585562"/>
          </a:xfrm>
          <a:noFill/>
        </p:spPr>
        <p:txBody>
          <a:bodyPr lIns="90488" tIns="44450" rIns="90488" bIns="44450">
            <a:spAutoFit/>
          </a:bodyPr>
          <a:lstStyle/>
          <a:p>
            <a:pPr marL="0" indent="0">
              <a:tabLst>
                <a:tab pos="228600" algn="l"/>
              </a:tabLs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Of course, on most systems several programs will be stored in memory at any given time.</a:t>
            </a:r>
          </a:p>
          <a:p>
            <a:pPr marL="0" indent="0">
              <a:tabLst>
                <a:tab pos="228600" algn="l"/>
              </a:tabLst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tabLst>
                <a:tab pos="228600" algn="l"/>
              </a:tabLs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On most contemporary systems instructions of only one of those will be executed at any given instant.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dirty="0" smtClean="0"/>
              <a:t>Stored Program Concept</a:t>
            </a:r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2514600" y="4802188"/>
            <a:ext cx="6248400" cy="82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The operating system will rapidly switch among the eligible processes, producing the illusion that several programs are executing at the same time.</a:t>
            </a:r>
          </a:p>
        </p:txBody>
      </p:sp>
      <p:grpSp>
        <p:nvGrpSpPr>
          <p:cNvPr id="6151" name="Group 5"/>
          <p:cNvGrpSpPr>
            <a:grpSpLocks/>
          </p:cNvGrpSpPr>
          <p:nvPr/>
        </p:nvGrpSpPr>
        <p:grpSpPr bwMode="auto">
          <a:xfrm>
            <a:off x="495300" y="2400300"/>
            <a:ext cx="3695700" cy="3390900"/>
            <a:chOff x="2952" y="528"/>
            <a:chExt cx="2328" cy="2136"/>
          </a:xfrm>
        </p:grpSpPr>
        <p:grpSp>
          <p:nvGrpSpPr>
            <p:cNvPr id="6152" name="Group 6"/>
            <p:cNvGrpSpPr>
              <a:grpSpLocks/>
            </p:cNvGrpSpPr>
            <p:nvPr/>
          </p:nvGrpSpPr>
          <p:grpSpPr bwMode="auto">
            <a:xfrm>
              <a:off x="4032" y="528"/>
              <a:ext cx="1248" cy="1320"/>
              <a:chOff x="288" y="360"/>
              <a:chExt cx="1248" cy="1320"/>
            </a:xfrm>
          </p:grpSpPr>
          <p:sp>
            <p:nvSpPr>
              <p:cNvPr id="6160" name="Rectangle 7"/>
              <p:cNvSpPr>
                <a:spLocks noChangeArrowheads="1"/>
              </p:cNvSpPr>
              <p:nvPr/>
            </p:nvSpPr>
            <p:spPr bwMode="auto">
              <a:xfrm>
                <a:off x="288" y="528"/>
                <a:ext cx="1248" cy="1152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1" name="Text Box 8"/>
              <p:cNvSpPr txBox="1">
                <a:spLocks noChangeArrowheads="1"/>
              </p:cNvSpPr>
              <p:nvPr/>
            </p:nvSpPr>
            <p:spPr bwMode="auto">
              <a:xfrm>
                <a:off x="384" y="624"/>
                <a:ext cx="384" cy="19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PC</a:t>
                </a:r>
              </a:p>
            </p:txBody>
          </p:sp>
          <p:sp>
            <p:nvSpPr>
              <p:cNvPr id="6162" name="Text Box 9"/>
              <p:cNvSpPr txBox="1">
                <a:spLocks noChangeArrowheads="1"/>
              </p:cNvSpPr>
              <p:nvPr/>
            </p:nvSpPr>
            <p:spPr bwMode="auto">
              <a:xfrm>
                <a:off x="1056" y="624"/>
                <a:ext cx="384" cy="19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MAR</a:t>
                </a:r>
              </a:p>
            </p:txBody>
          </p:sp>
          <p:sp>
            <p:nvSpPr>
              <p:cNvPr id="6163" name="Text Box 10"/>
              <p:cNvSpPr txBox="1">
                <a:spLocks noChangeArrowheads="1"/>
              </p:cNvSpPr>
              <p:nvPr/>
            </p:nvSpPr>
            <p:spPr bwMode="auto">
              <a:xfrm>
                <a:off x="384" y="858"/>
                <a:ext cx="384" cy="19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IR</a:t>
                </a:r>
              </a:p>
            </p:txBody>
          </p:sp>
          <p:sp>
            <p:nvSpPr>
              <p:cNvPr id="6164" name="Text Box 11"/>
              <p:cNvSpPr txBox="1">
                <a:spLocks noChangeArrowheads="1"/>
              </p:cNvSpPr>
              <p:nvPr/>
            </p:nvSpPr>
            <p:spPr bwMode="auto">
              <a:xfrm>
                <a:off x="1056" y="858"/>
                <a:ext cx="384" cy="19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MBR</a:t>
                </a:r>
              </a:p>
            </p:txBody>
          </p:sp>
          <p:sp>
            <p:nvSpPr>
              <p:cNvPr id="6165" name="Text Box 12"/>
              <p:cNvSpPr txBox="1">
                <a:spLocks noChangeArrowheads="1"/>
              </p:cNvSpPr>
              <p:nvPr/>
            </p:nvSpPr>
            <p:spPr bwMode="auto">
              <a:xfrm>
                <a:off x="1008" y="1098"/>
                <a:ext cx="480" cy="19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I/O AR</a:t>
                </a:r>
              </a:p>
            </p:txBody>
          </p:sp>
          <p:sp>
            <p:nvSpPr>
              <p:cNvPr id="6166" name="Text Box 13"/>
              <p:cNvSpPr txBox="1">
                <a:spLocks noChangeArrowheads="1"/>
              </p:cNvSpPr>
              <p:nvPr/>
            </p:nvSpPr>
            <p:spPr bwMode="auto">
              <a:xfrm>
                <a:off x="1008" y="1338"/>
                <a:ext cx="480" cy="19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I/O BR</a:t>
                </a:r>
              </a:p>
            </p:txBody>
          </p:sp>
          <p:grpSp>
            <p:nvGrpSpPr>
              <p:cNvPr id="6167" name="Group 14"/>
              <p:cNvGrpSpPr>
                <a:grpSpLocks/>
              </p:cNvGrpSpPr>
              <p:nvPr/>
            </p:nvGrpSpPr>
            <p:grpSpPr bwMode="auto">
              <a:xfrm>
                <a:off x="336" y="1236"/>
                <a:ext cx="582" cy="252"/>
                <a:chOff x="666" y="2784"/>
                <a:chExt cx="582" cy="252"/>
              </a:xfrm>
            </p:grpSpPr>
            <p:grpSp>
              <p:nvGrpSpPr>
                <p:cNvPr id="6169" name="Group 15"/>
                <p:cNvGrpSpPr>
                  <a:grpSpLocks/>
                </p:cNvGrpSpPr>
                <p:nvPr/>
              </p:nvGrpSpPr>
              <p:grpSpPr bwMode="auto">
                <a:xfrm>
                  <a:off x="672" y="2784"/>
                  <a:ext cx="576" cy="240"/>
                  <a:chOff x="672" y="2784"/>
                  <a:chExt cx="576" cy="240"/>
                </a:xfrm>
              </p:grpSpPr>
              <p:grpSp>
                <p:nvGrpSpPr>
                  <p:cNvPr id="6171" name="Group 16"/>
                  <p:cNvGrpSpPr>
                    <a:grpSpLocks/>
                  </p:cNvGrpSpPr>
                  <p:nvPr/>
                </p:nvGrpSpPr>
                <p:grpSpPr bwMode="auto">
                  <a:xfrm>
                    <a:off x="672" y="2784"/>
                    <a:ext cx="576" cy="240"/>
                    <a:chOff x="672" y="2784"/>
                    <a:chExt cx="576" cy="240"/>
                  </a:xfrm>
                </p:grpSpPr>
                <p:grpSp>
                  <p:nvGrpSpPr>
                    <p:cNvPr id="6173" name="Group 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2784"/>
                      <a:ext cx="288" cy="240"/>
                      <a:chOff x="672" y="2784"/>
                      <a:chExt cx="288" cy="240"/>
                    </a:xfrm>
                  </p:grpSpPr>
                  <p:grpSp>
                    <p:nvGrpSpPr>
                      <p:cNvPr id="6179" name="Group 1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672" y="2784"/>
                        <a:ext cx="192" cy="240"/>
                        <a:chOff x="672" y="2784"/>
                        <a:chExt cx="192" cy="240"/>
                      </a:xfrm>
                    </p:grpSpPr>
                    <p:sp>
                      <p:nvSpPr>
                        <p:cNvPr id="6181" name="Line 1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672" y="2784"/>
                          <a:ext cx="192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6182" name="Line 2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672" y="2784"/>
                          <a:ext cx="96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6180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64" y="2784"/>
                        <a:ext cx="96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174" name="Group 22"/>
                    <p:cNvGrpSpPr>
                      <a:grpSpLocks/>
                    </p:cNvGrpSpPr>
                    <p:nvPr/>
                  </p:nvGrpSpPr>
                  <p:grpSpPr bwMode="auto">
                    <a:xfrm flipH="1">
                      <a:off x="960" y="2784"/>
                      <a:ext cx="288" cy="240"/>
                      <a:chOff x="672" y="2784"/>
                      <a:chExt cx="288" cy="240"/>
                    </a:xfrm>
                  </p:grpSpPr>
                  <p:grpSp>
                    <p:nvGrpSpPr>
                      <p:cNvPr id="6175" name="Group 2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672" y="2784"/>
                        <a:ext cx="192" cy="240"/>
                        <a:chOff x="672" y="2784"/>
                        <a:chExt cx="192" cy="240"/>
                      </a:xfrm>
                    </p:grpSpPr>
                    <p:sp>
                      <p:nvSpPr>
                        <p:cNvPr id="6177" name="Line 2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672" y="2784"/>
                          <a:ext cx="192" cy="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6178" name="Line 2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672" y="2784"/>
                          <a:ext cx="96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6176" name="Line 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64" y="2784"/>
                        <a:ext cx="96" cy="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6172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768" y="3024"/>
                    <a:ext cx="38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170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666" y="2844"/>
                  <a:ext cx="576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US" sz="1400" b="1">
                      <a:latin typeface="Arial" charset="0"/>
                    </a:rPr>
                    <a:t>Ex Unit</a:t>
                  </a:r>
                </a:p>
              </p:txBody>
            </p:sp>
          </p:grpSp>
          <p:sp>
            <p:nvSpPr>
              <p:cNvPr id="6168" name="Text Box 29"/>
              <p:cNvSpPr txBox="1">
                <a:spLocks noChangeArrowheads="1"/>
              </p:cNvSpPr>
              <p:nvPr/>
            </p:nvSpPr>
            <p:spPr bwMode="auto">
              <a:xfrm>
                <a:off x="672" y="360"/>
                <a:ext cx="48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CPU</a:t>
                </a:r>
              </a:p>
            </p:txBody>
          </p:sp>
        </p:grpSp>
        <p:grpSp>
          <p:nvGrpSpPr>
            <p:cNvPr id="6153" name="Group 30"/>
            <p:cNvGrpSpPr>
              <a:grpSpLocks/>
            </p:cNvGrpSpPr>
            <p:nvPr/>
          </p:nvGrpSpPr>
          <p:grpSpPr bwMode="auto">
            <a:xfrm>
              <a:off x="2952" y="528"/>
              <a:ext cx="984" cy="2136"/>
              <a:chOff x="2352" y="480"/>
              <a:chExt cx="984" cy="2136"/>
            </a:xfrm>
          </p:grpSpPr>
          <p:sp>
            <p:nvSpPr>
              <p:cNvPr id="6154" name="Text Box 31"/>
              <p:cNvSpPr txBox="1">
                <a:spLocks noChangeArrowheads="1"/>
              </p:cNvSpPr>
              <p:nvPr/>
            </p:nvSpPr>
            <p:spPr bwMode="auto">
              <a:xfrm>
                <a:off x="2378" y="480"/>
                <a:ext cx="91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400" b="1" dirty="0">
                    <a:latin typeface="Arial" charset="0"/>
                  </a:rPr>
                  <a:t>Main Memory</a:t>
                </a:r>
              </a:p>
            </p:txBody>
          </p:sp>
          <p:sp>
            <p:nvSpPr>
              <p:cNvPr id="6155" name="Rectangle 32"/>
              <p:cNvSpPr>
                <a:spLocks noChangeArrowheads="1"/>
              </p:cNvSpPr>
              <p:nvPr/>
            </p:nvSpPr>
            <p:spPr bwMode="auto">
              <a:xfrm>
                <a:off x="2352" y="648"/>
                <a:ext cx="984" cy="196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6" name="Text Box 33"/>
              <p:cNvSpPr txBox="1">
                <a:spLocks noChangeArrowheads="1"/>
              </p:cNvSpPr>
              <p:nvPr/>
            </p:nvSpPr>
            <p:spPr bwMode="auto">
              <a:xfrm>
                <a:off x="2400" y="672"/>
                <a:ext cx="864" cy="30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000" b="1">
                    <a:latin typeface="Arial" charset="0"/>
                  </a:rPr>
                  <a:t>PowerPoint pgm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US" sz="1000" b="1">
                    <a:latin typeface="Arial" charset="0"/>
                  </a:rPr>
                  <a:t>(machine code)</a:t>
                </a:r>
              </a:p>
            </p:txBody>
          </p:sp>
          <p:sp>
            <p:nvSpPr>
              <p:cNvPr id="6157" name="Text Box 34"/>
              <p:cNvSpPr txBox="1">
                <a:spLocks noChangeArrowheads="1"/>
              </p:cNvSpPr>
              <p:nvPr/>
            </p:nvSpPr>
            <p:spPr bwMode="auto">
              <a:xfrm>
                <a:off x="2400" y="1008"/>
                <a:ext cx="864" cy="30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000" b="1">
                    <a:latin typeface="Arial" charset="0"/>
                  </a:rPr>
                  <a:t> vim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US" sz="1000" b="1">
                    <a:latin typeface="Arial" charset="0"/>
                  </a:rPr>
                  <a:t>(machine code)</a:t>
                </a:r>
              </a:p>
            </p:txBody>
          </p:sp>
          <p:sp>
            <p:nvSpPr>
              <p:cNvPr id="6158" name="Text Box 35"/>
              <p:cNvSpPr txBox="1">
                <a:spLocks noChangeArrowheads="1"/>
              </p:cNvSpPr>
              <p:nvPr/>
            </p:nvSpPr>
            <p:spPr bwMode="auto">
              <a:xfrm>
                <a:off x="2400" y="1344"/>
                <a:ext cx="864" cy="30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000" b="1">
                    <a:latin typeface="Arial" charset="0"/>
                  </a:rPr>
                  <a:t>GIS source code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US" sz="1000" b="1">
                    <a:latin typeface="Arial" charset="0"/>
                  </a:rPr>
                  <a:t>(data)</a:t>
                </a:r>
              </a:p>
            </p:txBody>
          </p:sp>
          <p:sp>
            <p:nvSpPr>
              <p:cNvPr id="6159" name="Text Box 36"/>
              <p:cNvSpPr txBox="1">
                <a:spLocks noChangeArrowheads="1"/>
              </p:cNvSpPr>
              <p:nvPr/>
            </p:nvSpPr>
            <p:spPr bwMode="auto">
              <a:xfrm>
                <a:off x="2400" y="1680"/>
                <a:ext cx="864" cy="30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000" b="1">
                    <a:latin typeface="Arial" charset="0"/>
                  </a:rPr>
                  <a:t>g++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US" sz="1000" b="1">
                    <a:latin typeface="Arial" charset="0"/>
                  </a:rPr>
                  <a:t>(machine code)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Fetch/Execute Cycle</a:t>
            </a:r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Sometimes called the hardware process… executes continuously.</a:t>
            </a: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457200" y="3200400"/>
            <a:ext cx="8458200" cy="28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Steps: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-	fetch an instruction from memory to the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instruction register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-	increment the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program counter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register (by the instruction length)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-	decode the instruction (in the control unit)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-	fetch operands, if any, usually from registers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-	perform the operation (in the data path); this may modify the PC register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-	store the results, usually to registers</a:t>
            </a:r>
          </a:p>
        </p:txBody>
      </p:sp>
      <p:grpSp>
        <p:nvGrpSpPr>
          <p:cNvPr id="7175" name="Group 5"/>
          <p:cNvGrpSpPr>
            <a:grpSpLocks/>
          </p:cNvGrpSpPr>
          <p:nvPr/>
        </p:nvGrpSpPr>
        <p:grpSpPr bwMode="auto">
          <a:xfrm>
            <a:off x="1143000" y="1447800"/>
            <a:ext cx="6705600" cy="1371600"/>
            <a:chOff x="576" y="2256"/>
            <a:chExt cx="4224" cy="864"/>
          </a:xfrm>
        </p:grpSpPr>
        <p:grpSp>
          <p:nvGrpSpPr>
            <p:cNvPr id="7176" name="Group 6"/>
            <p:cNvGrpSpPr>
              <a:grpSpLocks/>
            </p:cNvGrpSpPr>
            <p:nvPr/>
          </p:nvGrpSpPr>
          <p:grpSpPr bwMode="auto">
            <a:xfrm>
              <a:off x="576" y="2256"/>
              <a:ext cx="4224" cy="676"/>
              <a:chOff x="576" y="2256"/>
              <a:chExt cx="4224" cy="676"/>
            </a:xfrm>
          </p:grpSpPr>
          <p:sp>
            <p:nvSpPr>
              <p:cNvPr id="7180" name="Text Box 7"/>
              <p:cNvSpPr txBox="1">
                <a:spLocks noChangeArrowheads="1"/>
              </p:cNvSpPr>
              <p:nvPr/>
            </p:nvSpPr>
            <p:spPr bwMode="auto">
              <a:xfrm>
                <a:off x="1632" y="2256"/>
                <a:ext cx="76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Fetch Stage</a:t>
                </a:r>
              </a:p>
            </p:txBody>
          </p:sp>
          <p:sp>
            <p:nvSpPr>
              <p:cNvPr id="7181" name="Text Box 8"/>
              <p:cNvSpPr txBox="1">
                <a:spLocks noChangeArrowheads="1"/>
              </p:cNvSpPr>
              <p:nvPr/>
            </p:nvSpPr>
            <p:spPr bwMode="auto">
              <a:xfrm>
                <a:off x="2880" y="2256"/>
                <a:ext cx="91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400" b="1">
                    <a:latin typeface="Arial" charset="0"/>
                  </a:rPr>
                  <a:t>Execute Stage</a:t>
                </a:r>
              </a:p>
            </p:txBody>
          </p:sp>
          <p:grpSp>
            <p:nvGrpSpPr>
              <p:cNvPr id="7182" name="Group 9"/>
              <p:cNvGrpSpPr>
                <a:grpSpLocks/>
              </p:cNvGrpSpPr>
              <p:nvPr/>
            </p:nvGrpSpPr>
            <p:grpSpPr bwMode="auto">
              <a:xfrm>
                <a:off x="576" y="2560"/>
                <a:ext cx="4224" cy="372"/>
                <a:chOff x="240" y="2560"/>
                <a:chExt cx="4224" cy="372"/>
              </a:xfrm>
            </p:grpSpPr>
            <p:grpSp>
              <p:nvGrpSpPr>
                <p:cNvPr id="7183" name="Group 10"/>
                <p:cNvGrpSpPr>
                  <a:grpSpLocks/>
                </p:cNvGrpSpPr>
                <p:nvPr/>
              </p:nvGrpSpPr>
              <p:grpSpPr bwMode="auto">
                <a:xfrm>
                  <a:off x="1200" y="2560"/>
                  <a:ext cx="2304" cy="372"/>
                  <a:chOff x="1200" y="2544"/>
                  <a:chExt cx="2304" cy="372"/>
                </a:xfrm>
              </p:grpSpPr>
              <p:sp>
                <p:nvSpPr>
                  <p:cNvPr id="7192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00" y="2544"/>
                    <a:ext cx="960" cy="372"/>
                  </a:xfrm>
                  <a:prstGeom prst="rect">
                    <a:avLst/>
                  </a:prstGeom>
                  <a:solidFill>
                    <a:srgbClr val="00CCFF"/>
                  </a:solidFill>
                  <a:ln w="9525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:ln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600" b="1">
                        <a:latin typeface="Arial" charset="0"/>
                      </a:rPr>
                      <a:t>Fetch Next Instruction</a:t>
                    </a:r>
                  </a:p>
                </p:txBody>
              </p:sp>
              <p:sp>
                <p:nvSpPr>
                  <p:cNvPr id="7193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44" y="2544"/>
                    <a:ext cx="960" cy="372"/>
                  </a:xfrm>
                  <a:prstGeom prst="rect">
                    <a:avLst/>
                  </a:prstGeom>
                  <a:solidFill>
                    <a:srgbClr val="00FF00"/>
                  </a:solidFill>
                  <a:ln w="9525" algn="ctr">
                    <a:solidFill>
                      <a:schemeClr val="tx1"/>
                    </a:solidFill>
                    <a:miter lim="800000"/>
                    <a:headEnd/>
                    <a:tailEnd type="none" w="lg" len="lg"/>
                  </a:ln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600" b="1">
                        <a:latin typeface="Arial" charset="0"/>
                      </a:rPr>
                      <a:t>Execute Instruction</a:t>
                    </a:r>
                  </a:p>
                </p:txBody>
              </p:sp>
              <p:sp>
                <p:nvSpPr>
                  <p:cNvPr id="7194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2736"/>
                    <a:ext cx="384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  <a:headEnd/>
                    <a:tailEnd type="stealth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184" name="Group 14"/>
                <p:cNvGrpSpPr>
                  <a:grpSpLocks/>
                </p:cNvGrpSpPr>
                <p:nvPr/>
              </p:nvGrpSpPr>
              <p:grpSpPr bwMode="auto">
                <a:xfrm>
                  <a:off x="240" y="2640"/>
                  <a:ext cx="672" cy="240"/>
                  <a:chOff x="672" y="3312"/>
                  <a:chExt cx="672" cy="240"/>
                </a:xfrm>
              </p:grpSpPr>
              <p:sp>
                <p:nvSpPr>
                  <p:cNvPr id="7190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44" y="3336"/>
                    <a:ext cx="528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 algn="ctr">
                        <a:solidFill>
                          <a:srgbClr val="000000"/>
                        </a:solidFill>
                        <a:miter lim="800000"/>
                        <a:headEnd/>
                        <a:tailEnd type="none" w="lg" len="lg"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400" b="1">
                        <a:latin typeface="Arial" charset="0"/>
                      </a:rPr>
                      <a:t>START</a:t>
                    </a:r>
                  </a:p>
                </p:txBody>
              </p:sp>
              <p:sp>
                <p:nvSpPr>
                  <p:cNvPr id="7191" name="AutoShape 16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3312"/>
                    <a:ext cx="672" cy="240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 type="none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185" name="Group 17"/>
                <p:cNvGrpSpPr>
                  <a:grpSpLocks/>
                </p:cNvGrpSpPr>
                <p:nvPr/>
              </p:nvGrpSpPr>
              <p:grpSpPr bwMode="auto">
                <a:xfrm>
                  <a:off x="3792" y="2624"/>
                  <a:ext cx="672" cy="240"/>
                  <a:chOff x="672" y="3312"/>
                  <a:chExt cx="672" cy="240"/>
                </a:xfrm>
              </p:grpSpPr>
              <p:sp>
                <p:nvSpPr>
                  <p:cNvPr id="7188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44" y="3336"/>
                    <a:ext cx="528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 algn="ctr">
                        <a:solidFill>
                          <a:srgbClr val="000000"/>
                        </a:solidFill>
                        <a:miter lim="800000"/>
                        <a:headEnd/>
                        <a:tailEnd type="none" w="lg" len="lg"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400" b="1">
                        <a:latin typeface="Arial" charset="0"/>
                      </a:rPr>
                      <a:t>HALT</a:t>
                    </a:r>
                  </a:p>
                </p:txBody>
              </p:sp>
              <p:sp>
                <p:nvSpPr>
                  <p:cNvPr id="7189" name="AutoShape 19"/>
                  <p:cNvSpPr>
                    <a:spLocks noChangeArrowheads="1"/>
                  </p:cNvSpPr>
                  <p:nvPr/>
                </p:nvSpPr>
                <p:spPr bwMode="auto">
                  <a:xfrm>
                    <a:off x="672" y="3312"/>
                    <a:ext cx="672" cy="240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 type="none" w="lg" len="lg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186" name="Line 20"/>
                <p:cNvSpPr>
                  <a:spLocks noChangeShapeType="1"/>
                </p:cNvSpPr>
                <p:nvPr/>
              </p:nvSpPr>
              <p:spPr bwMode="auto">
                <a:xfrm>
                  <a:off x="912" y="2752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 type="stealth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87" name="Line 21"/>
                <p:cNvSpPr>
                  <a:spLocks noChangeShapeType="1"/>
                </p:cNvSpPr>
                <p:nvPr/>
              </p:nvSpPr>
              <p:spPr bwMode="auto">
                <a:xfrm>
                  <a:off x="3504" y="2752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 type="stealth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7177" name="Line 22"/>
            <p:cNvSpPr>
              <a:spLocks noChangeShapeType="1"/>
            </p:cNvSpPr>
            <p:nvPr/>
          </p:nvSpPr>
          <p:spPr bwMode="auto">
            <a:xfrm>
              <a:off x="3408" y="2928"/>
              <a:ext cx="0" cy="19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Line 23"/>
            <p:cNvSpPr>
              <a:spLocks noChangeShapeType="1"/>
            </p:cNvSpPr>
            <p:nvPr/>
          </p:nvSpPr>
          <p:spPr bwMode="auto">
            <a:xfrm flipH="1">
              <a:off x="1352" y="3120"/>
              <a:ext cx="2064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Line 24"/>
            <p:cNvSpPr>
              <a:spLocks noChangeShapeType="1"/>
            </p:cNvSpPr>
            <p:nvPr/>
          </p:nvSpPr>
          <p:spPr bwMode="auto">
            <a:xfrm flipV="1">
              <a:off x="1360" y="2736"/>
              <a:ext cx="0" cy="38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Machine Language</a:t>
            </a: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311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But, how is all of this driven?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Machine language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-	registers store collections of 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bits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-	all data and instructions must be encoded as collections of bits (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binary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-	bits are represented as electrical charges (more or less)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-	control logic and arithmetic operations are implemented as circuits, which are driven by the movement of electrical charges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-	so, the instructions 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directly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manipulate the underlying hardware (cool, huh?)</a:t>
            </a: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457200" y="4273550"/>
            <a:ext cx="8458200" cy="1892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The collection of all valid binary instructions is known as the </a:t>
            </a:r>
            <a:r>
              <a:rPr lang="en-US" sz="1800" i="1">
                <a:latin typeface="Arial" panose="020B0604020202020204" pitchFamily="34" charset="0"/>
                <a:cs typeface="Arial" panose="020B0604020202020204" pitchFamily="34" charset="0"/>
              </a:rPr>
              <a:t>machine language</a:t>
            </a: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	-	what’s valid depends on the design of the hardware, especially the control circuitry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	-	must be formally specified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	-	machine language is not human-friendly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Assembly Language</a:t>
            </a: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45820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More human-friendly syntax: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-	expressed in text, not in binary</a:t>
            </a:r>
            <a:endParaRPr lang="en-US" sz="1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-	instructions are identified by (more-or-less) mnemonic names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-	instruction operands may include registers, memory locations, or…</a:t>
            </a:r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457200" y="3048000"/>
            <a:ext cx="84582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Aspects of assembly language: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-	unlike high-level languages, each instruction is extremely simple, so assembly language programs are much longer than corresponding high-level language programs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-	assembly language must be translated into machine language in order to be executed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-	assembly language is not usually any more portable across different hardware platforms that is machine language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-	most assembly languages are quite similar… from a certain point of view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dirty="0" smtClean="0"/>
              <a:t>MIPS ISA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1394741"/>
          </a:xfrm>
          <a:noFill/>
        </p:spPr>
        <p:txBody>
          <a:bodyPr lIns="90488" tIns="44450" rIns="90488" bIns="44450">
            <a:spAutoFit/>
          </a:bodyPr>
          <a:lstStyle/>
          <a:p>
            <a:pPr marL="457200" indent="-457200">
              <a:tabLst>
                <a:tab pos="228600" algn="l"/>
              </a:tabLs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We’ll be working with the MIPS instruction set architecture (ISA)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-	similar to other architectures developed since the 1980's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-	almost 100 million MIPS processors manufactured in 2002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-	used by NEC, Nintendo, Cisco, Silicon Graphics, Sony, …</a:t>
            </a:r>
          </a:p>
        </p:txBody>
      </p:sp>
      <p:pic>
        <p:nvPicPr>
          <p:cNvPr id="1024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417763"/>
            <a:ext cx="4495800" cy="380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dirty="0" smtClean="0"/>
              <a:t>MIPS Registers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1714500"/>
          </a:xfrm>
          <a:noFill/>
        </p:spPr>
        <p:txBody>
          <a:bodyPr lIns="90488" tIns="44450" rIns="90488" bIns="44450">
            <a:spAutoFit/>
          </a:bodyPr>
          <a:lstStyle/>
          <a:p>
            <a:pPr marL="457200" indent="-457200">
              <a:tabLst>
                <a:tab pos="228600" algn="l"/>
              </a:tabLst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Registers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-	32 32-bit general-purpose registers, referred to as $0, $1, …, $31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-	32 32-bit floating-point registers, referred to as $f0, $f1, … $f31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-	16 64-bit floating-point registers, referred to as $f0, $f2, … $f30 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-	conventions govern the use of the general registers</a:t>
            </a:r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457200" y="2717800"/>
            <a:ext cx="8458200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 will, for now, adopt the view that the underlying computer is a “black box” that understands MIPS machine language.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828</TotalTime>
  <Words>710</Words>
  <Application>Microsoft Office PowerPoint</Application>
  <PresentationFormat>Overhead</PresentationFormat>
  <Paragraphs>224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Courier New</vt:lpstr>
      <vt:lpstr>Helvetica</vt:lpstr>
      <vt:lpstr>Monotype Sorts</vt:lpstr>
      <vt:lpstr>Times New Roman</vt:lpstr>
      <vt:lpstr>Professional</vt:lpstr>
      <vt:lpstr>Hardware Level Organization </vt:lpstr>
      <vt:lpstr>Central Processing Unit </vt:lpstr>
      <vt:lpstr>Stored Program Concept</vt:lpstr>
      <vt:lpstr>Stored Program Concept</vt:lpstr>
      <vt:lpstr>Fetch/Execute Cycle</vt:lpstr>
      <vt:lpstr>Machine Language</vt:lpstr>
      <vt:lpstr>Assembly Language</vt:lpstr>
      <vt:lpstr>MIPS ISA</vt:lpstr>
      <vt:lpstr>MIPS Registers</vt:lpstr>
      <vt:lpstr>Registers vs. Memory</vt:lpstr>
      <vt:lpstr>MIPS Assembly Language</vt:lpstr>
      <vt:lpstr>MIPS Assembly Language</vt:lpstr>
      <vt:lpstr>Memory Organization</vt:lpstr>
      <vt:lpstr>MIPS Memory Organization</vt:lpstr>
      <vt:lpstr>Simple MIPS Overview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</dc:creator>
  <cp:lastModifiedBy>William D McQuain</cp:lastModifiedBy>
  <cp:revision>99</cp:revision>
  <cp:lastPrinted>1998-08-23T21:44:04Z</cp:lastPrinted>
  <dcterms:created xsi:type="dcterms:W3CDTF">1998-08-05T19:51:03Z</dcterms:created>
  <dcterms:modified xsi:type="dcterms:W3CDTF">2020-01-05T00:01:26Z</dcterms:modified>
</cp:coreProperties>
</file>