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259" r:id="rId2"/>
    <p:sldId id="268" r:id="rId3"/>
    <p:sldId id="288" r:id="rId4"/>
    <p:sldId id="285" r:id="rId5"/>
    <p:sldId id="287" r:id="rId6"/>
    <p:sldId id="284" r:id="rId7"/>
    <p:sldId id="289" r:id="rId8"/>
    <p:sldId id="286" r:id="rId9"/>
    <p:sldId id="266" r:id="rId10"/>
    <p:sldId id="260" r:id="rId11"/>
    <p:sldId id="267" r:id="rId12"/>
    <p:sldId id="279" r:id="rId13"/>
    <p:sldId id="280" r:id="rId14"/>
    <p:sldId id="277" r:id="rId15"/>
    <p:sldId id="262" r:id="rId16"/>
    <p:sldId id="263" r:id="rId17"/>
    <p:sldId id="275" r:id="rId18"/>
    <p:sldId id="276" r:id="rId19"/>
  </p:sldIdLst>
  <p:sldSz cx="9144000" cy="6858000" type="overhead"/>
  <p:notesSz cx="6934200" cy="9118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1">
          <p15:clr>
            <a:srgbClr val="A4A3A4"/>
          </p15:clr>
        </p15:guide>
        <p15:guide id="2" pos="218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60000"/>
    <a:srgbClr val="990000"/>
    <a:srgbClr val="800000"/>
    <a:srgbClr val="3333CC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36" autoAdjust="0"/>
    <p:restoredTop sz="86465" autoAdjust="0"/>
  </p:normalViewPr>
  <p:slideViewPr>
    <p:cSldViewPr>
      <p:cViewPr varScale="1">
        <p:scale>
          <a:sx n="98" d="100"/>
          <a:sy n="98" d="100"/>
        </p:scale>
        <p:origin x="79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2310" y="-72"/>
      </p:cViewPr>
      <p:guideLst>
        <p:guide orient="horz" pos="2871"/>
        <p:guide pos="218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6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12" Type="http://schemas.openxmlformats.org/officeDocument/2006/relationships/slide" Target="slides/slide15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4.xml"/><Relationship Id="rId5" Type="http://schemas.openxmlformats.org/officeDocument/2006/relationships/slide" Target="slides/slide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053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906" tIns="43453" rIns="86906" bIns="43453" numCol="1" anchor="t" anchorCtr="0" compatLnSpc="1">
            <a:prstTxWarp prst="textNoShape">
              <a:avLst/>
            </a:prstTxWarp>
          </a:bodyPr>
          <a:lstStyle>
            <a:lvl1pPr defTabSz="869181">
              <a:defRPr sz="900"/>
            </a:lvl1pPr>
          </a:lstStyle>
          <a:p>
            <a:pPr>
              <a:defRPr/>
            </a:pPr>
            <a:r>
              <a:rPr lang="en-US" dirty="0"/>
              <a:t>CS </a:t>
            </a:r>
            <a:r>
              <a:rPr lang="en-US" dirty="0" smtClean="0"/>
              <a:t>2506  Computer Organization II</a:t>
            </a: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3188" y="0"/>
            <a:ext cx="30321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906" tIns="43453" rIns="86906" bIns="43453" numCol="1" anchor="t" anchorCtr="0" compatLnSpc="1">
            <a:prstTxWarp prst="textNoShape">
              <a:avLst/>
            </a:prstTxWarp>
          </a:bodyPr>
          <a:lstStyle>
            <a:lvl1pPr algn="r" defTabSz="869181">
              <a:defRPr sz="9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303053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906" tIns="43453" rIns="86906" bIns="43453" numCol="1" anchor="b" anchorCtr="0" compatLnSpc="1">
            <a:prstTxWarp prst="textNoShape">
              <a:avLst/>
            </a:prstTxWarp>
          </a:bodyPr>
          <a:lstStyle>
            <a:lvl1pPr defTabSz="869181">
              <a:defRPr sz="900"/>
            </a:lvl1pPr>
          </a:lstStyle>
          <a:p>
            <a:pPr>
              <a:defRPr/>
            </a:pPr>
            <a:r>
              <a:rPr lang="en-US" dirty="0"/>
              <a:t>©</a:t>
            </a:r>
            <a:r>
              <a:rPr lang="en-US" dirty="0" smtClean="0"/>
              <a:t>W </a:t>
            </a:r>
            <a:r>
              <a:rPr lang="en-US" dirty="0"/>
              <a:t>D </a:t>
            </a:r>
            <a:r>
              <a:rPr lang="en-US" dirty="0" err="1" smtClean="0"/>
              <a:t>McQuain</a:t>
            </a:r>
            <a:r>
              <a:rPr lang="en-US" dirty="0" smtClean="0"/>
              <a:t> 2005-2013</a:t>
            </a:r>
            <a:endParaRPr lang="en-US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3188" y="8661400"/>
            <a:ext cx="30321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906" tIns="43453" rIns="86906" bIns="43453" numCol="1" anchor="b" anchorCtr="0" compatLnSpc="1">
            <a:prstTxWarp prst="textNoShape">
              <a:avLst/>
            </a:prstTxWarp>
          </a:bodyPr>
          <a:lstStyle>
            <a:lvl1pPr algn="r" defTabSz="869181">
              <a:defRPr sz="900"/>
            </a:lvl1pPr>
          </a:lstStyle>
          <a:p>
            <a:pPr>
              <a:defRPr/>
            </a:pPr>
            <a:fld id="{824682D4-8B60-4653-BB70-3D4394AFE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73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2" tIns="45856" rIns="91712" bIns="45856" numCol="1" anchor="t" anchorCtr="0" compatLnSpc="1">
            <a:prstTxWarp prst="textNoShape">
              <a:avLst/>
            </a:prstTxWarp>
          </a:bodyPr>
          <a:lstStyle>
            <a:lvl1pPr defTabSz="917385">
              <a:defRPr sz="9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2" tIns="45856" rIns="91712" bIns="45856" numCol="1" anchor="t" anchorCtr="0" compatLnSpc="1">
            <a:prstTxWarp prst="textNoShape">
              <a:avLst/>
            </a:prstTxWarp>
          </a:bodyPr>
          <a:lstStyle>
            <a:lvl1pPr algn="r" defTabSz="917385">
              <a:defRPr sz="9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3738" y="684213"/>
            <a:ext cx="4559300" cy="3419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250" y="698500"/>
            <a:ext cx="40386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2" tIns="45856" rIns="91712" bIns="458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2988"/>
            <a:ext cx="300513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2" tIns="45856" rIns="91712" bIns="45856" numCol="1" anchor="b" anchorCtr="0" compatLnSpc="1">
            <a:prstTxWarp prst="textNoShape">
              <a:avLst/>
            </a:prstTxWarp>
          </a:bodyPr>
          <a:lstStyle>
            <a:lvl1pPr defTabSz="917385">
              <a:defRPr sz="9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662988"/>
            <a:ext cx="3005137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2" tIns="45856" rIns="91712" bIns="45856" numCol="1" anchor="b" anchorCtr="0" compatLnSpc="1">
            <a:prstTxWarp prst="textNoShape">
              <a:avLst/>
            </a:prstTxWarp>
          </a:bodyPr>
          <a:lstStyle>
            <a:lvl1pPr algn="r" defTabSz="917385">
              <a:defRPr sz="900"/>
            </a:lvl1pPr>
          </a:lstStyle>
          <a:p>
            <a:pPr>
              <a:defRPr/>
            </a:pPr>
            <a:fld id="{68DEA74B-2E82-425E-A497-1E35D60B5E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313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65E4BAC-AA5B-4ECC-864E-7CD4CFF39B96}" type="slidenum">
              <a:rPr lang="en-US" altLang="en-US" sz="900" smtClean="0"/>
              <a:pPr/>
              <a:t>1</a:t>
            </a:fld>
            <a:endParaRPr lang="en-US" altLang="en-US" sz="90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0563"/>
            <a:ext cx="4540250" cy="3405187"/>
          </a:xfrm>
          <a:ln w="12700" cap="flat">
            <a:solidFill>
              <a:schemeClr val="tx1"/>
            </a:solidFill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32288"/>
            <a:ext cx="5086350" cy="4102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002" tIns="42246" rIns="86002" bIns="4224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39A2B34-6BBA-476A-BA3F-9859CAC52125}" type="slidenum">
              <a:rPr lang="en-US" altLang="en-US" sz="900" smtClean="0"/>
              <a:pPr/>
              <a:t>11</a:t>
            </a:fld>
            <a:endParaRPr lang="en-US" altLang="en-US" sz="9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0563"/>
            <a:ext cx="4540250" cy="3405187"/>
          </a:xfrm>
          <a:ln w="12700" cap="flat">
            <a:solidFill>
              <a:schemeClr val="tx1"/>
            </a:solidFill>
          </a:ln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32288"/>
            <a:ext cx="5086350" cy="4102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002" tIns="42246" rIns="86002" bIns="4224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63E1753-74D8-49EE-8A9F-D17CE69F2A52}" type="slidenum">
              <a:rPr lang="en-US" altLang="en-US" sz="900" smtClean="0"/>
              <a:pPr/>
              <a:t>12</a:t>
            </a:fld>
            <a:endParaRPr lang="en-US" altLang="en-US" sz="90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0563"/>
            <a:ext cx="4540250" cy="3405187"/>
          </a:xfrm>
          <a:ln w="12700" cap="flat">
            <a:solidFill>
              <a:schemeClr val="tx1"/>
            </a:solidFill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32288"/>
            <a:ext cx="5086350" cy="4102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002" tIns="42246" rIns="86002" bIns="4224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012E58-1950-4CE1-B2A2-7989E818E49F}" type="slidenum">
              <a:rPr lang="en-US" altLang="en-US" sz="900" smtClean="0"/>
              <a:pPr/>
              <a:t>13</a:t>
            </a:fld>
            <a:endParaRPr lang="en-US" altLang="en-US" sz="9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0563"/>
            <a:ext cx="4540250" cy="3405187"/>
          </a:xfrm>
          <a:ln w="12700" cap="flat">
            <a:solidFill>
              <a:schemeClr val="tx1"/>
            </a:solidFill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32288"/>
            <a:ext cx="5086350" cy="4102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002" tIns="42246" rIns="86002" bIns="4224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2A8DF35-C02F-4ADB-9742-D6E5CEA22B08}" type="slidenum">
              <a:rPr lang="en-US" altLang="en-US" sz="900" smtClean="0"/>
              <a:pPr/>
              <a:t>14</a:t>
            </a:fld>
            <a:endParaRPr lang="en-US" altLang="en-US" sz="9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84213"/>
            <a:ext cx="4559300" cy="3419475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32288"/>
            <a:ext cx="5086350" cy="4102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6256302-A128-450D-A118-8FBE32F4F866}" type="slidenum">
              <a:rPr lang="en-US" altLang="en-US" sz="900" smtClean="0"/>
              <a:pPr/>
              <a:t>15</a:t>
            </a:fld>
            <a:endParaRPr lang="en-US" altLang="en-US" sz="9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0563"/>
            <a:ext cx="4540250" cy="3405187"/>
          </a:xfrm>
          <a:ln w="12700" cap="flat">
            <a:solidFill>
              <a:schemeClr val="tx1"/>
            </a:solidFill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32288"/>
            <a:ext cx="5086350" cy="4102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002" tIns="42246" rIns="86002" bIns="4224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8B2F15A-42D9-4C24-95EA-A0DBE240FA64}" type="slidenum">
              <a:rPr lang="en-US" altLang="en-US" sz="900" smtClean="0"/>
              <a:pPr/>
              <a:t>16</a:t>
            </a:fld>
            <a:endParaRPr lang="en-US" altLang="en-US" sz="9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0563"/>
            <a:ext cx="4540250" cy="3405187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32288"/>
            <a:ext cx="5086350" cy="4102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F414514-3C52-40BF-973E-12BC0E068CF9}" type="slidenum">
              <a:rPr lang="en-US" altLang="en-US" sz="900" smtClean="0"/>
              <a:pPr/>
              <a:t>17</a:t>
            </a:fld>
            <a:endParaRPr lang="en-US" altLang="en-US" sz="90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0563"/>
            <a:ext cx="4540250" cy="3405187"/>
          </a:xfrm>
          <a:ln w="12700" cap="flat">
            <a:solidFill>
              <a:schemeClr val="tx1"/>
            </a:solidFill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32288"/>
            <a:ext cx="5086350" cy="4102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002" tIns="42246" rIns="86002" bIns="4224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64C9676-34D4-4AF1-8E4A-5B2498C211EE}" type="slidenum">
              <a:rPr lang="en-US" altLang="en-US" sz="900" smtClean="0"/>
              <a:pPr/>
              <a:t>18</a:t>
            </a:fld>
            <a:endParaRPr lang="en-US" altLang="en-US" sz="90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0563"/>
            <a:ext cx="4540250" cy="3405187"/>
          </a:xfrm>
          <a:ln w="12700" cap="flat">
            <a:solidFill>
              <a:schemeClr val="tx1"/>
            </a:solidFill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32288"/>
            <a:ext cx="5086350" cy="4102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002" tIns="42246" rIns="86002" bIns="4224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C11B50B-83D2-4030-9DD7-4A0DE18938E4}" type="slidenum">
              <a:rPr lang="en-US" altLang="en-US" sz="900" smtClean="0"/>
              <a:pPr/>
              <a:t>2</a:t>
            </a:fld>
            <a:endParaRPr lang="en-US" altLang="en-US" sz="90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0563"/>
            <a:ext cx="4540250" cy="3405187"/>
          </a:xfrm>
          <a:ln w="12700" cap="flat">
            <a:solidFill>
              <a:schemeClr val="tx1"/>
            </a:solidFill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32288"/>
            <a:ext cx="5086350" cy="4102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002" tIns="42246" rIns="86002" bIns="4224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C11B50B-83D2-4030-9DD7-4A0DE18938E4}" type="slidenum">
              <a:rPr lang="en-US" altLang="en-US" sz="900" smtClean="0"/>
              <a:pPr/>
              <a:t>3</a:t>
            </a:fld>
            <a:endParaRPr lang="en-US" altLang="en-US" sz="90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0563"/>
            <a:ext cx="4540250" cy="3405187"/>
          </a:xfrm>
          <a:ln w="12700" cap="flat">
            <a:solidFill>
              <a:schemeClr val="tx1"/>
            </a:solidFill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32288"/>
            <a:ext cx="5086350" cy="4102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002" tIns="42246" rIns="86002" bIns="42246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19299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C11B50B-83D2-4030-9DD7-4A0DE18938E4}" type="slidenum">
              <a:rPr lang="en-US" altLang="en-US" sz="900" smtClean="0"/>
              <a:pPr/>
              <a:t>4</a:t>
            </a:fld>
            <a:endParaRPr lang="en-US" altLang="en-US" sz="90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0563"/>
            <a:ext cx="4540250" cy="3405187"/>
          </a:xfrm>
          <a:ln w="12700" cap="flat">
            <a:solidFill>
              <a:schemeClr val="tx1"/>
            </a:solidFill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32288"/>
            <a:ext cx="5086350" cy="4102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002" tIns="42246" rIns="86002" bIns="42246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03426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C11B50B-83D2-4030-9DD7-4A0DE18938E4}" type="slidenum">
              <a:rPr lang="en-US" altLang="en-US" sz="900" smtClean="0"/>
              <a:pPr/>
              <a:t>5</a:t>
            </a:fld>
            <a:endParaRPr lang="en-US" altLang="en-US" sz="90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0563"/>
            <a:ext cx="4540250" cy="3405187"/>
          </a:xfrm>
          <a:ln w="12700" cap="flat">
            <a:solidFill>
              <a:schemeClr val="tx1"/>
            </a:solidFill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32288"/>
            <a:ext cx="5086350" cy="4102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002" tIns="42246" rIns="86002" bIns="42246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64461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C11B50B-83D2-4030-9DD7-4A0DE18938E4}" type="slidenum">
              <a:rPr lang="en-US" altLang="en-US" sz="900" smtClean="0"/>
              <a:pPr/>
              <a:t>6</a:t>
            </a:fld>
            <a:endParaRPr lang="en-US" altLang="en-US" sz="90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0563"/>
            <a:ext cx="4540250" cy="3405187"/>
          </a:xfrm>
          <a:ln w="12700" cap="flat">
            <a:solidFill>
              <a:schemeClr val="tx1"/>
            </a:solidFill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32288"/>
            <a:ext cx="5086350" cy="4102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002" tIns="42246" rIns="86002" bIns="42246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49152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C11B50B-83D2-4030-9DD7-4A0DE18938E4}" type="slidenum">
              <a:rPr lang="en-US" altLang="en-US" sz="900" smtClean="0"/>
              <a:pPr/>
              <a:t>7</a:t>
            </a:fld>
            <a:endParaRPr lang="en-US" altLang="en-US" sz="90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0563"/>
            <a:ext cx="4540250" cy="3405187"/>
          </a:xfrm>
          <a:ln w="12700" cap="flat">
            <a:solidFill>
              <a:schemeClr val="tx1"/>
            </a:solidFill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32288"/>
            <a:ext cx="5086350" cy="4102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002" tIns="42246" rIns="86002" bIns="42246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95589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C11B50B-83D2-4030-9DD7-4A0DE18938E4}" type="slidenum">
              <a:rPr lang="en-US" altLang="en-US" sz="900" smtClean="0"/>
              <a:pPr/>
              <a:t>8</a:t>
            </a:fld>
            <a:endParaRPr lang="en-US" altLang="en-US" sz="90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0563"/>
            <a:ext cx="4540250" cy="3405187"/>
          </a:xfrm>
          <a:ln w="12700" cap="flat">
            <a:solidFill>
              <a:schemeClr val="tx1"/>
            </a:solidFill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32288"/>
            <a:ext cx="5086350" cy="4102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002" tIns="42246" rIns="86002" bIns="42246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3729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33EEEFC-258E-4030-A64A-789BB529ED8D}" type="slidenum">
              <a:rPr lang="en-US" altLang="en-US" sz="900" smtClean="0"/>
              <a:pPr/>
              <a:t>9</a:t>
            </a:fld>
            <a:endParaRPr lang="en-US" altLang="en-US" sz="9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0563"/>
            <a:ext cx="4540250" cy="3405187"/>
          </a:xfrm>
          <a:ln w="12700" cap="flat">
            <a:solidFill>
              <a:schemeClr val="tx1"/>
            </a:solidFill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32288"/>
            <a:ext cx="5086350" cy="4102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002" tIns="42246" rIns="86002" bIns="42246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407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1450"/>
            <a:ext cx="5791200" cy="342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4152900" cy="1857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2500" y="685800"/>
            <a:ext cx="4152900" cy="1857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1991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54"/>
          <p:cNvGrpSpPr>
            <a:grpSpLocks/>
          </p:cNvGrpSpPr>
          <p:nvPr/>
        </p:nvGrpSpPr>
        <p:grpSpPr bwMode="auto">
          <a:xfrm>
            <a:off x="381000" y="609600"/>
            <a:ext cx="8610600" cy="5867400"/>
            <a:chOff x="240" y="384"/>
            <a:chExt cx="5424" cy="3696"/>
          </a:xfrm>
        </p:grpSpPr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245" y="386"/>
              <a:ext cx="5412" cy="3694"/>
            </a:xfrm>
            <a:prstGeom prst="rect">
              <a:avLst/>
            </a:prstGeom>
            <a:solidFill>
              <a:srgbClr val="F8F8F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auto">
            <a:xfrm>
              <a:off x="240" y="384"/>
              <a:ext cx="5412" cy="3695"/>
            </a:xfrm>
            <a:custGeom>
              <a:avLst/>
              <a:gdLst/>
              <a:ahLst/>
              <a:cxnLst>
                <a:cxn ang="0">
                  <a:pos x="5268" y="0"/>
                </a:cxn>
                <a:cxn ang="0">
                  <a:pos x="0" y="0"/>
                </a:cxn>
                <a:cxn ang="0">
                  <a:pos x="0" y="2976"/>
                </a:cxn>
              </a:cxnLst>
              <a:rect l="0" t="0" r="r" b="b"/>
              <a:pathLst>
                <a:path w="5269" h="2977">
                  <a:moveTo>
                    <a:pt x="5268" y="0"/>
                  </a:moveTo>
                  <a:lnTo>
                    <a:pt x="0" y="0"/>
                  </a:lnTo>
                  <a:lnTo>
                    <a:pt x="0" y="2976"/>
                  </a:lnTo>
                </a:path>
              </a:pathLst>
            </a:custGeom>
            <a:noFill/>
            <a:ln w="12700" cap="rnd" cmpd="sng">
              <a:solidFill>
                <a:srgbClr val="B2B2B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252" y="384"/>
              <a:ext cx="5412" cy="3695"/>
            </a:xfrm>
            <a:custGeom>
              <a:avLst/>
              <a:gdLst/>
              <a:ahLst/>
              <a:cxnLst>
                <a:cxn ang="0">
                  <a:pos x="5268" y="0"/>
                </a:cxn>
                <a:cxn ang="0">
                  <a:pos x="5268" y="2976"/>
                </a:cxn>
                <a:cxn ang="0">
                  <a:pos x="0" y="2976"/>
                </a:cxn>
              </a:cxnLst>
              <a:rect l="0" t="0" r="r" b="b"/>
              <a:pathLst>
                <a:path w="5269" h="2977">
                  <a:moveTo>
                    <a:pt x="5268" y="0"/>
                  </a:moveTo>
                  <a:lnTo>
                    <a:pt x="5268" y="2976"/>
                  </a:lnTo>
                  <a:lnTo>
                    <a:pt x="0" y="2976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71450"/>
            <a:ext cx="5791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85800"/>
            <a:ext cx="84582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0"/>
            <a:r>
              <a:rPr lang="en-US" altLang="en-US" smtClean="0"/>
              <a:t>Second Level</a:t>
            </a:r>
          </a:p>
          <a:p>
            <a:pPr lvl="0"/>
            <a:r>
              <a:rPr lang="en-US" altLang="en-US" smtClean="0"/>
              <a:t>Third Level</a:t>
            </a:r>
          </a:p>
          <a:p>
            <a:pPr lvl="0"/>
            <a:r>
              <a:rPr lang="en-US" altLang="en-US" smtClean="0"/>
              <a:t>Fourth Level</a:t>
            </a:r>
          </a:p>
          <a:p>
            <a:pPr lvl="0"/>
            <a:r>
              <a:rPr lang="en-US" altLang="en-US" smtClean="0"/>
              <a:t>Fifth Level</a:t>
            </a:r>
          </a:p>
        </p:txBody>
      </p:sp>
      <p:grpSp>
        <p:nvGrpSpPr>
          <p:cNvPr id="1031" name="Group 55"/>
          <p:cNvGrpSpPr>
            <a:grpSpLocks/>
          </p:cNvGrpSpPr>
          <p:nvPr/>
        </p:nvGrpSpPr>
        <p:grpSpPr bwMode="auto">
          <a:xfrm>
            <a:off x="39688" y="161925"/>
            <a:ext cx="276225" cy="319088"/>
            <a:chOff x="25" y="102"/>
            <a:chExt cx="173" cy="201"/>
          </a:xfrm>
          <a:solidFill>
            <a:srgbClr val="FF6600"/>
          </a:solidFill>
        </p:grpSpPr>
        <p:sp>
          <p:nvSpPr>
            <p:cNvPr id="2073" name="Rectangle 25"/>
            <p:cNvSpPr>
              <a:spLocks noChangeArrowheads="1"/>
            </p:cNvSpPr>
            <p:nvPr/>
          </p:nvSpPr>
          <p:spPr bwMode="auto">
            <a:xfrm>
              <a:off x="25" y="102"/>
              <a:ext cx="172" cy="20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auto">
            <a:xfrm>
              <a:off x="25" y="102"/>
              <a:ext cx="173" cy="201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0" y="0"/>
                </a:cxn>
                <a:cxn ang="0">
                  <a:pos x="0" y="720"/>
                </a:cxn>
              </a:cxnLst>
              <a:rect l="0" t="0" r="r" b="b"/>
              <a:pathLst>
                <a:path w="193" h="721">
                  <a:moveTo>
                    <a:pt x="192" y="0"/>
                  </a:moveTo>
                  <a:lnTo>
                    <a:pt x="0" y="0"/>
                  </a:lnTo>
                  <a:lnTo>
                    <a:pt x="0" y="72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auto">
            <a:xfrm>
              <a:off x="25" y="102"/>
              <a:ext cx="173" cy="201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192" y="720"/>
                </a:cxn>
                <a:cxn ang="0">
                  <a:pos x="0" y="720"/>
                </a:cxn>
              </a:cxnLst>
              <a:rect l="0" t="0" r="r" b="b"/>
              <a:pathLst>
                <a:path w="193" h="721">
                  <a:moveTo>
                    <a:pt x="192" y="0"/>
                  </a:moveTo>
                  <a:lnTo>
                    <a:pt x="192" y="720"/>
                  </a:lnTo>
                  <a:lnTo>
                    <a:pt x="0" y="72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32" name="Group 56"/>
          <p:cNvGrpSpPr>
            <a:grpSpLocks/>
          </p:cNvGrpSpPr>
          <p:nvPr/>
        </p:nvGrpSpPr>
        <p:grpSpPr bwMode="auto">
          <a:xfrm>
            <a:off x="122238" y="600075"/>
            <a:ext cx="106362" cy="5876925"/>
            <a:chOff x="77" y="378"/>
            <a:chExt cx="67" cy="3702"/>
          </a:xfrm>
          <a:solidFill>
            <a:srgbClr val="660000"/>
          </a:solidFill>
        </p:grpSpPr>
        <p:sp>
          <p:nvSpPr>
            <p:cNvPr id="2089" name="Rectangle 41"/>
            <p:cNvSpPr>
              <a:spLocks noChangeArrowheads="1"/>
            </p:cNvSpPr>
            <p:nvPr/>
          </p:nvSpPr>
          <p:spPr bwMode="auto">
            <a:xfrm flipH="1" flipV="1">
              <a:off x="77" y="383"/>
              <a:ext cx="67" cy="369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90" name="Freeform 42"/>
            <p:cNvSpPr>
              <a:spLocks/>
            </p:cNvSpPr>
            <p:nvPr/>
          </p:nvSpPr>
          <p:spPr bwMode="auto">
            <a:xfrm flipH="1" flipV="1">
              <a:off x="77" y="378"/>
              <a:ext cx="67" cy="3702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0" y="0"/>
                </a:cxn>
                <a:cxn ang="0">
                  <a:pos x="0" y="720"/>
                </a:cxn>
              </a:cxnLst>
              <a:rect l="0" t="0" r="r" b="b"/>
              <a:pathLst>
                <a:path w="193" h="721">
                  <a:moveTo>
                    <a:pt x="192" y="0"/>
                  </a:moveTo>
                  <a:lnTo>
                    <a:pt x="0" y="0"/>
                  </a:lnTo>
                  <a:lnTo>
                    <a:pt x="0" y="72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91" name="Freeform 43"/>
            <p:cNvSpPr>
              <a:spLocks/>
            </p:cNvSpPr>
            <p:nvPr/>
          </p:nvSpPr>
          <p:spPr bwMode="auto">
            <a:xfrm flipH="1" flipV="1">
              <a:off x="77" y="378"/>
              <a:ext cx="67" cy="3702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192" y="720"/>
                </a:cxn>
                <a:cxn ang="0">
                  <a:pos x="0" y="720"/>
                </a:cxn>
              </a:cxnLst>
              <a:rect l="0" t="0" r="r" b="b"/>
              <a:pathLst>
                <a:path w="193" h="721">
                  <a:moveTo>
                    <a:pt x="192" y="0"/>
                  </a:moveTo>
                  <a:lnTo>
                    <a:pt x="192" y="720"/>
                  </a:lnTo>
                  <a:lnTo>
                    <a:pt x="0" y="72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96" name="Rectangle 48"/>
          <p:cNvSpPr>
            <a:spLocks noChangeArrowheads="1"/>
          </p:cNvSpPr>
          <p:nvPr/>
        </p:nvSpPr>
        <p:spPr bwMode="auto">
          <a:xfrm>
            <a:off x="7543800" y="163428"/>
            <a:ext cx="1147750" cy="36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7" rIns="92075" bIns="46037">
            <a:spAutoFit/>
          </a:bodyPr>
          <a:lstStyle/>
          <a:p>
            <a:pPr>
              <a:defRPr/>
            </a:pPr>
            <a:r>
              <a:rPr lang="en-US" altLang="en-US" sz="1800" dirty="0" smtClean="0">
                <a:latin typeface="Helvetica" pitchFamily="34" charset="0"/>
              </a:rPr>
              <a:t>Overview</a:t>
            </a:r>
            <a:endParaRPr lang="en-US" altLang="en-US" sz="1800" b="1" dirty="0">
              <a:latin typeface="Helvetica" pitchFamily="34" charset="0"/>
            </a:endParaRPr>
          </a:p>
        </p:txBody>
      </p:sp>
      <p:sp>
        <p:nvSpPr>
          <p:cNvPr id="2107" name="Text Box 59"/>
          <p:cNvSpPr txBox="1">
            <a:spLocks noChangeArrowheads="1"/>
          </p:cNvSpPr>
          <p:nvPr userDrawn="1"/>
        </p:nvSpPr>
        <p:spPr bwMode="auto">
          <a:xfrm>
            <a:off x="8610600" y="1524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208DAE69-D24B-4E32-846A-4DB640BB0733}" type="slidenum">
              <a:rPr lang="en-US" sz="2000"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2000">
              <a:latin typeface="Arial" charset="0"/>
            </a:endParaRPr>
          </a:p>
        </p:txBody>
      </p:sp>
      <p:sp>
        <p:nvSpPr>
          <p:cNvPr id="21" name="Rectangle 50"/>
          <p:cNvSpPr>
            <a:spLocks noChangeArrowheads="1"/>
          </p:cNvSpPr>
          <p:nvPr userDrawn="1"/>
        </p:nvSpPr>
        <p:spPr bwMode="auto">
          <a:xfrm>
            <a:off x="3186113" y="6497638"/>
            <a:ext cx="26971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algn="ctr"/>
            <a:r>
              <a:rPr lang="en-US" altLang="en-US" sz="1600" b="1" dirty="0">
                <a:solidFill>
                  <a:srgbClr val="660000"/>
                </a:solidFill>
                <a:latin typeface="Arial" charset="0"/>
              </a:rPr>
              <a:t> Computer Organization II</a:t>
            </a:r>
          </a:p>
        </p:txBody>
      </p:sp>
      <p:sp>
        <p:nvSpPr>
          <p:cNvPr id="22" name="Text Box 21"/>
          <p:cNvSpPr txBox="1">
            <a:spLocks noChangeArrowheads="1"/>
          </p:cNvSpPr>
          <p:nvPr userDrawn="1"/>
        </p:nvSpPr>
        <p:spPr bwMode="auto">
          <a:xfrm>
            <a:off x="304800" y="652145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rgbClr val="660000"/>
                </a:solidFill>
                <a:latin typeface="Arial" charset="0"/>
              </a:rPr>
              <a:t>CS</a:t>
            </a:r>
            <a:r>
              <a:rPr lang="en-US" sz="1400" b="1" dirty="0" smtClean="0">
                <a:solidFill>
                  <a:srgbClr val="FF6600"/>
                </a:solidFill>
                <a:latin typeface="Arial" charset="0"/>
              </a:rPr>
              <a:t>@</a:t>
            </a:r>
            <a:r>
              <a:rPr lang="en-US" sz="1400" b="1" dirty="0" smtClean="0">
                <a:solidFill>
                  <a:srgbClr val="660000"/>
                </a:solidFill>
                <a:latin typeface="Arial" charset="0"/>
              </a:rPr>
              <a:t>VT</a:t>
            </a:r>
          </a:p>
        </p:txBody>
      </p:sp>
      <p:sp>
        <p:nvSpPr>
          <p:cNvPr id="23" name="Text Box 22"/>
          <p:cNvSpPr txBox="1">
            <a:spLocks noChangeArrowheads="1"/>
          </p:cNvSpPr>
          <p:nvPr userDrawn="1"/>
        </p:nvSpPr>
        <p:spPr bwMode="auto">
          <a:xfrm>
            <a:off x="6781800" y="6553200"/>
            <a:ext cx="2286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200" b="1" dirty="0" smtClean="0">
                <a:solidFill>
                  <a:srgbClr val="660000"/>
                </a:solidFill>
                <a:latin typeface="Arial" charset="0"/>
              </a:rPr>
              <a:t>©2009-2020 </a:t>
            </a:r>
            <a:r>
              <a:rPr lang="en-US" sz="1200" b="1" dirty="0" smtClean="0">
                <a:solidFill>
                  <a:srgbClr val="660000"/>
                </a:solidFill>
                <a:latin typeface="Arial" charset="0"/>
              </a:rPr>
              <a:t>WD McQuain</a:t>
            </a:r>
            <a:endParaRPr lang="en-US" sz="1200" b="1" dirty="0" smtClean="0">
              <a:solidFill>
                <a:srgbClr val="66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6" r:id="rId2"/>
  </p:sldLayoutIdLst>
  <p:transition/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Monotype Sorts" pitchFamily="2" charset="2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Monotype Sorts" pitchFamily="2" charset="2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defRPr sz="1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defRPr sz="1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defRPr sz="1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defRPr sz="1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dirty="0" smtClean="0"/>
              <a:t>Course Outline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681178"/>
            <a:ext cx="78486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I.	Introduction</a:t>
            </a:r>
          </a:p>
          <a:p>
            <a:pPr marL="457200" indent="-457200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II.	Digital Logic Design</a:t>
            </a:r>
          </a:p>
          <a:p>
            <a:pPr marL="690563" indent="-233363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	Boolean algebra (review)</a:t>
            </a:r>
          </a:p>
          <a:p>
            <a:pPr marL="690563" indent="-233363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	logic gates and fundamental components</a:t>
            </a:r>
          </a:p>
          <a:p>
            <a:pPr marL="690563" indent="-233363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	combinational and sequential logic</a:t>
            </a:r>
          </a:p>
          <a:p>
            <a:pPr marL="690563" indent="-233363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	integer addition</a:t>
            </a:r>
          </a:p>
          <a:p>
            <a:pPr marL="690563" indent="-233363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	counters</a:t>
            </a:r>
          </a:p>
          <a:p>
            <a:pPr marL="457200" indent="-457200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III.	Datapath Design and Analysis</a:t>
            </a:r>
          </a:p>
          <a:p>
            <a:pPr marL="690563" indent="-233363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	single-cycle MIPS32 datapath</a:t>
            </a:r>
          </a:p>
          <a:p>
            <a:pPr marL="690563" indent="-233363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	defining and measuring performance</a:t>
            </a:r>
          </a:p>
          <a:p>
            <a:pPr marL="690563" indent="-233363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	basic pipelined MIPS32 datapath</a:t>
            </a:r>
          </a:p>
          <a:p>
            <a:pPr marL="690563" indent="-233363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	exceptions</a:t>
            </a:r>
          </a:p>
          <a:p>
            <a:pPr marL="457200" indent="-457200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IV.	Memory Hierarchy</a:t>
            </a:r>
          </a:p>
          <a:p>
            <a:pPr marL="690563" indent="-233363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	SRAM vs DRAM</a:t>
            </a:r>
          </a:p>
          <a:p>
            <a:pPr marL="690563" indent="-233363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	cache memory</a:t>
            </a:r>
          </a:p>
          <a:p>
            <a:pPr marL="690563" indent="-233363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	virtual memory</a:t>
            </a:r>
          </a:p>
          <a:p>
            <a:pPr marL="690563" indent="-233363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	secondary storage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learn this stuff?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5137304"/>
          </a:xfrm>
          <a:noFill/>
        </p:spPr>
        <p:txBody>
          <a:bodyPr lIns="90488" tIns="44450" rIns="90488" bIns="44450"/>
          <a:lstStyle/>
          <a:p>
            <a:pPr marL="0" indent="0">
              <a:lnSpc>
                <a:spcPct val="110000"/>
              </a:lnSpc>
              <a:spcBef>
                <a:spcPct val="30000"/>
              </a:spcBef>
              <a:tabLst>
                <a:tab pos="228600" algn="l"/>
                <a:tab pos="457200" algn="l"/>
                <a:tab pos="685800" algn="l"/>
              </a:tabLs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You want to call yourself a “computer scientist”</a:t>
            </a:r>
          </a:p>
          <a:p>
            <a:pPr marL="0" indent="0">
              <a:lnSpc>
                <a:spcPct val="110000"/>
              </a:lnSpc>
              <a:spcBef>
                <a:spcPct val="30000"/>
              </a:spcBef>
              <a:tabLst>
                <a:tab pos="228600" algn="l"/>
                <a:tab pos="457200" algn="l"/>
                <a:tab pos="685800" algn="l"/>
              </a:tabLs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You want to build software people use (need performance)</a:t>
            </a:r>
          </a:p>
          <a:p>
            <a:pPr marL="0" indent="0">
              <a:lnSpc>
                <a:spcPct val="110000"/>
              </a:lnSpc>
              <a:spcBef>
                <a:spcPct val="30000"/>
              </a:spcBef>
              <a:tabLst>
                <a:tab pos="228600" algn="l"/>
                <a:tab pos="457200" algn="l"/>
                <a:tab pos="685800" algn="l"/>
              </a:tabLs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You need to make a purchasing decision or offer “expert” advice</a:t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ct val="30000"/>
              </a:spcBef>
              <a:tabLst>
                <a:tab pos="228600" algn="l"/>
                <a:tab pos="457200" algn="l"/>
                <a:tab pos="685800" algn="l"/>
              </a:tabLs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Debugging skills often benefit from understanding architecture</a:t>
            </a:r>
          </a:p>
          <a:p>
            <a:pPr marL="0" indent="0">
              <a:lnSpc>
                <a:spcPct val="110000"/>
              </a:lnSpc>
              <a:spcBef>
                <a:spcPct val="30000"/>
              </a:spcBef>
              <a:tabLst>
                <a:tab pos="228600" algn="l"/>
                <a:tab pos="457200" algn="l"/>
                <a:tab pos="685800" algn="l"/>
              </a:tabLs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	better understand system error messages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lnSpc>
                <a:spcPct val="110000"/>
              </a:lnSpc>
              <a:spcBef>
                <a:spcPct val="30000"/>
              </a:spcBef>
              <a:tabLst>
                <a:tab pos="228600" algn="l"/>
                <a:tab pos="457200" algn="l"/>
                <a:tab pos="685800" algn="l"/>
              </a:tabLs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-	better understand translators (compilers and interpreters)</a:t>
            </a:r>
          </a:p>
          <a:p>
            <a:pPr marL="0" indent="0">
              <a:lnSpc>
                <a:spcPct val="110000"/>
              </a:lnSpc>
              <a:spcBef>
                <a:spcPct val="30000"/>
              </a:spcBef>
              <a:tabLst>
                <a:tab pos="228600" algn="l"/>
                <a:tab pos="457200" algn="l"/>
                <a:tab pos="685800" algn="l"/>
              </a:tabLst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ct val="30000"/>
              </a:spcBef>
              <a:tabLst>
                <a:tab pos="228600" algn="l"/>
                <a:tab pos="457200" algn="l"/>
                <a:tab pos="685800" algn="l"/>
              </a:tabLs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Both hardware and software affect performance:</a:t>
            </a:r>
          </a:p>
          <a:p>
            <a:pPr marL="0" indent="0">
              <a:lnSpc>
                <a:spcPct val="110000"/>
              </a:lnSpc>
              <a:spcBef>
                <a:spcPct val="30000"/>
              </a:spcBef>
              <a:tabLst>
                <a:tab pos="228600" algn="l"/>
                <a:tab pos="457200" algn="l"/>
                <a:tab pos="685800" algn="l"/>
              </a:tabLs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-	Algorithm determines number of source-level statements</a:t>
            </a:r>
          </a:p>
          <a:p>
            <a:pPr marL="0" indent="0">
              <a:lnSpc>
                <a:spcPct val="110000"/>
              </a:lnSpc>
              <a:spcBef>
                <a:spcPct val="30000"/>
              </a:spcBef>
              <a:tabLst>
                <a:tab pos="228600" algn="l"/>
                <a:tab pos="457200" algn="l"/>
                <a:tab pos="685800" algn="l"/>
              </a:tabLs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-	Language/Compiler/Architecture determine machine instructions</a:t>
            </a:r>
          </a:p>
          <a:p>
            <a:pPr marL="0" indent="0">
              <a:lnSpc>
                <a:spcPct val="110000"/>
              </a:lnSpc>
              <a:spcBef>
                <a:spcPct val="30000"/>
              </a:spcBef>
              <a:tabLst>
                <a:tab pos="228600" algn="l"/>
                <a:tab pos="457200" algn="l"/>
                <a:tab pos="685800" algn="l"/>
              </a:tabLs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-	Processor/Memory determine how fast instructions are executed</a:t>
            </a:r>
          </a:p>
          <a:p>
            <a:pPr marL="0" indent="0">
              <a:lnSpc>
                <a:spcPct val="110000"/>
              </a:lnSpc>
              <a:spcBef>
                <a:spcPct val="30000"/>
              </a:spcBef>
              <a:tabLst>
                <a:tab pos="228600" algn="l"/>
                <a:tab pos="457200" algn="l"/>
                <a:tab pos="685800" algn="l"/>
              </a:tabLst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ct val="30000"/>
              </a:spcBef>
              <a:tabLst>
                <a:tab pos="228600" algn="l"/>
                <a:tab pos="457200" algn="l"/>
                <a:tab pos="685800" algn="l"/>
              </a:tabLs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Assessing and Understanding Performance in Chapter 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dirty="0" smtClean="0"/>
              <a:t>Focus: the Processor</a:t>
            </a:r>
          </a:p>
        </p:txBody>
      </p:sp>
      <p:grpSp>
        <p:nvGrpSpPr>
          <p:cNvPr id="7173" name="Group 9"/>
          <p:cNvGrpSpPr>
            <a:grpSpLocks/>
          </p:cNvGrpSpPr>
          <p:nvPr/>
        </p:nvGrpSpPr>
        <p:grpSpPr bwMode="auto">
          <a:xfrm>
            <a:off x="4191000" y="685800"/>
            <a:ext cx="4648200" cy="4495800"/>
            <a:chOff x="2640" y="432"/>
            <a:chExt cx="2928" cy="2832"/>
          </a:xfrm>
        </p:grpSpPr>
        <p:pic>
          <p:nvPicPr>
            <p:cNvPr id="7177" name="Picture 4" descr="12~Figure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432"/>
              <a:ext cx="1248" cy="1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5" descr="09~Figure_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1536"/>
              <a:ext cx="1332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9" name="Line 7"/>
            <p:cNvSpPr>
              <a:spLocks noChangeShapeType="1"/>
            </p:cNvSpPr>
            <p:nvPr/>
          </p:nvSpPr>
          <p:spPr bwMode="auto">
            <a:xfrm flipH="1">
              <a:off x="2640" y="528"/>
              <a:ext cx="1728" cy="100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Line 8"/>
            <p:cNvSpPr>
              <a:spLocks noChangeShapeType="1"/>
            </p:cNvSpPr>
            <p:nvPr/>
          </p:nvSpPr>
          <p:spPr bwMode="auto">
            <a:xfrm flipH="1">
              <a:off x="3984" y="1008"/>
              <a:ext cx="816" cy="225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09600" y="2590800"/>
            <a:ext cx="3429000" cy="3695700"/>
            <a:chOff x="384" y="1632"/>
            <a:chExt cx="2160" cy="2328"/>
          </a:xfrm>
        </p:grpSpPr>
        <p:pic>
          <p:nvPicPr>
            <p:cNvPr id="7175" name="Picture 6" descr="10~Figure_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632"/>
              <a:ext cx="1800" cy="2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6" name="AutoShape 10"/>
            <p:cNvSpPr>
              <a:spLocks noChangeArrowheads="1"/>
            </p:cNvSpPr>
            <p:nvPr/>
          </p:nvSpPr>
          <p:spPr bwMode="auto">
            <a:xfrm>
              <a:off x="2256" y="2400"/>
              <a:ext cx="288" cy="480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dirty="0" smtClean="0"/>
              <a:t>Focus: the Memory Hierarchy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76400" y="1066800"/>
            <a:ext cx="16764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Processor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139890"/>
            <a:ext cx="16764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Cache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3212980"/>
            <a:ext cx="16764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Primary memory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4655403"/>
            <a:ext cx="16764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Secondary storage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6668" y="218650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Fastest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89109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Slowest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218002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Smallest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488623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Largest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7268" y="218002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$$$$$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49694" y="485867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4536" y="218002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SRAM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19672" y="3443812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DRAM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94316" y="4858673"/>
            <a:ext cx="1759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SSD</a:t>
            </a:r>
          </a:p>
          <a:p>
            <a:pPr algn="ctr"/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Magnetic disk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dirty="0" smtClean="0"/>
              <a:t>Focus: I/O</a:t>
            </a:r>
          </a:p>
        </p:txBody>
      </p:sp>
      <p:pic>
        <p:nvPicPr>
          <p:cNvPr id="9221" name="Picture 10" descr="f06-01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741363"/>
            <a:ext cx="5688013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Below Your Program</a:t>
            </a:r>
            <a:endParaRPr lang="en-AU" dirty="0" smtClean="0"/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685800"/>
            <a:ext cx="5334000" cy="3952493"/>
          </a:xfrm>
          <a:noFill/>
        </p:spPr>
        <p:txBody>
          <a:bodyPr/>
          <a:lstStyle/>
          <a:p>
            <a:pPr marL="0" indent="0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software</a:t>
            </a:r>
          </a:p>
          <a:p>
            <a:pPr marL="457200" lvl="1" indent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Written in high-level language</a:t>
            </a:r>
          </a:p>
          <a:p>
            <a:pPr marL="0" indent="0"/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System software</a:t>
            </a:r>
          </a:p>
          <a:p>
            <a:pPr marL="457200" lvl="1" indent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Compiler/Assembler/Linker:</a:t>
            </a:r>
          </a:p>
          <a:p>
            <a:pPr marL="457200" lvl="1" indent="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translates HLL code to machine code</a:t>
            </a:r>
          </a:p>
          <a:p>
            <a:pPr marL="457200" lvl="1" indent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Operating System: service code</a:t>
            </a:r>
          </a:p>
          <a:p>
            <a:pPr marL="914400" lvl="2" indent="0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Handling input/output</a:t>
            </a:r>
          </a:p>
          <a:p>
            <a:pPr marL="914400" lvl="2" indent="0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Managing memory and storage</a:t>
            </a:r>
          </a:p>
          <a:p>
            <a:pPr marL="914400" lvl="2" indent="0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Scheduling tasks &amp; sharing resources</a:t>
            </a:r>
          </a:p>
          <a:p>
            <a:pPr marL="0" indent="0"/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</a:p>
          <a:p>
            <a:pPr marL="457200" lvl="1" indent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Processor, memory, I/O controllers</a:t>
            </a:r>
            <a:endParaRPr lang="en-A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4" name="Picture 5" descr="f01-02-P3744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29337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dirty="0" smtClean="0"/>
              <a:t>Language Abstractions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3581400" cy="3524555"/>
          </a:xfrm>
          <a:noFill/>
        </p:spPr>
        <p:txBody>
          <a:bodyPr lIns="90488" tIns="44450" rIns="90488" bIns="44450"/>
          <a:lstStyle/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Delving into the depths </a:t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reveals more information</a:t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 abstraction omits unneeded detail, helps us cope with complexity</a:t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some of the details that appear in these familiar abstractions?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191000" y="762000"/>
            <a:ext cx="4648200" cy="1377950"/>
            <a:chOff x="2640" y="480"/>
            <a:chExt cx="2928" cy="868"/>
          </a:xfrm>
        </p:grpSpPr>
        <p:sp>
          <p:nvSpPr>
            <p:cNvPr id="11283" name="Text Box 5"/>
            <p:cNvSpPr txBox="1">
              <a:spLocks noChangeArrowheads="1"/>
            </p:cNvSpPr>
            <p:nvPr/>
          </p:nvSpPr>
          <p:spPr bwMode="auto">
            <a:xfrm>
              <a:off x="2640" y="480"/>
              <a:ext cx="1824" cy="8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>
                  <a:latin typeface="Courier New" pitchFamily="49" charset="0"/>
                </a:rPr>
                <a:t>swap(</a:t>
              </a:r>
              <a:r>
                <a:rPr lang="en-US" sz="1400">
                  <a:solidFill>
                    <a:srgbClr val="3333CC"/>
                  </a:solidFill>
                  <a:latin typeface="Courier New" pitchFamily="49" charset="0"/>
                </a:rPr>
                <a:t>int</a:t>
              </a:r>
              <a:r>
                <a:rPr lang="en-US" sz="1400">
                  <a:latin typeface="Courier New" pitchFamily="49" charset="0"/>
                </a:rPr>
                <a:t> v[], </a:t>
              </a:r>
              <a:r>
                <a:rPr lang="en-US" sz="1400">
                  <a:solidFill>
                    <a:srgbClr val="3333CC"/>
                  </a:solidFill>
                  <a:latin typeface="Courier New" pitchFamily="49" charset="0"/>
                </a:rPr>
                <a:t>int</a:t>
              </a:r>
              <a:r>
                <a:rPr lang="en-US" sz="1400">
                  <a:latin typeface="Courier New" pitchFamily="49" charset="0"/>
                </a:rPr>
                <a:t> k) {</a:t>
              </a:r>
            </a:p>
            <a:p>
              <a:r>
                <a:rPr lang="en-US" sz="1400">
                  <a:latin typeface="Courier New" pitchFamily="49" charset="0"/>
                </a:rPr>
                <a:t>   </a:t>
              </a:r>
              <a:r>
                <a:rPr lang="en-US" sz="1400">
                  <a:solidFill>
                    <a:srgbClr val="3333CC"/>
                  </a:solidFill>
                  <a:latin typeface="Courier New" pitchFamily="49" charset="0"/>
                </a:rPr>
                <a:t>int</a:t>
              </a:r>
              <a:r>
                <a:rPr lang="en-US" sz="1400">
                  <a:latin typeface="Courier New" pitchFamily="49" charset="0"/>
                </a:rPr>
                <a:t> temp;</a:t>
              </a:r>
            </a:p>
            <a:p>
              <a:r>
                <a:rPr lang="en-US" sz="1400">
                  <a:latin typeface="Courier New" pitchFamily="49" charset="0"/>
                </a:rPr>
                <a:t>   temp   = v[k];</a:t>
              </a:r>
            </a:p>
            <a:p>
              <a:r>
                <a:rPr lang="en-US" sz="1400">
                  <a:latin typeface="Courier New" pitchFamily="49" charset="0"/>
                </a:rPr>
                <a:t>   v[k]   = v[k+1];</a:t>
              </a:r>
            </a:p>
            <a:p>
              <a:r>
                <a:rPr lang="en-US" sz="1400">
                  <a:latin typeface="Courier New" pitchFamily="49" charset="0"/>
                </a:rPr>
                <a:t>   v[k+1] = temp;</a:t>
              </a:r>
            </a:p>
            <a:p>
              <a:r>
                <a:rPr lang="en-US" sz="1400">
                  <a:latin typeface="Courier New" pitchFamily="49" charset="0"/>
                </a:rPr>
                <a:t>}</a:t>
              </a:r>
            </a:p>
          </p:txBody>
        </p:sp>
        <p:sp>
          <p:nvSpPr>
            <p:cNvPr id="11284" name="Text Box 8"/>
            <p:cNvSpPr txBox="1">
              <a:spLocks noChangeArrowheads="1"/>
            </p:cNvSpPr>
            <p:nvPr/>
          </p:nvSpPr>
          <p:spPr bwMode="auto">
            <a:xfrm>
              <a:off x="4608" y="480"/>
              <a:ext cx="96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>
                  <a:latin typeface="Arial" charset="0"/>
                </a:rPr>
                <a:t>High-level language (C)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724400" y="2819400"/>
            <a:ext cx="3962400" cy="1905000"/>
            <a:chOff x="2976" y="1776"/>
            <a:chExt cx="2496" cy="1200"/>
          </a:xfrm>
        </p:grpSpPr>
        <p:sp>
          <p:nvSpPr>
            <p:cNvPr id="11281" name="Text Box 6"/>
            <p:cNvSpPr txBox="1">
              <a:spLocks noChangeArrowheads="1"/>
            </p:cNvSpPr>
            <p:nvPr/>
          </p:nvSpPr>
          <p:spPr bwMode="auto">
            <a:xfrm>
              <a:off x="3648" y="1840"/>
              <a:ext cx="1824" cy="11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>
                  <a:latin typeface="Courier New" pitchFamily="49" charset="0"/>
                </a:rPr>
                <a:t>swap:</a:t>
              </a:r>
            </a:p>
            <a:p>
              <a:r>
                <a:rPr lang="en-US" sz="1400">
                  <a:latin typeface="Courier New" pitchFamily="49" charset="0"/>
                </a:rPr>
                <a:t>   </a:t>
              </a:r>
              <a:r>
                <a:rPr lang="en-US" sz="1400">
                  <a:solidFill>
                    <a:srgbClr val="3333CC"/>
                  </a:solidFill>
                  <a:latin typeface="Courier New" pitchFamily="49" charset="0"/>
                </a:rPr>
                <a:t>muli</a:t>
              </a:r>
              <a:r>
                <a:rPr lang="en-US" sz="1400">
                  <a:latin typeface="Courier New" pitchFamily="49" charset="0"/>
                </a:rPr>
                <a:t> $2, $5, 4</a:t>
              </a:r>
            </a:p>
            <a:p>
              <a:r>
                <a:rPr lang="en-US" sz="1400">
                  <a:latin typeface="Courier New" pitchFamily="49" charset="0"/>
                </a:rPr>
                <a:t>   </a:t>
              </a:r>
              <a:r>
                <a:rPr lang="en-US" sz="1400">
                  <a:solidFill>
                    <a:srgbClr val="3333CC"/>
                  </a:solidFill>
                  <a:latin typeface="Courier New" pitchFamily="49" charset="0"/>
                </a:rPr>
                <a:t>add</a:t>
              </a:r>
              <a:r>
                <a:rPr lang="en-US" sz="1400">
                  <a:latin typeface="Courier New" pitchFamily="49" charset="0"/>
                </a:rPr>
                <a:t>  $2, $4, $2</a:t>
              </a:r>
            </a:p>
            <a:p>
              <a:r>
                <a:rPr lang="en-US" sz="1400">
                  <a:latin typeface="Courier New" pitchFamily="49" charset="0"/>
                </a:rPr>
                <a:t>   </a:t>
              </a:r>
              <a:r>
                <a:rPr lang="en-US" sz="1400">
                  <a:solidFill>
                    <a:srgbClr val="3333CC"/>
                  </a:solidFill>
                  <a:latin typeface="Courier New" pitchFamily="49" charset="0"/>
                </a:rPr>
                <a:t>lw</a:t>
              </a:r>
              <a:r>
                <a:rPr lang="en-US" sz="1400">
                  <a:latin typeface="Courier New" pitchFamily="49" charset="0"/>
                </a:rPr>
                <a:t>   $15, 0($2)</a:t>
              </a:r>
            </a:p>
            <a:p>
              <a:r>
                <a:rPr lang="en-US" sz="1400">
                  <a:latin typeface="Courier New" pitchFamily="49" charset="0"/>
                </a:rPr>
                <a:t>   </a:t>
              </a:r>
              <a:r>
                <a:rPr lang="en-US" sz="1400">
                  <a:solidFill>
                    <a:srgbClr val="3333CC"/>
                  </a:solidFill>
                  <a:latin typeface="Courier New" pitchFamily="49" charset="0"/>
                </a:rPr>
                <a:t>lw</a:t>
              </a:r>
              <a:r>
                <a:rPr lang="en-US" sz="1400">
                  <a:latin typeface="Courier New" pitchFamily="49" charset="0"/>
                </a:rPr>
                <a:t>   $16, 4($2)</a:t>
              </a:r>
            </a:p>
            <a:p>
              <a:r>
                <a:rPr lang="en-US" sz="1400">
                  <a:latin typeface="Courier New" pitchFamily="49" charset="0"/>
                </a:rPr>
                <a:t>   </a:t>
              </a:r>
              <a:r>
                <a:rPr lang="en-US" sz="1400">
                  <a:solidFill>
                    <a:srgbClr val="3333CC"/>
                  </a:solidFill>
                  <a:latin typeface="Courier New" pitchFamily="49" charset="0"/>
                </a:rPr>
                <a:t>sw</a:t>
              </a:r>
              <a:r>
                <a:rPr lang="en-US" sz="1400">
                  <a:latin typeface="Courier New" pitchFamily="49" charset="0"/>
                </a:rPr>
                <a:t>   $16, 0($2)</a:t>
              </a:r>
            </a:p>
            <a:p>
              <a:r>
                <a:rPr lang="en-US" sz="1400">
                  <a:latin typeface="Courier New" pitchFamily="49" charset="0"/>
                </a:rPr>
                <a:t>   </a:t>
              </a:r>
              <a:r>
                <a:rPr lang="en-US" sz="1400">
                  <a:solidFill>
                    <a:srgbClr val="3333CC"/>
                  </a:solidFill>
                  <a:latin typeface="Courier New" pitchFamily="49" charset="0"/>
                </a:rPr>
                <a:t>sw</a:t>
              </a:r>
              <a:r>
                <a:rPr lang="en-US" sz="1400">
                  <a:latin typeface="Courier New" pitchFamily="49" charset="0"/>
                </a:rPr>
                <a:t>   $16, 4($2)</a:t>
              </a:r>
            </a:p>
            <a:p>
              <a:r>
                <a:rPr lang="en-US" sz="1400">
                  <a:latin typeface="Courier New" pitchFamily="49" charset="0"/>
                </a:rPr>
                <a:t>   </a:t>
              </a:r>
              <a:r>
                <a:rPr lang="en-US" sz="1400">
                  <a:solidFill>
                    <a:srgbClr val="3333CC"/>
                  </a:solidFill>
                  <a:latin typeface="Courier New" pitchFamily="49" charset="0"/>
                </a:rPr>
                <a:t>jr</a:t>
              </a:r>
              <a:r>
                <a:rPr lang="en-US" sz="1400">
                  <a:latin typeface="Courier New" pitchFamily="49" charset="0"/>
                </a:rPr>
                <a:t>   $31</a:t>
              </a:r>
            </a:p>
          </p:txBody>
        </p:sp>
        <p:sp>
          <p:nvSpPr>
            <p:cNvPr id="11282" name="Text Box 9"/>
            <p:cNvSpPr txBox="1">
              <a:spLocks noChangeArrowheads="1"/>
            </p:cNvSpPr>
            <p:nvPr/>
          </p:nvSpPr>
          <p:spPr bwMode="auto">
            <a:xfrm>
              <a:off x="2976" y="1776"/>
              <a:ext cx="960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>
                  <a:latin typeface="Arial" charset="0"/>
                </a:rPr>
                <a:t>Assembly language (MIPS)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762000" y="4657725"/>
            <a:ext cx="5791200" cy="1819275"/>
            <a:chOff x="480" y="2934"/>
            <a:chExt cx="3648" cy="1146"/>
          </a:xfrm>
        </p:grpSpPr>
        <p:sp>
          <p:nvSpPr>
            <p:cNvPr id="11279" name="Text Box 7"/>
            <p:cNvSpPr txBox="1">
              <a:spLocks noChangeArrowheads="1"/>
            </p:cNvSpPr>
            <p:nvPr/>
          </p:nvSpPr>
          <p:spPr bwMode="auto">
            <a:xfrm>
              <a:off x="480" y="2934"/>
              <a:ext cx="2304" cy="10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>
                  <a:latin typeface="Courier New" pitchFamily="49" charset="0"/>
                </a:rPr>
                <a:t>00000000101000010000000000011000</a:t>
              </a:r>
            </a:p>
            <a:p>
              <a:r>
                <a:rPr lang="en-US" sz="1400">
                  <a:latin typeface="Courier New" pitchFamily="49" charset="0"/>
                </a:rPr>
                <a:t>00000000000110000001100000100001</a:t>
              </a:r>
            </a:p>
            <a:p>
              <a:r>
                <a:rPr lang="en-US" sz="1400">
                  <a:latin typeface="Courier New" pitchFamily="49" charset="0"/>
                </a:rPr>
                <a:t>10001100011000100000000000000000</a:t>
              </a:r>
            </a:p>
            <a:p>
              <a:r>
                <a:rPr lang="en-US" sz="1400">
                  <a:latin typeface="Courier New" pitchFamily="49" charset="0"/>
                </a:rPr>
                <a:t>10001100111100100000000000000100</a:t>
              </a:r>
            </a:p>
            <a:p>
              <a:r>
                <a:rPr lang="en-US" sz="1400">
                  <a:latin typeface="Courier New" pitchFamily="49" charset="0"/>
                </a:rPr>
                <a:t>10101100111100100000000000000000</a:t>
              </a:r>
            </a:p>
            <a:p>
              <a:r>
                <a:rPr lang="en-US" sz="1400">
                  <a:latin typeface="Courier New" pitchFamily="49" charset="0"/>
                </a:rPr>
                <a:t>10101100011000100000000000000100</a:t>
              </a:r>
            </a:p>
            <a:p>
              <a:r>
                <a:rPr lang="en-US" sz="1400">
                  <a:latin typeface="Courier New" pitchFamily="49" charset="0"/>
                </a:rPr>
                <a:t>00000011111000000000000000001000</a:t>
              </a:r>
            </a:p>
          </p:txBody>
        </p:sp>
        <p:sp>
          <p:nvSpPr>
            <p:cNvPr id="11280" name="Text Box 10"/>
            <p:cNvSpPr txBox="1">
              <a:spLocks noChangeArrowheads="1"/>
            </p:cNvSpPr>
            <p:nvPr/>
          </p:nvSpPr>
          <p:spPr bwMode="auto">
            <a:xfrm>
              <a:off x="2832" y="3754"/>
              <a:ext cx="1296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>
                  <a:latin typeface="Arial" charset="0"/>
                </a:rPr>
                <a:t>Binary machine language (for MIPS)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7099300" y="1714500"/>
            <a:ext cx="1587500" cy="1104900"/>
            <a:chOff x="4472" y="1080"/>
            <a:chExt cx="1000" cy="696"/>
          </a:xfrm>
        </p:grpSpPr>
        <p:sp>
          <p:nvSpPr>
            <p:cNvPr id="11277" name="AutoShape 11"/>
            <p:cNvSpPr>
              <a:spLocks noChangeArrowheads="1"/>
            </p:cNvSpPr>
            <p:nvPr/>
          </p:nvSpPr>
          <p:spPr bwMode="auto">
            <a:xfrm rot="5400000">
              <a:off x="4328" y="1224"/>
              <a:ext cx="696" cy="408"/>
            </a:xfrm>
            <a:custGeom>
              <a:avLst/>
              <a:gdLst>
                <a:gd name="T0" fmla="*/ 16 w 21600"/>
                <a:gd name="T1" fmla="*/ 0 h 21600"/>
                <a:gd name="T2" fmla="*/ 16 w 21600"/>
                <a:gd name="T3" fmla="*/ 4 h 21600"/>
                <a:gd name="T4" fmla="*/ 1 w 21600"/>
                <a:gd name="T5" fmla="*/ 8 h 21600"/>
                <a:gd name="T6" fmla="*/ 22 w 21600"/>
                <a:gd name="T7" fmla="*/ 2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14 w 21600"/>
                <a:gd name="T13" fmla="*/ 5135 h 21600"/>
                <a:gd name="T14" fmla="*/ 20731 w 21600"/>
                <a:gd name="T15" fmla="*/ 698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878" y="0"/>
                  </a:lnTo>
                  <a:lnTo>
                    <a:pt x="15878" y="5157"/>
                  </a:lnTo>
                  <a:lnTo>
                    <a:pt x="12427" y="5157"/>
                  </a:lnTo>
                  <a:cubicBezTo>
                    <a:pt x="5564" y="5157"/>
                    <a:pt x="0" y="8291"/>
                    <a:pt x="0" y="12158"/>
                  </a:cubicBezTo>
                  <a:lnTo>
                    <a:pt x="0" y="21600"/>
                  </a:lnTo>
                  <a:lnTo>
                    <a:pt x="1885" y="21600"/>
                  </a:lnTo>
                  <a:lnTo>
                    <a:pt x="1885" y="12158"/>
                  </a:lnTo>
                  <a:cubicBezTo>
                    <a:pt x="1885" y="9310"/>
                    <a:pt x="6605" y="7001"/>
                    <a:pt x="12427" y="7001"/>
                  </a:cubicBezTo>
                  <a:lnTo>
                    <a:pt x="15878" y="7001"/>
                  </a:lnTo>
                  <a:lnTo>
                    <a:pt x="15878" y="12158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8" name="Text Box 13"/>
            <p:cNvSpPr txBox="1">
              <a:spLocks noChangeArrowheads="1"/>
            </p:cNvSpPr>
            <p:nvPr/>
          </p:nvSpPr>
          <p:spPr bwMode="auto">
            <a:xfrm>
              <a:off x="4656" y="1257"/>
              <a:ext cx="8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6600"/>
                  </a:solidFill>
                  <a:latin typeface="Arial" charset="0"/>
                </a:rPr>
                <a:t>compiler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4495800" y="4737100"/>
            <a:ext cx="2590800" cy="647700"/>
            <a:chOff x="2832" y="2984"/>
            <a:chExt cx="1632" cy="408"/>
          </a:xfrm>
        </p:grpSpPr>
        <p:sp>
          <p:nvSpPr>
            <p:cNvPr id="11275" name="AutoShape 12"/>
            <p:cNvSpPr>
              <a:spLocks noChangeArrowheads="1"/>
            </p:cNvSpPr>
            <p:nvPr/>
          </p:nvSpPr>
          <p:spPr bwMode="auto">
            <a:xfrm rot="10800000">
              <a:off x="2832" y="2984"/>
              <a:ext cx="936" cy="408"/>
            </a:xfrm>
            <a:custGeom>
              <a:avLst/>
              <a:gdLst>
                <a:gd name="T0" fmla="*/ 30 w 21600"/>
                <a:gd name="T1" fmla="*/ 0 h 21600"/>
                <a:gd name="T2" fmla="*/ 30 w 21600"/>
                <a:gd name="T3" fmla="*/ 4 h 21600"/>
                <a:gd name="T4" fmla="*/ 2 w 21600"/>
                <a:gd name="T5" fmla="*/ 8 h 21600"/>
                <a:gd name="T6" fmla="*/ 41 w 21600"/>
                <a:gd name="T7" fmla="*/ 2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8 w 21600"/>
                <a:gd name="T13" fmla="*/ 5135 h 21600"/>
                <a:gd name="T14" fmla="*/ 20723 w 21600"/>
                <a:gd name="T15" fmla="*/ 698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878" y="0"/>
                  </a:lnTo>
                  <a:lnTo>
                    <a:pt x="15878" y="5157"/>
                  </a:lnTo>
                  <a:lnTo>
                    <a:pt x="12427" y="5157"/>
                  </a:lnTo>
                  <a:cubicBezTo>
                    <a:pt x="5564" y="5157"/>
                    <a:pt x="0" y="8291"/>
                    <a:pt x="0" y="12158"/>
                  </a:cubicBezTo>
                  <a:lnTo>
                    <a:pt x="0" y="21600"/>
                  </a:lnTo>
                  <a:lnTo>
                    <a:pt x="1885" y="21600"/>
                  </a:lnTo>
                  <a:lnTo>
                    <a:pt x="1885" y="12158"/>
                  </a:lnTo>
                  <a:cubicBezTo>
                    <a:pt x="1885" y="9310"/>
                    <a:pt x="6605" y="7001"/>
                    <a:pt x="12427" y="7001"/>
                  </a:cubicBezTo>
                  <a:lnTo>
                    <a:pt x="15878" y="7001"/>
                  </a:lnTo>
                  <a:lnTo>
                    <a:pt x="15878" y="12158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6" name="Text Box 14"/>
            <p:cNvSpPr txBox="1">
              <a:spLocks noChangeArrowheads="1"/>
            </p:cNvSpPr>
            <p:nvPr/>
          </p:nvSpPr>
          <p:spPr bwMode="auto">
            <a:xfrm>
              <a:off x="3648" y="3129"/>
              <a:ext cx="8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FF6600"/>
                  </a:solidFill>
                  <a:latin typeface="Arial" charset="0"/>
                </a:rPr>
                <a:t>assembler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computers work?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4797425"/>
          </a:xfrm>
          <a:noFill/>
        </p:spPr>
        <p:txBody>
          <a:bodyPr lIns="90488" tIns="44450" rIns="90488" bIns="44450"/>
          <a:lstStyle/>
          <a:p>
            <a:pPr marL="457200" indent="-457200">
              <a:lnSpc>
                <a:spcPct val="110000"/>
              </a:lnSpc>
              <a:spcBef>
                <a:spcPct val="30000"/>
              </a:spcBef>
              <a:tabLst>
                <a:tab pos="228600" algn="l"/>
              </a:tabLst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Need to understand abstractions such as:</a:t>
            </a:r>
          </a:p>
          <a:p>
            <a:pPr marL="457200" indent="-457200">
              <a:lnSpc>
                <a:spcPct val="110000"/>
              </a:lnSpc>
              <a:spcBef>
                <a:spcPct val="30000"/>
              </a:spcBef>
              <a:tabLst>
                <a:tab pos="228600" algn="l"/>
              </a:tabLs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-	Applications software</a:t>
            </a:r>
          </a:p>
          <a:p>
            <a:pPr marL="457200" indent="-457200">
              <a:lnSpc>
                <a:spcPct val="110000"/>
              </a:lnSpc>
              <a:spcBef>
                <a:spcPct val="30000"/>
              </a:spcBef>
              <a:tabLst>
                <a:tab pos="228600" algn="l"/>
              </a:tabLs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-	Systems software</a:t>
            </a:r>
          </a:p>
          <a:p>
            <a:pPr marL="457200" indent="-457200">
              <a:lnSpc>
                <a:spcPct val="110000"/>
              </a:lnSpc>
              <a:spcBef>
                <a:spcPct val="30000"/>
              </a:spcBef>
              <a:tabLst>
                <a:tab pos="228600" algn="l"/>
              </a:tabLs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-	Assembly Language</a:t>
            </a:r>
          </a:p>
          <a:p>
            <a:pPr marL="457200" indent="-457200">
              <a:lnSpc>
                <a:spcPct val="110000"/>
              </a:lnSpc>
              <a:spcBef>
                <a:spcPct val="30000"/>
              </a:spcBef>
              <a:tabLst>
                <a:tab pos="228600" algn="l"/>
              </a:tabLs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-	Machine Language</a:t>
            </a:r>
          </a:p>
          <a:p>
            <a:pPr marL="457200" indent="-457200">
              <a:lnSpc>
                <a:spcPct val="110000"/>
              </a:lnSpc>
              <a:spcBef>
                <a:spcPct val="30000"/>
              </a:spcBef>
              <a:tabLst>
                <a:tab pos="228600" algn="l"/>
              </a:tabLs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-	Architectural Issues:  i.e., Caches, Virtual Memory, Pipelining</a:t>
            </a:r>
          </a:p>
          <a:p>
            <a:pPr marL="457200" indent="-457200">
              <a:lnSpc>
                <a:spcPct val="110000"/>
              </a:lnSpc>
              <a:spcBef>
                <a:spcPct val="30000"/>
              </a:spcBef>
              <a:tabLst>
                <a:tab pos="228600" algn="l"/>
              </a:tabLs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-	Sequential logic, finite state machines</a:t>
            </a:r>
          </a:p>
          <a:p>
            <a:pPr marL="457200" indent="-457200">
              <a:lnSpc>
                <a:spcPct val="110000"/>
              </a:lnSpc>
              <a:spcBef>
                <a:spcPct val="30000"/>
              </a:spcBef>
              <a:tabLst>
                <a:tab pos="228600" algn="l"/>
              </a:tabLs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-	Combinational logic, arithmetic circuits</a:t>
            </a:r>
          </a:p>
          <a:p>
            <a:pPr marL="457200" indent="-457200">
              <a:lnSpc>
                <a:spcPct val="110000"/>
              </a:lnSpc>
              <a:spcBef>
                <a:spcPct val="30000"/>
              </a:spcBef>
              <a:tabLst>
                <a:tab pos="228600" algn="l"/>
              </a:tabLs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-	Boolean logic, 1s and 0s</a:t>
            </a:r>
          </a:p>
          <a:p>
            <a:pPr marL="457200" indent="-457200">
              <a:lnSpc>
                <a:spcPct val="110000"/>
              </a:lnSpc>
              <a:spcBef>
                <a:spcPct val="30000"/>
              </a:spcBef>
              <a:tabLst>
                <a:tab pos="228600" algn="l"/>
              </a:tabLs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-	Transistors used to build logic gates (CMOS)</a:t>
            </a:r>
          </a:p>
          <a:p>
            <a:pPr marL="457200" indent="-457200">
              <a:lnSpc>
                <a:spcPct val="110000"/>
              </a:lnSpc>
              <a:spcBef>
                <a:spcPct val="30000"/>
              </a:spcBef>
              <a:tabLst>
                <a:tab pos="228600" algn="l"/>
              </a:tabLs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-	Semiconductors/Silicon used to build transistors</a:t>
            </a:r>
          </a:p>
          <a:p>
            <a:pPr marL="457200" indent="-457200">
              <a:lnSpc>
                <a:spcPct val="110000"/>
              </a:lnSpc>
              <a:spcBef>
                <a:spcPct val="30000"/>
              </a:spcBef>
              <a:tabLst>
                <a:tab pos="228600" algn="l"/>
              </a:tabLs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-	Properties of atoms, electrons, and quantum dynamics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ct val="30000"/>
              </a:spcBef>
              <a:tabLst>
                <a:tab pos="228600" algn="l"/>
              </a:tabLst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 much to learn!</a:t>
            </a: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533400" y="3810000"/>
            <a:ext cx="8305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dirty="0" smtClean="0"/>
              <a:t>50 Years of Progress</a:t>
            </a:r>
          </a:p>
        </p:txBody>
      </p:sp>
      <p:pic>
        <p:nvPicPr>
          <p:cNvPr id="1536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715963"/>
            <a:ext cx="799782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dirty="0" smtClean="0"/>
              <a:t>Units of Measurement</a:t>
            </a:r>
          </a:p>
        </p:txBody>
      </p:sp>
      <p:sp>
        <p:nvSpPr>
          <p:cNvPr id="16403" name="Text Box 6"/>
          <p:cNvSpPr txBox="1">
            <a:spLocks noChangeArrowheads="1"/>
          </p:cNvSpPr>
          <p:nvPr/>
        </p:nvSpPr>
        <p:spPr bwMode="auto">
          <a:xfrm>
            <a:off x="762000" y="4724400"/>
            <a:ext cx="6019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24038" indent="-18240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picosecond 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	one-trillionth (10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-12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of a second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nanosecond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(ns)	one-billionth (10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-9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of a second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microsecond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	one-millionth (10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-6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of a second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millisecond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	one-thousandth (10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of a second</a:t>
            </a:r>
          </a:p>
        </p:txBody>
      </p:sp>
      <p:sp>
        <p:nvSpPr>
          <p:cNvPr id="16404" name="Text Box 7"/>
          <p:cNvSpPr txBox="1">
            <a:spLocks noChangeArrowheads="1"/>
          </p:cNvSpPr>
          <p:nvPr/>
        </p:nvSpPr>
        <p:spPr bwMode="auto">
          <a:xfrm>
            <a:off x="533400" y="4343400"/>
            <a:ext cx="3856434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Time units:</a:t>
            </a:r>
          </a:p>
        </p:txBody>
      </p:sp>
      <p:pic>
        <p:nvPicPr>
          <p:cNvPr id="19" name="Picture 7" descr="f01-01-978012407726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148303"/>
            <a:ext cx="7696200" cy="2520950"/>
          </a:xfrm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457200" y="647970"/>
            <a:ext cx="312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Spatial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units: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53200" y="5562600"/>
            <a:ext cx="2286000" cy="73866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222222"/>
                </a:solidFill>
                <a:latin typeface="Arial" panose="020B0604020202020204" pitchFamily="34" charset="0"/>
              </a:rPr>
              <a:t>Light in vacuum travels 1 foot in 1.016703362164 nanoseconds…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dirty="0" smtClean="0"/>
              <a:t>The Computer Revolution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685800"/>
            <a:ext cx="4343400" cy="73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Monotype Sorts" pitchFamily="2" charset="2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Monotype Sorts" pitchFamily="2" charset="2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Progress in computer technology</a:t>
            </a:r>
          </a:p>
          <a:p>
            <a:pPr lvl="1" eaLnBrk="1" hangingPunct="1"/>
            <a:r>
              <a:rPr lang="en-US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Underpinned by Moore’s Law </a:t>
            </a:r>
          </a:p>
        </p:txBody>
      </p:sp>
      <p:sp>
        <p:nvSpPr>
          <p:cNvPr id="3" name="Rectangle 2"/>
          <p:cNvSpPr/>
          <p:nvPr/>
        </p:nvSpPr>
        <p:spPr>
          <a:xfrm>
            <a:off x="4495800" y="955804"/>
            <a:ext cx="4343400" cy="230832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The complexity for minimum component costs has increased at a rate of roughly a factor of two per year. Certainly over the short term this rate can be expected to continue, if not to increase. Over the longer term, the rate of increase is a bit more uncertain, although there is no reason to believe it will not remain nearly constant for at least 10 years</a:t>
            </a:r>
            <a:r>
              <a:rPr lang="en-US" sz="1600" dirty="0" smtClean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</a:p>
          <a:p>
            <a:pPr algn="r"/>
            <a:r>
              <a:rPr lang="en-US" sz="1600" dirty="0" smtClean="0">
                <a:solidFill>
                  <a:srgbClr val="222222"/>
                </a:solidFill>
                <a:latin typeface="Arial" panose="020B0604020202020204" pitchFamily="34" charset="0"/>
              </a:rPr>
              <a:t>Gordon Moore (1965)</a:t>
            </a:r>
            <a:endParaRPr lang="en-US" sz="16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23153" y="3363201"/>
            <a:ext cx="4343400" cy="206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Monotype Sorts" pitchFamily="2" charset="2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Monotype Sorts" pitchFamily="2" charset="2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Makes novel applications feasible</a:t>
            </a:r>
          </a:p>
          <a:p>
            <a:pPr lvl="1" eaLnBrk="1" hangingPunct="1"/>
            <a:r>
              <a:rPr lang="en-US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Computers in automobiles</a:t>
            </a:r>
          </a:p>
          <a:p>
            <a:pPr lvl="1" eaLnBrk="1" hangingPunct="1"/>
            <a:r>
              <a:rPr lang="en-US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Cell phones</a:t>
            </a:r>
          </a:p>
          <a:p>
            <a:pPr lvl="1" eaLnBrk="1" hangingPunct="1"/>
            <a:r>
              <a:rPr lang="en-US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Human genome project</a:t>
            </a:r>
          </a:p>
          <a:p>
            <a:pPr lvl="1" eaLnBrk="1" hangingPunct="1"/>
            <a:r>
              <a:rPr lang="en-US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World Wide Web</a:t>
            </a:r>
          </a:p>
          <a:p>
            <a:pPr lvl="1" eaLnBrk="1" hangingPunct="1"/>
            <a:r>
              <a:rPr lang="en-US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Search Engines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200" y="5867400"/>
            <a:ext cx="43434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Monotype Sorts" pitchFamily="2" charset="2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Monotype Sorts" pitchFamily="2" charset="2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Computers are pervasive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dirty="0" smtClean="0"/>
              <a:t>The Computer Revolution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39" y="685801"/>
            <a:ext cx="791104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33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dirty="0" smtClean="0"/>
              <a:t>The Computer Revolution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00"/>
          <a:stretch/>
        </p:blipFill>
        <p:spPr>
          <a:xfrm>
            <a:off x="430152" y="685801"/>
            <a:ext cx="8485248" cy="7619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34" r="50457" b="-1"/>
          <a:stretch/>
        </p:blipFill>
        <p:spPr>
          <a:xfrm>
            <a:off x="652640" y="1619250"/>
            <a:ext cx="5232762" cy="47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64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dirty="0" smtClean="0"/>
              <a:t>The Computer Revolution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33400" y="898972"/>
            <a:ext cx="8229600" cy="5044628"/>
            <a:chOff x="533400" y="898972"/>
            <a:chExt cx="8001000" cy="488050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85" r="88022" b="43564"/>
            <a:stretch/>
          </p:blipFill>
          <p:spPr>
            <a:xfrm>
              <a:off x="533400" y="898972"/>
              <a:ext cx="1385350" cy="420642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45" t="86318" b="6582"/>
            <a:stretch/>
          </p:blipFill>
          <p:spPr>
            <a:xfrm>
              <a:off x="1925595" y="5115128"/>
              <a:ext cx="6608805" cy="6643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45" t="12929" b="41393"/>
            <a:stretch/>
          </p:blipFill>
          <p:spPr>
            <a:xfrm>
              <a:off x="1918750" y="912776"/>
              <a:ext cx="6608805" cy="42742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0019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dirty="0" smtClean="0"/>
              <a:t>8 Great Ideas in Computing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3400" y="762000"/>
            <a:ext cx="5087937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Monotype Sorts" pitchFamily="2" charset="2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Monotype Sorts" pitchFamily="2" charset="2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Design for </a:t>
            </a:r>
            <a:r>
              <a:rPr lang="en-US" altLang="en-US" sz="2400" b="1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Moore’s Law</a:t>
            </a:r>
          </a:p>
          <a:p>
            <a:pPr>
              <a:lnSpc>
                <a:spcPct val="150000"/>
              </a:lnSpc>
            </a:pPr>
            <a:r>
              <a:rPr lang="en-US" alt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altLang="en-US" sz="2400" b="1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r>
              <a:rPr lang="en-US" alt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to simplify design</a:t>
            </a:r>
          </a:p>
          <a:p>
            <a:pPr>
              <a:lnSpc>
                <a:spcPct val="150000"/>
              </a:lnSpc>
            </a:pPr>
            <a:r>
              <a:rPr lang="en-US" alt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Make the </a:t>
            </a:r>
            <a:r>
              <a:rPr lang="en-US" altLang="en-US" sz="2400" b="1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common case fast</a:t>
            </a:r>
          </a:p>
          <a:p>
            <a:pPr>
              <a:lnSpc>
                <a:spcPct val="150000"/>
              </a:lnSpc>
            </a:pPr>
            <a:r>
              <a:rPr lang="en-US" alt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 </a:t>
            </a:r>
            <a:r>
              <a:rPr lang="en-US" altLang="en-US" sz="24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via</a:t>
            </a:r>
            <a:r>
              <a:rPr lang="en-US" alt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parallelism</a:t>
            </a:r>
          </a:p>
          <a:p>
            <a:pPr>
              <a:lnSpc>
                <a:spcPct val="150000"/>
              </a:lnSpc>
            </a:pPr>
            <a:r>
              <a:rPr lang="en-US" alt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 </a:t>
            </a:r>
            <a:r>
              <a:rPr lang="en-US" altLang="en-US" sz="24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via</a:t>
            </a:r>
            <a:r>
              <a:rPr lang="en-US" alt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pipelining</a:t>
            </a:r>
          </a:p>
          <a:p>
            <a:pPr>
              <a:lnSpc>
                <a:spcPct val="150000"/>
              </a:lnSpc>
            </a:pPr>
            <a:r>
              <a:rPr lang="en-US" alt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 </a:t>
            </a:r>
            <a:r>
              <a:rPr lang="en-US" altLang="en-US" sz="24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via</a:t>
            </a:r>
            <a:r>
              <a:rPr lang="en-US" alt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</a:p>
          <a:p>
            <a:pPr>
              <a:lnSpc>
                <a:spcPct val="150000"/>
              </a:lnSpc>
            </a:pPr>
            <a:r>
              <a:rPr lang="en-US" altLang="en-US" sz="2400" b="1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Hierarchy</a:t>
            </a:r>
            <a:r>
              <a:rPr lang="en-US" alt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of memories</a:t>
            </a:r>
          </a:p>
          <a:p>
            <a:pPr>
              <a:lnSpc>
                <a:spcPct val="150000"/>
              </a:lnSpc>
            </a:pPr>
            <a:r>
              <a:rPr lang="en-US" altLang="en-US" sz="2400" b="1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Dependability</a:t>
            </a:r>
            <a:r>
              <a:rPr lang="en-US" alt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via</a:t>
            </a:r>
            <a:r>
              <a:rPr lang="en-US" altLang="en-US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redundancy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753" y="821284"/>
            <a:ext cx="6477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303" y="1468984"/>
            <a:ext cx="576262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15" y="2097634"/>
            <a:ext cx="85883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865" y="2671289"/>
            <a:ext cx="7191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2" y="3271364"/>
            <a:ext cx="6985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5" y="3871439"/>
            <a:ext cx="69056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4412777"/>
            <a:ext cx="7874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5190652"/>
            <a:ext cx="92233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29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dirty="0" smtClean="0"/>
              <a:t>Introduction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402098"/>
          </a:xfrm>
          <a:noFill/>
        </p:spPr>
        <p:txBody>
          <a:bodyPr lIns="90488" tIns="44450" rIns="90488" bIns="44450"/>
          <a:lstStyle/>
          <a:p>
            <a:pPr marL="457200" indent="-457200">
              <a:lnSpc>
                <a:spcPct val="110000"/>
              </a:lnSpc>
              <a:spcBef>
                <a:spcPct val="30000"/>
              </a:spcBef>
              <a:tabLst>
                <a:tab pos="228600" algn="l"/>
              </a:tabLs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course is all about how computers work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905000"/>
            <a:ext cx="8458200" cy="228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Monotype Sorts" pitchFamily="2" charset="2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Monotype Sorts" pitchFamily="2" charset="2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lnSpc>
                <a:spcPct val="110000"/>
              </a:lnSpc>
              <a:spcBef>
                <a:spcPct val="30000"/>
              </a:spcBef>
              <a:tabLst>
                <a:tab pos="228600" algn="l"/>
              </a:tabLst>
            </a:pPr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But what do we mean by a computer?</a:t>
            </a:r>
          </a:p>
          <a:p>
            <a:pPr marL="457200" indent="-457200">
              <a:lnSpc>
                <a:spcPct val="110000"/>
              </a:lnSpc>
              <a:spcBef>
                <a:spcPct val="30000"/>
              </a:spcBef>
              <a:tabLst>
                <a:tab pos="228600" algn="l"/>
              </a:tabLst>
            </a:pPr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	-	Different types:  desktop, servers, embedded devices</a:t>
            </a:r>
          </a:p>
          <a:p>
            <a:pPr marL="457200" indent="-457200">
              <a:lnSpc>
                <a:spcPct val="110000"/>
              </a:lnSpc>
              <a:spcBef>
                <a:spcPct val="30000"/>
              </a:spcBef>
              <a:tabLst>
                <a:tab pos="228600" algn="l"/>
              </a:tabLst>
            </a:pPr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	-	Different uses:  automobiles, graphics, structural analysis, finance, genomics…</a:t>
            </a:r>
          </a:p>
          <a:p>
            <a:pPr marL="457200" indent="-457200">
              <a:lnSpc>
                <a:spcPct val="110000"/>
              </a:lnSpc>
              <a:spcBef>
                <a:spcPct val="30000"/>
              </a:spcBef>
              <a:tabLst>
                <a:tab pos="228600" algn="l"/>
              </a:tabLst>
            </a:pPr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	-	Different manufacturers:  Intel, Apple, IBM, Microsoft, Sun…</a:t>
            </a:r>
          </a:p>
          <a:p>
            <a:pPr marL="457200" indent="-457200">
              <a:lnSpc>
                <a:spcPct val="110000"/>
              </a:lnSpc>
              <a:spcBef>
                <a:spcPct val="30000"/>
              </a:spcBef>
              <a:tabLst>
                <a:tab pos="228600" algn="l"/>
              </a:tabLst>
            </a:pPr>
            <a:r>
              <a:rPr 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	-	Different underlying technologies and different costs!</a:t>
            </a:r>
          </a:p>
        </p:txBody>
      </p:sp>
    </p:spTree>
    <p:extLst>
      <p:ext uri="{BB962C8B-B14F-4D97-AF65-F5344CB8AC3E}">
        <p14:creationId xmlns:p14="http://schemas.microsoft.com/office/powerpoint/2010/main" val="629989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dirty="0" smtClean="0"/>
              <a:t>Classes of Computers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685800"/>
            <a:ext cx="8458200" cy="28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Monotype Sorts" pitchFamily="2" charset="2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Monotype Sorts" pitchFamily="2" charset="2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Personal computers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General purpose, variety of software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Subject to cost/performance tradeoff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Server computers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Network based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High capacity, performance, reliability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Range from small servers to building sized</a:t>
            </a:r>
          </a:p>
          <a:p>
            <a:pPr eaLnBrk="1" hangingPunct="1">
              <a:lnSpc>
                <a:spcPct val="90000"/>
              </a:lnSpc>
            </a:pPr>
            <a:endParaRPr lang="en-AU" altLang="en-US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458200" cy="248132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Supercomputers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High-end scientific and engineering calculations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Highest capability but represent a small fraction of the overall computer market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Embedded computers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Hidden as components of 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Stringent power/performance/cost constraints</a:t>
            </a:r>
          </a:p>
        </p:txBody>
      </p:sp>
    </p:spTree>
    <p:extLst>
      <p:ext uri="{BB962C8B-B14F-4D97-AF65-F5344CB8AC3E}">
        <p14:creationId xmlns:p14="http://schemas.microsoft.com/office/powerpoint/2010/main" val="3411322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dirty="0" smtClean="0"/>
              <a:t>Pedagogy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458200" cy="2625847"/>
          </a:xfrm>
          <a:noFill/>
        </p:spPr>
        <p:txBody>
          <a:bodyPr lIns="90488" tIns="44450" rIns="90488" bIns="44450"/>
          <a:lstStyle/>
          <a:p>
            <a:pPr marL="457200" indent="-457200">
              <a:lnSpc>
                <a:spcPct val="110000"/>
              </a:lnSpc>
              <a:spcBef>
                <a:spcPct val="30000"/>
              </a:spcBef>
              <a:tabLst>
                <a:tab pos="228600" algn="l"/>
              </a:tabLs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Analogy:  Consider a course on “automotive vehicles”</a:t>
            </a:r>
          </a:p>
          <a:p>
            <a:pPr marL="457200" indent="-457200">
              <a:lnSpc>
                <a:spcPct val="110000"/>
              </a:lnSpc>
              <a:spcBef>
                <a:spcPct val="30000"/>
              </a:spcBef>
              <a:tabLst>
                <a:tab pos="228600" algn="l"/>
              </a:tabLs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-	Many similarities from vehicle to vehicle (e.g., wheels)</a:t>
            </a:r>
          </a:p>
          <a:p>
            <a:pPr marL="457200" indent="-457200">
              <a:lnSpc>
                <a:spcPct val="110000"/>
              </a:lnSpc>
              <a:spcBef>
                <a:spcPct val="30000"/>
              </a:spcBef>
              <a:tabLst>
                <a:tab pos="228600" algn="l"/>
              </a:tabLs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-	Huge differences from vehicle to vehicle (e.g., gas vs. electric)</a:t>
            </a:r>
          </a:p>
          <a:p>
            <a:pPr marL="457200" indent="-457200">
              <a:lnSpc>
                <a:spcPct val="110000"/>
              </a:lnSpc>
              <a:spcBef>
                <a:spcPct val="30000"/>
              </a:spcBef>
              <a:tabLst>
                <a:tab pos="228600" algn="l"/>
              </a:tabLst>
            </a:pP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0000"/>
              </a:lnSpc>
              <a:spcBef>
                <a:spcPct val="30000"/>
              </a:spcBef>
              <a:tabLst>
                <a:tab pos="228600" algn="l"/>
              </a:tabLs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Best way to learn:</a:t>
            </a:r>
          </a:p>
          <a:p>
            <a:pPr marL="457200" indent="-457200">
              <a:lnSpc>
                <a:spcPct val="110000"/>
              </a:lnSpc>
              <a:spcBef>
                <a:spcPct val="30000"/>
              </a:spcBef>
              <a:tabLst>
                <a:tab pos="228600" algn="l"/>
              </a:tabLs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-	Focus on a specific instance and learn how it works</a:t>
            </a:r>
          </a:p>
          <a:p>
            <a:pPr marL="457200" indent="-457200">
              <a:lnSpc>
                <a:spcPct val="110000"/>
              </a:lnSpc>
              <a:spcBef>
                <a:spcPct val="30000"/>
              </a:spcBef>
              <a:tabLst>
                <a:tab pos="228600" algn="l"/>
              </a:tabLs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-	While learning general principles and historical perspectives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essional">
  <a:themeElements>
    <a:clrScheme name="Professional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EAEAEA"/>
      </a:accent1>
      <a:accent2>
        <a:srgbClr val="5F5F5F"/>
      </a:accent2>
      <a:accent3>
        <a:srgbClr val="FFFFFF"/>
      </a:accent3>
      <a:accent4>
        <a:srgbClr val="000000"/>
      </a:accent4>
      <a:accent5>
        <a:srgbClr val="F3F3F3"/>
      </a:accent5>
      <a:accent6>
        <a:srgbClr val="555555"/>
      </a:accent6>
      <a:hlink>
        <a:srgbClr val="969696"/>
      </a:hlink>
      <a:folHlink>
        <a:srgbClr val="CBCBCB"/>
      </a:folHlink>
    </a:clrScheme>
    <a:fontScheme name="Professional">
      <a:majorFont>
        <a:latin typeface="Helvetic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fessional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600FF"/>
        </a:accent1>
        <a:accent2>
          <a:srgbClr val="CC00FF"/>
        </a:accent2>
        <a:accent3>
          <a:srgbClr val="FFFFFF"/>
        </a:accent3>
        <a:accent4>
          <a:srgbClr val="000000"/>
        </a:accent4>
        <a:accent5>
          <a:srgbClr val="B8A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FF99CC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4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033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SkyWalker:Applications:Microsoft Office:Microsoft Office 98:Templates:Presentation Designs:Professional</Template>
  <TotalTime>1364</TotalTime>
  <Words>503</Words>
  <Application>Microsoft Office PowerPoint</Application>
  <PresentationFormat>Overhead</PresentationFormat>
  <Paragraphs>190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Courier New</vt:lpstr>
      <vt:lpstr>Helvetica</vt:lpstr>
      <vt:lpstr>Monotype Sorts</vt:lpstr>
      <vt:lpstr>Times New Roman</vt:lpstr>
      <vt:lpstr>Professional</vt:lpstr>
      <vt:lpstr>Course Outline</vt:lpstr>
      <vt:lpstr>The Computer Revolution</vt:lpstr>
      <vt:lpstr>The Computer Revolution</vt:lpstr>
      <vt:lpstr>The Computer Revolution</vt:lpstr>
      <vt:lpstr>The Computer Revolution</vt:lpstr>
      <vt:lpstr>8 Great Ideas in Computing</vt:lpstr>
      <vt:lpstr>Introduction</vt:lpstr>
      <vt:lpstr>Classes of Computers</vt:lpstr>
      <vt:lpstr>Pedagogy</vt:lpstr>
      <vt:lpstr>Why learn this stuff?</vt:lpstr>
      <vt:lpstr>Focus: the Processor</vt:lpstr>
      <vt:lpstr>Focus: the Memory Hierarchy</vt:lpstr>
      <vt:lpstr>Focus: I/O</vt:lpstr>
      <vt:lpstr>Below Your Program</vt:lpstr>
      <vt:lpstr>Language Abstractions</vt:lpstr>
      <vt:lpstr>How do computers work?</vt:lpstr>
      <vt:lpstr>50 Years of Progress</vt:lpstr>
      <vt:lpstr>Units of Measurement</vt:lpstr>
    </vt:vector>
  </TitlesOfParts>
  <Company>Computer Science  VA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2506 Introduction</dc:title>
  <dc:creator>William D McQuain</dc:creator>
  <cp:lastModifiedBy>William D McQuain</cp:lastModifiedBy>
  <cp:revision>169</cp:revision>
  <cp:lastPrinted>1998-08-23T21:44:04Z</cp:lastPrinted>
  <dcterms:created xsi:type="dcterms:W3CDTF">1998-08-05T19:51:03Z</dcterms:created>
  <dcterms:modified xsi:type="dcterms:W3CDTF">2020-01-05T00:01:00Z</dcterms:modified>
</cp:coreProperties>
</file>