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61" r:id="rId2"/>
    <p:sldId id="262" r:id="rId3"/>
    <p:sldId id="263" r:id="rId4"/>
    <p:sldId id="267" r:id="rId5"/>
    <p:sldId id="265" r:id="rId6"/>
    <p:sldId id="266" r:id="rId7"/>
    <p:sldId id="277" r:id="rId8"/>
    <p:sldId id="278" r:id="rId9"/>
    <p:sldId id="279" r:id="rId10"/>
    <p:sldId id="268" r:id="rId11"/>
    <p:sldId id="269" r:id="rId12"/>
    <p:sldId id="270" r:id="rId13"/>
    <p:sldId id="271" r:id="rId14"/>
    <p:sldId id="272" r:id="rId15"/>
    <p:sldId id="273" r:id="rId16"/>
    <p:sldId id="280" r:id="rId17"/>
    <p:sldId id="281" r:id="rId18"/>
    <p:sldId id="282" r:id="rId19"/>
    <p:sldId id="283" r:id="rId20"/>
    <p:sldId id="295" r:id="rId21"/>
    <p:sldId id="284" r:id="rId22"/>
    <p:sldId id="285" r:id="rId23"/>
    <p:sldId id="286" r:id="rId24"/>
    <p:sldId id="287" r:id="rId25"/>
    <p:sldId id="288" r:id="rId26"/>
    <p:sldId id="289" r:id="rId27"/>
    <p:sldId id="296" r:id="rId28"/>
    <p:sldId id="290" r:id="rId29"/>
    <p:sldId id="294" r:id="rId30"/>
    <p:sldId id="293" r:id="rId31"/>
    <p:sldId id="291" r:id="rId32"/>
    <p:sldId id="292" r:id="rId33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2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00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61" autoAdjust="0"/>
    <p:restoredTop sz="95937" autoAdjust="0"/>
  </p:normalViewPr>
  <p:slideViewPr>
    <p:cSldViewPr>
      <p:cViewPr varScale="1">
        <p:scale>
          <a:sx n="94" d="100"/>
          <a:sy n="94" d="100"/>
        </p:scale>
        <p:origin x="10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38" y="2034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CS 2606 Data Structure and OO </a:t>
            </a:r>
            <a:r>
              <a:rPr lang="en-US" dirty="0" err="1">
                <a:latin typeface="Arial" panose="020B0604020202020204" pitchFamily="34" charset="0"/>
              </a:rPr>
              <a:t>Devel</a:t>
            </a:r>
            <a:r>
              <a:rPr lang="en-US" dirty="0">
                <a:latin typeface="Arial" panose="020B0604020202020204" pitchFamily="34" charset="0"/>
              </a:rPr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©William D McQuain,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28E242AB-BFFB-4EF7-9C6C-4DA1949C9605}" type="slidenum">
              <a:rPr lang="en-US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991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dirty="0" smtClean="0"/>
              <a:t>Click to edit Master text styles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62C410-C31E-4409-A2C3-2FDAE2AB48F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6858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I'd say the discussion of the carry-</a:t>
            </a:r>
            <a:r>
              <a:rPr lang="en-US" dirty="0" err="1" smtClean="0"/>
              <a:t>lookahead</a:t>
            </a:r>
            <a:r>
              <a:rPr lang="en-US" baseline="0" dirty="0" smtClean="0"/>
              <a:t> adder is an "extra".  It's interesting, if time permits, but it's not essential.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62C410-C31E-4409-A2C3-2FDAE2AB48FD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8024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NOT mandatory, but it may shed some further light on how things really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62C410-C31E-4409-A2C3-2FDAE2AB48FD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232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NOT mandatory, but it may shed some further light on how things really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62C410-C31E-4409-A2C3-2FDAE2AB48FD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5221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NOT mandatory, but it may shed some further light on how things really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62C410-C31E-4409-A2C3-2FDAE2AB48FD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3504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38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057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0 w 5269"/>
                <a:gd name="T3" fmla="*/ 0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6186 w 5269"/>
                <a:gd name="T3" fmla="*/ 10883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99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13193117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7162800" y="157063"/>
            <a:ext cx="1493999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smtClean="0">
                <a:latin typeface="Arial" charset="0"/>
                <a:cs typeface="Arial" charset="0"/>
              </a:rPr>
              <a:t>Digital</a:t>
            </a:r>
            <a:r>
              <a:rPr lang="en-US" altLang="en-US" sz="1800" baseline="0" dirty="0" smtClean="0">
                <a:latin typeface="Arial" charset="0"/>
                <a:cs typeface="Arial" charset="0"/>
              </a:rPr>
              <a:t> Logic</a:t>
            </a:r>
            <a:endParaRPr lang="en-US" altLang="en-US" sz="1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185767" y="6497902"/>
            <a:ext cx="2697854" cy="33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 dirty="0">
                <a:solidFill>
                  <a:srgbClr val="660000"/>
                </a:solidFill>
                <a:latin typeface="Arial" charset="0"/>
              </a:rPr>
              <a:t> Computer </a:t>
            </a:r>
            <a:r>
              <a:rPr lang="en-US" altLang="en-US" sz="1600" b="1" dirty="0" smtClean="0">
                <a:solidFill>
                  <a:srgbClr val="660000"/>
                </a:solidFill>
                <a:latin typeface="Arial" charset="0"/>
              </a:rPr>
              <a:t>Organization II</a:t>
            </a:r>
            <a:endParaRPr lang="en-US" altLang="en-US" sz="1600" b="1" dirty="0">
              <a:solidFill>
                <a:srgbClr val="660000"/>
              </a:solidFill>
              <a:latin typeface="Arial" charset="0"/>
            </a:endParaRP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53440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750B5335-220F-4F7B-BFE5-F668E1308CC0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6781800" y="6553200"/>
            <a:ext cx="2286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©2005-2020 WD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oleObject" Target="../embeddings/oleObject9.bin"/><Relationship Id="rId7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2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2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17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30.jpeg"/><Relationship Id="rId4" Type="http://schemas.openxmlformats.org/officeDocument/2006/relationships/image" Target="../media/image3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2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41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5" Type="http://schemas.openxmlformats.org/officeDocument/2006/relationships/image" Target="../media/image4.jpeg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Logic Design </a:t>
            </a:r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457200" y="700088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Goal:	to become literate in most common concepts and terminology of digital electronics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457200" y="1676400"/>
            <a:ext cx="84582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Important concepts: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use abstraction and composition to implement complicated functionality with very simple digital electronics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keep things as simple, regular, and small as possible</a:t>
            </a: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457200" y="3638550"/>
            <a:ext cx="8458200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Things we will </a:t>
            </a:r>
            <a:r>
              <a:rPr lang="en-US" sz="1800" u="sng" dirty="0">
                <a:latin typeface="Arial" panose="020B0604020202020204" pitchFamily="34" charset="0"/>
              </a:rPr>
              <a:t>not</a:t>
            </a:r>
            <a:r>
              <a:rPr lang="en-US" sz="1800" dirty="0">
                <a:latin typeface="Arial" panose="020B0604020202020204" pitchFamily="34" charset="0"/>
              </a:rPr>
              <a:t> explore: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physics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chip fabrication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layout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tools for chip specification and design</a:t>
            </a:r>
          </a:p>
        </p:txBody>
      </p:sp>
    </p:spTree>
    <p:extLst>
      <p:ext uri="{BB962C8B-B14F-4D97-AF65-F5344CB8AC3E}">
        <p14:creationId xmlns:p14="http://schemas.microsoft.com/office/powerpoint/2010/main" val="3541119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Efficiency of Expression</a:t>
            </a: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While the sum-of-products form is arguably natural, it is not necessarily the simplest way form, either in: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number of gates (space)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depth of circuit (time)</a:t>
            </a: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596900" y="2295525"/>
          <a:ext cx="3387725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3" name="Equation" r:id="rId3" imgW="1688760" imgH="583920" progId="Equation.3">
                  <p:embed/>
                </p:oleObj>
              </mc:Choice>
              <mc:Fallback>
                <p:oleObj name="Equation" r:id="rId3" imgW="168876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" y="2295525"/>
                        <a:ext cx="3387725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595313" y="4778375"/>
          <a:ext cx="344328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4" name="Equation" r:id="rId5" imgW="1739880" imgH="203040" progId="Equation.DSMT4">
                  <p:embed/>
                </p:oleObj>
              </mc:Choice>
              <mc:Fallback>
                <p:oleObj name="Equation" r:id="rId5" imgW="1739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4778375"/>
                        <a:ext cx="3443287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75" name="Picture 31" descr="D:\Spring2012\2505\Notes\Figures\DL_Slide09F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49" y="1371600"/>
            <a:ext cx="3271343" cy="263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6" name="Picture 32" descr="D:\Spring2012\2505\Notes\Figures\DL_Slide09G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167187"/>
            <a:ext cx="2932955" cy="223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4012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1-bit Half Adder</a:t>
            </a:r>
          </a:p>
        </p:txBody>
      </p:sp>
      <p:sp>
        <p:nvSpPr>
          <p:cNvPr id="41989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Let's make a 1-bit adder (</a:t>
            </a:r>
            <a:r>
              <a:rPr lang="en-US" sz="1800" i="1" dirty="0">
                <a:latin typeface="Arial" panose="020B0604020202020204" pitchFamily="34" charset="0"/>
              </a:rPr>
              <a:t>half adder</a:t>
            </a:r>
            <a:r>
              <a:rPr lang="en-US" sz="1800" dirty="0">
                <a:latin typeface="Arial" panose="020B0604020202020204" pitchFamily="34" charset="0"/>
              </a:rPr>
              <a:t>)… we can think of it as a Boolean function with two inputs and the following defining table:</a:t>
            </a:r>
          </a:p>
        </p:txBody>
      </p:sp>
      <p:graphicFrame>
        <p:nvGraphicFramePr>
          <p:cNvPr id="42018" name="Group 34"/>
          <p:cNvGraphicFramePr>
            <a:graphicFrameLocks noGrp="1"/>
          </p:cNvGraphicFramePr>
          <p:nvPr/>
        </p:nvGraphicFramePr>
        <p:xfrm>
          <a:off x="4419600" y="1143000"/>
          <a:ext cx="2133600" cy="1828800"/>
        </p:xfrm>
        <a:graphic>
          <a:graphicData uri="http://schemas.openxmlformats.org/drawingml/2006/table">
            <a:tbl>
              <a:tblPr/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2016" name="Text Box 35"/>
          <p:cNvSpPr txBox="1">
            <a:spLocks noChangeArrowheads="1"/>
          </p:cNvSpPr>
          <p:nvPr/>
        </p:nvSpPr>
        <p:spPr bwMode="auto">
          <a:xfrm>
            <a:off x="457200" y="3429000"/>
            <a:ext cx="36576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Here's the resulting circuit.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It's equivalent to the XOR circuit seen earlier.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But… in the final row of the truth table above, we've ignored the fact that there's a carry-out bit.</a:t>
            </a:r>
          </a:p>
        </p:txBody>
      </p:sp>
      <p:pic>
        <p:nvPicPr>
          <p:cNvPr id="17410" name="Picture 2" descr="D:\Spring2012\2505\Notes\Figures\HalfAd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3524250"/>
            <a:ext cx="4552950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751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Dealing with the Carry</a:t>
            </a:r>
          </a:p>
        </p:txBody>
      </p:sp>
      <p:sp>
        <p:nvSpPr>
          <p:cNvPr id="43013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The carry-out value from the 1-bit sum can also be expressed via a truth table.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However, the result won't be terribly useful unless we also take into account a carry-in.</a:t>
            </a:r>
          </a:p>
        </p:txBody>
      </p:sp>
      <p:graphicFrame>
        <p:nvGraphicFramePr>
          <p:cNvPr id="43079" name="Group 71"/>
          <p:cNvGraphicFramePr>
            <a:graphicFrameLocks noGrp="1"/>
          </p:cNvGraphicFramePr>
          <p:nvPr/>
        </p:nvGraphicFramePr>
        <p:xfrm>
          <a:off x="533400" y="1752600"/>
          <a:ext cx="3556000" cy="3291840"/>
        </p:xfrm>
        <a:graphic>
          <a:graphicData uri="http://schemas.openxmlformats.org/drawingml/2006/table">
            <a:tbl>
              <a:tblPr/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3076" name="Text Box 95"/>
          <p:cNvSpPr txBox="1">
            <a:spLocks noChangeArrowheads="1"/>
          </p:cNvSpPr>
          <p:nvPr/>
        </p:nvSpPr>
        <p:spPr bwMode="auto">
          <a:xfrm>
            <a:off x="4191000" y="1752600"/>
            <a:ext cx="449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The resulting sum-of-products expressions are:</a:t>
            </a:r>
          </a:p>
        </p:txBody>
      </p:sp>
      <p:graphicFrame>
        <p:nvGraphicFramePr>
          <p:cNvPr id="43077" name="Object 96"/>
          <p:cNvGraphicFramePr>
            <a:graphicFrameLocks noChangeAspect="1"/>
          </p:cNvGraphicFramePr>
          <p:nvPr/>
        </p:nvGraphicFramePr>
        <p:xfrm>
          <a:off x="4408488" y="2514600"/>
          <a:ext cx="450691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2" name="Equation" r:id="rId3" imgW="3009600" imgH="253800" progId="Equation.3">
                  <p:embed/>
                </p:oleObj>
              </mc:Choice>
              <mc:Fallback>
                <p:oleObj name="Equation" r:id="rId3" imgW="3009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488" y="2514600"/>
                        <a:ext cx="4506912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78" name="Objec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218963"/>
              </p:ext>
            </p:extLst>
          </p:nvPr>
        </p:nvGraphicFramePr>
        <p:xfrm>
          <a:off x="4500563" y="3962400"/>
          <a:ext cx="4414837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" name="Equation" r:id="rId5" imgW="2971800" imgH="1066680" progId="Equation.DSMT4">
                  <p:embed/>
                </p:oleObj>
              </mc:Choice>
              <mc:Fallback>
                <p:oleObj name="Equation" r:id="rId5" imgW="2971800" imgH="1066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962400"/>
                        <a:ext cx="4414837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0750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1-bit Full Adder</a:t>
            </a:r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The expressions for the sum and carry lead to the following unified implementation:</a:t>
            </a:r>
          </a:p>
        </p:txBody>
      </p:sp>
      <p:graphicFrame>
        <p:nvGraphicFramePr>
          <p:cNvPr id="4403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521737"/>
              </p:ext>
            </p:extLst>
          </p:nvPr>
        </p:nvGraphicFramePr>
        <p:xfrm>
          <a:off x="5867400" y="3200400"/>
          <a:ext cx="281808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1" name="Equation" r:id="rId3" imgW="1676160" imgH="583920" progId="Equation.3">
                  <p:embed/>
                </p:oleObj>
              </mc:Choice>
              <mc:Fallback>
                <p:oleObj name="Equation" r:id="rId3" imgW="167616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200400"/>
                        <a:ext cx="2818086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9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599583"/>
              </p:ext>
            </p:extLst>
          </p:nvPr>
        </p:nvGraphicFramePr>
        <p:xfrm>
          <a:off x="5943600" y="5334000"/>
          <a:ext cx="279961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2" name="Equation" r:id="rId5" imgW="1688760" imgH="228600" progId="Equation.DSMT4">
                  <p:embed/>
                </p:oleObj>
              </mc:Choice>
              <mc:Fallback>
                <p:oleObj name="Equation" r:id="rId5" imgW="1688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334000"/>
                        <a:ext cx="279961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94" name="Picture 102" descr="Z:\Spring2015\2506\LogicDesign\images\1BitFullAdder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5483"/>
            <a:ext cx="5181600" cy="528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60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1-bit Full Adder as a Module</a:t>
            </a: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When building more complex circuits, it is useful to consider sub-circuits as individual, "black-box" modules.  For example:</a:t>
            </a:r>
          </a:p>
        </p:txBody>
      </p:sp>
      <p:graphicFrame>
        <p:nvGraphicFramePr>
          <p:cNvPr id="337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816979"/>
              </p:ext>
            </p:extLst>
          </p:nvPr>
        </p:nvGraphicFramePr>
        <p:xfrm>
          <a:off x="5562600" y="2590800"/>
          <a:ext cx="2849472" cy="992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2" name="Equation" r:id="rId3" imgW="1676160" imgH="583920" progId="Equation.3">
                  <p:embed/>
                </p:oleObj>
              </mc:Choice>
              <mc:Fallback>
                <p:oleObj name="Equation" r:id="rId3" imgW="167616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590800"/>
                        <a:ext cx="2849472" cy="992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354350"/>
              </p:ext>
            </p:extLst>
          </p:nvPr>
        </p:nvGraphicFramePr>
        <p:xfrm>
          <a:off x="2593913" y="3352800"/>
          <a:ext cx="2870892" cy="388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3" name="Equation" r:id="rId5" imgW="1688760" imgH="228600" progId="Equation.DSMT4">
                  <p:embed/>
                </p:oleObj>
              </mc:Choice>
              <mc:Fallback>
                <p:oleObj name="Equation" r:id="rId5" imgW="1688760" imgH="228600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3913" y="3352800"/>
                        <a:ext cx="2870892" cy="3886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315" name="Picture 99" descr="Z:\Spring2015\2506\LogicDesign\1BitFullAdderModularView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28800"/>
            <a:ext cx="2857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045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Chaining </a:t>
            </a:r>
            <a:r>
              <a:rPr lang="en-US" altLang="en-US" dirty="0" smtClean="0"/>
              <a:t>a 4-bit </a:t>
            </a:r>
            <a:r>
              <a:rPr lang="en-US" altLang="en-US" dirty="0"/>
              <a:t>Adder</a:t>
            </a: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An </a:t>
            </a:r>
            <a:r>
              <a:rPr lang="en-US" sz="1800" dirty="0" smtClean="0">
                <a:latin typeface="Arial" panose="020B0604020202020204" pitchFamily="34" charset="0"/>
              </a:rPr>
              <a:t>4-bit </a:t>
            </a:r>
            <a:r>
              <a:rPr lang="en-US" sz="1800" dirty="0">
                <a:latin typeface="Arial" panose="020B0604020202020204" pitchFamily="34" charset="0"/>
              </a:rPr>
              <a:t>adder </a:t>
            </a:r>
            <a:r>
              <a:rPr lang="en-US" sz="1800" dirty="0" smtClean="0">
                <a:latin typeface="Arial" panose="020B0604020202020204" pitchFamily="34" charset="0"/>
              </a:rPr>
              <a:t>built </a:t>
            </a:r>
            <a:r>
              <a:rPr lang="en-US" sz="1800" dirty="0">
                <a:latin typeface="Arial" panose="020B0604020202020204" pitchFamily="34" charset="0"/>
              </a:rPr>
              <a:t>by chaining 1-bit adders: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81000" y="5332413"/>
            <a:ext cx="58674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This has one serious shortcoming.  The carry bits must </a:t>
            </a:r>
            <a:r>
              <a:rPr lang="en-US" sz="1800" i="1" dirty="0">
                <a:latin typeface="Arial" panose="020B0604020202020204" pitchFamily="34" charset="0"/>
              </a:rPr>
              <a:t>ripple</a:t>
            </a:r>
            <a:r>
              <a:rPr lang="en-US" sz="1800" dirty="0">
                <a:latin typeface="Arial" panose="020B0604020202020204" pitchFamily="34" charset="0"/>
              </a:rPr>
              <a:t> from top to bottom, creating a lag before the result will be obtained for the final sum bit and carry.</a:t>
            </a:r>
          </a:p>
        </p:txBody>
      </p:sp>
      <p:pic>
        <p:nvPicPr>
          <p:cNvPr id="20482" name="Picture 2" descr="Z:\Spring2015\2506\LogicDesign\4BitRippleCarryAd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022688"/>
            <a:ext cx="5107436" cy="415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reeform 1"/>
          <p:cNvSpPr/>
          <p:nvPr/>
        </p:nvSpPr>
        <p:spPr bwMode="auto">
          <a:xfrm>
            <a:off x="6163683" y="1047055"/>
            <a:ext cx="2536696" cy="4716402"/>
          </a:xfrm>
          <a:custGeom>
            <a:avLst/>
            <a:gdLst>
              <a:gd name="connsiteX0" fmla="*/ 71747 w 2536696"/>
              <a:gd name="connsiteY0" fmla="*/ 4507439 h 4716402"/>
              <a:gd name="connsiteX1" fmla="*/ 1083423 w 2536696"/>
              <a:gd name="connsiteY1" fmla="*/ 4643626 h 4716402"/>
              <a:gd name="connsiteX2" fmla="*/ 2289653 w 2536696"/>
              <a:gd name="connsiteY2" fmla="*/ 4536622 h 4716402"/>
              <a:gd name="connsiteX3" fmla="*/ 2503662 w 2536696"/>
              <a:gd name="connsiteY3" fmla="*/ 2698094 h 4716402"/>
              <a:gd name="connsiteX4" fmla="*/ 2386930 w 2536696"/>
              <a:gd name="connsiteY4" fmla="*/ 645558 h 4716402"/>
              <a:gd name="connsiteX5" fmla="*/ 1141789 w 2536696"/>
              <a:gd name="connsiteY5" fmla="*/ 71626 h 4716402"/>
              <a:gd name="connsiteX6" fmla="*/ 159296 w 2536696"/>
              <a:gd name="connsiteY6" fmla="*/ 353728 h 4716402"/>
              <a:gd name="connsiteX7" fmla="*/ 13381 w 2536696"/>
              <a:gd name="connsiteY7" fmla="*/ 3155294 h 471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36696" h="4716402">
                <a:moveTo>
                  <a:pt x="71747" y="4507439"/>
                </a:moveTo>
                <a:cubicBezTo>
                  <a:pt x="392759" y="4573100"/>
                  <a:pt x="713772" y="4638762"/>
                  <a:pt x="1083423" y="4643626"/>
                </a:cubicBezTo>
                <a:cubicBezTo>
                  <a:pt x="1453074" y="4648490"/>
                  <a:pt x="2052947" y="4860877"/>
                  <a:pt x="2289653" y="4536622"/>
                </a:cubicBezTo>
                <a:cubicBezTo>
                  <a:pt x="2526359" y="4212367"/>
                  <a:pt x="2487449" y="3346605"/>
                  <a:pt x="2503662" y="2698094"/>
                </a:cubicBezTo>
                <a:cubicBezTo>
                  <a:pt x="2519875" y="2049583"/>
                  <a:pt x="2613909" y="1083303"/>
                  <a:pt x="2386930" y="645558"/>
                </a:cubicBezTo>
                <a:cubicBezTo>
                  <a:pt x="2159951" y="207813"/>
                  <a:pt x="1513061" y="120264"/>
                  <a:pt x="1141789" y="71626"/>
                </a:cubicBezTo>
                <a:cubicBezTo>
                  <a:pt x="770517" y="22988"/>
                  <a:pt x="347364" y="-160217"/>
                  <a:pt x="159296" y="353728"/>
                </a:cubicBezTo>
                <a:cubicBezTo>
                  <a:pt x="-28772" y="867673"/>
                  <a:pt x="-7696" y="2011483"/>
                  <a:pt x="13381" y="3155294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3547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Carry-</a:t>
            </a:r>
            <a:r>
              <a:rPr lang="en-US" dirty="0" err="1" smtClean="0"/>
              <a:t>Lookahead</a:t>
            </a:r>
            <a:r>
              <a:rPr lang="en-US" dirty="0" smtClean="0"/>
              <a:t> Adder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Perhaps surprisingly, it's possible to compute all the carry bits before any sum bits are computed... and that leads to a faster adder design: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81000" y="5726668"/>
            <a:ext cx="853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Why is this faster than the ripple-carry approach?</a:t>
            </a:r>
            <a:endParaRPr lang="en-US" sz="1800" dirty="0">
              <a:latin typeface="Arial" panose="020B0604020202020204" pitchFamily="34" charset="0"/>
            </a:endParaRPr>
          </a:p>
        </p:txBody>
      </p:sp>
      <p:pic>
        <p:nvPicPr>
          <p:cNvPr id="19458" name="Picture 2" descr="Z:\Spring2015\2506\DL_Assignments\8\Soln\4bitFCAdderOver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1524000"/>
            <a:ext cx="735330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02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Latency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The answer lies in the concept of </a:t>
            </a:r>
            <a:r>
              <a:rPr lang="en-US" sz="1800" i="1" dirty="0" smtClean="0">
                <a:latin typeface="Arial" panose="020B0604020202020204" pitchFamily="34" charset="0"/>
              </a:rPr>
              <a:t>gate latency</a:t>
            </a:r>
            <a:r>
              <a:rPr lang="en-US" sz="1800" dirty="0" smtClean="0">
                <a:latin typeface="Arial" panose="020B0604020202020204" pitchFamily="34" charset="0"/>
              </a:rPr>
              <a:t>.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5724" y="1258669"/>
            <a:ext cx="85344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Each logic gate takes a certain amount of time (usually measured in picoseconds) to stabilize on the correct output... we call that the latency of the gate.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For simplicity, we'll assume in this course that all gates (except inverters) have the same latency, and that inverters are so fast they can be </a:t>
            </a:r>
            <a:r>
              <a:rPr lang="en-US" sz="1800" dirty="0" err="1" smtClean="0">
                <a:latin typeface="Arial" panose="020B0604020202020204" pitchFamily="34" charset="0"/>
              </a:rPr>
              <a:t>igored</a:t>
            </a:r>
            <a:r>
              <a:rPr lang="en-US" sz="1800" dirty="0" smtClean="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Then, the idea is that the latency of a circuit can be measured by the maximum number of gates a signal passes through within the circuit... called the </a:t>
            </a:r>
            <a:r>
              <a:rPr lang="en-US" sz="1800" i="1" dirty="0" smtClean="0">
                <a:latin typeface="Arial" panose="020B0604020202020204" pitchFamily="34" charset="0"/>
              </a:rPr>
              <a:t>depth</a:t>
            </a:r>
            <a:r>
              <a:rPr lang="en-US" sz="1800" dirty="0" smtClean="0">
                <a:latin typeface="Arial" panose="020B0604020202020204" pitchFamily="34" charset="0"/>
              </a:rPr>
              <a:t> of the circuit. 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So, the 1-bit full adder we saw earlier has a depth of 2.</a:t>
            </a:r>
            <a:endParaRPr 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62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Z:\Spring2015\2506\DL_Assignments\8\Soln\4bitFCAdderOver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1524000"/>
            <a:ext cx="735330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Carry-</a:t>
            </a:r>
            <a:r>
              <a:rPr lang="en-US" dirty="0" err="1" smtClean="0"/>
              <a:t>Lookahead</a:t>
            </a:r>
            <a:r>
              <a:rPr lang="en-US" dirty="0" smtClean="0"/>
              <a:t> Adder Latency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Without going into details: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81000" y="5955268"/>
            <a:ext cx="853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How does that compare to the ripple-carry approach?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629748" y="1305448"/>
            <a:ext cx="1676400" cy="338554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Depth is 3 gates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629400" y="2209800"/>
            <a:ext cx="1771650" cy="338554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Depth is 2 gates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505200" y="5300246"/>
            <a:ext cx="2552700" cy="338554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Total depth is 5 gates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>
            <a:stCxn id="7" idx="2"/>
          </p:cNvCxnSpPr>
          <p:nvPr/>
        </p:nvCxnSpPr>
        <p:spPr bwMode="auto">
          <a:xfrm flipH="1">
            <a:off x="5029200" y="1644002"/>
            <a:ext cx="1438748" cy="64199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6400800" y="2548354"/>
            <a:ext cx="931288" cy="194744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98166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Ripple-carry Latency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A 4-bit ripple-carry design would have 4 1-bit full adders, and we've seen that each of those has a depth of 2 gates.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But those adders fire sequentially, so running one after the other would entail a total depth of 8 gates.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81000" y="2667000"/>
            <a:ext cx="8534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So, the ripple-carry design would be 1.6 times as "deep" and it's not unreasonable to say it would take about 1.6 times as long to compute the result. 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81000" y="3773269"/>
            <a:ext cx="8534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Just </a:t>
            </a:r>
            <a:r>
              <a:rPr lang="en-US" sz="1800" u="sng" dirty="0" smtClean="0">
                <a:latin typeface="Arial" panose="020B0604020202020204" pitchFamily="34" charset="0"/>
              </a:rPr>
              <a:t>how</a:t>
            </a:r>
            <a:r>
              <a:rPr lang="en-US" sz="1800" dirty="0" smtClean="0">
                <a:latin typeface="Arial" panose="020B0604020202020204" pitchFamily="34" charset="0"/>
              </a:rPr>
              <a:t> you'd implement the computation of those carry bits is an interesting question...</a:t>
            </a:r>
            <a:endParaRPr 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29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Motivation </a:t>
            </a: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457200" y="742950"/>
            <a:ext cx="845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Consider the external view of addition: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457200" y="3638550"/>
            <a:ext cx="84582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What kind of circuitry would go into the "black box" adder to produce the correct results?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How would it be designed?  What modular components might be used?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371600" y="1524000"/>
            <a:ext cx="6477000" cy="1646583"/>
            <a:chOff x="1371600" y="1524000"/>
            <a:chExt cx="6477000" cy="1646583"/>
          </a:xfrm>
        </p:grpSpPr>
        <p:grpSp>
          <p:nvGrpSpPr>
            <p:cNvPr id="31751" name="Group 5"/>
            <p:cNvGrpSpPr>
              <a:grpSpLocks/>
            </p:cNvGrpSpPr>
            <p:nvPr/>
          </p:nvGrpSpPr>
          <p:grpSpPr bwMode="auto">
            <a:xfrm>
              <a:off x="1371600" y="1524000"/>
              <a:ext cx="6477000" cy="1004888"/>
              <a:chOff x="528" y="1104"/>
              <a:chExt cx="4080" cy="633"/>
            </a:xfrm>
          </p:grpSpPr>
          <p:sp>
            <p:nvSpPr>
              <p:cNvPr id="31752" name="Text Box 6"/>
              <p:cNvSpPr txBox="1">
                <a:spLocks noChangeArrowheads="1"/>
              </p:cNvSpPr>
              <p:nvPr/>
            </p:nvSpPr>
            <p:spPr bwMode="auto">
              <a:xfrm>
                <a:off x="1968" y="1104"/>
                <a:ext cx="960" cy="6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rgbClr val="F8F8F8"/>
                    </a:solidFill>
                    <a:latin typeface="Arial" charset="0"/>
                  </a:rPr>
                  <a:t>Adder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rgbClr val="F8F8F8"/>
                    </a:solidFill>
                    <a:latin typeface="Arial" charset="0"/>
                  </a:rPr>
                  <a:t>???</a:t>
                </a:r>
              </a:p>
            </p:txBody>
          </p:sp>
          <p:sp>
            <p:nvSpPr>
              <p:cNvPr id="31753" name="Text Box 7"/>
              <p:cNvSpPr txBox="1">
                <a:spLocks noChangeArrowheads="1"/>
              </p:cNvSpPr>
              <p:nvPr/>
            </p:nvSpPr>
            <p:spPr bwMode="auto">
              <a:xfrm>
                <a:off x="3936" y="1275"/>
                <a:ext cx="67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>
                    <a:latin typeface="Arial" charset="0"/>
                  </a:rPr>
                  <a:t>x + y</a:t>
                </a:r>
              </a:p>
            </p:txBody>
          </p:sp>
          <p:sp>
            <p:nvSpPr>
              <p:cNvPr id="31754" name="Text Box 8"/>
              <p:cNvSpPr txBox="1">
                <a:spLocks noChangeArrowheads="1"/>
              </p:cNvSpPr>
              <p:nvPr/>
            </p:nvSpPr>
            <p:spPr bwMode="auto">
              <a:xfrm>
                <a:off x="528" y="1468"/>
                <a:ext cx="33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Arial" charset="0"/>
                  </a:rPr>
                  <a:t>y</a:t>
                </a:r>
              </a:p>
            </p:txBody>
          </p:sp>
          <p:sp>
            <p:nvSpPr>
              <p:cNvPr id="31755" name="Text Box 9"/>
              <p:cNvSpPr txBox="1">
                <a:spLocks noChangeArrowheads="1"/>
              </p:cNvSpPr>
              <p:nvPr/>
            </p:nvSpPr>
            <p:spPr bwMode="auto">
              <a:xfrm>
                <a:off x="528" y="1200"/>
                <a:ext cx="33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Arial" charset="0"/>
                  </a:rPr>
                  <a:t>x</a:t>
                </a:r>
              </a:p>
            </p:txBody>
          </p:sp>
          <p:grpSp>
            <p:nvGrpSpPr>
              <p:cNvPr id="31756" name="Group 10"/>
              <p:cNvGrpSpPr>
                <a:grpSpLocks/>
              </p:cNvGrpSpPr>
              <p:nvPr/>
            </p:nvGrpSpPr>
            <p:grpSpPr bwMode="auto">
              <a:xfrm>
                <a:off x="864" y="1239"/>
                <a:ext cx="1056" cy="96"/>
                <a:chOff x="864" y="1239"/>
                <a:chExt cx="1056" cy="96"/>
              </a:xfrm>
            </p:grpSpPr>
            <p:sp>
              <p:nvSpPr>
                <p:cNvPr id="31757" name="Line 11"/>
                <p:cNvSpPr>
                  <a:spLocks noChangeShapeType="1"/>
                </p:cNvSpPr>
                <p:nvPr/>
              </p:nvSpPr>
              <p:spPr bwMode="auto">
                <a:xfrm>
                  <a:off x="864" y="1296"/>
                  <a:ext cx="105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1758" name="Line 12"/>
                <p:cNvSpPr>
                  <a:spLocks noChangeShapeType="1"/>
                </p:cNvSpPr>
                <p:nvPr/>
              </p:nvSpPr>
              <p:spPr bwMode="auto">
                <a:xfrm>
                  <a:off x="1296" y="1239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1759" name="Group 13"/>
              <p:cNvGrpSpPr>
                <a:grpSpLocks/>
              </p:cNvGrpSpPr>
              <p:nvPr/>
            </p:nvGrpSpPr>
            <p:grpSpPr bwMode="auto">
              <a:xfrm>
                <a:off x="864" y="1536"/>
                <a:ext cx="1056" cy="96"/>
                <a:chOff x="864" y="1239"/>
                <a:chExt cx="1056" cy="96"/>
              </a:xfrm>
            </p:grpSpPr>
            <p:sp>
              <p:nvSpPr>
                <p:cNvPr id="31760" name="Line 14"/>
                <p:cNvSpPr>
                  <a:spLocks noChangeShapeType="1"/>
                </p:cNvSpPr>
                <p:nvPr/>
              </p:nvSpPr>
              <p:spPr bwMode="auto">
                <a:xfrm>
                  <a:off x="864" y="1296"/>
                  <a:ext cx="105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1761" name="Line 15"/>
                <p:cNvSpPr>
                  <a:spLocks noChangeShapeType="1"/>
                </p:cNvSpPr>
                <p:nvPr/>
              </p:nvSpPr>
              <p:spPr bwMode="auto">
                <a:xfrm>
                  <a:off x="1296" y="1239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1762" name="Group 16"/>
              <p:cNvGrpSpPr>
                <a:grpSpLocks/>
              </p:cNvGrpSpPr>
              <p:nvPr/>
            </p:nvGrpSpPr>
            <p:grpSpPr bwMode="auto">
              <a:xfrm>
                <a:off x="2976" y="1335"/>
                <a:ext cx="1056" cy="96"/>
                <a:chOff x="864" y="1239"/>
                <a:chExt cx="1056" cy="96"/>
              </a:xfrm>
            </p:grpSpPr>
            <p:sp>
              <p:nvSpPr>
                <p:cNvPr id="31763" name="Line 17"/>
                <p:cNvSpPr>
                  <a:spLocks noChangeShapeType="1"/>
                </p:cNvSpPr>
                <p:nvPr/>
              </p:nvSpPr>
              <p:spPr bwMode="auto">
                <a:xfrm>
                  <a:off x="864" y="1296"/>
                  <a:ext cx="105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1764" name="Line 18"/>
                <p:cNvSpPr>
                  <a:spLocks noChangeShapeType="1"/>
                </p:cNvSpPr>
                <p:nvPr/>
              </p:nvSpPr>
              <p:spPr bwMode="auto">
                <a:xfrm>
                  <a:off x="1296" y="1239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>
                    <a:latin typeface="Arial" panose="020B0604020202020204" pitchFamily="34" charset="0"/>
                  </a:endParaRPr>
                </a:p>
              </p:txBody>
            </p:sp>
          </p:grpSp>
        </p:grpSp>
        <p:cxnSp>
          <p:nvCxnSpPr>
            <p:cNvPr id="3" name="Straight Connector 2"/>
            <p:cNvCxnSpPr/>
            <p:nvPr/>
          </p:nvCxnSpPr>
          <p:spPr bwMode="auto">
            <a:xfrm>
              <a:off x="4422912" y="2585210"/>
              <a:ext cx="0" cy="4429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" name="Straight Arrow Connector 4"/>
            <p:cNvCxnSpPr/>
            <p:nvPr/>
          </p:nvCxnSpPr>
          <p:spPr bwMode="auto">
            <a:xfrm>
              <a:off x="4422912" y="3028122"/>
              <a:ext cx="2511288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6781800" y="2834033"/>
              <a:ext cx="1066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latin typeface="Arial" charset="0"/>
                </a:rPr>
                <a:t>Error?</a:t>
              </a:r>
              <a:endParaRPr lang="en-US" sz="1600" dirty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2316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Refined Adder Design</a:t>
            </a:r>
            <a:endParaRPr lang="en-US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57200" y="685800"/>
            <a:ext cx="8458200" cy="130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following slides illustrate an approach used to improve efficiency, versus the ripple-carry design covered earlier.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These may or not be covered, at the discretion of your instructor.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37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Carry-</a:t>
            </a:r>
            <a:r>
              <a:rPr lang="en-US" dirty="0" err="1" smtClean="0"/>
              <a:t>Lookahead</a:t>
            </a:r>
            <a:r>
              <a:rPr lang="en-US" dirty="0" smtClean="0"/>
              <a:t> Logic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Let's look at just how the carry bits depend on the summand bits: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1262896"/>
            <a:ext cx="28194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sz="18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</a:t>
            </a:r>
            <a:r>
              <a:rPr lang="en-US" sz="18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</a:t>
            </a:r>
            <a:r>
              <a:rPr lang="en-US" sz="18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</a:t>
            </a:r>
            <a:r>
              <a:rPr lang="en-US" sz="18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>
              <a:spcBef>
                <a:spcPts val="600"/>
              </a:spcBef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</a:t>
            </a:r>
            <a:r>
              <a:rPr lang="en-US" sz="18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</a:t>
            </a:r>
            <a:r>
              <a:rPr lang="en-US" sz="18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</a:t>
            </a:r>
            <a:r>
              <a:rPr lang="en-US" sz="18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</a:t>
            </a:r>
            <a:r>
              <a:rPr lang="en-US" sz="18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>
              <a:spcBef>
                <a:spcPts val="600"/>
              </a:spcBef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b</a:t>
            </a:r>
            <a:r>
              <a:rPr lang="en-US" sz="18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</a:t>
            </a:r>
            <a:r>
              <a:rPr lang="en-US" sz="18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</a:t>
            </a:r>
            <a:r>
              <a:rPr lang="en-US" sz="18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</a:t>
            </a:r>
            <a:r>
              <a:rPr lang="en-US" sz="18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>
              <a:spcBef>
                <a:spcPts val="600"/>
              </a:spcBef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-------------</a:t>
            </a:r>
          </a:p>
          <a:p>
            <a:pPr>
              <a:spcBef>
                <a:spcPts val="600"/>
              </a:spcBef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</a:t>
            </a:r>
            <a:r>
              <a:rPr lang="en-US" sz="18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</a:t>
            </a:r>
            <a:r>
              <a:rPr lang="en-US" sz="18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</a:t>
            </a:r>
            <a:r>
              <a:rPr lang="en-US" sz="18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</a:t>
            </a:r>
            <a:r>
              <a:rPr lang="en-US" sz="18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1800" b="1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81000" y="3288268"/>
            <a:ext cx="85344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It's clear that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 </a:t>
            </a:r>
            <a:r>
              <a:rPr lang="en-US" sz="1800" dirty="0" smtClean="0">
                <a:latin typeface="Arial" panose="020B0604020202020204" pitchFamily="34" charset="0"/>
              </a:rPr>
              <a:t>if and only if at least two of the bits in the previous column are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800" dirty="0" smtClean="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Since this relationship holds for every carry bit (except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800" dirty="0" smtClean="0">
                <a:latin typeface="Arial" panose="020B0604020202020204" pitchFamily="34" charset="0"/>
              </a:rPr>
              <a:t>), we have the following general Boolean equation for carry bits: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00400" y="1262896"/>
            <a:ext cx="2438400" cy="52322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We will allow for a carry-in in the low-order position (c</a:t>
            </a:r>
            <a:r>
              <a:rPr lang="en-US" sz="1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575639"/>
              </p:ext>
            </p:extLst>
          </p:nvPr>
        </p:nvGraphicFramePr>
        <p:xfrm>
          <a:off x="2590800" y="4495800"/>
          <a:ext cx="3124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7" name="Equation" r:id="rId4" imgW="1562040" imgH="228600" progId="Equation.DSMT4">
                  <p:embed/>
                </p:oleObj>
              </mc:Choice>
              <mc:Fallback>
                <p:oleObj name="Equation" r:id="rId4" imgW="1562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90800" y="4495800"/>
                        <a:ext cx="3124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81000" y="5269468"/>
            <a:ext cx="853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(Note that • represents AND </a:t>
            </a:r>
            <a:r>
              <a:rPr lang="en-US" sz="1800" dirty="0" err="1" smtClean="0">
                <a:latin typeface="Arial" panose="020B0604020202020204" pitchFamily="34" charset="0"/>
              </a:rPr>
              <a:t>and</a:t>
            </a:r>
            <a:r>
              <a:rPr lang="en-US" sz="1800" dirty="0" smtClean="0">
                <a:latin typeface="Arial" panose="020B0604020202020204" pitchFamily="34" charset="0"/>
              </a:rPr>
              <a:t> + represents OR.)</a:t>
            </a:r>
            <a:endParaRPr 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79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Now, this relationship doesn't seem to help until we look at it a bit more deeply: </a:t>
            </a:r>
            <a:endParaRPr lang="en-US" sz="1800" dirty="0">
              <a:latin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145280"/>
              </p:ext>
            </p:extLst>
          </p:nvPr>
        </p:nvGraphicFramePr>
        <p:xfrm>
          <a:off x="1371600" y="1295400"/>
          <a:ext cx="5638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8" name="Equation" r:id="rId3" imgW="2819160" imgH="228600" progId="Equation.DSMT4">
                  <p:embed/>
                </p:oleObj>
              </mc:Choice>
              <mc:Fallback>
                <p:oleObj name="Equation" r:id="rId3" imgW="2819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1295400"/>
                        <a:ext cx="56388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Carry-</a:t>
            </a:r>
            <a:r>
              <a:rPr lang="en-US" dirty="0" err="1" smtClean="0"/>
              <a:t>Lookahead</a:t>
            </a:r>
            <a:r>
              <a:rPr lang="en-US" dirty="0" smtClean="0"/>
              <a:t> Logic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500449"/>
              </p:ext>
            </p:extLst>
          </p:nvPr>
        </p:nvGraphicFramePr>
        <p:xfrm>
          <a:off x="1981200" y="2033899"/>
          <a:ext cx="1371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9" name="Equation" r:id="rId5" imgW="685800" imgH="457200" progId="Equation.DSMT4">
                  <p:embed/>
                </p:oleObj>
              </mc:Choice>
              <mc:Fallback>
                <p:oleObj name="Equation" r:id="rId5" imgW="6858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1200" y="2033899"/>
                        <a:ext cx="13716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2184073"/>
              </p:ext>
            </p:extLst>
          </p:nvPr>
        </p:nvGraphicFramePr>
        <p:xfrm>
          <a:off x="857250" y="3748088"/>
          <a:ext cx="7645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20" name="Equation" r:id="rId7" imgW="3822480" imgH="457200" progId="Equation.DSMT4">
                  <p:embed/>
                </p:oleObj>
              </mc:Choice>
              <mc:Fallback>
                <p:oleObj name="Equation" r:id="rId7" imgW="38224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3748088"/>
                        <a:ext cx="7645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81000" y="1992868"/>
            <a:ext cx="853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If we define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12820" y="3124200"/>
            <a:ext cx="853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then we get the following relationships: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17008" y="5020270"/>
            <a:ext cx="8534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Now, we can calculate all of 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800" baseline="-25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Arial" panose="020B0604020202020204" pitchFamily="34" charset="0"/>
              </a:rPr>
              <a:t> and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Arial" panose="020B0604020202020204" pitchFamily="34" charset="0"/>
              </a:rPr>
              <a:t> terms at once, from the bits of the two summands, and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800" dirty="0" smtClean="0">
                <a:latin typeface="Arial" panose="020B0604020202020204" pitchFamily="34" charset="0"/>
              </a:rPr>
              <a:t> will be given, so we can compute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800" dirty="0" smtClean="0">
                <a:latin typeface="Arial" panose="020B0604020202020204" pitchFamily="34" charset="0"/>
              </a:rPr>
              <a:t> and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800" dirty="0" smtClean="0">
                <a:latin typeface="Arial" panose="020B0604020202020204" pitchFamily="34" charset="0"/>
              </a:rPr>
              <a:t> before we actually do the addition!</a:t>
            </a:r>
            <a:endParaRPr 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80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Finally, here's how we can calculate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800" dirty="0" smtClean="0">
                <a:latin typeface="Arial" panose="020B0604020202020204" pitchFamily="34" charset="0"/>
              </a:rPr>
              <a:t> and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800" dirty="0" smtClean="0">
                <a:latin typeface="Arial" panose="020B0604020202020204" pitchFamily="34" charset="0"/>
              </a:rPr>
              <a:t>: 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Carry-</a:t>
            </a:r>
            <a:r>
              <a:rPr lang="en-US" dirty="0" err="1" smtClean="0"/>
              <a:t>Lookahead</a:t>
            </a:r>
            <a:r>
              <a:rPr lang="en-US" dirty="0" smtClean="0"/>
              <a:t> Logic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125310"/>
              </p:ext>
            </p:extLst>
          </p:nvPr>
        </p:nvGraphicFramePr>
        <p:xfrm>
          <a:off x="1562100" y="1055132"/>
          <a:ext cx="4067175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4" name="Equation" r:id="rId3" imgW="2641320" imgH="685800" progId="Equation.DSMT4">
                  <p:embed/>
                </p:oleObj>
              </mc:Choice>
              <mc:Fallback>
                <p:oleObj name="Equation" r:id="rId3" imgW="26413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1055132"/>
                        <a:ext cx="4067175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17008" y="3352800"/>
            <a:ext cx="8534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So, we have the necessary logic to implement the 4-bit Carry </a:t>
            </a:r>
            <a:r>
              <a:rPr lang="en-US" sz="1800" dirty="0" err="1" smtClean="0">
                <a:latin typeface="Arial" panose="020B0604020202020204" pitchFamily="34" charset="0"/>
              </a:rPr>
              <a:t>Lookahead</a:t>
            </a:r>
            <a:r>
              <a:rPr lang="en-US" sz="1800" dirty="0" smtClean="0">
                <a:latin typeface="Arial" panose="020B0604020202020204" pitchFamily="34" charset="0"/>
              </a:rPr>
              <a:t> unit for our 4-bit Carry </a:t>
            </a:r>
            <a:r>
              <a:rPr lang="en-US" sz="1800" dirty="0" err="1" smtClean="0">
                <a:latin typeface="Arial" panose="020B0604020202020204" pitchFamily="34" charset="0"/>
              </a:rPr>
              <a:t>Lookahead</a:t>
            </a:r>
            <a:r>
              <a:rPr lang="en-US" sz="1800" dirty="0" smtClean="0">
                <a:latin typeface="Arial" panose="020B0604020202020204" pitchFamily="34" charset="0"/>
              </a:rPr>
              <a:t> Adder: </a:t>
            </a:r>
            <a:endParaRPr lang="en-US" sz="1800" dirty="0">
              <a:latin typeface="Arial" panose="020B0604020202020204" pitchFamily="34" charset="0"/>
            </a:endParaRPr>
          </a:p>
        </p:txBody>
      </p:sp>
      <p:pic>
        <p:nvPicPr>
          <p:cNvPr id="14" name="Picture 2" descr="Z:\Spring2015\2506\DL_Assignments\8\Soln\4bitFCAdderOverview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710999"/>
            <a:ext cx="4953000" cy="267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178614"/>
              </p:ext>
            </p:extLst>
          </p:nvPr>
        </p:nvGraphicFramePr>
        <p:xfrm>
          <a:off x="1562100" y="2209800"/>
          <a:ext cx="59055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5" name="Equation" r:id="rId6" imgW="3835080" imgH="685800" progId="Equation.DSMT4">
                  <p:embed/>
                </p:oleObj>
              </mc:Choice>
              <mc:Fallback>
                <p:oleObj name="Equation" r:id="rId6" imgW="3835080" imgH="685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2209800"/>
                        <a:ext cx="5905500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829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Z:\Spring2015\2506\DL_Assignments\8\Soln\4bitFCAdderOverview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05" b="34996"/>
          <a:stretch/>
        </p:blipFill>
        <p:spPr bwMode="auto">
          <a:xfrm>
            <a:off x="419493" y="2892357"/>
            <a:ext cx="5223980" cy="2953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Carry-</a:t>
            </a:r>
            <a:r>
              <a:rPr lang="en-US" dirty="0" err="1" smtClean="0"/>
              <a:t>Lookahead</a:t>
            </a:r>
            <a:r>
              <a:rPr lang="en-US" dirty="0" smtClean="0"/>
              <a:t> Logic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193865"/>
              </p:ext>
            </p:extLst>
          </p:nvPr>
        </p:nvGraphicFramePr>
        <p:xfrm>
          <a:off x="1066800" y="1249680"/>
          <a:ext cx="1097280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7" name="Equation" r:id="rId4" imgW="685800" imgH="457200" progId="Equation.DSMT4">
                  <p:embed/>
                </p:oleObj>
              </mc:Choice>
              <mc:Fallback>
                <p:oleObj name="Equation" r:id="rId4" imgW="6858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49680"/>
                        <a:ext cx="1097280" cy="7315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66354"/>
              </p:ext>
            </p:extLst>
          </p:nvPr>
        </p:nvGraphicFramePr>
        <p:xfrm>
          <a:off x="2819399" y="802726"/>
          <a:ext cx="6125617" cy="14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8" name="Equation" r:id="rId6" imgW="3835080" imgH="914400" progId="Equation.DSMT4">
                  <p:embed/>
                </p:oleObj>
              </mc:Choice>
              <mc:Fallback>
                <p:oleObj name="Equation" r:id="rId6" imgW="3835080" imgH="914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399" y="802726"/>
                        <a:ext cx="6125617" cy="14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eform 6"/>
          <p:cNvSpPr/>
          <p:nvPr/>
        </p:nvSpPr>
        <p:spPr bwMode="auto">
          <a:xfrm>
            <a:off x="1609051" y="2091447"/>
            <a:ext cx="3361783" cy="1643974"/>
          </a:xfrm>
          <a:custGeom>
            <a:avLst/>
            <a:gdLst>
              <a:gd name="connsiteX0" fmla="*/ 54379 w 3361783"/>
              <a:gd name="connsiteY0" fmla="*/ 0 h 1643974"/>
              <a:gd name="connsiteX1" fmla="*/ 64106 w 3361783"/>
              <a:gd name="connsiteY1" fmla="*/ 437744 h 1643974"/>
              <a:gd name="connsiteX2" fmla="*/ 696404 w 3361783"/>
              <a:gd name="connsiteY2" fmla="*/ 778213 h 1643974"/>
              <a:gd name="connsiteX3" fmla="*/ 2136098 w 3361783"/>
              <a:gd name="connsiteY3" fmla="*/ 972766 h 1643974"/>
              <a:gd name="connsiteX4" fmla="*/ 3361783 w 3361783"/>
              <a:gd name="connsiteY4" fmla="*/ 1643974 h 1643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1783" h="1643974">
                <a:moveTo>
                  <a:pt x="54379" y="0"/>
                </a:moveTo>
                <a:cubicBezTo>
                  <a:pt x="5740" y="154021"/>
                  <a:pt x="-42898" y="308042"/>
                  <a:pt x="64106" y="437744"/>
                </a:cubicBezTo>
                <a:cubicBezTo>
                  <a:pt x="171110" y="567446"/>
                  <a:pt x="351072" y="689043"/>
                  <a:pt x="696404" y="778213"/>
                </a:cubicBezTo>
                <a:cubicBezTo>
                  <a:pt x="1041736" y="867383"/>
                  <a:pt x="1691868" y="828473"/>
                  <a:pt x="2136098" y="972766"/>
                </a:cubicBezTo>
                <a:cubicBezTo>
                  <a:pt x="2580328" y="1117059"/>
                  <a:pt x="2971055" y="1380516"/>
                  <a:pt x="3361783" y="1643974"/>
                </a:cubicBezTo>
              </a:path>
            </a:pathLst>
          </a:custGeom>
          <a:noFill/>
          <a:ln w="635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5214026" y="2461098"/>
            <a:ext cx="845925" cy="1254868"/>
          </a:xfrm>
          <a:custGeom>
            <a:avLst/>
            <a:gdLst>
              <a:gd name="connsiteX0" fmla="*/ 690663 w 845925"/>
              <a:gd name="connsiteY0" fmla="*/ 0 h 1254868"/>
              <a:gd name="connsiteX1" fmla="*/ 826851 w 845925"/>
              <a:gd name="connsiteY1" fmla="*/ 291830 h 1254868"/>
              <a:gd name="connsiteX2" fmla="*/ 321012 w 845925"/>
              <a:gd name="connsiteY2" fmla="*/ 603115 h 1254868"/>
              <a:gd name="connsiteX3" fmla="*/ 0 w 845925"/>
              <a:gd name="connsiteY3" fmla="*/ 1254868 h 1254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5925" h="1254868">
                <a:moveTo>
                  <a:pt x="690663" y="0"/>
                </a:moveTo>
                <a:cubicBezTo>
                  <a:pt x="789561" y="95655"/>
                  <a:pt x="888460" y="191311"/>
                  <a:pt x="826851" y="291830"/>
                </a:cubicBezTo>
                <a:cubicBezTo>
                  <a:pt x="765242" y="392349"/>
                  <a:pt x="458820" y="442609"/>
                  <a:pt x="321012" y="603115"/>
                </a:cubicBezTo>
                <a:cubicBezTo>
                  <a:pt x="183203" y="763621"/>
                  <a:pt x="91601" y="1009244"/>
                  <a:pt x="0" y="1254868"/>
                </a:cubicBezTo>
              </a:path>
            </a:pathLst>
          </a:custGeom>
          <a:noFill/>
          <a:ln w="635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94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800" baseline="-25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Arial" panose="020B0604020202020204" pitchFamily="34" charset="0"/>
              </a:rPr>
              <a:t> and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Arial" panose="020B0604020202020204" pitchFamily="34" charset="0"/>
              </a:rPr>
              <a:t> bits represent an abstract view of how carry bits are generated and propagate during addition:</a:t>
            </a:r>
            <a:endParaRPr lang="en-US" sz="1800" dirty="0">
              <a:latin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177889"/>
              </p:ext>
            </p:extLst>
          </p:nvPr>
        </p:nvGraphicFramePr>
        <p:xfrm>
          <a:off x="838200" y="1600200"/>
          <a:ext cx="1244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9" name="Equation" r:id="rId3" imgW="622080" imgH="228600" progId="Equation.DSMT4">
                  <p:embed/>
                </p:oleObj>
              </mc:Choice>
              <mc:Fallback>
                <p:oleObj name="Equation" r:id="rId3" imgW="622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600200"/>
                        <a:ext cx="12446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76922"/>
              </p:ext>
            </p:extLst>
          </p:nvPr>
        </p:nvGraphicFramePr>
        <p:xfrm>
          <a:off x="838200" y="3657600"/>
          <a:ext cx="1371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0" name="Equation" r:id="rId5" imgW="685800" imgH="228600" progId="Equation.DSMT4">
                  <p:embed/>
                </p:oleObj>
              </mc:Choice>
              <mc:Fallback>
                <p:oleObj name="Equation" r:id="rId5" imgW="6858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657600"/>
                        <a:ext cx="1371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895600" y="1600200"/>
            <a:ext cx="49530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 smtClean="0">
                <a:latin typeface="Arial" panose="020B0604020202020204" pitchFamily="34" charset="0"/>
              </a:rPr>
              <a:t>generate bit </a:t>
            </a:r>
            <a:r>
              <a:rPr lang="en-US" sz="1800" dirty="0" smtClean="0">
                <a:latin typeface="Arial" panose="020B0604020202020204" pitchFamily="34" charset="0"/>
              </a:rPr>
              <a:t>for </a:t>
            </a:r>
            <a:r>
              <a:rPr lang="en-US" sz="1800" i="1" dirty="0" err="1" smtClean="0">
                <a:latin typeface="Arial" panose="020B0604020202020204" pitchFamily="34" charset="0"/>
              </a:rPr>
              <a:t>i</a:t>
            </a:r>
            <a:r>
              <a:rPr lang="en-US" sz="1800" dirty="0" err="1" smtClean="0">
                <a:latin typeface="Arial" panose="020B0604020202020204" pitchFamily="34" charset="0"/>
              </a:rPr>
              <a:t>-th</a:t>
            </a:r>
            <a:r>
              <a:rPr lang="en-US" sz="1800" dirty="0" smtClean="0">
                <a:latin typeface="Arial" panose="020B0604020202020204" pitchFamily="34" charset="0"/>
              </a:rPr>
              <a:t> column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adding the summand bits generates a carry-out bit </a:t>
            </a:r>
            <a:r>
              <a:rPr lang="en-US" sz="1800" dirty="0" err="1" smtClean="0">
                <a:latin typeface="Arial" panose="020B0604020202020204" pitchFamily="34" charset="0"/>
              </a:rPr>
              <a:t>iff</a:t>
            </a:r>
            <a:r>
              <a:rPr lang="en-US" sz="1800" dirty="0" smtClean="0">
                <a:latin typeface="Arial" panose="020B0604020202020204" pitchFamily="34" charset="0"/>
              </a:rPr>
              <a:t> both summand bits are 1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895600" y="3662571"/>
            <a:ext cx="49530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 smtClean="0">
                <a:latin typeface="Arial" panose="020B0604020202020204" pitchFamily="34" charset="0"/>
              </a:rPr>
              <a:t>propagate bit </a:t>
            </a:r>
            <a:r>
              <a:rPr lang="en-US" sz="1800" dirty="0" smtClean="0">
                <a:latin typeface="Arial" panose="020B0604020202020204" pitchFamily="34" charset="0"/>
              </a:rPr>
              <a:t>for </a:t>
            </a:r>
            <a:r>
              <a:rPr lang="en-US" sz="1800" i="1" dirty="0" err="1" smtClean="0">
                <a:latin typeface="Arial" panose="020B0604020202020204" pitchFamily="34" charset="0"/>
              </a:rPr>
              <a:t>i</a:t>
            </a:r>
            <a:r>
              <a:rPr lang="en-US" sz="1800" dirty="0" err="1" smtClean="0">
                <a:latin typeface="Arial" panose="020B0604020202020204" pitchFamily="34" charset="0"/>
              </a:rPr>
              <a:t>-th</a:t>
            </a:r>
            <a:r>
              <a:rPr lang="en-US" sz="1800" dirty="0" smtClean="0">
                <a:latin typeface="Arial" panose="020B0604020202020204" pitchFamily="34" charset="0"/>
              </a:rPr>
              <a:t> column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if </a:t>
            </a:r>
            <a:r>
              <a:rPr lang="en-US" sz="1800" i="1" dirty="0" smtClean="0">
                <a:latin typeface="Arial" panose="020B0604020202020204" pitchFamily="34" charset="0"/>
              </a:rPr>
              <a:t>c</a:t>
            </a:r>
            <a:r>
              <a:rPr lang="en-US" sz="1800" i="1" baseline="-25000" dirty="0" smtClean="0">
                <a:latin typeface="Arial" panose="020B0604020202020204" pitchFamily="34" charset="0"/>
              </a:rPr>
              <a:t>i</a:t>
            </a:r>
            <a:r>
              <a:rPr lang="en-US" sz="1800" dirty="0" smtClean="0">
                <a:latin typeface="Arial" panose="020B0604020202020204" pitchFamily="34" charset="0"/>
              </a:rPr>
              <a:t> = 1 (the carry-out bit </a:t>
            </a:r>
            <a:r>
              <a:rPr lang="en-US" sz="1800" u="sng" dirty="0" smtClean="0">
                <a:latin typeface="Arial" panose="020B0604020202020204" pitchFamily="34" charset="0"/>
              </a:rPr>
              <a:t>from</a:t>
            </a:r>
            <a:r>
              <a:rPr lang="en-US" sz="1800" dirty="0" smtClean="0">
                <a:latin typeface="Arial" panose="020B0604020202020204" pitchFamily="34" charset="0"/>
              </a:rPr>
              <a:t> the previous column), there's a carry-out into the next column </a:t>
            </a:r>
            <a:r>
              <a:rPr lang="en-US" sz="1800" dirty="0" err="1" smtClean="0">
                <a:latin typeface="Arial" panose="020B0604020202020204" pitchFamily="34" charset="0"/>
              </a:rPr>
              <a:t>iff</a:t>
            </a:r>
            <a:r>
              <a:rPr lang="en-US" sz="1800" dirty="0" smtClean="0">
                <a:latin typeface="Arial" panose="020B0604020202020204" pitchFamily="34" charset="0"/>
              </a:rPr>
              <a:t> at least one of the summand bits is 1</a:t>
            </a:r>
            <a:endParaRPr 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35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tabLst/>
            </a:pPr>
            <a:r>
              <a:rPr lang="en-US" sz="1800" dirty="0" smtClean="0">
                <a:latin typeface="Arial" panose="020B0604020202020204" pitchFamily="34" charset="0"/>
              </a:rPr>
              <a:t>So, here's why the formulas we've derived make sense intuitively:</a:t>
            </a:r>
            <a:endParaRPr lang="en-US" sz="1800" dirty="0">
              <a:latin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507164"/>
              </p:ext>
            </p:extLst>
          </p:nvPr>
        </p:nvGraphicFramePr>
        <p:xfrm>
          <a:off x="914400" y="1295400"/>
          <a:ext cx="150018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4" name="Equation" r:id="rId3" imgW="939600" imgH="228600" progId="Equation.DSMT4">
                  <p:embed/>
                </p:oleObj>
              </mc:Choice>
              <mc:Fallback>
                <p:oleObj name="Equation" r:id="rId3" imgW="9396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95400"/>
                        <a:ext cx="1500187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139336"/>
              </p:ext>
            </p:extLst>
          </p:nvPr>
        </p:nvGraphicFramePr>
        <p:xfrm>
          <a:off x="914400" y="3124200"/>
          <a:ext cx="612616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5" name="Equation" r:id="rId5" imgW="3835080" imgH="228600" progId="Equation.DSMT4">
                  <p:embed/>
                </p:oleObj>
              </mc:Choice>
              <mc:Fallback>
                <p:oleObj name="Equation" r:id="rId5" imgW="38350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6126163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505200" y="1435150"/>
            <a:ext cx="4267200" cy="13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600"/>
              </a:spcBef>
              <a:tabLst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600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is 1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iff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tabLst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600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was 1 and column 0 propagated it</a:t>
            </a:r>
          </a:p>
          <a:p>
            <a:pPr>
              <a:spcBef>
                <a:spcPts val="600"/>
              </a:spcBef>
              <a:tabLst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>
              <a:spcBef>
                <a:spcPts val="600"/>
              </a:spcBef>
              <a:tabLst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column 0 generated a carry-out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636522" y="3707755"/>
            <a:ext cx="5050277" cy="269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600"/>
              </a:spcBef>
              <a:tabLst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600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is 1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iff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tabLst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600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was 1  and columns 0 to 3 propagated it, or</a:t>
            </a:r>
          </a:p>
          <a:p>
            <a:pPr>
              <a:spcBef>
                <a:spcPts val="600"/>
              </a:spcBef>
              <a:tabLst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column 0 generated a carry-out and columns 1 to 3 propagated it, or</a:t>
            </a:r>
          </a:p>
          <a:p>
            <a:pPr>
              <a:spcBef>
                <a:spcPts val="600"/>
              </a:spcBef>
              <a:tabLst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column 1 generated a carry-out and columns 2 to 3 propagated it, or</a:t>
            </a:r>
          </a:p>
          <a:p>
            <a:pPr>
              <a:spcBef>
                <a:spcPts val="600"/>
              </a:spcBef>
              <a:tabLst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column 2 generated a carry-out and column 3 propagated it, or</a:t>
            </a:r>
          </a:p>
          <a:p>
            <a:pPr>
              <a:spcBef>
                <a:spcPts val="600"/>
              </a:spcBef>
              <a:tabLst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column 3 generated a carry-out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3420229" y="3521413"/>
            <a:ext cx="2860976" cy="680936"/>
          </a:xfrm>
          <a:custGeom>
            <a:avLst/>
            <a:gdLst>
              <a:gd name="connsiteX0" fmla="*/ 217916 w 2860976"/>
              <a:gd name="connsiteY0" fmla="*/ 680936 h 680936"/>
              <a:gd name="connsiteX1" fmla="*/ 13635 w 2860976"/>
              <a:gd name="connsiteY1" fmla="*/ 359923 h 680936"/>
              <a:gd name="connsiteX2" fmla="*/ 558384 w 2860976"/>
              <a:gd name="connsiteY2" fmla="*/ 97276 h 680936"/>
              <a:gd name="connsiteX3" fmla="*/ 1287958 w 2860976"/>
              <a:gd name="connsiteY3" fmla="*/ 145915 h 680936"/>
              <a:gd name="connsiteX4" fmla="*/ 1638154 w 2860976"/>
              <a:gd name="connsiteY4" fmla="*/ 369651 h 680936"/>
              <a:gd name="connsiteX5" fmla="*/ 2747107 w 2860976"/>
              <a:gd name="connsiteY5" fmla="*/ 389106 h 680936"/>
              <a:gd name="connsiteX6" fmla="*/ 2824928 w 2860976"/>
              <a:gd name="connsiteY6" fmla="*/ 0 h 68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0976" h="680936">
                <a:moveTo>
                  <a:pt x="217916" y="680936"/>
                </a:moveTo>
                <a:cubicBezTo>
                  <a:pt x="87403" y="569068"/>
                  <a:pt x="-43110" y="457200"/>
                  <a:pt x="13635" y="359923"/>
                </a:cubicBezTo>
                <a:cubicBezTo>
                  <a:pt x="70380" y="262646"/>
                  <a:pt x="345997" y="132944"/>
                  <a:pt x="558384" y="97276"/>
                </a:cubicBezTo>
                <a:cubicBezTo>
                  <a:pt x="770771" y="61608"/>
                  <a:pt x="1107996" y="100519"/>
                  <a:pt x="1287958" y="145915"/>
                </a:cubicBezTo>
                <a:cubicBezTo>
                  <a:pt x="1467920" y="191311"/>
                  <a:pt x="1394962" y="329119"/>
                  <a:pt x="1638154" y="369651"/>
                </a:cubicBezTo>
                <a:cubicBezTo>
                  <a:pt x="1881346" y="410183"/>
                  <a:pt x="2549311" y="450714"/>
                  <a:pt x="2747107" y="389106"/>
                </a:cubicBezTo>
                <a:cubicBezTo>
                  <a:pt x="2944903" y="327498"/>
                  <a:pt x="2824928" y="0"/>
                  <a:pt x="2824928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3029224" y="3482502"/>
            <a:ext cx="1192580" cy="1128409"/>
          </a:xfrm>
          <a:custGeom>
            <a:avLst/>
            <a:gdLst>
              <a:gd name="connsiteX0" fmla="*/ 570010 w 1192580"/>
              <a:gd name="connsiteY0" fmla="*/ 1128409 h 1128409"/>
              <a:gd name="connsiteX1" fmla="*/ 112810 w 1192580"/>
              <a:gd name="connsiteY1" fmla="*/ 836579 h 1128409"/>
              <a:gd name="connsiteX2" fmla="*/ 54444 w 1192580"/>
              <a:gd name="connsiteY2" fmla="*/ 408562 h 1128409"/>
              <a:gd name="connsiteX3" fmla="*/ 793746 w 1192580"/>
              <a:gd name="connsiteY3" fmla="*/ 68094 h 1128409"/>
              <a:gd name="connsiteX4" fmla="*/ 1192580 w 1192580"/>
              <a:gd name="connsiteY4" fmla="*/ 0 h 1128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2580" h="1128409">
                <a:moveTo>
                  <a:pt x="570010" y="1128409"/>
                </a:moveTo>
                <a:cubicBezTo>
                  <a:pt x="384374" y="1042481"/>
                  <a:pt x="198738" y="956553"/>
                  <a:pt x="112810" y="836579"/>
                </a:cubicBezTo>
                <a:cubicBezTo>
                  <a:pt x="26882" y="716604"/>
                  <a:pt x="-59045" y="536643"/>
                  <a:pt x="54444" y="408562"/>
                </a:cubicBezTo>
                <a:cubicBezTo>
                  <a:pt x="167933" y="280481"/>
                  <a:pt x="604057" y="136188"/>
                  <a:pt x="793746" y="68094"/>
                </a:cubicBezTo>
                <a:cubicBezTo>
                  <a:pt x="983435" y="0"/>
                  <a:pt x="1088007" y="0"/>
                  <a:pt x="1192580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2673994" y="3521413"/>
            <a:ext cx="983606" cy="1575881"/>
          </a:xfrm>
          <a:custGeom>
            <a:avLst/>
            <a:gdLst>
              <a:gd name="connsiteX0" fmla="*/ 983606 w 983606"/>
              <a:gd name="connsiteY0" fmla="*/ 1575881 h 1575881"/>
              <a:gd name="connsiteX1" fmla="*/ 312397 w 983606"/>
              <a:gd name="connsiteY1" fmla="*/ 1313234 h 1575881"/>
              <a:gd name="connsiteX2" fmla="*/ 1112 w 983606"/>
              <a:gd name="connsiteY2" fmla="*/ 418289 h 1575881"/>
              <a:gd name="connsiteX3" fmla="*/ 409674 w 983606"/>
              <a:gd name="connsiteY3" fmla="*/ 0 h 1575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3606" h="1575881">
                <a:moveTo>
                  <a:pt x="983606" y="1575881"/>
                </a:moveTo>
                <a:cubicBezTo>
                  <a:pt x="729876" y="1541023"/>
                  <a:pt x="476146" y="1506166"/>
                  <a:pt x="312397" y="1313234"/>
                </a:cubicBezTo>
                <a:cubicBezTo>
                  <a:pt x="148648" y="1120302"/>
                  <a:pt x="-15101" y="637161"/>
                  <a:pt x="1112" y="418289"/>
                </a:cubicBezTo>
                <a:cubicBezTo>
                  <a:pt x="17325" y="199417"/>
                  <a:pt x="213499" y="99708"/>
                  <a:pt x="409674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2178996" y="3521413"/>
            <a:ext cx="1420238" cy="2225164"/>
          </a:xfrm>
          <a:custGeom>
            <a:avLst/>
            <a:gdLst>
              <a:gd name="connsiteX0" fmla="*/ 1420238 w 1420238"/>
              <a:gd name="connsiteY0" fmla="*/ 2159540 h 2225164"/>
              <a:gd name="connsiteX1" fmla="*/ 787940 w 1420238"/>
              <a:gd name="connsiteY1" fmla="*/ 1955259 h 2225164"/>
              <a:gd name="connsiteX2" fmla="*/ 0 w 1420238"/>
              <a:gd name="connsiteY2" fmla="*/ 0 h 222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0238" h="2225164">
                <a:moveTo>
                  <a:pt x="1420238" y="2159540"/>
                </a:moveTo>
                <a:cubicBezTo>
                  <a:pt x="1222442" y="2237361"/>
                  <a:pt x="1024646" y="2315182"/>
                  <a:pt x="787940" y="1955259"/>
                </a:cubicBezTo>
                <a:cubicBezTo>
                  <a:pt x="551234" y="1595336"/>
                  <a:pt x="0" y="0"/>
                  <a:pt x="0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1566153" y="3540868"/>
            <a:ext cx="1994170" cy="2660105"/>
          </a:xfrm>
          <a:custGeom>
            <a:avLst/>
            <a:gdLst>
              <a:gd name="connsiteX0" fmla="*/ 1994170 w 1994170"/>
              <a:gd name="connsiteY0" fmla="*/ 2655651 h 2660105"/>
              <a:gd name="connsiteX1" fmla="*/ 1167319 w 1994170"/>
              <a:gd name="connsiteY1" fmla="*/ 2451370 h 2660105"/>
              <a:gd name="connsiteX2" fmla="*/ 525294 w 1994170"/>
              <a:gd name="connsiteY2" fmla="*/ 1303506 h 2660105"/>
              <a:gd name="connsiteX3" fmla="*/ 0 w 1994170"/>
              <a:gd name="connsiteY3" fmla="*/ 0 h 266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4170" h="2660105">
                <a:moveTo>
                  <a:pt x="1994170" y="2655651"/>
                </a:moveTo>
                <a:cubicBezTo>
                  <a:pt x="1703151" y="2666189"/>
                  <a:pt x="1412132" y="2676727"/>
                  <a:pt x="1167319" y="2451370"/>
                </a:cubicBezTo>
                <a:cubicBezTo>
                  <a:pt x="922506" y="2226013"/>
                  <a:pt x="719847" y="1712068"/>
                  <a:pt x="525294" y="1303506"/>
                </a:cubicBezTo>
                <a:cubicBezTo>
                  <a:pt x="330741" y="894944"/>
                  <a:pt x="0" y="0"/>
                  <a:pt x="0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2178996" y="1595336"/>
            <a:ext cx="1352144" cy="619218"/>
          </a:xfrm>
          <a:custGeom>
            <a:avLst/>
            <a:gdLst>
              <a:gd name="connsiteX0" fmla="*/ 1352144 w 1352144"/>
              <a:gd name="connsiteY0" fmla="*/ 350196 h 619218"/>
              <a:gd name="connsiteX1" fmla="*/ 846306 w 1352144"/>
              <a:gd name="connsiteY1" fmla="*/ 437745 h 619218"/>
              <a:gd name="connsiteX2" fmla="*/ 214008 w 1352144"/>
              <a:gd name="connsiteY2" fmla="*/ 603115 h 619218"/>
              <a:gd name="connsiteX3" fmla="*/ 0 w 1352144"/>
              <a:gd name="connsiteY3" fmla="*/ 0 h 619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2144" h="619218">
                <a:moveTo>
                  <a:pt x="1352144" y="350196"/>
                </a:moveTo>
                <a:cubicBezTo>
                  <a:pt x="1194069" y="372894"/>
                  <a:pt x="1035995" y="395592"/>
                  <a:pt x="846306" y="437745"/>
                </a:cubicBezTo>
                <a:cubicBezTo>
                  <a:pt x="656617" y="479898"/>
                  <a:pt x="355059" y="676073"/>
                  <a:pt x="214008" y="603115"/>
                </a:cubicBezTo>
                <a:cubicBezTo>
                  <a:pt x="72957" y="530158"/>
                  <a:pt x="36478" y="265079"/>
                  <a:pt x="0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1760706" y="1605064"/>
            <a:ext cx="1731524" cy="883072"/>
          </a:xfrm>
          <a:custGeom>
            <a:avLst/>
            <a:gdLst>
              <a:gd name="connsiteX0" fmla="*/ 1731524 w 1731524"/>
              <a:gd name="connsiteY0" fmla="*/ 671208 h 883072"/>
              <a:gd name="connsiteX1" fmla="*/ 690664 w 1731524"/>
              <a:gd name="connsiteY1" fmla="*/ 846306 h 883072"/>
              <a:gd name="connsiteX2" fmla="*/ 311285 w 1731524"/>
              <a:gd name="connsiteY2" fmla="*/ 797668 h 883072"/>
              <a:gd name="connsiteX3" fmla="*/ 0 w 1731524"/>
              <a:gd name="connsiteY3" fmla="*/ 0 h 88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1524" h="883072">
                <a:moveTo>
                  <a:pt x="1731524" y="671208"/>
                </a:moveTo>
                <a:cubicBezTo>
                  <a:pt x="1329447" y="748218"/>
                  <a:pt x="927371" y="825229"/>
                  <a:pt x="690664" y="846306"/>
                </a:cubicBezTo>
                <a:cubicBezTo>
                  <a:pt x="453957" y="867383"/>
                  <a:pt x="426396" y="938719"/>
                  <a:pt x="311285" y="797668"/>
                </a:cubicBezTo>
                <a:cubicBezTo>
                  <a:pt x="196174" y="656617"/>
                  <a:pt x="98087" y="328308"/>
                  <a:pt x="0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1507787" y="1692613"/>
            <a:ext cx="1994170" cy="1140378"/>
          </a:xfrm>
          <a:custGeom>
            <a:avLst/>
            <a:gdLst>
              <a:gd name="connsiteX0" fmla="*/ 1994170 w 1994170"/>
              <a:gd name="connsiteY0" fmla="*/ 894944 h 1140378"/>
              <a:gd name="connsiteX1" fmla="*/ 1400783 w 1994170"/>
              <a:gd name="connsiteY1" fmla="*/ 992221 h 1140378"/>
              <a:gd name="connsiteX2" fmla="*/ 398834 w 1994170"/>
              <a:gd name="connsiteY2" fmla="*/ 1079770 h 1140378"/>
              <a:gd name="connsiteX3" fmla="*/ 0 w 1994170"/>
              <a:gd name="connsiteY3" fmla="*/ 0 h 1140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4170" h="1140378">
                <a:moveTo>
                  <a:pt x="1994170" y="894944"/>
                </a:moveTo>
                <a:cubicBezTo>
                  <a:pt x="1830421" y="928180"/>
                  <a:pt x="1666672" y="961417"/>
                  <a:pt x="1400783" y="992221"/>
                </a:cubicBezTo>
                <a:cubicBezTo>
                  <a:pt x="1134894" y="1023025"/>
                  <a:pt x="632298" y="1245140"/>
                  <a:pt x="398834" y="1079770"/>
                </a:cubicBezTo>
                <a:cubicBezTo>
                  <a:pt x="165370" y="914400"/>
                  <a:pt x="82685" y="457200"/>
                  <a:pt x="0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24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Implementation Below the Gate Level</a:t>
            </a:r>
            <a:endParaRPr lang="en-US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57200" y="685800"/>
            <a:ext cx="8458200" cy="130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following slides illustrate how transistors might be used to implement the logic gates introduced earlier.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These may or not be covered, at the discretion of your instructor.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35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Aside: Transistors</a:t>
            </a:r>
            <a:endParaRPr lang="en-US" altLang="en-US" dirty="0"/>
          </a:p>
        </p:txBody>
      </p:sp>
      <p:sp>
        <p:nvSpPr>
          <p:cNvPr id="32773" name="Text Box 9"/>
          <p:cNvSpPr txBox="1">
            <a:spLocks noChangeArrowheads="1"/>
          </p:cNvSpPr>
          <p:nvPr/>
        </p:nvSpPr>
        <p:spPr bwMode="auto">
          <a:xfrm>
            <a:off x="381000" y="696019"/>
            <a:ext cx="83962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Transistors are a primary building block for electronic circuits.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2801" y="6015335"/>
            <a:ext cx="5638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	By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Brews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ohare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- Own work, CC BY-SA 3.0, https://commons.wikimedia.org/w/index.php?curid=18796795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038600" y="1872997"/>
            <a:ext cx="4748284" cy="3982735"/>
            <a:chOff x="1981200" y="1831811"/>
            <a:chExt cx="4748284" cy="3982735"/>
          </a:xfrm>
        </p:grpSpPr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1990754" y="4737328"/>
              <a:ext cx="4683106" cy="10772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dirty="0" smtClean="0">
                  <a:latin typeface="Arial" panose="020B0604020202020204" pitchFamily="34" charset="0"/>
                </a:rPr>
                <a:t>MOS-FET</a:t>
              </a:r>
            </a:p>
            <a:p>
              <a:pPr>
                <a:spcBef>
                  <a:spcPct val="50000"/>
                </a:spcBef>
              </a:pPr>
              <a:r>
                <a:rPr lang="en-US" sz="1600" dirty="0" smtClean="0">
                  <a:latin typeface="Arial" panose="020B0604020202020204" pitchFamily="34" charset="0"/>
                </a:rPr>
                <a:t>(metal-oxide-semiconductor field-effect transistor)</a:t>
              </a:r>
            </a:p>
            <a:p>
              <a:pPr>
                <a:spcBef>
                  <a:spcPct val="50000"/>
                </a:spcBef>
              </a:pPr>
              <a:r>
                <a:rPr lang="en-US" sz="1600" dirty="0" smtClean="0">
                  <a:latin typeface="Arial" panose="020B0604020202020204" pitchFamily="34" charset="0"/>
                </a:rPr>
                <a:t>Mohamed Atalla &amp; </a:t>
              </a:r>
              <a:r>
                <a:rPr lang="en-US" sz="1600" dirty="0" err="1" smtClean="0">
                  <a:latin typeface="Arial" panose="020B0604020202020204" pitchFamily="34" charset="0"/>
                </a:rPr>
                <a:t>Dawon</a:t>
              </a:r>
              <a:r>
                <a:rPr lang="en-US" sz="1600" dirty="0" smtClean="0">
                  <a:latin typeface="Arial" panose="020B0604020202020204" pitchFamily="34" charset="0"/>
                </a:rPr>
                <a:t> </a:t>
              </a:r>
              <a:r>
                <a:rPr lang="en-US" sz="1600" dirty="0" err="1" smtClean="0">
                  <a:latin typeface="Arial" panose="020B0604020202020204" pitchFamily="34" charset="0"/>
                </a:rPr>
                <a:t>Kahng</a:t>
              </a:r>
              <a:r>
                <a:rPr lang="en-US" sz="1600" dirty="0" smtClean="0">
                  <a:latin typeface="Arial" panose="020B0604020202020204" pitchFamily="34" charset="0"/>
                </a:rPr>
                <a:t>, Bell Labs 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981200" y="1831811"/>
              <a:ext cx="4748284" cy="2773943"/>
              <a:chOff x="1981200" y="1831811"/>
              <a:chExt cx="4748284" cy="2773943"/>
            </a:xfrm>
          </p:grpSpPr>
          <p:sp>
            <p:nvSpPr>
              <p:cNvPr id="15" name="Text Box 9"/>
              <p:cNvSpPr txBox="1">
                <a:spLocks noChangeArrowheads="1"/>
              </p:cNvSpPr>
              <p:nvPr/>
            </p:nvSpPr>
            <p:spPr bwMode="auto">
              <a:xfrm>
                <a:off x="3774315" y="1831811"/>
                <a:ext cx="1115984" cy="33855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/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 smtClean="0">
                    <a:latin typeface="Arial" panose="020B0604020202020204" pitchFamily="34" charset="0"/>
                  </a:rPr>
                  <a:t>gate input</a:t>
                </a:r>
                <a:endParaRPr lang="en-US" sz="16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" name="Text Box 9"/>
              <p:cNvSpPr txBox="1">
                <a:spLocks noChangeArrowheads="1"/>
              </p:cNvSpPr>
              <p:nvPr/>
            </p:nvSpPr>
            <p:spPr bwMode="auto">
              <a:xfrm>
                <a:off x="1981200" y="3105455"/>
                <a:ext cx="838200" cy="33855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/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 smtClean="0">
                    <a:latin typeface="Arial" panose="020B0604020202020204" pitchFamily="34" charset="0"/>
                  </a:rPr>
                  <a:t>source</a:t>
                </a:r>
                <a:endParaRPr lang="en-US" sz="16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" name="Text Box 9"/>
              <p:cNvSpPr txBox="1">
                <a:spLocks noChangeArrowheads="1"/>
              </p:cNvSpPr>
              <p:nvPr/>
            </p:nvSpPr>
            <p:spPr bwMode="auto">
              <a:xfrm>
                <a:off x="6031524" y="3119653"/>
                <a:ext cx="697960" cy="33855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/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 smtClean="0">
                    <a:latin typeface="Arial" panose="020B0604020202020204" pitchFamily="34" charset="0"/>
                  </a:rPr>
                  <a:t>drain</a:t>
                </a:r>
                <a:endParaRPr lang="en-US" sz="1600" dirty="0">
                  <a:latin typeface="Arial" panose="020B0604020202020204" pitchFamily="34" charset="0"/>
                </a:endParaRPr>
              </a:p>
            </p:txBody>
          </p:sp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81132" y="2170365"/>
                <a:ext cx="3150392" cy="2096835"/>
              </a:xfrm>
              <a:prstGeom prst="rect">
                <a:avLst/>
              </a:prstGeom>
            </p:spPr>
          </p:pic>
          <p:sp>
            <p:nvSpPr>
              <p:cNvPr id="21" name="Text Box 9"/>
              <p:cNvSpPr txBox="1">
                <a:spLocks noChangeArrowheads="1"/>
              </p:cNvSpPr>
              <p:nvPr/>
            </p:nvSpPr>
            <p:spPr bwMode="auto">
              <a:xfrm>
                <a:off x="4144248" y="4267200"/>
                <a:ext cx="656352" cy="33855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/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 smtClean="0">
                    <a:latin typeface="Arial" panose="020B0604020202020204" pitchFamily="34" charset="0"/>
                  </a:rPr>
                  <a:t>base</a:t>
                </a:r>
                <a:endParaRPr lang="en-US" sz="16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Text Box 9"/>
              <p:cNvSpPr txBox="1">
                <a:spLocks noChangeArrowheads="1"/>
              </p:cNvSpPr>
              <p:nvPr/>
            </p:nvSpPr>
            <p:spPr bwMode="auto">
              <a:xfrm>
                <a:off x="5336773" y="2473677"/>
                <a:ext cx="1027518" cy="33855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/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 smtClean="0">
                    <a:latin typeface="Arial" panose="020B0604020202020204" pitchFamily="34" charset="0"/>
                  </a:rPr>
                  <a:t>insulator</a:t>
                </a:r>
                <a:endParaRPr lang="en-US" sz="1600" dirty="0"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394" y="1872997"/>
            <a:ext cx="2267266" cy="3543795"/>
          </a:xfrm>
          <a:prstGeom prst="rect">
            <a:avLst/>
          </a:prstGeom>
        </p:spPr>
      </p:pic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1395927" y="1469174"/>
            <a:ext cx="838200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1953</a:t>
            </a:r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5970607" y="1447800"/>
            <a:ext cx="838200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1959</a:t>
            </a:r>
            <a:endParaRPr lang="en-U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7392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Aside: Transistors</a:t>
            </a:r>
            <a:endParaRPr lang="en-US" alt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57200" y="1583498"/>
            <a:ext cx="4748284" cy="2773943"/>
            <a:chOff x="1981200" y="1831811"/>
            <a:chExt cx="4748284" cy="2773943"/>
          </a:xfrm>
        </p:grpSpPr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3774315" y="1831811"/>
              <a:ext cx="1115984" cy="33855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latin typeface="Arial" panose="020B0604020202020204" pitchFamily="34" charset="0"/>
                </a:rPr>
                <a:t>gate input</a:t>
              </a:r>
              <a:endParaRPr lang="en-US" sz="1600" dirty="0">
                <a:latin typeface="Arial" panose="020B0604020202020204" pitchFamily="34" charset="0"/>
              </a:endParaRPr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1981200" y="3105455"/>
              <a:ext cx="838200" cy="33855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latin typeface="Arial" panose="020B0604020202020204" pitchFamily="34" charset="0"/>
                </a:rPr>
                <a:t>source</a:t>
              </a:r>
              <a:endParaRPr lang="en-US" sz="1600" dirty="0">
                <a:latin typeface="Arial" panose="020B0604020202020204" pitchFamily="34" charset="0"/>
              </a:endParaRP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6031524" y="3119653"/>
              <a:ext cx="697960" cy="33855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latin typeface="Arial" panose="020B0604020202020204" pitchFamily="34" charset="0"/>
                </a:rPr>
                <a:t>drain</a:t>
              </a:r>
              <a:endParaRPr lang="en-US" sz="1600" dirty="0">
                <a:latin typeface="Arial" panose="020B0604020202020204" pitchFamily="34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1132" y="2170365"/>
              <a:ext cx="3150392" cy="2096835"/>
            </a:xfrm>
            <a:prstGeom prst="rect">
              <a:avLst/>
            </a:prstGeom>
          </p:spPr>
        </p:pic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4144248" y="4267200"/>
              <a:ext cx="656352" cy="33855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latin typeface="Arial" panose="020B0604020202020204" pitchFamily="34" charset="0"/>
                </a:rPr>
                <a:t>base</a:t>
              </a:r>
              <a:endParaRPr lang="en-US" sz="1600" dirty="0">
                <a:latin typeface="Arial" panose="020B0604020202020204" pitchFamily="34" charset="0"/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5336773" y="2473677"/>
              <a:ext cx="1027518" cy="33855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latin typeface="Arial" panose="020B0604020202020204" pitchFamily="34" charset="0"/>
                </a:rPr>
                <a:t>insulator</a:t>
              </a:r>
              <a:endParaRPr lang="en-US" sz="1600" dirty="0">
                <a:latin typeface="Arial" panose="020B0604020202020204" pitchFamily="34" charset="0"/>
              </a:endParaRPr>
            </a:p>
          </p:txBody>
        </p:sp>
      </p:grp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330322" y="3802123"/>
            <a:ext cx="3519488" cy="1077218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P-type transistor</a:t>
            </a:r>
            <a:endParaRPr lang="en-US" sz="1600" dirty="0">
              <a:latin typeface="Arial" panose="020B0604020202020204" pitchFamily="34" charset="0"/>
            </a:endParaRPr>
          </a:p>
          <a:p>
            <a:pPr marL="1254125" indent="-1254125">
              <a:spcBef>
                <a:spcPct val="50000"/>
              </a:spcBef>
            </a:pPr>
            <a:r>
              <a:rPr lang="en-US" sz="1600" dirty="0">
                <a:latin typeface="Arial" panose="020B0604020202020204" pitchFamily="34" charset="0"/>
              </a:rPr>
              <a:t>gate input 0:	source is sent to drain</a:t>
            </a:r>
          </a:p>
          <a:p>
            <a:pPr marL="1254125" indent="-1254125"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gate input 1:	drain is "floating"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5330322" y="1219200"/>
            <a:ext cx="3519488" cy="1077218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N-type transistor</a:t>
            </a:r>
            <a:endParaRPr lang="en-US" sz="1600" dirty="0">
              <a:latin typeface="Arial" panose="020B0604020202020204" pitchFamily="34" charset="0"/>
            </a:endParaRPr>
          </a:p>
          <a:p>
            <a:pPr marL="1254125" indent="-1254125">
              <a:spcBef>
                <a:spcPct val="50000"/>
              </a:spcBef>
            </a:pPr>
            <a:r>
              <a:rPr lang="en-US" sz="1600" dirty="0">
                <a:latin typeface="Arial" panose="020B0604020202020204" pitchFamily="34" charset="0"/>
              </a:rPr>
              <a:t>gate input 0:	drain is "floating"</a:t>
            </a:r>
          </a:p>
          <a:p>
            <a:pPr marL="1254125" indent="-1254125"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gate </a:t>
            </a:r>
            <a:r>
              <a:rPr lang="en-US" sz="1600" dirty="0">
                <a:latin typeface="Arial" panose="020B0604020202020204" pitchFamily="34" charset="0"/>
              </a:rPr>
              <a:t>input </a:t>
            </a:r>
            <a:r>
              <a:rPr lang="en-US" sz="1600" dirty="0" smtClean="0">
                <a:latin typeface="Arial" panose="020B0604020202020204" pitchFamily="34" charset="0"/>
              </a:rPr>
              <a:t>1:</a:t>
            </a:r>
            <a:r>
              <a:rPr lang="en-US" sz="1600" dirty="0">
                <a:latin typeface="Arial" panose="020B0604020202020204" pitchFamily="34" charset="0"/>
              </a:rPr>
              <a:t>	source is sent to </a:t>
            </a:r>
            <a:r>
              <a:rPr lang="en-US" sz="1600" dirty="0" smtClean="0">
                <a:latin typeface="Arial" panose="020B0604020202020204" pitchFamily="34" charset="0"/>
              </a:rPr>
              <a:t>drain</a:t>
            </a:r>
            <a:endParaRPr lang="en-U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4245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Basic Logic Gates</a:t>
            </a:r>
          </a:p>
        </p:txBody>
      </p:sp>
      <p:sp>
        <p:nvSpPr>
          <p:cNvPr id="32773" name="Text Box 9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Fundamental building blocks of circuits; mirror the standard logical operations:</a:t>
            </a:r>
          </a:p>
        </p:txBody>
      </p:sp>
      <p:sp>
        <p:nvSpPr>
          <p:cNvPr id="32774" name="Text Box 10"/>
          <p:cNvSpPr txBox="1">
            <a:spLocks noChangeArrowheads="1"/>
          </p:cNvSpPr>
          <p:nvPr/>
        </p:nvSpPr>
        <p:spPr bwMode="auto">
          <a:xfrm>
            <a:off x="6705600" y="1447800"/>
            <a:ext cx="990600" cy="33655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OR gate</a:t>
            </a:r>
          </a:p>
        </p:txBody>
      </p:sp>
      <p:sp>
        <p:nvSpPr>
          <p:cNvPr id="32775" name="Text Box 11"/>
          <p:cNvSpPr txBox="1">
            <a:spLocks noChangeArrowheads="1"/>
          </p:cNvSpPr>
          <p:nvPr/>
        </p:nvSpPr>
        <p:spPr bwMode="auto">
          <a:xfrm>
            <a:off x="3733800" y="1447800"/>
            <a:ext cx="1219200" cy="33655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AND gate</a:t>
            </a:r>
          </a:p>
        </p:txBody>
      </p:sp>
      <p:sp>
        <p:nvSpPr>
          <p:cNvPr id="32776" name="Text Box 12"/>
          <p:cNvSpPr txBox="1">
            <a:spLocks noChangeArrowheads="1"/>
          </p:cNvSpPr>
          <p:nvPr/>
        </p:nvSpPr>
        <p:spPr bwMode="auto">
          <a:xfrm>
            <a:off x="914400" y="1447800"/>
            <a:ext cx="1219200" cy="33655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NOT gate</a:t>
            </a:r>
          </a:p>
        </p:txBody>
      </p:sp>
      <p:graphicFrame>
        <p:nvGraphicFramePr>
          <p:cNvPr id="32847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728999"/>
              </p:ext>
            </p:extLst>
          </p:nvPr>
        </p:nvGraphicFramePr>
        <p:xfrm>
          <a:off x="838200" y="3033713"/>
          <a:ext cx="1371600" cy="100584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2848" name="Group 80"/>
          <p:cNvGraphicFramePr>
            <a:graphicFrameLocks noGrp="1"/>
          </p:cNvGraphicFramePr>
          <p:nvPr/>
        </p:nvGraphicFramePr>
        <p:xfrm>
          <a:off x="3276600" y="3025775"/>
          <a:ext cx="2133600" cy="1828800"/>
        </p:xfrm>
        <a:graphic>
          <a:graphicData uri="http://schemas.openxmlformats.org/drawingml/2006/table">
            <a:tbl>
              <a:tblPr/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2849" name="Group 81"/>
          <p:cNvGraphicFramePr>
            <a:graphicFrameLocks noGrp="1"/>
          </p:cNvGraphicFramePr>
          <p:nvPr/>
        </p:nvGraphicFramePr>
        <p:xfrm>
          <a:off x="6172200" y="3022600"/>
          <a:ext cx="2133600" cy="1831340"/>
        </p:xfrm>
        <a:graphic>
          <a:graphicData uri="http://schemas.openxmlformats.org/drawingml/2006/table">
            <a:tbl>
              <a:tblPr/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843" name="Text Box 241"/>
          <p:cNvSpPr txBox="1">
            <a:spLocks noChangeArrowheads="1"/>
          </p:cNvSpPr>
          <p:nvPr/>
        </p:nvSpPr>
        <p:spPr bwMode="auto">
          <a:xfrm>
            <a:off x="457200" y="5195888"/>
            <a:ext cx="84582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Note the outputs of the AND </a:t>
            </a:r>
            <a:r>
              <a:rPr lang="en-US" sz="1800" dirty="0" err="1">
                <a:latin typeface="Arial" panose="020B0604020202020204" pitchFamily="34" charset="0"/>
              </a:rPr>
              <a:t>and</a:t>
            </a:r>
            <a:r>
              <a:rPr lang="en-US" sz="1800" dirty="0">
                <a:latin typeface="Arial" panose="020B0604020202020204" pitchFamily="34" charset="0"/>
              </a:rPr>
              <a:t> OR gates are commutative with respect to the inputs.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Multi-way versions of the AND </a:t>
            </a:r>
            <a:r>
              <a:rPr lang="en-US" sz="1800" dirty="0" err="1">
                <a:latin typeface="Arial" panose="020B0604020202020204" pitchFamily="34" charset="0"/>
              </a:rPr>
              <a:t>and</a:t>
            </a:r>
            <a:r>
              <a:rPr lang="en-US" sz="1800" dirty="0">
                <a:latin typeface="Arial" panose="020B0604020202020204" pitchFamily="34" charset="0"/>
              </a:rPr>
              <a:t> OR gates are commonly assumed in design.</a:t>
            </a:r>
          </a:p>
        </p:txBody>
      </p:sp>
      <p:pic>
        <p:nvPicPr>
          <p:cNvPr id="15362" name="Picture 2" descr="D:\Spring2012\2505\Notes\Figures\NotG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2271713"/>
            <a:ext cx="15716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D:\Spring2012\2505\Notes\Figures\AndGa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3" y="2038350"/>
            <a:ext cx="220027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D:\Spring2012\2505\Notes\Figures\OrGat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5" y="2081213"/>
            <a:ext cx="21526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2970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nimBg="1"/>
      <p:bldP spid="32775" grpId="0" animBg="1"/>
      <p:bldP spid="3284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59947"/>
            <a:ext cx="3143250" cy="3352800"/>
          </a:xfrm>
          <a:prstGeom prst="rect">
            <a:avLst/>
          </a:prstGeom>
        </p:spPr>
      </p:pic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Aside: Implementing Logic Gates</a:t>
            </a:r>
            <a:endParaRPr lang="en-US" altLang="en-US" dirty="0"/>
          </a:p>
        </p:txBody>
      </p:sp>
      <p:sp>
        <p:nvSpPr>
          <p:cNvPr id="32773" name="Text Box 9"/>
          <p:cNvSpPr txBox="1">
            <a:spLocks noChangeArrowheads="1"/>
          </p:cNvSpPr>
          <p:nvPr/>
        </p:nvSpPr>
        <p:spPr bwMode="auto">
          <a:xfrm>
            <a:off x="381000" y="696019"/>
            <a:ext cx="533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Here's one way an inverter might be implemented: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32843" name="Text Box 241"/>
          <p:cNvSpPr txBox="1">
            <a:spLocks noChangeArrowheads="1"/>
          </p:cNvSpPr>
          <p:nvPr/>
        </p:nvSpPr>
        <p:spPr bwMode="auto">
          <a:xfrm>
            <a:off x="3200400" y="6093023"/>
            <a:ext cx="5791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 smtClean="0">
                <a:latin typeface="Arial" panose="020B0604020202020204" pitchFamily="34" charset="0"/>
              </a:rPr>
              <a:t>(Apologies to electronics engineers for the inherent imprecision of this.)</a:t>
            </a:r>
            <a:endParaRPr lang="en-US" sz="1400" dirty="0">
              <a:latin typeface="Arial" panose="020B0604020202020204" pitchFamily="34" charset="0"/>
            </a:endParaRPr>
          </a:p>
        </p:txBody>
      </p:sp>
      <p:pic>
        <p:nvPicPr>
          <p:cNvPr id="15362" name="Picture 2" descr="D:\Spring2012\2505\Notes\Figures\NotGat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726281"/>
            <a:ext cx="15716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582627" y="2421402"/>
            <a:ext cx="1115984" cy="33855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data input</a:t>
            </a:r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915056" y="2557046"/>
            <a:ext cx="838200" cy="33855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source</a:t>
            </a:r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4305300" y="4451421"/>
            <a:ext cx="4610100" cy="33855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Output signal equals complement of data input.</a:t>
            </a:r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071938" y="1631606"/>
            <a:ext cx="3519488" cy="1077218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P-type transistor</a:t>
            </a:r>
            <a:endParaRPr lang="en-US" sz="1600" dirty="0">
              <a:latin typeface="Arial" panose="020B0604020202020204" pitchFamily="34" charset="0"/>
            </a:endParaRPr>
          </a:p>
          <a:p>
            <a:pPr marL="1254125" indent="-1254125">
              <a:spcBef>
                <a:spcPct val="50000"/>
              </a:spcBef>
            </a:pPr>
            <a:r>
              <a:rPr lang="en-US" sz="1600" dirty="0">
                <a:latin typeface="Arial" panose="020B0604020202020204" pitchFamily="34" charset="0"/>
              </a:rPr>
              <a:t>gate input 0:	source is sent to drain</a:t>
            </a:r>
          </a:p>
          <a:p>
            <a:pPr marL="1254125" indent="-1254125"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gate input 1:	drain is "floating"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920728" y="3317881"/>
            <a:ext cx="697960" cy="33855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drain</a:t>
            </a:r>
            <a:endParaRPr lang="en-US" sz="1600" dirty="0">
              <a:latin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2627" y="4191000"/>
            <a:ext cx="3657600" cy="1526264"/>
            <a:chOff x="582627" y="4213609"/>
            <a:chExt cx="3657600" cy="1526264"/>
          </a:xfrm>
        </p:grpSpPr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582627" y="5031987"/>
              <a:ext cx="3657600" cy="70788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dirty="0" smtClean="0">
                  <a:latin typeface="Arial" panose="020B0604020202020204" pitchFamily="34" charset="0"/>
                </a:rPr>
                <a:t>Pull resistor</a:t>
              </a:r>
            </a:p>
            <a:p>
              <a:pPr>
                <a:spcBef>
                  <a:spcPct val="50000"/>
                </a:spcBef>
              </a:pPr>
              <a:r>
                <a:rPr lang="en-US" sz="1600" dirty="0" smtClean="0">
                  <a:latin typeface="Arial" panose="020B0604020202020204" pitchFamily="34" charset="0"/>
                </a:rPr>
                <a:t>(reduces signal that's less than 1 to 0)</a:t>
              </a:r>
              <a:endParaRPr lang="en-US" sz="1600" dirty="0">
                <a:latin typeface="Arial" panose="020B0604020202020204" pitchFamily="34" charset="0"/>
              </a:endParaRPr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838200" y="4213609"/>
              <a:ext cx="1264595" cy="758758"/>
            </a:xfrm>
            <a:custGeom>
              <a:avLst/>
              <a:gdLst>
                <a:gd name="connsiteX0" fmla="*/ 0 w 1264595"/>
                <a:gd name="connsiteY0" fmla="*/ 758758 h 758758"/>
                <a:gd name="connsiteX1" fmla="*/ 214008 w 1264595"/>
                <a:gd name="connsiteY1" fmla="*/ 311285 h 758758"/>
                <a:gd name="connsiteX2" fmla="*/ 1264595 w 1264595"/>
                <a:gd name="connsiteY2" fmla="*/ 0 h 75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64595" h="758758">
                  <a:moveTo>
                    <a:pt x="0" y="758758"/>
                  </a:moveTo>
                  <a:cubicBezTo>
                    <a:pt x="1621" y="598251"/>
                    <a:pt x="3242" y="437745"/>
                    <a:pt x="214008" y="311285"/>
                  </a:cubicBezTo>
                  <a:cubicBezTo>
                    <a:pt x="424774" y="184825"/>
                    <a:pt x="844684" y="92412"/>
                    <a:pt x="1264595" y="0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4" name="Freeform 3"/>
          <p:cNvSpPr/>
          <p:nvPr/>
        </p:nvSpPr>
        <p:spPr bwMode="auto">
          <a:xfrm>
            <a:off x="2330421" y="1974715"/>
            <a:ext cx="1745468" cy="680936"/>
          </a:xfrm>
          <a:custGeom>
            <a:avLst/>
            <a:gdLst>
              <a:gd name="connsiteX0" fmla="*/ 1745468 w 1745468"/>
              <a:gd name="connsiteY0" fmla="*/ 0 h 680936"/>
              <a:gd name="connsiteX1" fmla="*/ 1220175 w 1745468"/>
              <a:gd name="connsiteY1" fmla="*/ 87549 h 680936"/>
              <a:gd name="connsiteX2" fmla="*/ 889434 w 1745468"/>
              <a:gd name="connsiteY2" fmla="*/ 194553 h 680936"/>
              <a:gd name="connsiteX3" fmla="*/ 296047 w 1745468"/>
              <a:gd name="connsiteY3" fmla="*/ 165370 h 680936"/>
              <a:gd name="connsiteX4" fmla="*/ 4217 w 1745468"/>
              <a:gd name="connsiteY4" fmla="*/ 369651 h 680936"/>
              <a:gd name="connsiteX5" fmla="*/ 150132 w 1745468"/>
              <a:gd name="connsiteY5" fmla="*/ 680936 h 68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5468" h="680936">
                <a:moveTo>
                  <a:pt x="1745468" y="0"/>
                </a:moveTo>
                <a:cubicBezTo>
                  <a:pt x="1554157" y="27562"/>
                  <a:pt x="1362847" y="55124"/>
                  <a:pt x="1220175" y="87549"/>
                </a:cubicBezTo>
                <a:cubicBezTo>
                  <a:pt x="1077503" y="119974"/>
                  <a:pt x="1043455" y="181583"/>
                  <a:pt x="889434" y="194553"/>
                </a:cubicBezTo>
                <a:cubicBezTo>
                  <a:pt x="735413" y="207523"/>
                  <a:pt x="443583" y="136187"/>
                  <a:pt x="296047" y="165370"/>
                </a:cubicBezTo>
                <a:cubicBezTo>
                  <a:pt x="148511" y="194553"/>
                  <a:pt x="28536" y="283723"/>
                  <a:pt x="4217" y="369651"/>
                </a:cubicBezTo>
                <a:cubicBezTo>
                  <a:pt x="-20102" y="455579"/>
                  <a:pt x="65015" y="568257"/>
                  <a:pt x="150132" y="680936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887055" y="3160356"/>
            <a:ext cx="685800" cy="33855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gate</a:t>
            </a:r>
            <a:endParaRPr lang="en-U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4107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43" grpId="0"/>
      <p:bldP spid="15" grpId="0" animBg="1"/>
      <p:bldP spid="16" grpId="0" animBg="1"/>
      <p:bldP spid="17" grpId="0" animBg="1"/>
      <p:bldP spid="20" grpId="0" animBg="1"/>
      <p:bldP spid="2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510466"/>
            <a:ext cx="3257550" cy="4114800"/>
          </a:xfrm>
          <a:prstGeom prst="rect">
            <a:avLst/>
          </a:prstGeom>
        </p:spPr>
      </p:pic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Aside: Implementing Logic Gates</a:t>
            </a:r>
            <a:endParaRPr lang="en-US" altLang="en-US" dirty="0"/>
          </a:p>
        </p:txBody>
      </p:sp>
      <p:pic>
        <p:nvPicPr>
          <p:cNvPr id="15363" name="Picture 3" descr="D:\Spring2012\2505\Notes\Figures\AndGa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5" y="744467"/>
            <a:ext cx="220027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81000" y="696019"/>
            <a:ext cx="5715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Here's one way an AND gate might be implemented: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15" name="Text Box 241"/>
          <p:cNvSpPr txBox="1">
            <a:spLocks noChangeArrowheads="1"/>
          </p:cNvSpPr>
          <p:nvPr/>
        </p:nvSpPr>
        <p:spPr bwMode="auto">
          <a:xfrm>
            <a:off x="3200400" y="6093023"/>
            <a:ext cx="5791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 smtClean="0">
                <a:latin typeface="Arial" panose="020B0604020202020204" pitchFamily="34" charset="0"/>
              </a:rPr>
              <a:t>(Apologies to electronics engineers for the inherent imprecision of this.)</a:t>
            </a:r>
            <a:endParaRPr lang="en-US" sz="1400" dirty="0">
              <a:latin typeface="Arial" panose="020B0604020202020204" pitchFamily="34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609600" y="2296219"/>
            <a:ext cx="1115984" cy="33855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data input</a:t>
            </a:r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048000" y="2410475"/>
            <a:ext cx="838200" cy="33855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source</a:t>
            </a:r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648200" y="5196156"/>
            <a:ext cx="3810000" cy="33855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Output signal equals AND of data inputs</a:t>
            </a:r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071938" y="1631606"/>
            <a:ext cx="3519488" cy="1077218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N-type transistor</a:t>
            </a:r>
            <a:endParaRPr lang="en-US" sz="1600" dirty="0">
              <a:latin typeface="Arial" panose="020B0604020202020204" pitchFamily="34" charset="0"/>
            </a:endParaRPr>
          </a:p>
          <a:p>
            <a:pPr marL="1254125" indent="-1254125">
              <a:spcBef>
                <a:spcPct val="50000"/>
              </a:spcBef>
            </a:pPr>
            <a:r>
              <a:rPr lang="en-US" sz="1600" dirty="0">
                <a:latin typeface="Arial" panose="020B0604020202020204" pitchFamily="34" charset="0"/>
              </a:rPr>
              <a:t>gate input 0:	drain is "floating"</a:t>
            </a:r>
          </a:p>
          <a:p>
            <a:pPr marL="1254125" indent="-1254125"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gate </a:t>
            </a:r>
            <a:r>
              <a:rPr lang="en-US" sz="1600" dirty="0">
                <a:latin typeface="Arial" panose="020B0604020202020204" pitchFamily="34" charset="0"/>
              </a:rPr>
              <a:t>input </a:t>
            </a:r>
            <a:r>
              <a:rPr lang="en-US" sz="1600" dirty="0" smtClean="0">
                <a:latin typeface="Arial" panose="020B0604020202020204" pitchFamily="34" charset="0"/>
              </a:rPr>
              <a:t>1:</a:t>
            </a:r>
            <a:r>
              <a:rPr lang="en-US" sz="1600" dirty="0">
                <a:latin typeface="Arial" panose="020B0604020202020204" pitchFamily="34" charset="0"/>
              </a:rPr>
              <a:t>	source is sent to </a:t>
            </a:r>
            <a:r>
              <a:rPr lang="en-US" sz="1600" dirty="0" smtClean="0">
                <a:latin typeface="Arial" panose="020B0604020202020204" pitchFamily="34" charset="0"/>
              </a:rPr>
              <a:t>drain</a:t>
            </a:r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090762" y="3033975"/>
            <a:ext cx="697960" cy="33855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drain</a:t>
            </a:r>
            <a:endParaRPr lang="en-US" sz="1600" dirty="0">
              <a:latin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62976" y="4895737"/>
            <a:ext cx="1520757" cy="1131106"/>
            <a:chOff x="462976" y="4895737"/>
            <a:chExt cx="1520757" cy="1131106"/>
          </a:xfrm>
        </p:grpSpPr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462976" y="5688289"/>
              <a:ext cx="1442024" cy="33855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dirty="0" smtClean="0">
                  <a:latin typeface="Arial" panose="020B0604020202020204" pitchFamily="34" charset="0"/>
                </a:rPr>
                <a:t>Pull resistors</a:t>
              </a:r>
              <a:endParaRPr lang="en-US" sz="1600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719138" y="4895737"/>
              <a:ext cx="1264595" cy="758758"/>
            </a:xfrm>
            <a:custGeom>
              <a:avLst/>
              <a:gdLst>
                <a:gd name="connsiteX0" fmla="*/ 0 w 1264595"/>
                <a:gd name="connsiteY0" fmla="*/ 758758 h 758758"/>
                <a:gd name="connsiteX1" fmla="*/ 214008 w 1264595"/>
                <a:gd name="connsiteY1" fmla="*/ 311285 h 758758"/>
                <a:gd name="connsiteX2" fmla="*/ 1264595 w 1264595"/>
                <a:gd name="connsiteY2" fmla="*/ 0 h 75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64595" h="758758">
                  <a:moveTo>
                    <a:pt x="0" y="758758"/>
                  </a:moveTo>
                  <a:cubicBezTo>
                    <a:pt x="1621" y="598251"/>
                    <a:pt x="3242" y="437745"/>
                    <a:pt x="214008" y="311285"/>
                  </a:cubicBezTo>
                  <a:cubicBezTo>
                    <a:pt x="424774" y="184825"/>
                    <a:pt x="844684" y="92412"/>
                    <a:pt x="1264595" y="0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609600" y="3429000"/>
            <a:ext cx="1115984" cy="33855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data input</a:t>
            </a:r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 rot="5400000">
            <a:off x="2057400" y="2231024"/>
            <a:ext cx="685801" cy="33855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gate</a:t>
            </a:r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772383" y="1784262"/>
            <a:ext cx="1322962" cy="842206"/>
          </a:xfrm>
          <a:custGeom>
            <a:avLst/>
            <a:gdLst>
              <a:gd name="connsiteX0" fmla="*/ 1322962 w 1322962"/>
              <a:gd name="connsiteY0" fmla="*/ 34810 h 842206"/>
              <a:gd name="connsiteX1" fmla="*/ 1040860 w 1322962"/>
              <a:gd name="connsiteY1" fmla="*/ 25083 h 842206"/>
              <a:gd name="connsiteX2" fmla="*/ 398834 w 1322962"/>
              <a:gd name="connsiteY2" fmla="*/ 316912 h 842206"/>
              <a:gd name="connsiteX3" fmla="*/ 0 w 1322962"/>
              <a:gd name="connsiteY3" fmla="*/ 842206 h 84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2962" h="842206">
                <a:moveTo>
                  <a:pt x="1322962" y="34810"/>
                </a:moveTo>
                <a:cubicBezTo>
                  <a:pt x="1258921" y="6438"/>
                  <a:pt x="1194881" y="-21934"/>
                  <a:pt x="1040860" y="25083"/>
                </a:cubicBezTo>
                <a:cubicBezTo>
                  <a:pt x="886839" y="72100"/>
                  <a:pt x="572311" y="180725"/>
                  <a:pt x="398834" y="316912"/>
                </a:cubicBezTo>
                <a:cubicBezTo>
                  <a:pt x="225357" y="453099"/>
                  <a:pt x="112678" y="647652"/>
                  <a:pt x="0" y="842206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634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  <p:bldP spid="18" grpId="0" animBg="1"/>
      <p:bldP spid="20" grpId="0" animBg="1"/>
      <p:bldP spid="21" grpId="0" animBg="1"/>
      <p:bldP spid="2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449" y="1264854"/>
            <a:ext cx="3512303" cy="4229100"/>
          </a:xfrm>
          <a:prstGeom prst="rect">
            <a:avLst/>
          </a:prstGeom>
        </p:spPr>
      </p:pic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Aside: Implementing Logic Gates</a:t>
            </a:r>
            <a:endParaRPr lang="en-US" altLang="en-US" dirty="0"/>
          </a:p>
        </p:txBody>
      </p:sp>
      <p:pic>
        <p:nvPicPr>
          <p:cNvPr id="15365" name="Picture 5" descr="D:\Spring2012\2505\Notes\Figures\OrGa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85800"/>
            <a:ext cx="21526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81000" y="696019"/>
            <a:ext cx="5715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Here's one way an OR gate might be implemented: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16" name="Text Box 241"/>
          <p:cNvSpPr txBox="1">
            <a:spLocks noChangeArrowheads="1"/>
          </p:cNvSpPr>
          <p:nvPr/>
        </p:nvSpPr>
        <p:spPr bwMode="auto">
          <a:xfrm>
            <a:off x="3200400" y="6093023"/>
            <a:ext cx="5791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 smtClean="0">
                <a:latin typeface="Arial" panose="020B0604020202020204" pitchFamily="34" charset="0"/>
              </a:rPr>
              <a:t>(Apologies to electronics engineers for the inherent imprecision of this.)</a:t>
            </a:r>
            <a:endParaRPr lang="en-US" sz="1400" dirty="0">
              <a:latin typeface="Arial" panose="020B0604020202020204" pitchFamily="34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09600" y="2296219"/>
            <a:ext cx="1115984" cy="33855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data input</a:t>
            </a:r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493043" y="2232506"/>
            <a:ext cx="838200" cy="33855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source</a:t>
            </a:r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092127" y="5085546"/>
            <a:ext cx="3733800" cy="33855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Output signal equals OR of data inputs</a:t>
            </a:r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5303196" y="1615410"/>
            <a:ext cx="3519488" cy="1077218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N-type transistor</a:t>
            </a:r>
            <a:endParaRPr lang="en-US" sz="1600" dirty="0">
              <a:latin typeface="Arial" panose="020B0604020202020204" pitchFamily="34" charset="0"/>
            </a:endParaRPr>
          </a:p>
          <a:p>
            <a:pPr marL="1254125" indent="-1254125">
              <a:spcBef>
                <a:spcPct val="50000"/>
              </a:spcBef>
            </a:pPr>
            <a:r>
              <a:rPr lang="en-US" sz="1600" dirty="0">
                <a:latin typeface="Arial" panose="020B0604020202020204" pitchFamily="34" charset="0"/>
              </a:rPr>
              <a:t>gate input 0:	drain is "floating"</a:t>
            </a:r>
          </a:p>
          <a:p>
            <a:pPr marL="1254125" indent="-1254125"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gate </a:t>
            </a:r>
            <a:r>
              <a:rPr lang="en-US" sz="1600" dirty="0">
                <a:latin typeface="Arial" panose="020B0604020202020204" pitchFamily="34" charset="0"/>
              </a:rPr>
              <a:t>input </a:t>
            </a:r>
            <a:r>
              <a:rPr lang="en-US" sz="1600" dirty="0" smtClean="0">
                <a:latin typeface="Arial" panose="020B0604020202020204" pitchFamily="34" charset="0"/>
              </a:rPr>
              <a:t>1:</a:t>
            </a:r>
            <a:r>
              <a:rPr lang="en-US" sz="1600" dirty="0">
                <a:latin typeface="Arial" panose="020B0604020202020204" pitchFamily="34" charset="0"/>
              </a:rPr>
              <a:t>	source is sent to </a:t>
            </a:r>
            <a:r>
              <a:rPr lang="en-US" sz="1600" dirty="0" smtClean="0">
                <a:latin typeface="Arial" panose="020B0604020202020204" pitchFamily="34" charset="0"/>
              </a:rPr>
              <a:t>drain</a:t>
            </a:r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3810000" y="3040850"/>
            <a:ext cx="697960" cy="33855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drain</a:t>
            </a:r>
            <a:endParaRPr lang="en-US" sz="1600" dirty="0">
              <a:latin typeface="Arial" panose="020B060402020202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451043" y="4964894"/>
            <a:ext cx="1520757" cy="1131106"/>
            <a:chOff x="462976" y="4895737"/>
            <a:chExt cx="1520757" cy="1131106"/>
          </a:xfrm>
        </p:grpSpPr>
        <p:sp>
          <p:nvSpPr>
            <p:cNvPr id="23" name="Text Box 9"/>
            <p:cNvSpPr txBox="1">
              <a:spLocks noChangeArrowheads="1"/>
            </p:cNvSpPr>
            <p:nvPr/>
          </p:nvSpPr>
          <p:spPr bwMode="auto">
            <a:xfrm>
              <a:off x="462976" y="5688289"/>
              <a:ext cx="1442024" cy="33855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dirty="0" smtClean="0">
                  <a:latin typeface="Arial" panose="020B0604020202020204" pitchFamily="34" charset="0"/>
                </a:rPr>
                <a:t>Pull resistor</a:t>
              </a:r>
              <a:endParaRPr lang="en-US" sz="1600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719138" y="4895737"/>
              <a:ext cx="1264595" cy="758758"/>
            </a:xfrm>
            <a:custGeom>
              <a:avLst/>
              <a:gdLst>
                <a:gd name="connsiteX0" fmla="*/ 0 w 1264595"/>
                <a:gd name="connsiteY0" fmla="*/ 758758 h 758758"/>
                <a:gd name="connsiteX1" fmla="*/ 214008 w 1264595"/>
                <a:gd name="connsiteY1" fmla="*/ 311285 h 758758"/>
                <a:gd name="connsiteX2" fmla="*/ 1264595 w 1264595"/>
                <a:gd name="connsiteY2" fmla="*/ 0 h 75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64595" h="758758">
                  <a:moveTo>
                    <a:pt x="0" y="758758"/>
                  </a:moveTo>
                  <a:cubicBezTo>
                    <a:pt x="1621" y="598251"/>
                    <a:pt x="3242" y="437745"/>
                    <a:pt x="214008" y="311285"/>
                  </a:cubicBezTo>
                  <a:cubicBezTo>
                    <a:pt x="424774" y="184825"/>
                    <a:pt x="844684" y="92412"/>
                    <a:pt x="1264595" y="0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5" name="Text Box 9"/>
          <p:cNvSpPr txBox="1">
            <a:spLocks noChangeArrowheads="1"/>
          </p:cNvSpPr>
          <p:nvPr/>
        </p:nvSpPr>
        <p:spPr bwMode="auto">
          <a:xfrm rot="5400000">
            <a:off x="2136991" y="2973567"/>
            <a:ext cx="685800" cy="33855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gate</a:t>
            </a:r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609600" y="3471446"/>
            <a:ext cx="1115984" cy="33855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data input</a:t>
            </a:r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2987727" y="1459088"/>
            <a:ext cx="2352758" cy="1021465"/>
          </a:xfrm>
          <a:custGeom>
            <a:avLst/>
            <a:gdLst>
              <a:gd name="connsiteX0" fmla="*/ 2352758 w 2352758"/>
              <a:gd name="connsiteY0" fmla="*/ 311346 h 1021465"/>
              <a:gd name="connsiteX1" fmla="*/ 1243805 w 2352758"/>
              <a:gd name="connsiteY1" fmla="*/ 61 h 1021465"/>
              <a:gd name="connsiteX2" fmla="*/ 86213 w 2352758"/>
              <a:gd name="connsiteY2" fmla="*/ 291891 h 1021465"/>
              <a:gd name="connsiteX3" fmla="*/ 173762 w 2352758"/>
              <a:gd name="connsiteY3" fmla="*/ 1021465 h 1021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2758" h="1021465">
                <a:moveTo>
                  <a:pt x="2352758" y="311346"/>
                </a:moveTo>
                <a:cubicBezTo>
                  <a:pt x="1987160" y="157324"/>
                  <a:pt x="1621562" y="3303"/>
                  <a:pt x="1243805" y="61"/>
                </a:cubicBezTo>
                <a:cubicBezTo>
                  <a:pt x="866048" y="-3181"/>
                  <a:pt x="264553" y="121657"/>
                  <a:pt x="86213" y="291891"/>
                </a:cubicBezTo>
                <a:cubicBezTo>
                  <a:pt x="-92127" y="462125"/>
                  <a:pt x="40817" y="741795"/>
                  <a:pt x="173762" y="1021465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986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  <p:bldP spid="19" grpId="0" animBg="1"/>
      <p:bldP spid="21" grpId="0" animBg="1"/>
      <p:bldP spid="25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71450"/>
            <a:ext cx="6553200" cy="342900"/>
          </a:xfrm>
          <a:noFill/>
        </p:spPr>
        <p:txBody>
          <a:bodyPr lIns="90487" tIns="44450" rIns="90487" bIns="44450"/>
          <a:lstStyle/>
          <a:p>
            <a:r>
              <a:rPr lang="en-US" altLang="en-US" dirty="0"/>
              <a:t>Additional Common Logic Gates</a:t>
            </a:r>
          </a:p>
        </p:txBody>
      </p:sp>
      <p:sp>
        <p:nvSpPr>
          <p:cNvPr id="36869" name="Text Box 8"/>
          <p:cNvSpPr txBox="1">
            <a:spLocks noChangeArrowheads="1"/>
          </p:cNvSpPr>
          <p:nvPr/>
        </p:nvSpPr>
        <p:spPr bwMode="auto">
          <a:xfrm>
            <a:off x="3886200" y="762000"/>
            <a:ext cx="1371600" cy="33655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NAND gate</a:t>
            </a:r>
          </a:p>
        </p:txBody>
      </p:sp>
      <p:sp>
        <p:nvSpPr>
          <p:cNvPr id="36870" name="Text Box 9"/>
          <p:cNvSpPr txBox="1">
            <a:spLocks noChangeArrowheads="1"/>
          </p:cNvSpPr>
          <p:nvPr/>
        </p:nvSpPr>
        <p:spPr bwMode="auto">
          <a:xfrm>
            <a:off x="927100" y="762000"/>
            <a:ext cx="1219200" cy="33655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XOR gate</a:t>
            </a:r>
          </a:p>
        </p:txBody>
      </p:sp>
      <p:graphicFrame>
        <p:nvGraphicFramePr>
          <p:cNvPr id="36981" name="Group 117"/>
          <p:cNvGraphicFramePr>
            <a:graphicFrameLocks noGrp="1"/>
          </p:cNvGraphicFramePr>
          <p:nvPr/>
        </p:nvGraphicFramePr>
        <p:xfrm>
          <a:off x="584200" y="2089150"/>
          <a:ext cx="2133600" cy="1828800"/>
        </p:xfrm>
        <a:graphic>
          <a:graphicData uri="http://schemas.openxmlformats.org/drawingml/2006/table">
            <a:tbl>
              <a:tblPr/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6982" name="Group 118"/>
          <p:cNvGraphicFramePr>
            <a:graphicFrameLocks noGrp="1"/>
          </p:cNvGraphicFramePr>
          <p:nvPr/>
        </p:nvGraphicFramePr>
        <p:xfrm>
          <a:off x="3644900" y="2057400"/>
          <a:ext cx="2133600" cy="1856740"/>
        </p:xfrm>
        <a:graphic>
          <a:graphicData uri="http://schemas.openxmlformats.org/drawingml/2006/table">
            <a:tbl>
              <a:tblPr/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923" name="Text Box 110"/>
          <p:cNvSpPr txBox="1">
            <a:spLocks noChangeArrowheads="1"/>
          </p:cNvSpPr>
          <p:nvPr/>
        </p:nvSpPr>
        <p:spPr bwMode="auto">
          <a:xfrm>
            <a:off x="7023100" y="762000"/>
            <a:ext cx="1130300" cy="33655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NOR gate</a:t>
            </a:r>
          </a:p>
        </p:txBody>
      </p:sp>
      <p:graphicFrame>
        <p:nvGraphicFramePr>
          <p:cNvPr id="36983" name="Group 119"/>
          <p:cNvGraphicFramePr>
            <a:graphicFrameLocks noGrp="1"/>
          </p:cNvGraphicFramePr>
          <p:nvPr/>
        </p:nvGraphicFramePr>
        <p:xfrm>
          <a:off x="6629400" y="2057400"/>
          <a:ext cx="2133600" cy="1856740"/>
        </p:xfrm>
        <a:graphic>
          <a:graphicData uri="http://schemas.openxmlformats.org/drawingml/2006/table">
            <a:tbl>
              <a:tblPr/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950" name="Text Box 143"/>
          <p:cNvSpPr txBox="1">
            <a:spLocks noChangeArrowheads="1"/>
          </p:cNvSpPr>
          <p:nvPr/>
        </p:nvSpPr>
        <p:spPr bwMode="auto">
          <a:xfrm>
            <a:off x="2438400" y="4648200"/>
            <a:ext cx="1412875" cy="33655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XNOR gate</a:t>
            </a:r>
          </a:p>
        </p:txBody>
      </p:sp>
      <p:graphicFrame>
        <p:nvGraphicFramePr>
          <p:cNvPr id="36984" name="Group 120"/>
          <p:cNvGraphicFramePr>
            <a:graphicFrameLocks noGrp="1"/>
          </p:cNvGraphicFramePr>
          <p:nvPr/>
        </p:nvGraphicFramePr>
        <p:xfrm>
          <a:off x="4495800" y="4394200"/>
          <a:ext cx="2133600" cy="1856740"/>
        </p:xfrm>
        <a:graphic>
          <a:graphicData uri="http://schemas.openxmlformats.org/drawingml/2006/table">
            <a:tbl>
              <a:tblPr/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6386" name="Picture 2" descr="D:\Spring2012\2505\Notes\Figures\XORG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8" y="1239434"/>
            <a:ext cx="2167842" cy="665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D:\Spring2012\2505\Notes\Figures\NANDGa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1223963"/>
            <a:ext cx="23431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D:\Spring2012\2505\Notes\Figures\NORGat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5" y="1219200"/>
            <a:ext cx="229552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 descr="D:\Spring2012\2505\Notes\Figures\XNORGat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300" y="5210175"/>
            <a:ext cx="231457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366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nimBg="1"/>
      <p:bldP spid="36923" grpId="0" animBg="1"/>
      <p:bldP spid="369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71450"/>
            <a:ext cx="6553200" cy="342900"/>
          </a:xfrm>
          <a:noFill/>
        </p:spPr>
        <p:txBody>
          <a:bodyPr lIns="90487" tIns="44450" rIns="90487" bIns="44450"/>
          <a:lstStyle/>
          <a:p>
            <a:r>
              <a:rPr lang="en-US" altLang="en-US" dirty="0"/>
              <a:t>Combinational and Sequential Circuits</a:t>
            </a: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458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A </a:t>
            </a:r>
            <a:r>
              <a:rPr lang="en-US" sz="1800" i="1" dirty="0">
                <a:latin typeface="Arial" panose="020B0604020202020204" pitchFamily="34" charset="0"/>
              </a:rPr>
              <a:t>combinational circuit</a:t>
            </a:r>
            <a:r>
              <a:rPr lang="en-US" sz="1800" dirty="0">
                <a:latin typeface="Arial" panose="020B0604020202020204" pitchFamily="34" charset="0"/>
              </a:rPr>
              <a:t> is one with no "memory".  That is, its output depends only upon the current state of its inputs, and not at all on the current state of the circuit itself.</a:t>
            </a:r>
          </a:p>
        </p:txBody>
      </p:sp>
      <p:sp>
        <p:nvSpPr>
          <p:cNvPr id="34822" name="Text Box 9"/>
          <p:cNvSpPr txBox="1">
            <a:spLocks noChangeArrowheads="1"/>
          </p:cNvSpPr>
          <p:nvPr/>
        </p:nvSpPr>
        <p:spPr bwMode="auto">
          <a:xfrm>
            <a:off x="457200" y="22860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A </a:t>
            </a:r>
            <a:r>
              <a:rPr lang="en-US" sz="1800" i="1" dirty="0">
                <a:latin typeface="Arial" panose="020B0604020202020204" pitchFamily="34" charset="0"/>
              </a:rPr>
              <a:t>sequential circuit</a:t>
            </a:r>
            <a:r>
              <a:rPr lang="en-US" sz="1800" dirty="0">
                <a:latin typeface="Arial" panose="020B0604020202020204" pitchFamily="34" charset="0"/>
              </a:rPr>
              <a:t> is one whose output depends not only upon the current state of its inputs, but also on the current state of the circuit itself.</a:t>
            </a:r>
          </a:p>
        </p:txBody>
      </p:sp>
      <p:sp>
        <p:nvSpPr>
          <p:cNvPr id="34823" name="Text Box 10"/>
          <p:cNvSpPr txBox="1">
            <a:spLocks noChangeArrowheads="1"/>
          </p:cNvSpPr>
          <p:nvPr/>
        </p:nvSpPr>
        <p:spPr bwMode="auto">
          <a:xfrm>
            <a:off x="457200" y="3778250"/>
            <a:ext cx="845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For now, we will consider only combinational circuits.</a:t>
            </a:r>
          </a:p>
        </p:txBody>
      </p:sp>
    </p:spTree>
    <p:extLst>
      <p:ext uri="{BB962C8B-B14F-4D97-AF65-F5344CB8AC3E}">
        <p14:creationId xmlns:p14="http://schemas.microsoft.com/office/powerpoint/2010/main" val="578055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71450"/>
            <a:ext cx="6553200" cy="342900"/>
          </a:xfrm>
          <a:noFill/>
        </p:spPr>
        <p:txBody>
          <a:bodyPr lIns="90487" tIns="44450" rIns="90487" bIns="44450"/>
          <a:lstStyle/>
          <a:p>
            <a:r>
              <a:rPr lang="en-US" altLang="en-US" dirty="0"/>
              <a:t>From Function to Combinational Circuit</a:t>
            </a:r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Given a simple Boolean function, it is relatively easy to design a circuit composed of the basic logic gates to implement the function:</a:t>
            </a:r>
          </a:p>
        </p:txBody>
      </p:sp>
      <p:graphicFrame>
        <p:nvGraphicFramePr>
          <p:cNvPr id="358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333121"/>
              </p:ext>
            </p:extLst>
          </p:nvPr>
        </p:nvGraphicFramePr>
        <p:xfrm>
          <a:off x="5416550" y="1152525"/>
          <a:ext cx="1570038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6" name="Equation" r:id="rId3" imgW="939600" imgH="241200" progId="Equation.DSMT4">
                  <p:embed/>
                </p:oleObj>
              </mc:Choice>
              <mc:Fallback>
                <p:oleObj name="Equation" r:id="rId3" imgW="939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6550" y="1152525"/>
                        <a:ext cx="1570038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7" name="Text Box 6"/>
          <p:cNvSpPr txBox="1">
            <a:spLocks noChangeArrowheads="1"/>
          </p:cNvSpPr>
          <p:nvPr/>
        </p:nvSpPr>
        <p:spPr bwMode="auto">
          <a:xfrm>
            <a:off x="457200" y="44196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This circuit implements the </a:t>
            </a:r>
            <a:r>
              <a:rPr lang="en-US" sz="1800" i="1" dirty="0">
                <a:latin typeface="Arial" panose="020B0604020202020204" pitchFamily="34" charset="0"/>
              </a:rPr>
              <a:t>exclusive or</a:t>
            </a:r>
            <a:r>
              <a:rPr lang="en-US" sz="1800" dirty="0">
                <a:latin typeface="Arial" panose="020B0604020202020204" pitchFamily="34" charset="0"/>
              </a:rPr>
              <a:t> (XOR) </a:t>
            </a:r>
            <a:r>
              <a:rPr lang="en-US" sz="1800" dirty="0" smtClean="0">
                <a:latin typeface="Arial" panose="020B0604020202020204" pitchFamily="34" charset="0"/>
              </a:rPr>
              <a:t>function, </a:t>
            </a:r>
            <a:r>
              <a:rPr lang="en-US" sz="1800" dirty="0">
                <a:latin typeface="Arial" panose="020B0604020202020204" pitchFamily="34" charset="0"/>
              </a:rPr>
              <a:t>often represented as a single logic gate:</a:t>
            </a:r>
          </a:p>
        </p:txBody>
      </p:sp>
      <p:pic>
        <p:nvPicPr>
          <p:cNvPr id="5135" name="Picture 15" descr="D:\Spring2012\2505\Notes\Figures\XORGat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832" y="5195888"/>
            <a:ext cx="2931793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7" name="Picture 17" descr="D:\Spring2012\2505\Notes\Figures\DL_Slide0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203" y="1828800"/>
            <a:ext cx="4442685" cy="219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020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Sum-of-Products Form</a:t>
            </a:r>
          </a:p>
        </p:txBody>
      </p:sp>
      <p:sp>
        <p:nvSpPr>
          <p:cNvPr id="41989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A Boolean expression is said to be in </a:t>
            </a:r>
            <a:r>
              <a:rPr lang="en-US" sz="1800" i="1" dirty="0">
                <a:latin typeface="Arial" panose="020B0604020202020204" pitchFamily="34" charset="0"/>
              </a:rPr>
              <a:t>sum-of-products form</a:t>
            </a:r>
            <a:r>
              <a:rPr lang="en-US" sz="1800" dirty="0">
                <a:latin typeface="Arial" panose="020B0604020202020204" pitchFamily="34" charset="0"/>
              </a:rPr>
              <a:t> if it is expressed as a sum of terms, each of which is a product of variables and/or their complements:</a:t>
            </a:r>
          </a:p>
        </p:txBody>
      </p:sp>
      <p:graphicFrame>
        <p:nvGraphicFramePr>
          <p:cNvPr id="41990" name="Object 4"/>
          <p:cNvGraphicFramePr>
            <a:graphicFrameLocks noChangeAspect="1"/>
          </p:cNvGraphicFramePr>
          <p:nvPr/>
        </p:nvGraphicFramePr>
        <p:xfrm>
          <a:off x="5702300" y="1511300"/>
          <a:ext cx="1155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8" name="Equation" r:id="rId3" imgW="634680" imgH="215640" progId="Equation.3">
                  <p:embed/>
                </p:oleObj>
              </mc:Choice>
              <mc:Fallback>
                <p:oleObj name="Equation" r:id="rId3" imgW="634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2300" y="1511300"/>
                        <a:ext cx="1155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1" name="Text Box 5"/>
          <p:cNvSpPr txBox="1">
            <a:spLocks noChangeArrowheads="1"/>
          </p:cNvSpPr>
          <p:nvPr/>
        </p:nvSpPr>
        <p:spPr bwMode="auto">
          <a:xfrm>
            <a:off x="457200" y="2514600"/>
            <a:ext cx="84582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It's relatively easy to see that every Boolean expression can be written in this form.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Why?</a:t>
            </a:r>
          </a:p>
        </p:txBody>
      </p:sp>
      <p:sp>
        <p:nvSpPr>
          <p:cNvPr id="41992" name="Text Box 6"/>
          <p:cNvSpPr txBox="1">
            <a:spLocks noChangeArrowheads="1"/>
          </p:cNvSpPr>
          <p:nvPr/>
        </p:nvSpPr>
        <p:spPr bwMode="auto">
          <a:xfrm>
            <a:off x="457200" y="3563938"/>
            <a:ext cx="84582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 algn="l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The summands in the sum-of-products form are called </a:t>
            </a:r>
            <a:r>
              <a:rPr lang="en-US" sz="1800" i="1" dirty="0" err="1">
                <a:latin typeface="Arial" panose="020B0604020202020204" pitchFamily="34" charset="0"/>
              </a:rPr>
              <a:t>minterms</a:t>
            </a:r>
            <a:r>
              <a:rPr lang="en-US" sz="1800" dirty="0">
                <a:latin typeface="Arial" panose="020B0604020202020204" pitchFamily="34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each </a:t>
            </a:r>
            <a:r>
              <a:rPr lang="en-US" sz="1800" dirty="0" err="1">
                <a:latin typeface="Arial" panose="020B0604020202020204" pitchFamily="34" charset="0"/>
              </a:rPr>
              <a:t>minterm</a:t>
            </a:r>
            <a:r>
              <a:rPr lang="en-US" sz="1800" dirty="0">
                <a:latin typeface="Arial" panose="020B0604020202020204" pitchFamily="34" charset="0"/>
              </a:rPr>
              <a:t> contains each of the variables, or its complement, exactly once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each </a:t>
            </a:r>
            <a:r>
              <a:rPr lang="en-US" sz="1800" dirty="0" err="1">
                <a:latin typeface="Arial" panose="020B0604020202020204" pitchFamily="34" charset="0"/>
              </a:rPr>
              <a:t>minterm</a:t>
            </a:r>
            <a:r>
              <a:rPr lang="en-US" sz="1800" dirty="0">
                <a:latin typeface="Arial" panose="020B0604020202020204" pitchFamily="34" charset="0"/>
              </a:rPr>
              <a:t> is unique, and therefore so is the representation (aside from order)</a:t>
            </a:r>
          </a:p>
        </p:txBody>
      </p:sp>
    </p:spTree>
    <p:extLst>
      <p:ext uri="{BB962C8B-B14F-4D97-AF65-F5344CB8AC3E}">
        <p14:creationId xmlns:p14="http://schemas.microsoft.com/office/powerpoint/2010/main" val="3939654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Sum-of-Products Form</a:t>
            </a:r>
            <a:endParaRPr lang="en-US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Given a truth table for a Boolean function, construction of the sum-of-products representation is trivial: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7200" y="1339850"/>
            <a:ext cx="84582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57250" indent="-28575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00150" indent="-2286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for each row in which the function value is 1, form a product term involving all the variables, taking the variable if its value is 1 and the complement if the variable's value is 0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take the sum of all such product terms</a:t>
            </a:r>
          </a:p>
        </p:txBody>
      </p:sp>
      <p:graphicFrame>
        <p:nvGraphicFramePr>
          <p:cNvPr id="5" name="Group 70"/>
          <p:cNvGraphicFramePr>
            <a:graphicFrameLocks noGrp="1"/>
          </p:cNvGraphicFramePr>
          <p:nvPr/>
        </p:nvGraphicFramePr>
        <p:xfrm>
          <a:off x="533400" y="2971800"/>
          <a:ext cx="2844800" cy="3291840"/>
        </p:xfrm>
        <a:graphic>
          <a:graphicData uri="http://schemas.openxmlformats.org/drawingml/2006/table">
            <a:tbl>
              <a:tblPr/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Object 71"/>
          <p:cNvGraphicFramePr>
            <a:graphicFrameLocks noChangeAspect="1"/>
          </p:cNvGraphicFramePr>
          <p:nvPr/>
        </p:nvGraphicFramePr>
        <p:xfrm>
          <a:off x="4051300" y="3670300"/>
          <a:ext cx="6588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8" name="Equation" r:id="rId3" imgW="431640" imgH="241200" progId="Equation.DSMT4">
                  <p:embed/>
                </p:oleObj>
              </mc:Choice>
              <mc:Fallback>
                <p:oleObj name="Equation" r:id="rId3" imgW="431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3670300"/>
                        <a:ext cx="6588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2"/>
          <p:cNvGraphicFramePr>
            <a:graphicFrameLocks noChangeAspect="1"/>
          </p:cNvGraphicFramePr>
          <p:nvPr/>
        </p:nvGraphicFramePr>
        <p:xfrm>
          <a:off x="4038600" y="4064000"/>
          <a:ext cx="6588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9" name="Equation" r:id="rId5" imgW="431640" imgH="241200" progId="Equation.DSMT4">
                  <p:embed/>
                </p:oleObj>
              </mc:Choice>
              <mc:Fallback>
                <p:oleObj name="Equation" r:id="rId5" imgW="431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064000"/>
                        <a:ext cx="6588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3"/>
          <p:cNvGraphicFramePr>
            <a:graphicFrameLocks noChangeAspect="1"/>
          </p:cNvGraphicFramePr>
          <p:nvPr/>
        </p:nvGraphicFramePr>
        <p:xfrm>
          <a:off x="4051300" y="4749800"/>
          <a:ext cx="6588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70" name="Equation" r:id="rId7" imgW="431640" imgH="241200" progId="Equation.DSMT4">
                  <p:embed/>
                </p:oleObj>
              </mc:Choice>
              <mc:Fallback>
                <p:oleObj name="Equation" r:id="rId7" imgW="431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4749800"/>
                        <a:ext cx="6588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4"/>
          <p:cNvGraphicFramePr>
            <a:graphicFrameLocks noChangeAspect="1"/>
          </p:cNvGraphicFramePr>
          <p:nvPr/>
        </p:nvGraphicFramePr>
        <p:xfrm>
          <a:off x="4051300" y="5949950"/>
          <a:ext cx="658813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71" name="Equation" r:id="rId9" imgW="431640" imgH="164880" progId="Equation.DSMT4">
                  <p:embed/>
                </p:oleObj>
              </mc:Choice>
              <mc:Fallback>
                <p:oleObj name="Equation" r:id="rId9" imgW="431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5949950"/>
                        <a:ext cx="658813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Line 75"/>
          <p:cNvSpPr>
            <a:spLocks noChangeShapeType="1"/>
          </p:cNvSpPr>
          <p:nvPr/>
        </p:nvSpPr>
        <p:spPr bwMode="auto">
          <a:xfrm>
            <a:off x="3276600" y="3886200"/>
            <a:ext cx="685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" name="Line 76"/>
          <p:cNvSpPr>
            <a:spLocks noChangeShapeType="1"/>
          </p:cNvSpPr>
          <p:nvPr/>
        </p:nvSpPr>
        <p:spPr bwMode="auto">
          <a:xfrm>
            <a:off x="3276600" y="4267200"/>
            <a:ext cx="685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2" name="Line 77"/>
          <p:cNvSpPr>
            <a:spLocks noChangeShapeType="1"/>
          </p:cNvSpPr>
          <p:nvPr/>
        </p:nvSpPr>
        <p:spPr bwMode="auto">
          <a:xfrm>
            <a:off x="3276600" y="4953000"/>
            <a:ext cx="685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" name="Line 78"/>
          <p:cNvSpPr>
            <a:spLocks noChangeShapeType="1"/>
          </p:cNvSpPr>
          <p:nvPr/>
        </p:nvSpPr>
        <p:spPr bwMode="auto">
          <a:xfrm>
            <a:off x="3276600" y="6057900"/>
            <a:ext cx="685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graphicFrame>
        <p:nvGraphicFramePr>
          <p:cNvPr id="14" name="Object 96"/>
          <p:cNvGraphicFramePr>
            <a:graphicFrameLocks noChangeAspect="1"/>
          </p:cNvGraphicFramePr>
          <p:nvPr/>
        </p:nvGraphicFramePr>
        <p:xfrm>
          <a:off x="5048250" y="4724400"/>
          <a:ext cx="34099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72" name="Equation" r:id="rId11" imgW="2273040" imgH="241200" progId="Equation.DSMT4">
                  <p:embed/>
                </p:oleObj>
              </mc:Choice>
              <mc:Fallback>
                <p:oleObj name="Equation" r:id="rId11" imgW="22730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0" y="4724400"/>
                        <a:ext cx="340995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AutoShape 80"/>
          <p:cNvSpPr>
            <a:spLocks/>
          </p:cNvSpPr>
          <p:nvPr/>
        </p:nvSpPr>
        <p:spPr bwMode="auto">
          <a:xfrm>
            <a:off x="4800600" y="3733800"/>
            <a:ext cx="76200" cy="2362200"/>
          </a:xfrm>
          <a:prstGeom prst="rightBrace">
            <a:avLst>
              <a:gd name="adj1" fmla="val 258333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48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Equivalence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551672"/>
              </p:ext>
            </p:extLst>
          </p:nvPr>
        </p:nvGraphicFramePr>
        <p:xfrm>
          <a:off x="457200" y="838200"/>
          <a:ext cx="8240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" name="Equation" r:id="rId3" imgW="6146640" imgH="1815840" progId="Equation.DSMT4">
                  <p:embed/>
                </p:oleObj>
              </mc:Choice>
              <mc:Fallback>
                <p:oleObj name="Equation" r:id="rId3" imgW="6146640" imgH="18158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38200"/>
                        <a:ext cx="824047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253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70C0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1695</TotalTime>
  <Words>1792</Words>
  <Application>Microsoft Office PowerPoint</Application>
  <PresentationFormat>Overhead</PresentationFormat>
  <Paragraphs>407</Paragraphs>
  <Slides>32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Courier New</vt:lpstr>
      <vt:lpstr>Helvetica</vt:lpstr>
      <vt:lpstr>Monotype Sorts</vt:lpstr>
      <vt:lpstr>Times New Roman</vt:lpstr>
      <vt:lpstr>Professional</vt:lpstr>
      <vt:lpstr>Equation</vt:lpstr>
      <vt:lpstr>Logic Design </vt:lpstr>
      <vt:lpstr>Motivation </vt:lpstr>
      <vt:lpstr>Basic Logic Gates</vt:lpstr>
      <vt:lpstr>Additional Common Logic Gates</vt:lpstr>
      <vt:lpstr>Combinational and Sequential Circuits</vt:lpstr>
      <vt:lpstr>From Function to Combinational Circuit</vt:lpstr>
      <vt:lpstr>Sum-of-Products Form</vt:lpstr>
      <vt:lpstr>Sum-of-Products Form</vt:lpstr>
      <vt:lpstr>Equivalence</vt:lpstr>
      <vt:lpstr>Efficiency of Expression</vt:lpstr>
      <vt:lpstr>1-bit Half Adder</vt:lpstr>
      <vt:lpstr>Dealing with the Carry</vt:lpstr>
      <vt:lpstr>1-bit Full Adder</vt:lpstr>
      <vt:lpstr>1-bit Full Adder as a Module</vt:lpstr>
      <vt:lpstr>Chaining a 4-bit Adder</vt:lpstr>
      <vt:lpstr>Carry-Lookahead Adder</vt:lpstr>
      <vt:lpstr>Latency</vt:lpstr>
      <vt:lpstr>Carry-Lookahead Adder Latency</vt:lpstr>
      <vt:lpstr>Ripple-carry Latency</vt:lpstr>
      <vt:lpstr>Refined Adder Design</vt:lpstr>
      <vt:lpstr>Carry-Lookahead Logic</vt:lpstr>
      <vt:lpstr>Carry-Lookahead Logic</vt:lpstr>
      <vt:lpstr>Carry-Lookahead Logic</vt:lpstr>
      <vt:lpstr>Carry-Lookahead Logic</vt:lpstr>
      <vt:lpstr>Abstraction</vt:lpstr>
      <vt:lpstr>Abstraction</vt:lpstr>
      <vt:lpstr>Implementation Below the Gate Level</vt:lpstr>
      <vt:lpstr>Aside: Transistors</vt:lpstr>
      <vt:lpstr>Aside: Transistors</vt:lpstr>
      <vt:lpstr>Aside: Implementing Logic Gates</vt:lpstr>
      <vt:lpstr>Aside: Implementing Logic Gates</vt:lpstr>
      <vt:lpstr>Aside: Implementing Logic Gates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William D McQuain</cp:lastModifiedBy>
  <cp:revision>165</cp:revision>
  <cp:lastPrinted>1998-08-23T21:44:04Z</cp:lastPrinted>
  <dcterms:created xsi:type="dcterms:W3CDTF">1998-08-05T19:51:03Z</dcterms:created>
  <dcterms:modified xsi:type="dcterms:W3CDTF">2020-01-09T02:13:03Z</dcterms:modified>
</cp:coreProperties>
</file>