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9"/>
  </p:notesMasterIdLst>
  <p:handoutMasterIdLst>
    <p:handoutMasterId r:id="rId30"/>
  </p:handoutMasterIdLst>
  <p:sldIdLst>
    <p:sldId id="258" r:id="rId2"/>
    <p:sldId id="274" r:id="rId3"/>
    <p:sldId id="291" r:id="rId4"/>
    <p:sldId id="275" r:id="rId5"/>
    <p:sldId id="276" r:id="rId6"/>
    <p:sldId id="277" r:id="rId7"/>
    <p:sldId id="278" r:id="rId8"/>
    <p:sldId id="279" r:id="rId9"/>
    <p:sldId id="280" r:id="rId10"/>
    <p:sldId id="281" r:id="rId11"/>
    <p:sldId id="292" r:id="rId12"/>
    <p:sldId id="293" r:id="rId13"/>
    <p:sldId id="294" r:id="rId14"/>
    <p:sldId id="295" r:id="rId15"/>
    <p:sldId id="300" r:id="rId16"/>
    <p:sldId id="297" r:id="rId17"/>
    <p:sldId id="301" r:id="rId18"/>
    <p:sldId id="302" r:id="rId19"/>
    <p:sldId id="282" r:id="rId20"/>
    <p:sldId id="304" r:id="rId21"/>
    <p:sldId id="283" r:id="rId22"/>
    <p:sldId id="284" r:id="rId23"/>
    <p:sldId id="285" r:id="rId24"/>
    <p:sldId id="286" r:id="rId25"/>
    <p:sldId id="305" r:id="rId26"/>
    <p:sldId id="306" r:id="rId27"/>
    <p:sldId id="288" r:id="rId28"/>
  </p:sldIdLst>
  <p:sldSz cx="9144000" cy="6858000" type="overhead"/>
  <p:notesSz cx="7300913" cy="95869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DEAD"/>
    <a:srgbClr val="FF3300"/>
    <a:srgbClr val="FF6600"/>
    <a:srgbClr val="660000"/>
    <a:srgbClr val="FF9900"/>
    <a:srgbClr val="990033"/>
    <a:srgbClr val="800000"/>
    <a:srgbClr val="99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9" autoAdjust="0"/>
    <p:restoredTop sz="75351" autoAdjust="0"/>
  </p:normalViewPr>
  <p:slideViewPr>
    <p:cSldViewPr>
      <p:cViewPr varScale="1">
        <p:scale>
          <a:sx n="58" d="100"/>
          <a:sy n="58" d="100"/>
        </p:scale>
        <p:origin x="-1200" y="-8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290" y="2034"/>
      </p:cViewPr>
      <p:guideLst>
        <p:guide orient="horz" pos="3019"/>
        <p:guide pos="229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8" Type="http://schemas.openxmlformats.org/officeDocument/2006/relationships/slide" Target="slides/slide18.xml"/><Relationship Id="rId3" Type="http://schemas.openxmlformats.org/officeDocument/2006/relationships/slide" Target="slides/slide13.xml"/><Relationship Id="rId7" Type="http://schemas.openxmlformats.org/officeDocument/2006/relationships/slide" Target="slides/slide17.xml"/><Relationship Id="rId2" Type="http://schemas.openxmlformats.org/officeDocument/2006/relationships/slide" Target="slides/slide12.xml"/><Relationship Id="rId1" Type="http://schemas.openxmlformats.org/officeDocument/2006/relationships/slide" Target="slides/slide11.xml"/><Relationship Id="rId6" Type="http://schemas.openxmlformats.org/officeDocument/2006/relationships/slide" Target="slides/slide16.xml"/><Relationship Id="rId5" Type="http://schemas.openxmlformats.org/officeDocument/2006/relationships/slide" Target="slides/slide15.xml"/><Relationship Id="rId4"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190875"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r>
              <a:rPr lang="en-US"/>
              <a:t>CS 2606 Data Structure and OO </a:t>
            </a:r>
            <a:r>
              <a:rPr lang="en-US" err="1"/>
              <a:t>Devel</a:t>
            </a:r>
            <a:r>
              <a:rPr lang="en-US"/>
              <a:t> II</a:t>
            </a:r>
          </a:p>
        </p:txBody>
      </p:sp>
      <p:sp>
        <p:nvSpPr>
          <p:cNvPr id="26627" name="Rectangle 3"/>
          <p:cNvSpPr>
            <a:spLocks noGrp="1" noChangeArrowheads="1"/>
          </p:cNvSpPr>
          <p:nvPr>
            <p:ph type="dt" sz="quarter" idx="1"/>
          </p:nvPr>
        </p:nvSpPr>
        <p:spPr bwMode="auto">
          <a:xfrm>
            <a:off x="4119563" y="0"/>
            <a:ext cx="3192462"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endParaRPr lang="en-US"/>
          </a:p>
        </p:txBody>
      </p:sp>
      <p:sp>
        <p:nvSpPr>
          <p:cNvPr id="26628" name="Rectangle 4"/>
          <p:cNvSpPr>
            <a:spLocks noGrp="1" noChangeArrowheads="1"/>
          </p:cNvSpPr>
          <p:nvPr>
            <p:ph type="ftr" sz="quarter" idx="2"/>
          </p:nvPr>
        </p:nvSpPr>
        <p:spPr bwMode="auto">
          <a:xfrm>
            <a:off x="0" y="9105900"/>
            <a:ext cx="3190875"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vl1pPr>
          </a:lstStyle>
          <a:p>
            <a:pPr>
              <a:defRPr/>
            </a:pPr>
            <a:r>
              <a:rPr lang="en-US"/>
              <a:t>©William D </a:t>
            </a:r>
            <a:r>
              <a:rPr lang="en-US" err="1"/>
              <a:t>McQuain</a:t>
            </a:r>
            <a:r>
              <a:rPr lang="en-US"/>
              <a:t>, 2001-2008</a:t>
            </a:r>
          </a:p>
        </p:txBody>
      </p:sp>
      <p:sp>
        <p:nvSpPr>
          <p:cNvPr id="26629" name="Rectangle 5"/>
          <p:cNvSpPr>
            <a:spLocks noGrp="1" noChangeArrowheads="1"/>
          </p:cNvSpPr>
          <p:nvPr>
            <p:ph type="sldNum" sz="quarter" idx="3"/>
          </p:nvPr>
        </p:nvSpPr>
        <p:spPr bwMode="auto">
          <a:xfrm>
            <a:off x="4119563" y="9105900"/>
            <a:ext cx="3192462"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vl1pPr>
          </a:lstStyle>
          <a:p>
            <a:pPr>
              <a:defRPr/>
            </a:pPr>
            <a:fld id="{5BDF580E-6266-4130-84C6-FC53BDF979B0}" type="slidenum">
              <a:rPr lang="en-US"/>
              <a:pPr>
                <a:defRPr/>
              </a:pPr>
              <a:t>‹#›</a:t>
            </a:fld>
            <a:endParaRPr lang="en-US"/>
          </a:p>
        </p:txBody>
      </p:sp>
    </p:spTree>
    <p:extLst>
      <p:ext uri="{BB962C8B-B14F-4D97-AF65-F5344CB8AC3E}">
        <p14:creationId xmlns:p14="http://schemas.microsoft.com/office/powerpoint/2010/main" val="799264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63888" cy="47942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defTabSz="965200">
              <a:defRPr sz="1000"/>
            </a:lvl1pPr>
          </a:lstStyle>
          <a:p>
            <a:pPr>
              <a:defRPr/>
            </a:pPr>
            <a:endParaRPr lang="en-US" altLang="en-US"/>
          </a:p>
        </p:txBody>
      </p:sp>
      <p:sp>
        <p:nvSpPr>
          <p:cNvPr id="8195" name="Rectangle 3"/>
          <p:cNvSpPr>
            <a:spLocks noGrp="1" noChangeArrowheads="1"/>
          </p:cNvSpPr>
          <p:nvPr>
            <p:ph type="dt" idx="1"/>
          </p:nvPr>
        </p:nvSpPr>
        <p:spPr bwMode="auto">
          <a:xfrm>
            <a:off x="4137025" y="0"/>
            <a:ext cx="3163888" cy="47942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r" defTabSz="965200">
              <a:defRPr sz="100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3408363" y="719138"/>
            <a:ext cx="4794250" cy="3595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100013" y="733425"/>
            <a:ext cx="4252912" cy="8172450"/>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198" name="Rectangle 6"/>
          <p:cNvSpPr>
            <a:spLocks noGrp="1" noChangeArrowheads="1"/>
          </p:cNvSpPr>
          <p:nvPr>
            <p:ph type="ftr" sz="quarter" idx="4"/>
          </p:nvPr>
        </p:nvSpPr>
        <p:spPr bwMode="auto">
          <a:xfrm>
            <a:off x="0" y="9107488"/>
            <a:ext cx="3163888" cy="47942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defTabSz="965200">
              <a:defRPr sz="1000"/>
            </a:lvl1pPr>
          </a:lstStyle>
          <a:p>
            <a:pPr>
              <a:defRPr/>
            </a:pPr>
            <a:endParaRPr lang="en-US" altLang="en-US"/>
          </a:p>
        </p:txBody>
      </p:sp>
      <p:sp>
        <p:nvSpPr>
          <p:cNvPr id="8199" name="Rectangle 7"/>
          <p:cNvSpPr>
            <a:spLocks noGrp="1" noChangeArrowheads="1"/>
          </p:cNvSpPr>
          <p:nvPr>
            <p:ph type="sldNum" sz="quarter" idx="5"/>
          </p:nvPr>
        </p:nvSpPr>
        <p:spPr bwMode="auto">
          <a:xfrm>
            <a:off x="4137025" y="9107488"/>
            <a:ext cx="3163888" cy="47942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r" defTabSz="965200">
              <a:defRPr sz="1000"/>
            </a:lvl1pPr>
          </a:lstStyle>
          <a:p>
            <a:pPr>
              <a:defRPr/>
            </a:pPr>
            <a:fld id="{5ABA9D7D-F688-4ABC-AE35-0A3429ABE8B8}" type="slidenum">
              <a:rPr lang="en-US" altLang="en-US"/>
              <a:pPr>
                <a:defRPr/>
              </a:pPr>
              <a:t>‹#›</a:t>
            </a:fld>
            <a:endParaRPr lang="en-US" altLang="en-US"/>
          </a:p>
        </p:txBody>
      </p:sp>
    </p:spTree>
    <p:extLst>
      <p:ext uri="{BB962C8B-B14F-4D97-AF65-F5344CB8AC3E}">
        <p14:creationId xmlns:p14="http://schemas.microsoft.com/office/powerpoint/2010/main" val="15506048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presentation is based on my old notes for the buffer lab project and CMU's notes for Recitation 5, CS 15213 Fall 2015.</a:t>
            </a:r>
          </a:p>
          <a:p>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1</a:t>
            </a:fld>
            <a:endParaRPr lang="en-US" altLang="en-US"/>
          </a:p>
        </p:txBody>
      </p:sp>
    </p:spTree>
    <p:extLst>
      <p:ext uri="{BB962C8B-B14F-4D97-AF65-F5344CB8AC3E}">
        <p14:creationId xmlns:p14="http://schemas.microsoft.com/office/powerpoint/2010/main" val="247887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compiled to 32-bit code, I get a </a:t>
            </a:r>
            <a:r>
              <a:rPr lang="en-US" dirty="0" err="1" smtClean="0"/>
              <a:t>segfault</a:t>
            </a:r>
            <a:r>
              <a:rPr lang="en-US" dirty="0" smtClean="0"/>
              <a:t> with a string</a:t>
            </a:r>
            <a:r>
              <a:rPr lang="en-US" baseline="0" dirty="0" smtClean="0"/>
              <a:t> of length 5 (not counting the terminator).</a:t>
            </a:r>
          </a:p>
          <a:p>
            <a:endParaRPr lang="en-US" baseline="0" dirty="0" smtClean="0"/>
          </a:p>
          <a:p>
            <a:r>
              <a:rPr lang="en-US" baseline="0" dirty="0" smtClean="0"/>
              <a:t>That is partly due to the difference in frame layouts, and partly due to the fact that the saved frame pointer </a:t>
            </a:r>
            <a:r>
              <a:rPr lang="en-US" baseline="0" dirty="0" err="1" smtClean="0"/>
              <a:t>ebp</a:t>
            </a:r>
            <a:r>
              <a:rPr lang="en-US" baseline="0" dirty="0" smtClean="0"/>
              <a:t> is more critical in that context.</a:t>
            </a:r>
          </a:p>
          <a:p>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13</a:t>
            </a:fld>
            <a:endParaRPr lang="en-US" altLang="en-US"/>
          </a:p>
        </p:txBody>
      </p:sp>
    </p:spTree>
    <p:extLst>
      <p:ext uri="{BB962C8B-B14F-4D97-AF65-F5344CB8AC3E}">
        <p14:creationId xmlns:p14="http://schemas.microsoft.com/office/powerpoint/2010/main" val="2994331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slide explains just</a:t>
            </a:r>
            <a:r>
              <a:rPr lang="en-US" baseline="0" dirty="0" smtClean="0"/>
              <a:t> how I know the layout of the frame for echo().</a:t>
            </a:r>
          </a:p>
          <a:p>
            <a:endParaRPr lang="en-US" baseline="0" dirty="0" smtClean="0"/>
          </a:p>
          <a:p>
            <a:r>
              <a:rPr lang="en-US" baseline="0" dirty="0" smtClean="0"/>
              <a:t>Remind them that %rip is the program counter; so the backup of it stores the address of the instruction to which we want to return when echo() is finished.</a:t>
            </a:r>
          </a:p>
          <a:p>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14</a:t>
            </a:fld>
            <a:endParaRPr lang="en-US" altLang="en-US"/>
          </a:p>
        </p:txBody>
      </p:sp>
    </p:spTree>
    <p:extLst>
      <p:ext uri="{BB962C8B-B14F-4D97-AF65-F5344CB8AC3E}">
        <p14:creationId xmlns:p14="http://schemas.microsoft.com/office/powerpoint/2010/main" val="2566233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used </a:t>
            </a:r>
            <a:r>
              <a:rPr lang="en-US" dirty="0" err="1" smtClean="0"/>
              <a:t>gdb</a:t>
            </a:r>
            <a:r>
              <a:rPr lang="en-US" dirty="0" smtClean="0"/>
              <a:t>, with a breakpoint set at echo()</a:t>
            </a:r>
            <a:r>
              <a:rPr lang="en-US" baseline="0" dirty="0" smtClean="0"/>
              <a:t> and the command "info f" to examine the stack layout.</a:t>
            </a:r>
          </a:p>
          <a:p>
            <a:endParaRPr lang="en-US" baseline="0" dirty="0" smtClean="0"/>
          </a:p>
          <a:p>
            <a:r>
              <a:rPr lang="en-US" baseline="0" dirty="0" smtClean="0"/>
              <a:t>I also printed the value of </a:t>
            </a:r>
            <a:r>
              <a:rPr lang="en-US" baseline="0" dirty="0" err="1" smtClean="0"/>
              <a:t>rbp</a:t>
            </a:r>
            <a:r>
              <a:rPr lang="en-US" baseline="0" dirty="0" smtClean="0"/>
              <a:t> to verify the beginning of echo()'s frame, and the address of </a:t>
            </a:r>
            <a:r>
              <a:rPr lang="en-US" baseline="0" dirty="0" err="1" smtClean="0"/>
              <a:t>buf</a:t>
            </a:r>
            <a:r>
              <a:rPr lang="en-US" baseline="0" dirty="0" smtClean="0"/>
              <a:t>[0] to determine just where </a:t>
            </a:r>
            <a:r>
              <a:rPr lang="en-US" baseline="0" dirty="0" err="1" smtClean="0"/>
              <a:t>buf</a:t>
            </a:r>
            <a:r>
              <a:rPr lang="en-US" baseline="0" dirty="0" smtClean="0"/>
              <a:t> begins on the stack.</a:t>
            </a:r>
          </a:p>
          <a:p>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15</a:t>
            </a:fld>
            <a:endParaRPr lang="en-US" altLang="en-US"/>
          </a:p>
        </p:txBody>
      </p:sp>
    </p:spTree>
    <p:extLst>
      <p:ext uri="{BB962C8B-B14F-4D97-AF65-F5344CB8AC3E}">
        <p14:creationId xmlns:p14="http://schemas.microsoft.com/office/powerpoint/2010/main" val="3656577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Nothing was corrupted... no issues can</a:t>
            </a:r>
            <a:r>
              <a:rPr lang="en-US" baseline="0" dirty="0" smtClean="0"/>
              <a:t> arise.</a:t>
            </a:r>
          </a:p>
          <a:p>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16</a:t>
            </a:fld>
            <a:endParaRPr lang="en-US" altLang="en-US"/>
          </a:p>
        </p:txBody>
      </p:sp>
    </p:spTree>
    <p:extLst>
      <p:ext uri="{BB962C8B-B14F-4D97-AF65-F5344CB8AC3E}">
        <p14:creationId xmlns:p14="http://schemas.microsoft.com/office/powerpoint/2010/main" val="2082678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the saved value of </a:t>
            </a:r>
            <a:r>
              <a:rPr lang="en-US" dirty="0" err="1" smtClean="0"/>
              <a:t>rbp</a:t>
            </a:r>
            <a:r>
              <a:rPr lang="en-US" dirty="0" smtClean="0"/>
              <a:t> is corrupted, but no runtime error occurs</a:t>
            </a:r>
            <a:r>
              <a:rPr lang="en-US" baseline="0" dirty="0" smtClean="0"/>
              <a:t> since the stack manipulations, when echo() returns, do not depend on that.</a:t>
            </a:r>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17</a:t>
            </a:fld>
            <a:endParaRPr lang="en-US" altLang="en-US"/>
          </a:p>
        </p:txBody>
      </p:sp>
    </p:spTree>
    <p:extLst>
      <p:ext uri="{BB962C8B-B14F-4D97-AF65-F5344CB8AC3E}">
        <p14:creationId xmlns:p14="http://schemas.microsoft.com/office/powerpoint/2010/main" val="2682103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the return address has been corrupted... in this case, that results in a </a:t>
            </a:r>
            <a:r>
              <a:rPr lang="en-US" dirty="0" err="1" smtClean="0"/>
              <a:t>segfault</a:t>
            </a:r>
            <a:r>
              <a:rPr lang="en-US" dirty="0" smtClean="0"/>
              <a:t> when echo() returns.</a:t>
            </a:r>
          </a:p>
          <a:p>
            <a:endParaRPr lang="en-US" dirty="0" smtClean="0"/>
          </a:p>
          <a:p>
            <a:r>
              <a:rPr lang="en-US" dirty="0" smtClean="0"/>
              <a:t>QTP:</a:t>
            </a:r>
            <a:r>
              <a:rPr lang="en-US" baseline="0" dirty="0" smtClean="0"/>
              <a:t>  Which byte of the return address was overwritten, the high byte or the low byte?  Why?</a:t>
            </a:r>
          </a:p>
          <a:p>
            <a:endParaRPr lang="en-US" baseline="0" dirty="0" smtClean="0"/>
          </a:p>
          <a:p>
            <a:r>
              <a:rPr lang="en-US" baseline="0" dirty="0" smtClean="0"/>
              <a:t>Hint:  how are multi-byte values stored?  (little-endian)</a:t>
            </a:r>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18</a:t>
            </a:fld>
            <a:endParaRPr lang="en-US" altLang="en-US"/>
          </a:p>
        </p:txBody>
      </p:sp>
    </p:spTree>
    <p:extLst>
      <p:ext uri="{BB962C8B-B14F-4D97-AF65-F5344CB8AC3E}">
        <p14:creationId xmlns:p14="http://schemas.microsoft.com/office/powerpoint/2010/main" val="185676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could also write the exploit in C (perhaps)...</a:t>
            </a:r>
          </a:p>
          <a:p>
            <a:endParaRPr lang="en-US" baseline="0" dirty="0" smtClean="0"/>
          </a:p>
          <a:p>
            <a:r>
              <a:rPr lang="en-US" baseline="0" dirty="0" smtClean="0"/>
              <a:t>The code used here serves no particular logical purpose.</a:t>
            </a:r>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19</a:t>
            </a:fld>
            <a:endParaRPr lang="en-US" altLang="en-US"/>
          </a:p>
        </p:txBody>
      </p:sp>
    </p:spTree>
    <p:extLst>
      <p:ext uri="{BB962C8B-B14F-4D97-AF65-F5344CB8AC3E}">
        <p14:creationId xmlns:p14="http://schemas.microsoft.com/office/powerpoint/2010/main" val="3004039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exploit.hex</a:t>
            </a:r>
            <a:r>
              <a:rPr lang="en-US" dirty="0" smtClean="0"/>
              <a:t> is an edited version of the </a:t>
            </a:r>
            <a:r>
              <a:rPr lang="en-US" dirty="0" err="1" smtClean="0"/>
              <a:t>objdump</a:t>
            </a:r>
            <a:r>
              <a:rPr lang="en-US" dirty="0" smtClean="0"/>
              <a:t> output shown on the previous</a:t>
            </a:r>
            <a:r>
              <a:rPr lang="en-US" baseline="0" dirty="0" smtClean="0"/>
              <a:t> slide.</a:t>
            </a:r>
          </a:p>
          <a:p>
            <a:endParaRPr lang="en-US" baseline="0" dirty="0" smtClean="0"/>
          </a:p>
          <a:p>
            <a:r>
              <a:rPr lang="en-US" baseline="0" dirty="0" smtClean="0"/>
              <a:t>See the assignment specification for the requirements.</a:t>
            </a:r>
          </a:p>
          <a:p>
            <a:endParaRPr lang="en-US" baseline="0" dirty="0" smtClean="0"/>
          </a:p>
          <a:p>
            <a:r>
              <a:rPr lang="en-US" baseline="0" dirty="0" smtClean="0"/>
              <a:t>hex2raw is necessary because we need to put the actual binary values of the machine code bytes into the buffer, not the characters shown here.</a:t>
            </a:r>
          </a:p>
          <a:p>
            <a:endParaRPr lang="en-US" baseline="0" dirty="0" smtClean="0"/>
          </a:p>
          <a:p>
            <a:r>
              <a:rPr lang="en-US" baseline="0" dirty="0" smtClean="0"/>
              <a:t>FWIW, 0x48 is the code for "H" and none of the other bytes correspond to printable characters.</a:t>
            </a:r>
          </a:p>
          <a:p>
            <a:endParaRPr lang="en-US" baseline="0" dirty="0" smtClean="0"/>
          </a:p>
          <a:p>
            <a:r>
              <a:rPr lang="en-US" baseline="0" dirty="0" smtClean="0"/>
              <a:t>The students should use the –q switch (after </a:t>
            </a:r>
            <a:r>
              <a:rPr lang="en-US" baseline="0" dirty="0" err="1" smtClean="0"/>
              <a:t>rtarget</a:t>
            </a:r>
            <a:r>
              <a:rPr lang="en-US" baseline="0" dirty="0" smtClean="0"/>
              <a:t>) if they want to avoid contacting the server; it's necessary in any case if they want to run this on their own CentOS machines.</a:t>
            </a:r>
          </a:p>
          <a:p>
            <a:endParaRPr lang="en-US" baseline="0" dirty="0" smtClean="0"/>
          </a:p>
          <a:p>
            <a:r>
              <a:rPr lang="en-US" baseline="0" dirty="0" smtClean="0"/>
              <a:t>Since my exploit string was essentially crap, it fails to solve the problem.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20</a:t>
            </a:fld>
            <a:endParaRPr lang="en-US" altLang="en-US"/>
          </a:p>
        </p:txBody>
      </p:sp>
    </p:spTree>
    <p:extLst>
      <p:ext uri="{BB962C8B-B14F-4D97-AF65-F5344CB8AC3E}">
        <p14:creationId xmlns:p14="http://schemas.microsoft.com/office/powerpoint/2010/main" val="2986231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 what happens when echo()</a:t>
            </a:r>
            <a:r>
              <a:rPr lang="en-US" baseline="0" dirty="0" smtClean="0"/>
              <a:t> completes:</a:t>
            </a:r>
          </a:p>
          <a:p>
            <a:endParaRPr lang="en-US" baseline="0" dirty="0" smtClean="0"/>
          </a:p>
          <a:p>
            <a:r>
              <a:rPr lang="en-US" baseline="0" dirty="0" smtClean="0"/>
              <a:t>  -  </a:t>
            </a:r>
            <a:r>
              <a:rPr lang="en-US" baseline="0" dirty="0" err="1" smtClean="0"/>
              <a:t>rsp</a:t>
            </a:r>
            <a:r>
              <a:rPr lang="en-US" baseline="0" dirty="0" smtClean="0"/>
              <a:t> winds up pointing to the location of the old return address</a:t>
            </a:r>
          </a:p>
          <a:p>
            <a:r>
              <a:rPr lang="en-US" baseline="0" dirty="0" smtClean="0"/>
              <a:t>  -  ret pops the stack, putting Address 1 into rip, and leaving </a:t>
            </a:r>
            <a:r>
              <a:rPr lang="en-US" baseline="0" dirty="0" err="1" smtClean="0"/>
              <a:t>rsp</a:t>
            </a:r>
            <a:r>
              <a:rPr lang="en-US" baseline="0" dirty="0" smtClean="0"/>
              <a:t> at the location of the constant</a:t>
            </a:r>
          </a:p>
          <a:p>
            <a:r>
              <a:rPr lang="en-US" baseline="0" dirty="0" smtClean="0"/>
              <a:t>  -  the first gadget is "called", pops the constant into </a:t>
            </a:r>
            <a:r>
              <a:rPr lang="en-US" baseline="0" dirty="0" err="1" smtClean="0"/>
              <a:t>rbx</a:t>
            </a:r>
            <a:r>
              <a:rPr lang="en-US" baseline="0" dirty="0" smtClean="0"/>
              <a:t>, and leaves </a:t>
            </a:r>
            <a:r>
              <a:rPr lang="en-US" baseline="0" dirty="0" err="1" smtClean="0"/>
              <a:t>rsp</a:t>
            </a:r>
            <a:r>
              <a:rPr lang="en-US" baseline="0" dirty="0" smtClean="0"/>
              <a:t> pointing at Address 2</a:t>
            </a:r>
          </a:p>
          <a:p>
            <a:r>
              <a:rPr lang="en-US" baseline="0" dirty="0" smtClean="0"/>
              <a:t>  -  the first gadget executes ret, which pops the stack, putting Address 2 into rip</a:t>
            </a:r>
          </a:p>
          <a:p>
            <a:r>
              <a:rPr lang="en-US" baseline="0" dirty="0" smtClean="0"/>
              <a:t>  -  the second gadget is "called", copying </a:t>
            </a:r>
            <a:r>
              <a:rPr lang="en-US" baseline="0" dirty="0" err="1" smtClean="0"/>
              <a:t>rbx</a:t>
            </a:r>
            <a:r>
              <a:rPr lang="en-US" baseline="0" dirty="0" smtClean="0"/>
              <a:t> into </a:t>
            </a:r>
            <a:r>
              <a:rPr lang="en-US" baseline="0" dirty="0" err="1" smtClean="0"/>
              <a:t>rax</a:t>
            </a:r>
            <a:endParaRPr lang="en-US" baseline="0" dirty="0" smtClean="0"/>
          </a:p>
          <a:p>
            <a:r>
              <a:rPr lang="en-US" baseline="0" dirty="0" smtClean="0"/>
              <a:t>  -  the second gadget executes ret, therefore we must be concerned about what's</a:t>
            </a:r>
          </a:p>
          <a:p>
            <a:r>
              <a:rPr lang="en-US" baseline="0" dirty="0" smtClean="0"/>
              <a:t>     above Address 2...</a:t>
            </a:r>
          </a:p>
          <a:p>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23</a:t>
            </a:fld>
            <a:endParaRPr lang="en-US" altLang="en-US"/>
          </a:p>
        </p:txBody>
      </p:sp>
    </p:spTree>
    <p:extLst>
      <p:ext uri="{BB962C8B-B14F-4D97-AF65-F5344CB8AC3E}">
        <p14:creationId xmlns:p14="http://schemas.microsoft.com/office/powerpoint/2010/main" val="3037805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the beginning of my gadget farm on the following slide.</a:t>
            </a:r>
          </a:p>
          <a:p>
            <a:endParaRPr lang="en-US" dirty="0" smtClean="0"/>
          </a:p>
          <a:p>
            <a:r>
              <a:rPr lang="en-US" dirty="0" smtClean="0"/>
              <a:t>Make the point</a:t>
            </a:r>
            <a:r>
              <a:rPr lang="en-US" baseline="0" dirty="0" smtClean="0"/>
              <a:t> that one can "subset" part(s) of longer machine instructions when forming a gadget.</a:t>
            </a:r>
          </a:p>
          <a:p>
            <a:endParaRPr lang="en-US" baseline="0" dirty="0" smtClean="0"/>
          </a:p>
          <a:p>
            <a:r>
              <a:rPr lang="en-US" baseline="0" dirty="0" smtClean="0"/>
              <a:t>Show the students the encoding tables in the assignment specification.</a:t>
            </a:r>
          </a:p>
          <a:p>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24</a:t>
            </a:fld>
            <a:endParaRPr lang="en-US" altLang="en-US"/>
          </a:p>
        </p:txBody>
      </p:sp>
    </p:spTree>
    <p:extLst>
      <p:ext uri="{BB962C8B-B14F-4D97-AF65-F5344CB8AC3E}">
        <p14:creationId xmlns:p14="http://schemas.microsoft.com/office/powerpoint/2010/main" val="1387011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254125" y="719138"/>
            <a:ext cx="4794250" cy="3595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6" name="Shape 136"/>
          <p:cNvSpPr txBox="1">
            <a:spLocks noGrp="1"/>
          </p:cNvSpPr>
          <p:nvPr>
            <p:ph type="body" idx="1"/>
          </p:nvPr>
        </p:nvSpPr>
        <p:spPr>
          <a:xfrm>
            <a:off x="730092" y="4553784"/>
            <a:ext cx="5840729" cy="348735"/>
          </a:xfrm>
          <a:prstGeom prst="rect">
            <a:avLst/>
          </a:prstGeom>
        </p:spPr>
        <p:txBody>
          <a:bodyPr lIns="96481" tIns="96481" rIns="96481" bIns="96481" anchor="t" anchorCtr="0">
            <a:spAutoFit/>
          </a:bodyPr>
          <a:lstStyle/>
          <a:p>
            <a:pPr>
              <a:spcBef>
                <a:spcPts val="0"/>
              </a:spcBef>
            </a:pPr>
            <a:r>
              <a:rPr lang="en-US" dirty="0" smtClean="0"/>
              <a:t>It's important to note the roles played by %</a:t>
            </a:r>
            <a:r>
              <a:rPr lang="en-US" dirty="0" err="1" smtClean="0"/>
              <a:t>rax</a:t>
            </a:r>
            <a:r>
              <a:rPr lang="en-US" dirty="0" smtClean="0"/>
              <a:t>,</a:t>
            </a:r>
            <a:r>
              <a:rPr lang="en-US" baseline="0" dirty="0" smtClean="0"/>
              <a:t> %</a:t>
            </a:r>
            <a:r>
              <a:rPr lang="en-US" baseline="0" dirty="0" err="1" smtClean="0"/>
              <a:t>rsp</a:t>
            </a:r>
            <a:r>
              <a:rPr lang="en-US" baseline="0" dirty="0" smtClean="0"/>
              <a:t>, and the argument registers.</a:t>
            </a:r>
          </a:p>
          <a:p>
            <a:pPr>
              <a:spcBef>
                <a:spcPts val="0"/>
              </a:spcBef>
            </a:pPr>
            <a:endParaRPr lang="en-US" baseline="0" dirty="0" smtClean="0"/>
          </a:p>
          <a:p>
            <a:pPr>
              <a:spcBef>
                <a:spcPts val="0"/>
              </a:spcBef>
            </a:pPr>
            <a:r>
              <a:rPr lang="en-US" baseline="0" dirty="0" smtClean="0"/>
              <a:t>AMD's documentation says the following about the frame pointer (</a:t>
            </a:r>
            <a:r>
              <a:rPr lang="en-US" baseline="0" dirty="0" err="1" smtClean="0"/>
              <a:t>rbp</a:t>
            </a:r>
            <a:r>
              <a:rPr lang="en-US" baseline="0" dirty="0" smtClean="0"/>
              <a:t>):</a:t>
            </a:r>
          </a:p>
          <a:p>
            <a:pPr>
              <a:spcBef>
                <a:spcPts val="0"/>
              </a:spcBef>
            </a:pPr>
            <a:endParaRPr lang="en-US" baseline="0" dirty="0" smtClean="0"/>
          </a:p>
          <a:p>
            <a:pPr>
              <a:spcBef>
                <a:spcPts val="0"/>
              </a:spcBef>
            </a:pPr>
            <a:r>
              <a:rPr lang="en-US" dirty="0" smtClean="0"/>
              <a:t>   The conventional use of %</a:t>
            </a:r>
            <a:r>
              <a:rPr lang="en-US" dirty="0" err="1" smtClean="0"/>
              <a:t>rbp</a:t>
            </a:r>
            <a:r>
              <a:rPr lang="en-US" dirty="0" smtClean="0"/>
              <a:t> as a frame pointer for the stack frame may be avoided by using %</a:t>
            </a:r>
            <a:r>
              <a:rPr lang="en-US" dirty="0" err="1" smtClean="0"/>
              <a:t>rsp</a:t>
            </a:r>
            <a:r>
              <a:rPr lang="en-US" dirty="0" smtClean="0"/>
              <a:t> </a:t>
            </a:r>
          </a:p>
          <a:p>
            <a:pPr>
              <a:spcBef>
                <a:spcPts val="0"/>
              </a:spcBef>
            </a:pPr>
            <a:r>
              <a:rPr lang="en-US" dirty="0" smtClean="0"/>
              <a:t>   (the stack pointer) to index into the stack frame. This technique saves two instructions in the prologue </a:t>
            </a:r>
          </a:p>
          <a:p>
            <a:pPr>
              <a:spcBef>
                <a:spcPts val="0"/>
              </a:spcBef>
            </a:pPr>
            <a:r>
              <a:rPr lang="en-US" dirty="0" smtClean="0"/>
              <a:t>   and epilogue and makes one additional general-purpose register (%</a:t>
            </a:r>
            <a:r>
              <a:rPr lang="en-US" dirty="0" err="1" smtClean="0"/>
              <a:t>rbp</a:t>
            </a:r>
            <a:r>
              <a:rPr lang="en-US" dirty="0" smtClean="0"/>
              <a:t>) available.</a:t>
            </a:r>
          </a:p>
          <a:p>
            <a:pPr>
              <a:spcBef>
                <a:spcPts val="0"/>
              </a:spcBef>
            </a:pPr>
            <a:endParaRPr lang="en-US" dirty="0" smtClean="0"/>
          </a:p>
          <a:p>
            <a:pPr>
              <a:spcBef>
                <a:spcPts val="0"/>
              </a:spcBef>
            </a:pPr>
            <a:r>
              <a:rPr lang="en-US" dirty="0" smtClean="0"/>
              <a:t>It's not really necessary to mention this, but it does explain some differences</a:t>
            </a:r>
            <a:r>
              <a:rPr lang="en-US" baseline="0" dirty="0" smtClean="0"/>
              <a:t> between the behavior of 32-bit</a:t>
            </a:r>
          </a:p>
          <a:p>
            <a:pPr>
              <a:spcBef>
                <a:spcPts val="0"/>
              </a:spcBef>
            </a:pPr>
            <a:r>
              <a:rPr lang="en-US" baseline="0" dirty="0" smtClean="0"/>
              <a:t>and 64-bit code... see Notes page for slide 13.</a:t>
            </a:r>
            <a:endParaRPr dirty="0"/>
          </a:p>
        </p:txBody>
      </p:sp>
    </p:spTree>
    <p:extLst>
      <p:ext uri="{BB962C8B-B14F-4D97-AF65-F5344CB8AC3E}">
        <p14:creationId xmlns:p14="http://schemas.microsoft.com/office/powerpoint/2010/main" val="7688332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254125" y="719138"/>
            <a:ext cx="4794250" cy="3595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9" name="Shape 159"/>
          <p:cNvSpPr txBox="1">
            <a:spLocks noGrp="1"/>
          </p:cNvSpPr>
          <p:nvPr>
            <p:ph type="body" idx="1"/>
          </p:nvPr>
        </p:nvSpPr>
        <p:spPr>
          <a:xfrm>
            <a:off x="730092" y="4553784"/>
            <a:ext cx="5840729" cy="4314111"/>
          </a:xfrm>
          <a:prstGeom prst="rect">
            <a:avLst/>
          </a:prstGeom>
        </p:spPr>
        <p:txBody>
          <a:bodyPr lIns="96481" tIns="96481" rIns="96481" bIns="96481" anchor="t" anchorCtr="0">
            <a:noAutofit/>
          </a:bodyPr>
          <a:lstStyle/>
          <a:p>
            <a:pPr>
              <a:spcBef>
                <a:spcPts val="0"/>
              </a:spcBef>
            </a:pPr>
            <a:r>
              <a:rPr lang="en-US" dirty="0" smtClean="0"/>
              <a:t>The video may be useful, so be sure to mention it</a:t>
            </a:r>
            <a:r>
              <a:rPr lang="en-US" dirty="0" smtClean="0"/>
              <a:t>.</a:t>
            </a:r>
          </a:p>
          <a:p>
            <a:pPr>
              <a:spcBef>
                <a:spcPts val="0"/>
              </a:spcBef>
            </a:pPr>
            <a:endParaRPr lang="en-US" dirty="0" smtClean="0"/>
          </a:p>
          <a:p>
            <a:pPr>
              <a:spcBef>
                <a:spcPts val="0"/>
              </a:spcBef>
            </a:pPr>
            <a:r>
              <a:rPr lang="en-US" dirty="0" smtClean="0"/>
              <a:t>But... most of the lecture videos</a:t>
            </a:r>
            <a:r>
              <a:rPr lang="en-US" baseline="0" dirty="0" smtClean="0"/>
              <a:t> there correspond to our CS 3214, not CS 2506.</a:t>
            </a:r>
          </a:p>
          <a:p>
            <a:pPr>
              <a:spcBef>
                <a:spcPts val="0"/>
              </a:spcBef>
            </a:pPr>
            <a:endParaRPr lang="en-US" dirty="0" smtClean="0"/>
          </a:p>
          <a:p>
            <a:pPr>
              <a:spcBef>
                <a:spcPts val="0"/>
              </a:spcBef>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1254125" y="719138"/>
            <a:ext cx="4794250" cy="3595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7" name="Shape 77"/>
          <p:cNvSpPr txBox="1">
            <a:spLocks noGrp="1"/>
          </p:cNvSpPr>
          <p:nvPr>
            <p:ph type="body" idx="1"/>
          </p:nvPr>
        </p:nvSpPr>
        <p:spPr>
          <a:xfrm>
            <a:off x="730092" y="4553784"/>
            <a:ext cx="5840729" cy="4314111"/>
          </a:xfrm>
          <a:prstGeom prst="rect">
            <a:avLst/>
          </a:prstGeom>
        </p:spPr>
        <p:txBody>
          <a:bodyPr lIns="96481" tIns="96481" rIns="96481" bIns="96481" anchor="t" anchorCtr="0">
            <a:noAutofit/>
          </a:bodyPr>
          <a:lstStyle/>
          <a:p>
            <a:pPr>
              <a:spcBef>
                <a:spcPts val="0"/>
              </a:spcBef>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254125" y="719138"/>
            <a:ext cx="4794250" cy="3595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0" name="Shape 100"/>
          <p:cNvSpPr txBox="1">
            <a:spLocks noGrp="1"/>
          </p:cNvSpPr>
          <p:nvPr>
            <p:ph type="body" idx="1"/>
          </p:nvPr>
        </p:nvSpPr>
        <p:spPr>
          <a:xfrm>
            <a:off x="730092" y="4553784"/>
            <a:ext cx="5840729" cy="4314111"/>
          </a:xfrm>
          <a:prstGeom prst="rect">
            <a:avLst/>
          </a:prstGeom>
        </p:spPr>
        <p:txBody>
          <a:bodyPr lIns="96481" tIns="96481" rIns="96481" bIns="96481" anchor="t" anchorCtr="0">
            <a:noAutofit/>
          </a:bodyPr>
          <a:lstStyle/>
          <a:p>
            <a:pPr>
              <a:spcBef>
                <a:spcPts val="0"/>
              </a:spcBef>
            </a:pPr>
            <a:r>
              <a:rPr lang="en-US" dirty="0" smtClean="0"/>
              <a:t>All of my stack diagrams follow the following</a:t>
            </a:r>
            <a:r>
              <a:rPr lang="en-US" baseline="0" dirty="0" smtClean="0"/>
              <a:t> </a:t>
            </a:r>
            <a:r>
              <a:rPr lang="en-US" dirty="0" smtClean="0"/>
              <a:t>conventions:</a:t>
            </a:r>
          </a:p>
          <a:p>
            <a:pPr>
              <a:spcBef>
                <a:spcPts val="0"/>
              </a:spcBef>
            </a:pPr>
            <a:endParaRPr lang="en-US" dirty="0" smtClean="0"/>
          </a:p>
          <a:p>
            <a:pPr>
              <a:spcBef>
                <a:spcPts val="0"/>
              </a:spcBef>
            </a:pPr>
            <a:r>
              <a:rPr lang="en-US" dirty="0" smtClean="0"/>
              <a:t>  - each</a:t>
            </a:r>
            <a:r>
              <a:rPr lang="en-US" baseline="0" dirty="0" smtClean="0"/>
              <a:t> "row" represents 8 bytes of data</a:t>
            </a:r>
          </a:p>
          <a:p>
            <a:pPr>
              <a:spcBef>
                <a:spcPts val="0"/>
              </a:spcBef>
            </a:pPr>
            <a:r>
              <a:rPr lang="en-US" baseline="0" dirty="0" smtClean="0"/>
              <a:t>  - if I show individual bytes, addresses within a "row" increase from left to right</a:t>
            </a:r>
          </a:p>
          <a:p>
            <a:pPr>
              <a:spcBef>
                <a:spcPts val="0"/>
              </a:spcBef>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254125" y="719138"/>
            <a:ext cx="4794250" cy="3595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2" name="Shape 122"/>
          <p:cNvSpPr txBox="1">
            <a:spLocks noGrp="1"/>
          </p:cNvSpPr>
          <p:nvPr>
            <p:ph type="body" idx="1"/>
          </p:nvPr>
        </p:nvSpPr>
        <p:spPr>
          <a:xfrm>
            <a:off x="730092" y="4553784"/>
            <a:ext cx="5840729" cy="4314111"/>
          </a:xfrm>
          <a:prstGeom prst="rect">
            <a:avLst/>
          </a:prstGeom>
        </p:spPr>
        <p:txBody>
          <a:bodyPr lIns="96481" tIns="96481" rIns="96481" bIns="96481" anchor="t" anchorCtr="0">
            <a:noAutofit/>
          </a:bodyPr>
          <a:lstStyle/>
          <a:p>
            <a:pPr>
              <a:spcBef>
                <a:spcPts val="0"/>
              </a:spcBef>
            </a:pPr>
            <a:r>
              <a:rPr lang="en-US" dirty="0" smtClean="0"/>
              <a:t>I put minor emphasis on the issues of saved</a:t>
            </a:r>
            <a:r>
              <a:rPr lang="en-US" baseline="0" dirty="0" smtClean="0"/>
              <a:t> registers and the argument build... I doubt either arises in this assignment.</a:t>
            </a:r>
          </a:p>
          <a:p>
            <a:pPr>
              <a:spcBef>
                <a:spcPts val="0"/>
              </a:spcBef>
            </a:pPr>
            <a:endParaRPr lang="en-US" baseline="0" dirty="0" smtClean="0"/>
          </a:p>
          <a:p>
            <a:pPr>
              <a:spcBef>
                <a:spcPts val="0"/>
              </a:spcBef>
            </a:pPr>
            <a:r>
              <a:rPr lang="en-US" baseline="0" dirty="0" smtClean="0"/>
              <a:t>I do make the observation that storing the return address on the stack makes it potentially vulnerable.</a:t>
            </a:r>
          </a:p>
          <a:p>
            <a:pPr>
              <a:spcBef>
                <a:spcPts val="0"/>
              </a:spcBef>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254125" y="719138"/>
            <a:ext cx="4794250" cy="3595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8" name="Shape 128"/>
          <p:cNvSpPr txBox="1">
            <a:spLocks noGrp="1"/>
          </p:cNvSpPr>
          <p:nvPr>
            <p:ph type="body" idx="1"/>
          </p:nvPr>
        </p:nvSpPr>
        <p:spPr>
          <a:xfrm>
            <a:off x="730092" y="4553784"/>
            <a:ext cx="5840729" cy="4314111"/>
          </a:xfrm>
          <a:prstGeom prst="rect">
            <a:avLst/>
          </a:prstGeom>
        </p:spPr>
        <p:txBody>
          <a:bodyPr lIns="96481" tIns="96481" rIns="96481" bIns="96481" anchor="t" anchorCtr="0">
            <a:noAutofit/>
          </a:bodyPr>
          <a:lstStyle/>
          <a:p>
            <a:pPr>
              <a:spcBef>
                <a:spcPts val="0"/>
              </a:spcBef>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1254125" y="719138"/>
            <a:ext cx="4794250" cy="3595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3" name="Shape 153"/>
          <p:cNvSpPr txBox="1">
            <a:spLocks noGrp="1"/>
          </p:cNvSpPr>
          <p:nvPr>
            <p:ph type="body" idx="1"/>
          </p:nvPr>
        </p:nvSpPr>
        <p:spPr>
          <a:xfrm>
            <a:off x="730092" y="4553784"/>
            <a:ext cx="5840729" cy="4314111"/>
          </a:xfrm>
          <a:prstGeom prst="rect">
            <a:avLst/>
          </a:prstGeom>
        </p:spPr>
        <p:txBody>
          <a:bodyPr lIns="96481" tIns="96481" rIns="96481" bIns="96481" anchor="t" anchorCtr="0">
            <a:noAutofit/>
          </a:bodyPr>
          <a:lstStyle/>
          <a:p>
            <a:pPr>
              <a:spcBef>
                <a:spcPts val="0"/>
              </a:spcBef>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4125" y="719138"/>
            <a:ext cx="4794250" cy="3595687"/>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20150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might be tempted to say that gets() is no longer relevant, but it's still available and it was widely used in legacy code that has not been rewritten to fix the issue.</a:t>
            </a:r>
          </a:p>
          <a:p>
            <a:endParaRPr lang="en-US" dirty="0"/>
          </a:p>
        </p:txBody>
      </p:sp>
      <p:sp>
        <p:nvSpPr>
          <p:cNvPr id="4" name="Slide Number Placeholder 3"/>
          <p:cNvSpPr>
            <a:spLocks noGrp="1"/>
          </p:cNvSpPr>
          <p:nvPr>
            <p:ph type="sldNum" sz="quarter" idx="10"/>
          </p:nvPr>
        </p:nvSpPr>
        <p:spPr/>
        <p:txBody>
          <a:bodyPr/>
          <a:lstStyle/>
          <a:p>
            <a:pPr>
              <a:defRPr/>
            </a:pPr>
            <a:fld id="{5ABA9D7D-F688-4ABC-AE35-0A3429ABE8B8}" type="slidenum">
              <a:rPr lang="en-US" altLang="en-US" smtClean="0"/>
              <a:pPr>
                <a:defRPr/>
              </a:pPr>
              <a:t>11</a:t>
            </a:fld>
            <a:endParaRPr lang="en-US" altLang="en-US"/>
          </a:p>
        </p:txBody>
      </p:sp>
    </p:spTree>
    <p:extLst>
      <p:ext uri="{BB962C8B-B14F-4D97-AF65-F5344CB8AC3E}">
        <p14:creationId xmlns:p14="http://schemas.microsoft.com/office/powerpoint/2010/main" val="196006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09031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54"/>
          <p:cNvGrpSpPr>
            <a:grpSpLocks/>
          </p:cNvGrpSpPr>
          <p:nvPr/>
        </p:nvGrpSpPr>
        <p:grpSpPr bwMode="auto">
          <a:xfrm>
            <a:off x="381000" y="609600"/>
            <a:ext cx="8610600" cy="5867400"/>
            <a:chOff x="240" y="384"/>
            <a:chExt cx="5424" cy="3696"/>
          </a:xfrm>
        </p:grpSpPr>
        <p:sp>
          <p:nvSpPr>
            <p:cNvPr id="1042" name="Rectangle 4"/>
            <p:cNvSpPr>
              <a:spLocks noChangeArrowheads="1"/>
            </p:cNvSpPr>
            <p:nvPr/>
          </p:nvSpPr>
          <p:spPr bwMode="auto">
            <a:xfrm>
              <a:off x="245" y="386"/>
              <a:ext cx="5412" cy="3694"/>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2" name="Freeform 5"/>
            <p:cNvSpPr>
              <a:spLocks/>
            </p:cNvSpPr>
            <p:nvPr/>
          </p:nvSpPr>
          <p:spPr bwMode="auto">
            <a:xfrm>
              <a:off x="240" y="384"/>
              <a:ext cx="5412" cy="3695"/>
            </a:xfrm>
            <a:custGeom>
              <a:avLst/>
              <a:gdLst>
                <a:gd name="T0" fmla="*/ 5864 w 5269"/>
                <a:gd name="T1" fmla="*/ 0 h 2977"/>
                <a:gd name="T2" fmla="*/ 0 w 5269"/>
                <a:gd name="T3" fmla="*/ 0 h 2977"/>
                <a:gd name="T4" fmla="*/ 0 w 5269"/>
                <a:gd name="T5" fmla="*/ 7064 h 2977"/>
                <a:gd name="T6" fmla="*/ 0 60000 65536"/>
                <a:gd name="T7" fmla="*/ 0 60000 65536"/>
                <a:gd name="T8" fmla="*/ 0 60000 65536"/>
              </a:gdLst>
              <a:ahLst/>
              <a:cxnLst>
                <a:cxn ang="T6">
                  <a:pos x="T0" y="T1"/>
                </a:cxn>
                <a:cxn ang="T7">
                  <a:pos x="T2" y="T3"/>
                </a:cxn>
                <a:cxn ang="T8">
                  <a:pos x="T4" y="T5"/>
                </a:cxn>
              </a:cxnLst>
              <a:rect l="0" t="0" r="r" b="b"/>
              <a:pathLst>
                <a:path w="5269" h="2977">
                  <a:moveTo>
                    <a:pt x="5268" y="0"/>
                  </a:moveTo>
                  <a:lnTo>
                    <a:pt x="0" y="0"/>
                  </a:lnTo>
                  <a:lnTo>
                    <a:pt x="0" y="2976"/>
                  </a:lnTo>
                </a:path>
              </a:pathLst>
            </a:custGeom>
            <a:noFill/>
            <a:ln w="12700" cap="rnd" cmpd="sng">
              <a:solidFill>
                <a:srgbClr val="B2B2B2"/>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Freeform 6"/>
            <p:cNvSpPr>
              <a:spLocks/>
            </p:cNvSpPr>
            <p:nvPr/>
          </p:nvSpPr>
          <p:spPr bwMode="auto">
            <a:xfrm>
              <a:off x="252" y="384"/>
              <a:ext cx="5412" cy="3695"/>
            </a:xfrm>
            <a:custGeom>
              <a:avLst/>
              <a:gdLst>
                <a:gd name="T0" fmla="*/ 5864 w 5269"/>
                <a:gd name="T1" fmla="*/ 0 h 2977"/>
                <a:gd name="T2" fmla="*/ 5864 w 5269"/>
                <a:gd name="T3" fmla="*/ 7064 h 2977"/>
                <a:gd name="T4" fmla="*/ 0 w 5269"/>
                <a:gd name="T5" fmla="*/ 7064 h 2977"/>
                <a:gd name="T6" fmla="*/ 0 60000 65536"/>
                <a:gd name="T7" fmla="*/ 0 60000 65536"/>
                <a:gd name="T8" fmla="*/ 0 60000 65536"/>
              </a:gdLst>
              <a:ahLst/>
              <a:cxnLst>
                <a:cxn ang="T6">
                  <a:pos x="T0" y="T1"/>
                </a:cxn>
                <a:cxn ang="T7">
                  <a:pos x="T2" y="T3"/>
                </a:cxn>
                <a:cxn ang="T8">
                  <a:pos x="T4" y="T5"/>
                </a:cxn>
              </a:cxnLst>
              <a:rect l="0" t="0" r="r" b="b"/>
              <a:pathLst>
                <a:path w="5269" h="2977">
                  <a:moveTo>
                    <a:pt x="5268" y="0"/>
                  </a:moveTo>
                  <a:lnTo>
                    <a:pt x="5268" y="2976"/>
                  </a:lnTo>
                  <a:lnTo>
                    <a:pt x="0" y="2976"/>
                  </a:lnTo>
                </a:path>
              </a:pathLst>
            </a:custGeom>
            <a:noFill/>
            <a:ln w="12700" cap="rnd" cmpd="sng">
              <a:solidFill>
                <a:srgbClr val="FFFFFF"/>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027" name="Rectangle 15"/>
          <p:cNvSpPr>
            <a:spLocks noGrp="1" noChangeArrowheads="1"/>
          </p:cNvSpPr>
          <p:nvPr>
            <p:ph type="title"/>
          </p:nvPr>
        </p:nvSpPr>
        <p:spPr bwMode="auto">
          <a:xfrm>
            <a:off x="304800" y="171450"/>
            <a:ext cx="5791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8" name="Rectangle 16"/>
          <p:cNvSpPr>
            <a:spLocks noGrp="1" noChangeArrowheads="1"/>
          </p:cNvSpPr>
          <p:nvPr>
            <p:ph type="body" idx="1"/>
          </p:nvPr>
        </p:nvSpPr>
        <p:spPr bwMode="auto">
          <a:xfrm>
            <a:off x="457200" y="685800"/>
            <a:ext cx="84582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0"/>
            <a:r>
              <a:rPr lang="en-US" altLang="en-US" smtClean="0"/>
              <a:t>Second Level</a:t>
            </a:r>
          </a:p>
          <a:p>
            <a:pPr lvl="0"/>
            <a:r>
              <a:rPr lang="en-US" altLang="en-US" smtClean="0"/>
              <a:t>Third Level</a:t>
            </a:r>
          </a:p>
          <a:p>
            <a:pPr lvl="0"/>
            <a:r>
              <a:rPr lang="en-US" altLang="en-US" smtClean="0"/>
              <a:t>Fourth Level</a:t>
            </a:r>
          </a:p>
          <a:p>
            <a:pPr lvl="0"/>
            <a:r>
              <a:rPr lang="en-US" altLang="en-US" smtClean="0"/>
              <a:t>Fifth Level</a:t>
            </a:r>
          </a:p>
        </p:txBody>
      </p:sp>
      <p:grpSp>
        <p:nvGrpSpPr>
          <p:cNvPr id="1029" name="Group 55"/>
          <p:cNvGrpSpPr>
            <a:grpSpLocks/>
          </p:cNvGrpSpPr>
          <p:nvPr/>
        </p:nvGrpSpPr>
        <p:grpSpPr bwMode="auto">
          <a:xfrm>
            <a:off x="39688" y="161925"/>
            <a:ext cx="276225" cy="319088"/>
            <a:chOff x="25" y="102"/>
            <a:chExt cx="173" cy="201"/>
          </a:xfrm>
          <a:solidFill>
            <a:srgbClr val="FF6600"/>
          </a:solidFill>
        </p:grpSpPr>
        <p:sp>
          <p:nvSpPr>
            <p:cNvPr id="1039" name="Rectangle 25"/>
            <p:cNvSpPr>
              <a:spLocks noChangeArrowheads="1"/>
            </p:cNvSpPr>
            <p:nvPr/>
          </p:nvSpPr>
          <p:spPr bwMode="auto">
            <a:xfrm>
              <a:off x="25" y="102"/>
              <a:ext cx="172" cy="2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40" name="Freeform 26"/>
            <p:cNvSpPr>
              <a:spLocks/>
            </p:cNvSpPr>
            <p:nvPr/>
          </p:nvSpPr>
          <p:spPr bwMode="auto">
            <a:xfrm>
              <a:off x="25" y="102"/>
              <a:ext cx="173" cy="201"/>
            </a:xfrm>
            <a:custGeom>
              <a:avLst/>
              <a:gdLst>
                <a:gd name="T0" fmla="*/ 138 w 193"/>
                <a:gd name="T1" fmla="*/ 0 h 721"/>
                <a:gd name="T2" fmla="*/ 0 w 193"/>
                <a:gd name="T3" fmla="*/ 0 h 721"/>
                <a:gd name="T4" fmla="*/ 0 w 193"/>
                <a:gd name="T5" fmla="*/ 16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0" y="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pPr>
                <a:defRPr/>
              </a:pPr>
              <a:endParaRPr lang="en-US"/>
            </a:p>
          </p:txBody>
        </p:sp>
        <p:sp>
          <p:nvSpPr>
            <p:cNvPr id="1041" name="Freeform 27"/>
            <p:cNvSpPr>
              <a:spLocks/>
            </p:cNvSpPr>
            <p:nvPr/>
          </p:nvSpPr>
          <p:spPr bwMode="auto">
            <a:xfrm>
              <a:off x="25" y="102"/>
              <a:ext cx="173" cy="201"/>
            </a:xfrm>
            <a:custGeom>
              <a:avLst/>
              <a:gdLst>
                <a:gd name="T0" fmla="*/ 138 w 193"/>
                <a:gd name="T1" fmla="*/ 0 h 721"/>
                <a:gd name="T2" fmla="*/ 138 w 193"/>
                <a:gd name="T3" fmla="*/ 16 h 721"/>
                <a:gd name="T4" fmla="*/ 0 w 193"/>
                <a:gd name="T5" fmla="*/ 16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192" y="72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pPr>
                <a:defRPr/>
              </a:pPr>
              <a:endParaRPr lang="en-US"/>
            </a:p>
          </p:txBody>
        </p:sp>
      </p:grpSp>
      <p:grpSp>
        <p:nvGrpSpPr>
          <p:cNvPr id="1030" name="Group 56"/>
          <p:cNvGrpSpPr>
            <a:grpSpLocks/>
          </p:cNvGrpSpPr>
          <p:nvPr/>
        </p:nvGrpSpPr>
        <p:grpSpPr bwMode="auto">
          <a:xfrm>
            <a:off x="122238" y="600075"/>
            <a:ext cx="106362" cy="5876925"/>
            <a:chOff x="77" y="378"/>
            <a:chExt cx="67" cy="3702"/>
          </a:xfrm>
          <a:solidFill>
            <a:srgbClr val="660000"/>
          </a:solidFill>
        </p:grpSpPr>
        <p:sp>
          <p:nvSpPr>
            <p:cNvPr id="1036" name="Rectangle 41"/>
            <p:cNvSpPr>
              <a:spLocks noChangeArrowheads="1"/>
            </p:cNvSpPr>
            <p:nvPr/>
          </p:nvSpPr>
          <p:spPr bwMode="auto">
            <a:xfrm flipH="1" flipV="1">
              <a:off x="77" y="383"/>
              <a:ext cx="67" cy="369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37" name="Freeform 42"/>
            <p:cNvSpPr>
              <a:spLocks/>
            </p:cNvSpPr>
            <p:nvPr/>
          </p:nvSpPr>
          <p:spPr bwMode="auto">
            <a:xfrm flipH="1" flipV="1">
              <a:off x="77" y="378"/>
              <a:ext cx="67" cy="3702"/>
            </a:xfrm>
            <a:custGeom>
              <a:avLst/>
              <a:gdLst>
                <a:gd name="T0" fmla="*/ 8 w 193"/>
                <a:gd name="T1" fmla="*/ 0 h 721"/>
                <a:gd name="T2" fmla="*/ 0 w 193"/>
                <a:gd name="T3" fmla="*/ 0 h 721"/>
                <a:gd name="T4" fmla="*/ 0 w 193"/>
                <a:gd name="T5" fmla="*/ 97464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0" y="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pPr>
                <a:defRPr/>
              </a:pPr>
              <a:endParaRPr lang="en-US"/>
            </a:p>
          </p:txBody>
        </p:sp>
        <p:sp>
          <p:nvSpPr>
            <p:cNvPr id="1038" name="Freeform 43"/>
            <p:cNvSpPr>
              <a:spLocks/>
            </p:cNvSpPr>
            <p:nvPr/>
          </p:nvSpPr>
          <p:spPr bwMode="auto">
            <a:xfrm flipH="1" flipV="1">
              <a:off x="77" y="378"/>
              <a:ext cx="67" cy="3702"/>
            </a:xfrm>
            <a:custGeom>
              <a:avLst/>
              <a:gdLst>
                <a:gd name="T0" fmla="*/ 8 w 193"/>
                <a:gd name="T1" fmla="*/ 0 h 721"/>
                <a:gd name="T2" fmla="*/ 8 w 193"/>
                <a:gd name="T3" fmla="*/ 97464 h 721"/>
                <a:gd name="T4" fmla="*/ 0 w 193"/>
                <a:gd name="T5" fmla="*/ 97464 h 721"/>
                <a:gd name="T6" fmla="*/ 0 60000 65536"/>
                <a:gd name="T7" fmla="*/ 0 60000 65536"/>
                <a:gd name="T8" fmla="*/ 0 60000 65536"/>
              </a:gdLst>
              <a:ahLst/>
              <a:cxnLst>
                <a:cxn ang="T6">
                  <a:pos x="T0" y="T1"/>
                </a:cxn>
                <a:cxn ang="T7">
                  <a:pos x="T2" y="T3"/>
                </a:cxn>
                <a:cxn ang="T8">
                  <a:pos x="T4" y="T5"/>
                </a:cxn>
              </a:cxnLst>
              <a:rect l="0" t="0" r="r" b="b"/>
              <a:pathLst>
                <a:path w="193" h="721">
                  <a:moveTo>
                    <a:pt x="192" y="0"/>
                  </a:moveTo>
                  <a:lnTo>
                    <a:pt x="192" y="720"/>
                  </a:lnTo>
                  <a:lnTo>
                    <a:pt x="0" y="720"/>
                  </a:lnTo>
                </a:path>
              </a:pathLst>
            </a:custGeom>
            <a:grpFill/>
            <a:ln>
              <a:noFill/>
            </a:ln>
            <a:extLst>
              <a:ext uri="{91240B29-F687-4F45-9708-019B960494DF}">
                <a14:hiddenLine xmlns:a14="http://schemas.microsoft.com/office/drawing/2010/main" w="12700" cap="rnd" cmpd="sng">
                  <a:solidFill>
                    <a:srgbClr val="000000"/>
                  </a:solidFill>
                  <a:prstDash val="solid"/>
                  <a:round/>
                  <a:headEnd type="none" w="sm" len="sm"/>
                  <a:tailEnd type="none" w="sm" len="sm"/>
                </a14:hiddenLine>
              </a:ext>
            </a:extLst>
          </p:spPr>
          <p:txBody>
            <a:bodyPr/>
            <a:lstStyle/>
            <a:p>
              <a:pPr>
                <a:defRPr/>
              </a:pPr>
              <a:endParaRPr lang="en-US"/>
            </a:p>
          </p:txBody>
        </p:sp>
      </p:grpSp>
      <p:sp>
        <p:nvSpPr>
          <p:cNvPr id="1031" name="Rectangle 48"/>
          <p:cNvSpPr>
            <a:spLocks noChangeArrowheads="1"/>
          </p:cNvSpPr>
          <p:nvPr/>
        </p:nvSpPr>
        <p:spPr bwMode="auto">
          <a:xfrm>
            <a:off x="7156274" y="192299"/>
            <a:ext cx="1275990" cy="369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7" rIns="92075" bIns="46037">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800" b="0" dirty="0" smtClean="0">
                <a:latin typeface="Helvetica" pitchFamily="34" charset="0"/>
              </a:rPr>
              <a:t>Attack Lab</a:t>
            </a:r>
            <a:endParaRPr lang="en-US" altLang="en-US" sz="1800" b="1" dirty="0" smtClean="0">
              <a:latin typeface="Helvetica" pitchFamily="34" charset="0"/>
            </a:endParaRPr>
          </a:p>
        </p:txBody>
      </p:sp>
      <p:sp>
        <p:nvSpPr>
          <p:cNvPr id="1032" name="Rectangle 50"/>
          <p:cNvSpPr>
            <a:spLocks noChangeArrowheads="1"/>
          </p:cNvSpPr>
          <p:nvPr/>
        </p:nvSpPr>
        <p:spPr bwMode="auto">
          <a:xfrm>
            <a:off x="3186113" y="6497638"/>
            <a:ext cx="26971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sz="1600" b="1" dirty="0" smtClean="0">
                <a:solidFill>
                  <a:srgbClr val="660000"/>
                </a:solidFill>
                <a:latin typeface="Arial" charset="0"/>
              </a:rPr>
              <a:t> Computer Organization II</a:t>
            </a:r>
          </a:p>
        </p:txBody>
      </p:sp>
      <p:sp>
        <p:nvSpPr>
          <p:cNvPr id="1033" name="Text Box 59"/>
          <p:cNvSpPr txBox="1">
            <a:spLocks noChangeArrowheads="1"/>
          </p:cNvSpPr>
          <p:nvPr userDrawn="1"/>
        </p:nvSpPr>
        <p:spPr bwMode="auto">
          <a:xfrm>
            <a:off x="8305800" y="152400"/>
            <a:ext cx="609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defRPr/>
            </a:pPr>
            <a:fld id="{AD376C3B-E77F-4394-9590-CB2B369C70AD}" type="slidenum">
              <a:rPr lang="en-US" sz="2000" smtClean="0">
                <a:latin typeface="Arial" charset="0"/>
              </a:rPr>
              <a:pPr algn="ctr">
                <a:spcBef>
                  <a:spcPct val="50000"/>
                </a:spcBef>
                <a:defRPr/>
              </a:pPr>
              <a:t>‹#›</a:t>
            </a:fld>
            <a:endParaRPr lang="en-US" sz="2000" smtClean="0">
              <a:latin typeface="Arial" charset="0"/>
            </a:endParaRPr>
          </a:p>
        </p:txBody>
      </p:sp>
      <p:sp>
        <p:nvSpPr>
          <p:cNvPr id="1034" name="Text Box 21"/>
          <p:cNvSpPr txBox="1">
            <a:spLocks noChangeArrowheads="1"/>
          </p:cNvSpPr>
          <p:nvPr userDrawn="1"/>
        </p:nvSpPr>
        <p:spPr bwMode="auto">
          <a:xfrm>
            <a:off x="304800" y="6521450"/>
            <a:ext cx="1371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400" b="1" dirty="0" smtClean="0">
                <a:solidFill>
                  <a:srgbClr val="660000"/>
                </a:solidFill>
                <a:latin typeface="Arial" charset="0"/>
              </a:rPr>
              <a:t>CS</a:t>
            </a:r>
            <a:r>
              <a:rPr lang="en-US" sz="1400" b="1" dirty="0" smtClean="0">
                <a:solidFill>
                  <a:srgbClr val="FF6600"/>
                </a:solidFill>
                <a:latin typeface="Arial" charset="0"/>
              </a:rPr>
              <a:t>@</a:t>
            </a:r>
            <a:r>
              <a:rPr lang="en-US" sz="1400" b="1" dirty="0" smtClean="0">
                <a:solidFill>
                  <a:srgbClr val="660000"/>
                </a:solidFill>
                <a:latin typeface="Arial" charset="0"/>
              </a:rPr>
              <a:t>VT</a:t>
            </a:r>
          </a:p>
        </p:txBody>
      </p:sp>
      <p:sp>
        <p:nvSpPr>
          <p:cNvPr id="1035" name="Text Box 22"/>
          <p:cNvSpPr txBox="1">
            <a:spLocks noChangeArrowheads="1"/>
          </p:cNvSpPr>
          <p:nvPr userDrawn="1"/>
        </p:nvSpPr>
        <p:spPr bwMode="auto">
          <a:xfrm>
            <a:off x="6705600" y="6553200"/>
            <a:ext cx="2362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r>
              <a:rPr lang="en-US" sz="1200" b="1" dirty="0" smtClean="0">
                <a:solidFill>
                  <a:srgbClr val="660000"/>
                </a:solidFill>
                <a:latin typeface="Arial" charset="0"/>
              </a:rPr>
              <a:t>©2016 CS:APP &amp;  </a:t>
            </a:r>
            <a:r>
              <a:rPr lang="en-US" sz="1200" b="1" dirty="0" err="1" smtClean="0">
                <a:solidFill>
                  <a:srgbClr val="660000"/>
                </a:solidFill>
                <a:latin typeface="Arial" charset="0"/>
              </a:rPr>
              <a:t>McQuain</a:t>
            </a:r>
            <a:endParaRPr lang="en-US" sz="1200" b="1" dirty="0" smtClean="0">
              <a:solidFill>
                <a:srgbClr val="660000"/>
              </a:solidFill>
              <a:latin typeface="Arial"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sldNum="0" hdr="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Helvetica" pitchFamily="34" charset="0"/>
        </a:defRPr>
      </a:lvl2pPr>
      <a:lvl3pPr algn="l" rtl="0" eaLnBrk="0" fontAlgn="base" hangingPunct="0">
        <a:spcBef>
          <a:spcPct val="0"/>
        </a:spcBef>
        <a:spcAft>
          <a:spcPct val="0"/>
        </a:spcAft>
        <a:defRPr sz="2400">
          <a:solidFill>
            <a:schemeClr val="tx2"/>
          </a:solidFill>
          <a:latin typeface="Helvetica" pitchFamily="34" charset="0"/>
        </a:defRPr>
      </a:lvl3pPr>
      <a:lvl4pPr algn="l" rtl="0" eaLnBrk="0" fontAlgn="base" hangingPunct="0">
        <a:spcBef>
          <a:spcPct val="0"/>
        </a:spcBef>
        <a:spcAft>
          <a:spcPct val="0"/>
        </a:spcAft>
        <a:defRPr sz="2400">
          <a:solidFill>
            <a:schemeClr val="tx2"/>
          </a:solidFill>
          <a:latin typeface="Helvetica" pitchFamily="34" charset="0"/>
        </a:defRPr>
      </a:lvl4pPr>
      <a:lvl5pPr algn="l" rtl="0" eaLnBrk="0" fontAlgn="base" hangingPunct="0">
        <a:spcBef>
          <a:spcPct val="0"/>
        </a:spcBef>
        <a:spcAft>
          <a:spcPct val="0"/>
        </a:spcAft>
        <a:defRPr sz="2400">
          <a:solidFill>
            <a:schemeClr val="tx2"/>
          </a:solidFill>
          <a:latin typeface="Helvetica" pitchFamily="34" charset="0"/>
        </a:defRPr>
      </a:lvl5pPr>
      <a:lvl6pPr marL="457200" algn="l" rtl="0" eaLnBrk="0" fontAlgn="base" hangingPunct="0">
        <a:spcBef>
          <a:spcPct val="0"/>
        </a:spcBef>
        <a:spcAft>
          <a:spcPct val="0"/>
        </a:spcAft>
        <a:defRPr sz="2400">
          <a:solidFill>
            <a:schemeClr val="tx2"/>
          </a:solidFill>
          <a:latin typeface="Helvetica" pitchFamily="34" charset="0"/>
        </a:defRPr>
      </a:lvl6pPr>
      <a:lvl7pPr marL="914400" algn="l" rtl="0" eaLnBrk="0" fontAlgn="base" hangingPunct="0">
        <a:spcBef>
          <a:spcPct val="0"/>
        </a:spcBef>
        <a:spcAft>
          <a:spcPct val="0"/>
        </a:spcAft>
        <a:defRPr sz="2400">
          <a:solidFill>
            <a:schemeClr val="tx2"/>
          </a:solidFill>
          <a:latin typeface="Helvetica" pitchFamily="34" charset="0"/>
        </a:defRPr>
      </a:lvl7pPr>
      <a:lvl8pPr marL="1371600" algn="l" rtl="0" eaLnBrk="0" fontAlgn="base" hangingPunct="0">
        <a:spcBef>
          <a:spcPct val="0"/>
        </a:spcBef>
        <a:spcAft>
          <a:spcPct val="0"/>
        </a:spcAft>
        <a:defRPr sz="2400">
          <a:solidFill>
            <a:schemeClr val="tx2"/>
          </a:solidFill>
          <a:latin typeface="Helvetica" pitchFamily="34" charset="0"/>
        </a:defRPr>
      </a:lvl8pPr>
      <a:lvl9pPr marL="1828800" algn="l" rtl="0" eaLnBrk="0" fontAlgn="base" hangingPunct="0">
        <a:spcBef>
          <a:spcPct val="0"/>
        </a:spcBef>
        <a:spcAft>
          <a:spcPct val="0"/>
        </a:spcAft>
        <a:defRPr sz="2400">
          <a:solidFill>
            <a:schemeClr val="tx2"/>
          </a:solidFill>
          <a:latin typeface="Helvetica" pitchFamily="34"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cmu.edu/~bryan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cs.cmu.edu/afs/cs/academic/class/15213-f15/www/schedule.html" TargetMode="External"/><Relationship Id="rId4" Type="http://schemas.openxmlformats.org/officeDocument/2006/relationships/hyperlink" Target="http://www.cs.cmu.edu/~droh"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04800" y="171450"/>
            <a:ext cx="5791200" cy="342900"/>
          </a:xfrm>
          <a:noFill/>
        </p:spPr>
        <p:txBody>
          <a:bodyPr lIns="90487" tIns="44450" rIns="90487" bIns="44450"/>
          <a:lstStyle/>
          <a:p>
            <a:r>
              <a:rPr lang="en-US" altLang="en-US" dirty="0" smtClean="0"/>
              <a:t>Buffer Overflows</a:t>
            </a:r>
          </a:p>
        </p:txBody>
      </p:sp>
      <p:sp>
        <p:nvSpPr>
          <p:cNvPr id="4" name="TextBox 6"/>
          <p:cNvSpPr txBox="1">
            <a:spLocks noChangeArrowheads="1"/>
          </p:cNvSpPr>
          <p:nvPr/>
        </p:nvSpPr>
        <p:spPr bwMode="auto">
          <a:xfrm>
            <a:off x="457200" y="762000"/>
            <a:ext cx="845820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l" eaLnBrk="1" hangingPunct="1"/>
            <a:r>
              <a:rPr lang="en-US" altLang="en-US" sz="1800" dirty="0" smtClean="0"/>
              <a:t>Many </a:t>
            </a:r>
            <a:r>
              <a:rPr lang="en-US" altLang="en-US" sz="1800" dirty="0"/>
              <a:t>of the following slides are </a:t>
            </a:r>
            <a:r>
              <a:rPr lang="en-US" altLang="en-US" sz="1800" dirty="0" smtClean="0"/>
              <a:t>based on those </a:t>
            </a:r>
            <a:r>
              <a:rPr lang="en-US" altLang="en-US" sz="1800" dirty="0"/>
              <a:t>from </a:t>
            </a:r>
            <a:endParaRPr lang="en-US" altLang="en-US" sz="1800" dirty="0" smtClean="0"/>
          </a:p>
          <a:p>
            <a:pPr algn="l" eaLnBrk="1" hangingPunct="1"/>
            <a:endParaRPr lang="en-US" altLang="en-US" sz="1800" dirty="0"/>
          </a:p>
          <a:p>
            <a:pPr algn="l" eaLnBrk="1" hangingPunct="1"/>
            <a:r>
              <a:rPr lang="en-US" altLang="en-US" sz="1800" b="1" dirty="0"/>
              <a:t>Complete </a:t>
            </a:r>
            <a:r>
              <a:rPr lang="en-US" altLang="en-US" sz="1800" b="1" dirty="0" err="1"/>
              <a:t>Powerpoint</a:t>
            </a:r>
            <a:r>
              <a:rPr lang="en-US" altLang="en-US" sz="1800" b="1" dirty="0"/>
              <a:t> Lecture Notes for</a:t>
            </a:r>
            <a:br>
              <a:rPr lang="en-US" altLang="en-US" sz="1800" b="1" dirty="0"/>
            </a:br>
            <a:r>
              <a:rPr lang="en-US" altLang="en-US" sz="1800" b="1" dirty="0"/>
              <a:t>Computer Systems: A Programmer's Perspective (CS:APP)</a:t>
            </a:r>
            <a:br>
              <a:rPr lang="en-US" altLang="en-US" sz="1800" b="1" dirty="0"/>
            </a:br>
            <a:endParaRPr lang="en-US" altLang="en-US" sz="1800" b="1" dirty="0"/>
          </a:p>
          <a:p>
            <a:pPr algn="l" eaLnBrk="1" hangingPunct="1"/>
            <a:r>
              <a:rPr lang="en-US" altLang="en-US" sz="1800" i="1" dirty="0">
                <a:hlinkClick r:id="rId3"/>
              </a:rPr>
              <a:t>Randal E. Bryant</a:t>
            </a:r>
            <a:r>
              <a:rPr lang="en-US" altLang="en-US" sz="1800" i="1" dirty="0"/>
              <a:t> and </a:t>
            </a:r>
            <a:r>
              <a:rPr lang="en-US" altLang="en-US" sz="1800" i="1" dirty="0">
                <a:hlinkClick r:id="rId4"/>
              </a:rPr>
              <a:t>David R. </a:t>
            </a:r>
            <a:r>
              <a:rPr lang="en-US" altLang="en-US" sz="1800" i="1" dirty="0" err="1">
                <a:hlinkClick r:id="rId4"/>
              </a:rPr>
              <a:t>O'Hallaron</a:t>
            </a:r>
            <a:r>
              <a:rPr lang="en-US" altLang="en-US" sz="1800" i="1" dirty="0"/>
              <a:t> </a:t>
            </a:r>
          </a:p>
          <a:p>
            <a:pPr algn="l" eaLnBrk="1" hangingPunct="1"/>
            <a:endParaRPr lang="en-US" altLang="en-US" sz="1800" i="1" dirty="0"/>
          </a:p>
          <a:p>
            <a:pPr eaLnBrk="1" hangingPunct="1"/>
            <a:r>
              <a:rPr lang="en-US" altLang="en-US" sz="1800" dirty="0">
                <a:hlinkClick r:id="rId5"/>
              </a:rPr>
              <a:t>http://</a:t>
            </a:r>
            <a:r>
              <a:rPr lang="en-US" altLang="en-US" sz="1800" dirty="0" smtClean="0">
                <a:hlinkClick r:id="rId5"/>
              </a:rPr>
              <a:t>www.cs.cmu.edu/afs/cs/academic/class/15213-f15/www/schedule.html</a:t>
            </a:r>
            <a:endParaRPr lang="en-US" altLang="en-US" sz="1800" dirty="0" smtClean="0"/>
          </a:p>
          <a:p>
            <a:pPr eaLnBrk="1" hangingPunct="1"/>
            <a:endParaRPr lang="en-US" altLang="en-US" sz="1800" dirty="0"/>
          </a:p>
          <a:p>
            <a:pPr algn="l" eaLnBrk="1" hangingPunct="1"/>
            <a:r>
              <a:rPr lang="en-US" altLang="en-US" sz="1800" dirty="0" smtClean="0"/>
              <a:t>The book is used explicitly in CS 2505 and CS 3214 and as a reference in CS 2506. </a:t>
            </a:r>
            <a:endParaRPr lang="en-US" altLang="en-US" sz="18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Overflows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21459737"/>
              </p:ext>
            </p:extLst>
          </p:nvPr>
        </p:nvGraphicFramePr>
        <p:xfrm>
          <a:off x="5860740" y="914400"/>
          <a:ext cx="2976282" cy="5143686"/>
        </p:xfrm>
        <a:graphic>
          <a:graphicData uri="http://schemas.openxmlformats.org/drawingml/2006/table">
            <a:tbl>
              <a:tblPr firstRow="1" bandRow="1"/>
              <a:tblGrid>
                <a:gridCol w="2976282"/>
              </a:tblGrid>
              <a:tr h="499203">
                <a:tc>
                  <a:txBody>
                    <a:bodyPr/>
                    <a:lstStyle/>
                    <a:p>
                      <a:endParaRPr lang="en-US" sz="2000" b="1" dirty="0">
                        <a:latin typeface="Courier New" panose="02070309020205020404" pitchFamily="49" charset="0"/>
                        <a:cs typeface="Courier New" panose="02070309020205020404" pitchFamily="49" charset="0"/>
                      </a:endParaRPr>
                    </a:p>
                  </a:txBody>
                  <a:tcPr marT="60960" marB="60960"/>
                </a:tc>
              </a:tr>
              <a:tr h="499203">
                <a:tc>
                  <a:txBody>
                    <a:bodyPr/>
                    <a:lstStyle/>
                    <a:p>
                      <a:r>
                        <a:rPr lang="en-US" sz="2000" b="1" dirty="0" smtClean="0">
                          <a:latin typeface="Courier New" panose="02070309020205020404" pitchFamily="49" charset="0"/>
                          <a:cs typeface="Courier New" panose="02070309020205020404" pitchFamily="49" charset="0"/>
                        </a:rPr>
                        <a:t>0xAABBCCDDEEFFGGHH</a:t>
                      </a:r>
                      <a:endParaRPr lang="en-US" sz="2000" b="1" dirty="0">
                        <a:latin typeface="Courier New" panose="02070309020205020404" pitchFamily="49" charset="0"/>
                        <a:cs typeface="Courier New" panose="02070309020205020404" pitchFamily="49" charset="0"/>
                      </a:endParaRPr>
                    </a:p>
                  </a:txBody>
                  <a:tcPr marT="60960" marB="60960"/>
                </a:tc>
              </a:tr>
              <a:tr h="4145280">
                <a:tc>
                  <a:txBody>
                    <a:bodyPr/>
                    <a:lstStyle/>
                    <a:p>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ourier New" panose="02070309020205020404" pitchFamily="49" charset="0"/>
                          <a:cs typeface="Courier New" panose="02070309020205020404" pitchFamily="49" charset="0"/>
                        </a:rPr>
                        <a:t>0xFFFFFFFFFFFFFFFF</a:t>
                      </a:r>
                    </a:p>
                  </a:txBody>
                  <a:tcPr marT="60960" marB="60960"/>
                </a:tc>
              </a:tr>
            </a:tbl>
          </a:graphicData>
        </a:graphic>
      </p:graphicFrame>
      <p:cxnSp>
        <p:nvCxnSpPr>
          <p:cNvPr id="5" name="Straight Arrow Connector 4"/>
          <p:cNvCxnSpPr/>
          <p:nvPr/>
        </p:nvCxnSpPr>
        <p:spPr>
          <a:xfrm>
            <a:off x="4870140" y="5181600"/>
            <a:ext cx="990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4368977" y="4995446"/>
            <a:ext cx="769284" cy="338554"/>
          </a:xfrm>
          <a:prstGeom prst="rect">
            <a:avLst/>
          </a:prstGeom>
          <a:noFill/>
        </p:spPr>
        <p:txBody>
          <a:bodyPr wrap="square" rtlCol="0">
            <a:spAutoFit/>
          </a:bodyPr>
          <a:lstStyle/>
          <a:p>
            <a:r>
              <a:rPr lang="en-US" sz="1600" b="1" dirty="0" err="1" smtClean="0">
                <a:latin typeface="Arial" panose="020B0604020202020204" pitchFamily="34" charset="0"/>
                <a:cs typeface="Arial" panose="020B0604020202020204" pitchFamily="34" charset="0"/>
              </a:rPr>
              <a:t>buf</a:t>
            </a:r>
            <a:endParaRPr lang="en-US" sz="1600" b="1" dirty="0">
              <a:latin typeface="Arial" panose="020B0604020202020204" pitchFamily="34" charset="0"/>
              <a:cs typeface="Arial" panose="020B0604020202020204" pitchFamily="34" charset="0"/>
            </a:endParaRPr>
          </a:p>
        </p:txBody>
      </p:sp>
      <p:cxnSp>
        <p:nvCxnSpPr>
          <p:cNvPr id="7" name="Elbow Connector 6"/>
          <p:cNvCxnSpPr/>
          <p:nvPr/>
        </p:nvCxnSpPr>
        <p:spPr>
          <a:xfrm flipV="1">
            <a:off x="5070166" y="1619656"/>
            <a:ext cx="790575" cy="817344"/>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8" name="TextBox 7"/>
          <p:cNvSpPr txBox="1"/>
          <p:nvPr/>
        </p:nvSpPr>
        <p:spPr>
          <a:xfrm>
            <a:off x="4341222" y="2144612"/>
            <a:ext cx="1331259" cy="584775"/>
          </a:xfrm>
          <a:prstGeom prst="rect">
            <a:avLst/>
          </a:prstGeom>
          <a:noFill/>
        </p:spPr>
        <p:txBody>
          <a:bodyPr wrap="square" rtlCol="0">
            <a:spAutoFit/>
          </a:bodyPr>
          <a:lstStyle/>
          <a:p>
            <a:r>
              <a:rPr lang="en-US" sz="1600" b="1" dirty="0" smtClean="0">
                <a:latin typeface="Arial" panose="020B0604020202020204" pitchFamily="34" charset="0"/>
                <a:cs typeface="Arial" panose="020B0604020202020204" pitchFamily="34" charset="0"/>
              </a:rPr>
              <a:t>old return address</a:t>
            </a:r>
            <a:endParaRPr lang="en-US" sz="1600" b="1" dirty="0">
              <a:latin typeface="Arial" panose="020B0604020202020204" pitchFamily="34" charset="0"/>
              <a:cs typeface="Arial" panose="020B0604020202020204" pitchFamily="34" charset="0"/>
            </a:endParaRPr>
          </a:p>
        </p:txBody>
      </p:sp>
      <p:sp>
        <p:nvSpPr>
          <p:cNvPr id="10" name="Text Placeholder 2"/>
          <p:cNvSpPr txBox="1">
            <a:spLocks/>
          </p:cNvSpPr>
          <p:nvPr/>
        </p:nvSpPr>
        <p:spPr bwMode="auto">
          <a:xfrm>
            <a:off x="396876" y="666800"/>
            <a:ext cx="4596465" cy="2918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r>
              <a:rPr lang="en-US" sz="1800" kern="0" dirty="0" smtClean="0"/>
              <a:t>Exploit C String library </a:t>
            </a:r>
            <a:r>
              <a:rPr lang="en-US" sz="1800" kern="0" dirty="0" err="1" smtClean="0"/>
              <a:t>vulneratilities</a:t>
            </a:r>
            <a:r>
              <a:rPr lang="en-US" sz="1800" kern="0" dirty="0" smtClean="0"/>
              <a:t> to overwrite important info on stack</a:t>
            </a:r>
          </a:p>
          <a:p>
            <a:endParaRPr lang="en-US" sz="1800" kern="0" dirty="0" smtClean="0"/>
          </a:p>
          <a:p>
            <a:r>
              <a:rPr lang="en-US" sz="1800" kern="0" dirty="0" smtClean="0"/>
              <a:t>When this function returns, where will it begin executing?</a:t>
            </a:r>
          </a:p>
          <a:p>
            <a:pPr lvl="1"/>
            <a:r>
              <a:rPr lang="en-US" sz="1800" kern="0" dirty="0" smtClean="0"/>
              <a:t> Recall </a:t>
            </a:r>
          </a:p>
          <a:p>
            <a:pPr marL="596900" lvl="1" indent="0">
              <a:buFontTx/>
              <a:buNone/>
            </a:pPr>
            <a:r>
              <a:rPr lang="en-US" sz="1800" kern="0" dirty="0" smtClean="0">
                <a:latin typeface="Courier New" panose="02070309020205020404" pitchFamily="49" charset="0"/>
                <a:cs typeface="Courier New" panose="02070309020205020404" pitchFamily="49" charset="0"/>
              </a:rPr>
              <a:t>	ret:</a:t>
            </a:r>
            <a:r>
              <a:rPr lang="en" sz="1800" kern="0" dirty="0" smtClean="0">
                <a:latin typeface="Courier New"/>
                <a:ea typeface="Courier New"/>
                <a:cs typeface="Courier New"/>
                <a:sym typeface="Courier New"/>
              </a:rPr>
              <a:t>pop %rip</a:t>
            </a:r>
            <a:endParaRPr lang="en-US" sz="1800" kern="0" dirty="0" smtClean="0"/>
          </a:p>
          <a:p>
            <a:endParaRPr lang="en-US" sz="1800" kern="0" dirty="0" smtClean="0"/>
          </a:p>
          <a:p>
            <a:r>
              <a:rPr lang="en-US" sz="1800" kern="0" dirty="0" smtClean="0"/>
              <a:t>What if we want to inject new code to execute?</a:t>
            </a:r>
          </a:p>
        </p:txBody>
      </p:sp>
    </p:spTree>
    <p:extLst>
      <p:ext uri="{BB962C8B-B14F-4D97-AF65-F5344CB8AC3E}">
        <p14:creationId xmlns:p14="http://schemas.microsoft.com/office/powerpoint/2010/main" val="3485975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Grp="1" noChangeArrowheads="1"/>
          </p:cNvSpPr>
          <p:nvPr>
            <p:ph type="title"/>
          </p:nvPr>
        </p:nvSpPr>
        <p:spPr>
          <a:xfrm>
            <a:off x="304800" y="102705"/>
            <a:ext cx="5486400" cy="462307"/>
          </a:xfrm>
        </p:spPr>
        <p:txBody>
          <a:bodyPr wrap="square" anchor="t" anchorCtr="0">
            <a:spAutoFit/>
          </a:bodyPr>
          <a:lstStyle/>
          <a:p>
            <a:r>
              <a:rPr lang="en-US" altLang="en-US" dirty="0" smtClean="0">
                <a:ea typeface="ＭＳ Ｐゴシック" pitchFamily="34" charset="-128"/>
              </a:rPr>
              <a:t>String Library Code</a:t>
            </a:r>
          </a:p>
        </p:txBody>
      </p:sp>
      <p:sp>
        <p:nvSpPr>
          <p:cNvPr id="374790" name="Rectangle 6"/>
          <p:cNvSpPr>
            <a:spLocks noGrp="1" noChangeArrowheads="1"/>
          </p:cNvSpPr>
          <p:nvPr>
            <p:ph type="body" idx="1"/>
          </p:nvPr>
        </p:nvSpPr>
        <p:spPr>
          <a:xfrm>
            <a:off x="381000" y="685800"/>
            <a:ext cx="8458200" cy="733150"/>
          </a:xfrm>
        </p:spPr>
        <p:txBody>
          <a:bodyPr wrap="square">
            <a:spAutoFit/>
          </a:bodyPr>
          <a:lstStyle/>
          <a:p>
            <a:pPr marL="0" indent="0">
              <a:defRPr/>
            </a:pPr>
            <a:r>
              <a:rPr lang="en-US" dirty="0"/>
              <a:t>Implementation of Unix function </a:t>
            </a:r>
            <a:r>
              <a:rPr lang="en-US" b="1" dirty="0">
                <a:solidFill>
                  <a:srgbClr val="C00000"/>
                </a:solidFill>
                <a:latin typeface="Courier New" pitchFamily="49" charset="0"/>
              </a:rPr>
              <a:t>gets</a:t>
            </a:r>
          </a:p>
          <a:p>
            <a:pPr marL="514350" lvl="1" indent="0">
              <a:buNone/>
              <a:defRPr/>
            </a:pPr>
            <a:r>
              <a:rPr lang="en-US" dirty="0"/>
              <a:t>No way to specify limit on number of characters to </a:t>
            </a:r>
            <a:r>
              <a:rPr lang="en-US" dirty="0" smtClean="0"/>
              <a:t>read</a:t>
            </a:r>
            <a:endParaRPr lang="en-US" dirty="0"/>
          </a:p>
        </p:txBody>
      </p:sp>
      <p:sp>
        <p:nvSpPr>
          <p:cNvPr id="374788" name="Rectangle 4"/>
          <p:cNvSpPr>
            <a:spLocks noChangeArrowheads="1"/>
          </p:cNvSpPr>
          <p:nvPr/>
        </p:nvSpPr>
        <p:spPr bwMode="auto">
          <a:xfrm>
            <a:off x="1752600" y="1676400"/>
            <a:ext cx="6324600" cy="3413755"/>
          </a:xfrm>
          <a:prstGeom prst="rect">
            <a:avLst/>
          </a:prstGeom>
          <a:solidFill>
            <a:srgbClr val="FFDEAD"/>
          </a:solidFill>
          <a:ln w="12700">
            <a:solidFill>
              <a:schemeClr val="tx1"/>
            </a:solidFill>
            <a:miter lim="800000"/>
            <a:headEnd/>
            <a:tailEnd/>
          </a:ln>
          <a:effectLst/>
        </p:spPr>
        <p:txBody>
          <a:bodyPr wrap="square" lIns="90487" tIns="44450" rIns="90487" bIns="44450">
            <a:spAutoFit/>
          </a:bodyPr>
          <a:lstStyle/>
          <a:p>
            <a:pPr>
              <a:tabLst>
                <a:tab pos="457200" algn="l"/>
                <a:tab pos="1485900" algn="l"/>
              </a:tabLst>
              <a:defRPr/>
            </a:pPr>
            <a:r>
              <a:rPr lang="en-US" sz="1800" b="1" dirty="0" smtClean="0">
                <a:solidFill>
                  <a:schemeClr val="accent2">
                    <a:lumMod val="50000"/>
                  </a:schemeClr>
                </a:solidFill>
                <a:latin typeface="Courier New" pitchFamily="49" charset="0"/>
                <a:ea typeface="MS Mincho" pitchFamily="49" charset="-128"/>
                <a:cs typeface="Arial" charset="0"/>
              </a:rPr>
              <a:t>// </a:t>
            </a:r>
            <a:r>
              <a:rPr lang="en-US" sz="1800" b="1" dirty="0">
                <a:solidFill>
                  <a:schemeClr val="accent2">
                    <a:lumMod val="50000"/>
                  </a:schemeClr>
                </a:solidFill>
                <a:latin typeface="Courier New" pitchFamily="49" charset="0"/>
                <a:ea typeface="MS Mincho" pitchFamily="49" charset="-128"/>
                <a:cs typeface="Arial" charset="0"/>
              </a:rPr>
              <a:t>Get string from </a:t>
            </a:r>
            <a:r>
              <a:rPr lang="en-US" sz="1800" b="1" dirty="0" err="1" smtClean="0">
                <a:solidFill>
                  <a:schemeClr val="accent2">
                    <a:lumMod val="50000"/>
                  </a:schemeClr>
                </a:solidFill>
                <a:latin typeface="Courier New" pitchFamily="49" charset="0"/>
                <a:ea typeface="MS Mincho" pitchFamily="49" charset="-128"/>
                <a:cs typeface="Arial" charset="0"/>
              </a:rPr>
              <a:t>stdin</a:t>
            </a:r>
            <a:endParaRPr lang="en-US" sz="1800" b="1" dirty="0">
              <a:solidFill>
                <a:schemeClr val="accent2">
                  <a:lumMod val="50000"/>
                </a:schemeClr>
              </a:solidFill>
              <a:latin typeface="Courier New" pitchFamily="49" charset="0"/>
              <a:ea typeface="MS Mincho" pitchFamily="49" charset="-128"/>
              <a:cs typeface="Arial" charset="0"/>
            </a:endParaRPr>
          </a:p>
          <a:p>
            <a:pPr>
              <a:tabLst>
                <a:tab pos="457200" algn="l"/>
                <a:tab pos="1485900" algn="l"/>
              </a:tabLst>
              <a:defRPr/>
            </a:pPr>
            <a:r>
              <a:rPr lang="en-US" sz="1800" b="1" dirty="0">
                <a:solidFill>
                  <a:schemeClr val="accent2">
                    <a:lumMod val="50000"/>
                  </a:schemeClr>
                </a:solidFill>
                <a:latin typeface="Courier New" pitchFamily="49" charset="0"/>
                <a:ea typeface="MS Mincho" pitchFamily="49" charset="-128"/>
                <a:cs typeface="Arial" charset="0"/>
              </a:rPr>
              <a:t>char *gets(char *</a:t>
            </a:r>
            <a:r>
              <a:rPr lang="en-US" sz="1800" b="1" dirty="0" err="1">
                <a:solidFill>
                  <a:schemeClr val="accent2">
                    <a:lumMod val="50000"/>
                  </a:schemeClr>
                </a:solidFill>
                <a:latin typeface="Courier New" pitchFamily="49" charset="0"/>
                <a:ea typeface="MS Mincho" pitchFamily="49" charset="-128"/>
                <a:cs typeface="Arial" charset="0"/>
              </a:rPr>
              <a:t>dest</a:t>
            </a:r>
            <a:r>
              <a:rPr lang="en-US" sz="1800" b="1" dirty="0">
                <a:solidFill>
                  <a:schemeClr val="accent2">
                    <a:lumMod val="50000"/>
                  </a:schemeClr>
                </a:solidFill>
                <a:latin typeface="Courier New" pitchFamily="49" charset="0"/>
                <a:ea typeface="MS Mincho" pitchFamily="49" charset="-128"/>
                <a:cs typeface="Arial" charset="0"/>
              </a:rPr>
              <a:t>)</a:t>
            </a:r>
            <a:br>
              <a:rPr lang="en-US" sz="1800" b="1" dirty="0">
                <a:solidFill>
                  <a:schemeClr val="accent2">
                    <a:lumMod val="50000"/>
                  </a:schemeClr>
                </a:solidFill>
                <a:latin typeface="Courier New" pitchFamily="49" charset="0"/>
                <a:ea typeface="MS Mincho" pitchFamily="49" charset="-128"/>
                <a:cs typeface="Arial" charset="0"/>
              </a:rPr>
            </a:br>
            <a:r>
              <a:rPr lang="en-US" sz="1800" b="1" dirty="0">
                <a:solidFill>
                  <a:schemeClr val="accent2">
                    <a:lumMod val="50000"/>
                  </a:schemeClr>
                </a:solidFill>
                <a:latin typeface="Courier New" pitchFamily="49" charset="0"/>
                <a:ea typeface="MS Mincho" pitchFamily="49" charset="-128"/>
                <a:cs typeface="Arial" charset="0"/>
              </a:rPr>
              <a:t>{</a:t>
            </a:r>
            <a:br>
              <a:rPr lang="en-US" sz="1800" b="1" dirty="0">
                <a:solidFill>
                  <a:schemeClr val="accent2">
                    <a:lumMod val="50000"/>
                  </a:schemeClr>
                </a:solidFill>
                <a:latin typeface="Courier New" pitchFamily="49" charset="0"/>
                <a:ea typeface="MS Mincho" pitchFamily="49" charset="-128"/>
                <a:cs typeface="Arial" charset="0"/>
              </a:rPr>
            </a:br>
            <a:r>
              <a:rPr lang="en-US" sz="1800" b="1" dirty="0">
                <a:solidFill>
                  <a:schemeClr val="accent2">
                    <a:lumMod val="50000"/>
                  </a:schemeClr>
                </a:solidFill>
                <a:latin typeface="Courier New" pitchFamily="49" charset="0"/>
                <a:ea typeface="MS Mincho" pitchFamily="49" charset="-128"/>
                <a:cs typeface="Arial" charset="0"/>
              </a:rPr>
              <a:t>    </a:t>
            </a:r>
            <a:r>
              <a:rPr lang="en-US" sz="1800" b="1" dirty="0" err="1">
                <a:solidFill>
                  <a:schemeClr val="accent2">
                    <a:lumMod val="50000"/>
                  </a:schemeClr>
                </a:solidFill>
                <a:latin typeface="Courier New" pitchFamily="49" charset="0"/>
                <a:ea typeface="MS Mincho" pitchFamily="49" charset="-128"/>
                <a:cs typeface="Arial" charset="0"/>
              </a:rPr>
              <a:t>int</a:t>
            </a:r>
            <a:r>
              <a:rPr lang="en-US" sz="1800" b="1" dirty="0">
                <a:solidFill>
                  <a:schemeClr val="accent2">
                    <a:lumMod val="50000"/>
                  </a:schemeClr>
                </a:solidFill>
                <a:latin typeface="Courier New" pitchFamily="49" charset="0"/>
                <a:ea typeface="MS Mincho" pitchFamily="49" charset="-128"/>
                <a:cs typeface="Arial" charset="0"/>
              </a:rPr>
              <a:t> c = </a:t>
            </a:r>
            <a:r>
              <a:rPr lang="en-US" sz="1800" b="1" dirty="0" err="1">
                <a:solidFill>
                  <a:schemeClr val="accent2">
                    <a:lumMod val="50000"/>
                  </a:schemeClr>
                </a:solidFill>
                <a:latin typeface="Courier New" pitchFamily="49" charset="0"/>
                <a:ea typeface="MS Mincho" pitchFamily="49" charset="-128"/>
                <a:cs typeface="Arial" charset="0"/>
              </a:rPr>
              <a:t>getc</a:t>
            </a:r>
            <a:r>
              <a:rPr lang="en-US" sz="1800" b="1" dirty="0">
                <a:solidFill>
                  <a:schemeClr val="accent2">
                    <a:lumMod val="50000"/>
                  </a:schemeClr>
                </a:solidFill>
                <a:latin typeface="Courier New" pitchFamily="49" charset="0"/>
                <a:ea typeface="MS Mincho" pitchFamily="49" charset="-128"/>
                <a:cs typeface="Arial" charset="0"/>
              </a:rPr>
              <a:t>();</a:t>
            </a:r>
          </a:p>
          <a:p>
            <a:pPr>
              <a:tabLst>
                <a:tab pos="457200" algn="l"/>
                <a:tab pos="1485900" algn="l"/>
              </a:tabLst>
              <a:defRPr/>
            </a:pPr>
            <a:r>
              <a:rPr lang="en-US" sz="1800" b="1" dirty="0">
                <a:solidFill>
                  <a:schemeClr val="accent2">
                    <a:lumMod val="50000"/>
                  </a:schemeClr>
                </a:solidFill>
                <a:latin typeface="Courier New" pitchFamily="49" charset="0"/>
                <a:ea typeface="MS Mincho" pitchFamily="49" charset="-128"/>
                <a:cs typeface="Arial" charset="0"/>
              </a:rPr>
              <a:t>    char *p = </a:t>
            </a:r>
            <a:r>
              <a:rPr lang="en-US" sz="1800" b="1" dirty="0" err="1">
                <a:solidFill>
                  <a:schemeClr val="accent2">
                    <a:lumMod val="50000"/>
                  </a:schemeClr>
                </a:solidFill>
                <a:latin typeface="Courier New" pitchFamily="49" charset="0"/>
                <a:ea typeface="MS Mincho" pitchFamily="49" charset="-128"/>
                <a:cs typeface="Arial" charset="0"/>
              </a:rPr>
              <a:t>dest</a:t>
            </a:r>
            <a:r>
              <a:rPr lang="en-US" sz="1800" b="1" dirty="0">
                <a:solidFill>
                  <a:schemeClr val="accent2">
                    <a:lumMod val="50000"/>
                  </a:schemeClr>
                </a:solidFill>
                <a:latin typeface="Courier New" pitchFamily="49" charset="0"/>
                <a:ea typeface="MS Mincho" pitchFamily="49" charset="-128"/>
                <a:cs typeface="Arial" charset="0"/>
              </a:rPr>
              <a:t>;</a:t>
            </a:r>
          </a:p>
          <a:p>
            <a:pPr>
              <a:tabLst>
                <a:tab pos="457200" algn="l"/>
                <a:tab pos="1485900" algn="l"/>
              </a:tabLst>
              <a:defRPr/>
            </a:pPr>
            <a:r>
              <a:rPr lang="en-US" sz="1800" b="1" dirty="0">
                <a:solidFill>
                  <a:schemeClr val="accent2">
                    <a:lumMod val="50000"/>
                  </a:schemeClr>
                </a:solidFill>
                <a:latin typeface="Courier New" pitchFamily="49" charset="0"/>
                <a:ea typeface="MS Mincho" pitchFamily="49" charset="-128"/>
                <a:cs typeface="Arial" charset="0"/>
              </a:rPr>
              <a:t>    while (c != EOF &amp;&amp; c != '\n') {</a:t>
            </a:r>
          </a:p>
          <a:p>
            <a:pPr>
              <a:tabLst>
                <a:tab pos="457200" algn="l"/>
                <a:tab pos="1485900" algn="l"/>
              </a:tabLst>
              <a:defRPr/>
            </a:pPr>
            <a:r>
              <a:rPr lang="en-US" sz="1800" b="1" dirty="0">
                <a:solidFill>
                  <a:schemeClr val="accent2">
                    <a:lumMod val="50000"/>
                  </a:schemeClr>
                </a:solidFill>
                <a:latin typeface="Courier New" pitchFamily="49" charset="0"/>
                <a:ea typeface="MS Mincho" pitchFamily="49" charset="-128"/>
                <a:cs typeface="Arial" charset="0"/>
              </a:rPr>
              <a:t>        *p++ = c;</a:t>
            </a:r>
          </a:p>
          <a:p>
            <a:pPr>
              <a:tabLst>
                <a:tab pos="457200" algn="l"/>
                <a:tab pos="1485900" algn="l"/>
              </a:tabLst>
              <a:defRPr/>
            </a:pPr>
            <a:r>
              <a:rPr lang="en-US" sz="1800" b="1" dirty="0">
                <a:solidFill>
                  <a:schemeClr val="accent2">
                    <a:lumMod val="50000"/>
                  </a:schemeClr>
                </a:solidFill>
                <a:latin typeface="Courier New" pitchFamily="49" charset="0"/>
                <a:ea typeface="MS Mincho" pitchFamily="49" charset="-128"/>
                <a:cs typeface="Arial" charset="0"/>
              </a:rPr>
              <a:t>        c = </a:t>
            </a:r>
            <a:r>
              <a:rPr lang="en-US" sz="1800" b="1" dirty="0" err="1">
                <a:solidFill>
                  <a:schemeClr val="accent2">
                    <a:lumMod val="50000"/>
                  </a:schemeClr>
                </a:solidFill>
                <a:latin typeface="Courier New" pitchFamily="49" charset="0"/>
                <a:ea typeface="MS Mincho" pitchFamily="49" charset="-128"/>
                <a:cs typeface="Arial" charset="0"/>
              </a:rPr>
              <a:t>getc</a:t>
            </a:r>
            <a:r>
              <a:rPr lang="en-US" sz="1800" b="1" dirty="0">
                <a:solidFill>
                  <a:schemeClr val="accent2">
                    <a:lumMod val="50000"/>
                  </a:schemeClr>
                </a:solidFill>
                <a:latin typeface="Courier New" pitchFamily="49" charset="0"/>
                <a:ea typeface="MS Mincho" pitchFamily="49" charset="-128"/>
                <a:cs typeface="Arial" charset="0"/>
              </a:rPr>
              <a:t>();</a:t>
            </a:r>
          </a:p>
          <a:p>
            <a:pPr>
              <a:tabLst>
                <a:tab pos="457200" algn="l"/>
                <a:tab pos="1485900" algn="l"/>
              </a:tabLst>
              <a:defRPr/>
            </a:pPr>
            <a:r>
              <a:rPr lang="en-US" sz="1800" b="1" dirty="0">
                <a:solidFill>
                  <a:schemeClr val="accent2">
                    <a:lumMod val="50000"/>
                  </a:schemeClr>
                </a:solidFill>
                <a:latin typeface="Courier New" pitchFamily="49" charset="0"/>
                <a:ea typeface="MS Mincho" pitchFamily="49" charset="-128"/>
                <a:cs typeface="Arial" charset="0"/>
              </a:rPr>
              <a:t>    }</a:t>
            </a:r>
          </a:p>
          <a:p>
            <a:pPr>
              <a:tabLst>
                <a:tab pos="457200" algn="l"/>
                <a:tab pos="1485900" algn="l"/>
              </a:tabLst>
              <a:defRPr/>
            </a:pPr>
            <a:r>
              <a:rPr lang="en-US" sz="1800" b="1" dirty="0">
                <a:solidFill>
                  <a:schemeClr val="accent2">
                    <a:lumMod val="50000"/>
                  </a:schemeClr>
                </a:solidFill>
                <a:latin typeface="Courier New" pitchFamily="49" charset="0"/>
                <a:ea typeface="MS Mincho" pitchFamily="49" charset="-128"/>
                <a:cs typeface="Arial" charset="0"/>
              </a:rPr>
              <a:t>    *p = '\0';</a:t>
            </a:r>
          </a:p>
          <a:p>
            <a:pPr>
              <a:tabLst>
                <a:tab pos="457200" algn="l"/>
                <a:tab pos="1485900" algn="l"/>
              </a:tabLst>
              <a:defRPr/>
            </a:pPr>
            <a:r>
              <a:rPr lang="en-US" sz="1800" b="1" dirty="0">
                <a:solidFill>
                  <a:schemeClr val="accent2">
                    <a:lumMod val="50000"/>
                  </a:schemeClr>
                </a:solidFill>
                <a:latin typeface="Courier New" pitchFamily="49" charset="0"/>
                <a:ea typeface="MS Mincho" pitchFamily="49" charset="-128"/>
                <a:cs typeface="Arial" charset="0"/>
              </a:rPr>
              <a:t>    return </a:t>
            </a:r>
            <a:r>
              <a:rPr lang="en-US" sz="1800" b="1" dirty="0" err="1">
                <a:solidFill>
                  <a:schemeClr val="accent2">
                    <a:lumMod val="50000"/>
                  </a:schemeClr>
                </a:solidFill>
                <a:latin typeface="Courier New" pitchFamily="49" charset="0"/>
                <a:ea typeface="MS Mincho" pitchFamily="49" charset="-128"/>
                <a:cs typeface="Arial" charset="0"/>
              </a:rPr>
              <a:t>dest</a:t>
            </a:r>
            <a:r>
              <a:rPr lang="en-US" sz="1800" b="1" dirty="0">
                <a:solidFill>
                  <a:schemeClr val="accent2">
                    <a:lumMod val="50000"/>
                  </a:schemeClr>
                </a:solidFill>
                <a:latin typeface="Courier New" pitchFamily="49" charset="0"/>
                <a:ea typeface="MS Mincho" pitchFamily="49" charset="-128"/>
                <a:cs typeface="Arial" charset="0"/>
              </a:rPr>
              <a:t>;</a:t>
            </a:r>
          </a:p>
          <a:p>
            <a:pPr>
              <a:tabLst>
                <a:tab pos="457200" algn="l"/>
                <a:tab pos="1485900" algn="l"/>
              </a:tabLst>
              <a:defRPr/>
            </a:pPr>
            <a:r>
              <a:rPr lang="en-US" sz="1800" b="1" dirty="0">
                <a:solidFill>
                  <a:schemeClr val="accent2">
                    <a:lumMod val="50000"/>
                  </a:schemeClr>
                </a:solidFill>
                <a:latin typeface="Courier New" pitchFamily="49" charset="0"/>
                <a:ea typeface="MS Mincho" pitchFamily="49" charset="-128"/>
                <a:cs typeface="Arial" charset="0"/>
              </a:rPr>
              <a:t>}</a:t>
            </a:r>
          </a:p>
        </p:txBody>
      </p:sp>
      <p:sp>
        <p:nvSpPr>
          <p:cNvPr id="5" name="Rectangle 6"/>
          <p:cNvSpPr txBox="1">
            <a:spLocks noChangeArrowheads="1"/>
          </p:cNvSpPr>
          <p:nvPr/>
        </p:nvSpPr>
        <p:spPr bwMode="auto">
          <a:xfrm>
            <a:off x="381000" y="5439050"/>
            <a:ext cx="8458200" cy="708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0" indent="0">
              <a:defRPr/>
            </a:pPr>
            <a:r>
              <a:rPr lang="en-US" kern="0" dirty="0" smtClean="0"/>
              <a:t>So bad it's officially deprecated, but it has been used widely, is still used, and </a:t>
            </a:r>
            <a:r>
              <a:rPr lang="en-US" kern="0" dirty="0" err="1" smtClean="0">
                <a:latin typeface="Courier New" panose="02070309020205020404" pitchFamily="49" charset="0"/>
                <a:cs typeface="Courier New" panose="02070309020205020404" pitchFamily="49" charset="0"/>
              </a:rPr>
              <a:t>gcc</a:t>
            </a:r>
            <a:r>
              <a:rPr lang="en-US" kern="0" dirty="0" smtClean="0"/>
              <a:t> still supports it.</a:t>
            </a:r>
            <a:endParaRPr lang="en-US" sz="1800" kern="0" dirty="0"/>
          </a:p>
        </p:txBody>
      </p:sp>
    </p:spTree>
    <p:extLst>
      <p:ext uri="{BB962C8B-B14F-4D97-AF65-F5344CB8AC3E}">
        <p14:creationId xmlns:p14="http://schemas.microsoft.com/office/powerpoint/2010/main" val="31693532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04800" y="132522"/>
            <a:ext cx="5410200" cy="462307"/>
          </a:xfrm>
        </p:spPr>
        <p:txBody>
          <a:bodyPr wrap="square" anchor="t" anchorCtr="0">
            <a:spAutoFit/>
          </a:bodyPr>
          <a:lstStyle/>
          <a:p>
            <a:r>
              <a:rPr lang="en-US" altLang="en-US" dirty="0" smtClean="0">
                <a:ea typeface="ＭＳ Ｐゴシック" pitchFamily="34" charset="-128"/>
              </a:rPr>
              <a:t>Vulnerable Buffer Code</a:t>
            </a:r>
          </a:p>
        </p:txBody>
      </p:sp>
      <p:sp>
        <p:nvSpPr>
          <p:cNvPr id="50179" name="Rectangle 3"/>
          <p:cNvSpPr>
            <a:spLocks noChangeArrowheads="1"/>
          </p:cNvSpPr>
          <p:nvPr/>
        </p:nvSpPr>
        <p:spPr bwMode="auto">
          <a:xfrm>
            <a:off x="457200" y="762000"/>
            <a:ext cx="4495800" cy="1751762"/>
          </a:xfrm>
          <a:prstGeom prst="rect">
            <a:avLst/>
          </a:prstGeom>
          <a:solidFill>
            <a:srgbClr val="FFDEAD"/>
          </a:solidFill>
          <a:ln w="12700">
            <a:solidFill>
              <a:schemeClr val="tx1"/>
            </a:solidFill>
            <a:miter lim="800000"/>
            <a:headEnd/>
            <a:tailEnd/>
          </a:ln>
        </p:spPr>
        <p:txBody>
          <a:bodyPr lIns="90487" tIns="44450" rIns="90487" bIns="44450">
            <a:spAutoFit/>
          </a:bodyPr>
          <a:lstStyle>
            <a:lvl1pPr eaLnBrk="0" hangingPunct="0">
              <a:tabLst>
                <a:tab pos="457200" algn="l"/>
                <a:tab pos="1485900" algn="l"/>
              </a:tabLst>
              <a:defRPr>
                <a:solidFill>
                  <a:schemeClr val="tx1"/>
                </a:solidFill>
                <a:latin typeface="Arial" pitchFamily="34" charset="0"/>
                <a:ea typeface="ＭＳ Ｐゴシック" pitchFamily="34" charset="-128"/>
              </a:defRPr>
            </a:lvl1pPr>
            <a:lvl2pPr marL="742950" indent="-285750" eaLnBrk="0" hangingPunct="0">
              <a:tabLst>
                <a:tab pos="457200" algn="l"/>
                <a:tab pos="1485900" algn="l"/>
              </a:tabLst>
              <a:defRPr>
                <a:solidFill>
                  <a:schemeClr val="tx1"/>
                </a:solidFill>
                <a:latin typeface="Arial" pitchFamily="34" charset="0"/>
                <a:ea typeface="ＭＳ Ｐゴシック" pitchFamily="34" charset="-128"/>
              </a:defRPr>
            </a:lvl2pPr>
            <a:lvl3pPr marL="1143000" indent="-228600" eaLnBrk="0" hangingPunct="0">
              <a:tabLst>
                <a:tab pos="457200" algn="l"/>
                <a:tab pos="1485900" algn="l"/>
              </a:tabLst>
              <a:defRPr>
                <a:solidFill>
                  <a:schemeClr val="tx1"/>
                </a:solidFill>
                <a:latin typeface="Arial" pitchFamily="34" charset="0"/>
                <a:ea typeface="ＭＳ Ｐゴシック" pitchFamily="34" charset="-128"/>
              </a:defRPr>
            </a:lvl3pPr>
            <a:lvl4pPr marL="1600200" indent="-228600" eaLnBrk="0" hangingPunct="0">
              <a:tabLst>
                <a:tab pos="457200" algn="l"/>
                <a:tab pos="1485900" algn="l"/>
              </a:tabLst>
              <a:defRPr>
                <a:solidFill>
                  <a:schemeClr val="tx1"/>
                </a:solidFill>
                <a:latin typeface="Arial" pitchFamily="34" charset="0"/>
                <a:ea typeface="ＭＳ Ｐゴシック" pitchFamily="34" charset="-128"/>
              </a:defRPr>
            </a:lvl4pPr>
            <a:lvl5pPr marL="2057400" indent="-228600" eaLnBrk="0" hangingPunct="0">
              <a:tabLst>
                <a:tab pos="457200" algn="l"/>
                <a:tab pos="1485900" algn="l"/>
              </a:tabLst>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9pPr>
          </a:lstStyle>
          <a:p>
            <a:pPr eaLnBrk="1" hangingPunct="1"/>
            <a:r>
              <a:rPr lang="en-US" altLang="en-US" sz="1800" b="1" dirty="0" err="1">
                <a:solidFill>
                  <a:schemeClr val="tx2"/>
                </a:solidFill>
                <a:latin typeface="Courier New" pitchFamily="49" charset="0"/>
                <a:ea typeface="MS Mincho" pitchFamily="49" charset="-128"/>
              </a:rPr>
              <a:t>int</a:t>
            </a:r>
            <a:r>
              <a:rPr lang="en-US" altLang="en-US" sz="1800" b="1" dirty="0">
                <a:solidFill>
                  <a:schemeClr val="tx2"/>
                </a:solidFill>
                <a:latin typeface="Courier New" pitchFamily="49" charset="0"/>
                <a:ea typeface="MS Mincho" pitchFamily="49" charset="-128"/>
              </a:rPr>
              <a:t> main()</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  </a:t>
            </a:r>
            <a:r>
              <a:rPr lang="en-US" altLang="en-US" sz="1800" b="1" dirty="0" err="1">
                <a:solidFill>
                  <a:schemeClr val="tx2"/>
                </a:solidFill>
                <a:latin typeface="Courier New" pitchFamily="49" charset="0"/>
                <a:ea typeface="MS Mincho" pitchFamily="49" charset="-128"/>
              </a:rPr>
              <a:t>printf</a:t>
            </a:r>
            <a:r>
              <a:rPr lang="en-US" altLang="en-US" sz="1800" b="1" dirty="0">
                <a:solidFill>
                  <a:schemeClr val="tx2"/>
                </a:solidFill>
                <a:latin typeface="Courier New" pitchFamily="49" charset="0"/>
                <a:ea typeface="MS Mincho" pitchFamily="49" charset="-128"/>
              </a:rPr>
              <a:t>("Type a string:");</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  echo();</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  return 0;</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a:t>
            </a:r>
          </a:p>
        </p:txBody>
      </p:sp>
      <p:sp>
        <p:nvSpPr>
          <p:cNvPr id="50180" name="Rectangle 4"/>
          <p:cNvSpPr>
            <a:spLocks noChangeArrowheads="1"/>
          </p:cNvSpPr>
          <p:nvPr/>
        </p:nvSpPr>
        <p:spPr bwMode="auto">
          <a:xfrm>
            <a:off x="1447800" y="2895600"/>
            <a:ext cx="6400800" cy="2859757"/>
          </a:xfrm>
          <a:prstGeom prst="rect">
            <a:avLst/>
          </a:prstGeom>
          <a:solidFill>
            <a:srgbClr val="FFDEAD"/>
          </a:solidFill>
          <a:ln w="12700">
            <a:solidFill>
              <a:schemeClr val="tx1"/>
            </a:solidFill>
            <a:miter lim="800000"/>
            <a:headEnd/>
            <a:tailEnd/>
          </a:ln>
        </p:spPr>
        <p:txBody>
          <a:bodyPr wrap="square" lIns="90487" tIns="44450" rIns="90487" bIns="44450">
            <a:spAutoFit/>
          </a:bodyPr>
          <a:lstStyle>
            <a:lvl1pPr eaLnBrk="0" hangingPunct="0">
              <a:tabLst>
                <a:tab pos="457200" algn="l"/>
                <a:tab pos="1485900" algn="l"/>
              </a:tabLst>
              <a:defRPr>
                <a:solidFill>
                  <a:schemeClr val="tx1"/>
                </a:solidFill>
                <a:latin typeface="Arial" pitchFamily="34" charset="0"/>
                <a:ea typeface="ＭＳ Ｐゴシック" pitchFamily="34" charset="-128"/>
              </a:defRPr>
            </a:lvl1pPr>
            <a:lvl2pPr marL="742950" indent="-285750" eaLnBrk="0" hangingPunct="0">
              <a:tabLst>
                <a:tab pos="457200" algn="l"/>
                <a:tab pos="1485900" algn="l"/>
              </a:tabLst>
              <a:defRPr>
                <a:solidFill>
                  <a:schemeClr val="tx1"/>
                </a:solidFill>
                <a:latin typeface="Arial" pitchFamily="34" charset="0"/>
                <a:ea typeface="ＭＳ Ｐゴシック" pitchFamily="34" charset="-128"/>
              </a:defRPr>
            </a:lvl2pPr>
            <a:lvl3pPr marL="1143000" indent="-228600" eaLnBrk="0" hangingPunct="0">
              <a:tabLst>
                <a:tab pos="457200" algn="l"/>
                <a:tab pos="1485900" algn="l"/>
              </a:tabLst>
              <a:defRPr>
                <a:solidFill>
                  <a:schemeClr val="tx1"/>
                </a:solidFill>
                <a:latin typeface="Arial" pitchFamily="34" charset="0"/>
                <a:ea typeface="ＭＳ Ｐゴシック" pitchFamily="34" charset="-128"/>
              </a:defRPr>
            </a:lvl3pPr>
            <a:lvl4pPr marL="1600200" indent="-228600" eaLnBrk="0" hangingPunct="0">
              <a:tabLst>
                <a:tab pos="457200" algn="l"/>
                <a:tab pos="1485900" algn="l"/>
              </a:tabLst>
              <a:defRPr>
                <a:solidFill>
                  <a:schemeClr val="tx1"/>
                </a:solidFill>
                <a:latin typeface="Arial" pitchFamily="34" charset="0"/>
                <a:ea typeface="ＭＳ Ｐゴシック" pitchFamily="34" charset="-128"/>
              </a:defRPr>
            </a:lvl4pPr>
            <a:lvl5pPr marL="2057400" indent="-228600" eaLnBrk="0" hangingPunct="0">
              <a:tabLst>
                <a:tab pos="457200" algn="l"/>
                <a:tab pos="1485900" algn="l"/>
              </a:tabLst>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9pPr>
          </a:lstStyle>
          <a:p>
            <a:pPr eaLnBrk="1" hangingPunct="1"/>
            <a:r>
              <a:rPr lang="en-US" altLang="en-US" sz="1800" b="1" dirty="0" smtClean="0">
                <a:solidFill>
                  <a:schemeClr val="tx2"/>
                </a:solidFill>
                <a:latin typeface="Courier New" pitchFamily="49" charset="0"/>
                <a:ea typeface="MS Mincho" pitchFamily="49" charset="-128"/>
              </a:rPr>
              <a:t>// Echo Line</a:t>
            </a:r>
            <a:br>
              <a:rPr lang="en-US" altLang="en-US" sz="1800" b="1" dirty="0" smtClean="0">
                <a:solidFill>
                  <a:schemeClr val="tx2"/>
                </a:solidFill>
                <a:latin typeface="Courier New" pitchFamily="49" charset="0"/>
                <a:ea typeface="MS Mincho" pitchFamily="49" charset="-128"/>
              </a:rPr>
            </a:br>
            <a:r>
              <a:rPr lang="en-US" altLang="en-US" sz="1800" b="1" dirty="0" smtClean="0">
                <a:solidFill>
                  <a:schemeClr val="tx2"/>
                </a:solidFill>
                <a:latin typeface="Courier New" pitchFamily="49" charset="0"/>
                <a:ea typeface="MS Mincho" pitchFamily="49" charset="-128"/>
              </a:rPr>
              <a:t>void </a:t>
            </a:r>
            <a:r>
              <a:rPr lang="en-US" altLang="en-US" sz="1800" b="1" dirty="0">
                <a:solidFill>
                  <a:schemeClr val="tx2"/>
                </a:solidFill>
                <a:latin typeface="Courier New" pitchFamily="49" charset="0"/>
                <a:ea typeface="MS Mincho" pitchFamily="49" charset="-128"/>
              </a:rPr>
              <a:t>echo()</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    char </a:t>
            </a:r>
            <a:r>
              <a:rPr lang="en-US" altLang="en-US" sz="1800" b="1" dirty="0" err="1">
                <a:solidFill>
                  <a:schemeClr val="tx2"/>
                </a:solidFill>
                <a:latin typeface="Courier New" pitchFamily="49" charset="0"/>
                <a:ea typeface="MS Mincho" pitchFamily="49" charset="-128"/>
              </a:rPr>
              <a:t>buf</a:t>
            </a:r>
            <a:r>
              <a:rPr lang="en-US" altLang="en-US" sz="1800" b="1" dirty="0">
                <a:solidFill>
                  <a:schemeClr val="tx2"/>
                </a:solidFill>
                <a:latin typeface="Courier New" pitchFamily="49" charset="0"/>
                <a:ea typeface="MS Mincho" pitchFamily="49" charset="-128"/>
              </a:rPr>
              <a:t>[4];  </a:t>
            </a:r>
            <a:r>
              <a:rPr lang="en-US" altLang="en-US" sz="1800" b="1" dirty="0" smtClean="0">
                <a:solidFill>
                  <a:schemeClr val="tx2"/>
                </a:solidFill>
                <a:latin typeface="Courier New" pitchFamily="49" charset="0"/>
                <a:ea typeface="MS Mincho" pitchFamily="49" charset="-128"/>
              </a:rPr>
              <a:t>// Dangerously small!</a:t>
            </a:r>
          </a:p>
          <a:p>
            <a:pPr eaLnBrk="1" hangingPunct="1"/>
            <a:r>
              <a:rPr lang="en-US" altLang="en-US" sz="1800" b="1" dirty="0" smtClean="0">
                <a:solidFill>
                  <a:schemeClr val="tx2"/>
                </a:solidFill>
                <a:latin typeface="Courier New" pitchFamily="49" charset="0"/>
                <a:ea typeface="MS Mincho" pitchFamily="49" charset="-128"/>
              </a:rPr>
              <a:t>                  // Stored on the stack!!</a:t>
            </a:r>
          </a:p>
          <a:p>
            <a:pPr eaLnBrk="1" hangingPunct="1"/>
            <a:r>
              <a:rPr lang="en-US" altLang="en-US" sz="1800" b="1" dirty="0">
                <a:solidFill>
                  <a:schemeClr val="tx2"/>
                </a:solidFill>
                <a:latin typeface="Courier New" pitchFamily="49" charset="0"/>
                <a:ea typeface="MS Mincho" pitchFamily="49" charset="-128"/>
              </a:rPr>
              <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    gets(</a:t>
            </a:r>
            <a:r>
              <a:rPr lang="en-US" altLang="en-US" sz="1800" b="1" dirty="0" err="1">
                <a:solidFill>
                  <a:schemeClr val="tx2"/>
                </a:solidFill>
                <a:latin typeface="Courier New" pitchFamily="49" charset="0"/>
                <a:ea typeface="MS Mincho" pitchFamily="49" charset="-128"/>
              </a:rPr>
              <a:t>buf</a:t>
            </a:r>
            <a:r>
              <a:rPr lang="en-US" altLang="en-US" sz="1800" b="1" dirty="0" smtClean="0">
                <a:solidFill>
                  <a:schemeClr val="tx2"/>
                </a:solidFill>
                <a:latin typeface="Courier New" pitchFamily="49" charset="0"/>
                <a:ea typeface="MS Mincho" pitchFamily="49" charset="-128"/>
              </a:rPr>
              <a:t>);    // Call to oblivious </a:t>
            </a:r>
            <a:r>
              <a:rPr lang="en-US" altLang="en-US" sz="1800" b="1" dirty="0" err="1" smtClean="0">
                <a:solidFill>
                  <a:schemeClr val="tx2"/>
                </a:solidFill>
                <a:latin typeface="Courier New" pitchFamily="49" charset="0"/>
                <a:ea typeface="MS Mincho" pitchFamily="49" charset="-128"/>
              </a:rPr>
              <a:t>fn</a:t>
            </a:r>
            <a:endParaRPr lang="en-US" altLang="en-US" sz="1800" b="1" dirty="0" smtClean="0">
              <a:solidFill>
                <a:schemeClr val="tx2"/>
              </a:solidFill>
              <a:latin typeface="Courier New" pitchFamily="49" charset="0"/>
              <a:ea typeface="MS Mincho" pitchFamily="49" charset="-128"/>
            </a:endParaRPr>
          </a:p>
          <a:p>
            <a:pPr eaLnBrk="1" hangingPunct="1"/>
            <a:r>
              <a:rPr lang="en-US" altLang="en-US" sz="1800" b="1" dirty="0">
                <a:solidFill>
                  <a:schemeClr val="tx2"/>
                </a:solidFill>
                <a:latin typeface="Courier New" pitchFamily="49" charset="0"/>
                <a:ea typeface="MS Mincho" pitchFamily="49" charset="-128"/>
              </a:rPr>
              <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    puts(</a:t>
            </a:r>
            <a:r>
              <a:rPr lang="en-US" altLang="en-US" sz="1800" b="1" dirty="0" err="1">
                <a:solidFill>
                  <a:schemeClr val="tx2"/>
                </a:solidFill>
                <a:latin typeface="Courier New" pitchFamily="49" charset="0"/>
                <a:ea typeface="MS Mincho" pitchFamily="49" charset="-128"/>
              </a:rPr>
              <a:t>buf</a:t>
            </a:r>
            <a:r>
              <a:rPr lang="en-US" altLang="en-US" sz="1800" b="1" dirty="0" smtClean="0">
                <a:solidFill>
                  <a:schemeClr val="tx2"/>
                </a:solidFill>
                <a:latin typeface="Courier New" pitchFamily="49" charset="0"/>
                <a:ea typeface="MS Mincho" pitchFamily="49" charset="-128"/>
              </a:rPr>
              <a:t>);</a:t>
            </a:r>
            <a:r>
              <a:rPr lang="en-US" altLang="en-US" sz="1800" b="1" dirty="0">
                <a:solidFill>
                  <a:schemeClr val="tx2"/>
                </a:solidFill>
                <a:latin typeface="Courier New" pitchFamily="49" charset="0"/>
                <a:ea typeface="MS Mincho" pitchFamily="49" charset="-128"/>
              </a:rPr>
              <a:t/>
            </a:r>
            <a:br>
              <a:rPr lang="en-US" altLang="en-US" sz="1800" b="1" dirty="0">
                <a:solidFill>
                  <a:schemeClr val="tx2"/>
                </a:solidFill>
                <a:latin typeface="Courier New" pitchFamily="49" charset="0"/>
                <a:ea typeface="MS Mincho" pitchFamily="49" charset="-128"/>
              </a:rPr>
            </a:br>
            <a:r>
              <a:rPr lang="en-US" altLang="en-US" sz="1800" b="1" dirty="0">
                <a:solidFill>
                  <a:schemeClr val="tx2"/>
                </a:solidFill>
                <a:latin typeface="Courier New" pitchFamily="49" charset="0"/>
                <a:ea typeface="MS Mincho" pitchFamily="49" charset="-128"/>
              </a:rPr>
              <a:t>}</a:t>
            </a:r>
          </a:p>
        </p:txBody>
      </p:sp>
    </p:spTree>
    <p:extLst>
      <p:ext uri="{BB962C8B-B14F-4D97-AF65-F5344CB8AC3E}">
        <p14:creationId xmlns:p14="http://schemas.microsoft.com/office/powerpoint/2010/main" val="2800149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a:xfrm>
            <a:off x="272222" y="105043"/>
            <a:ext cx="5041900" cy="462307"/>
          </a:xfrm>
        </p:spPr>
        <p:txBody>
          <a:bodyPr wrap="square" anchor="t" anchorCtr="0">
            <a:spAutoFit/>
          </a:bodyPr>
          <a:lstStyle/>
          <a:p>
            <a:pPr>
              <a:defRPr/>
            </a:pPr>
            <a:r>
              <a:rPr lang="en-US" dirty="0">
                <a:ea typeface="+mj-ea"/>
                <a:cs typeface="+mj-cs"/>
              </a:rPr>
              <a:t>Buffer Overflow Executions</a:t>
            </a:r>
          </a:p>
        </p:txBody>
      </p:sp>
      <p:sp>
        <p:nvSpPr>
          <p:cNvPr id="51203" name="Rectangle 3"/>
          <p:cNvSpPr>
            <a:spLocks noChangeArrowheads="1"/>
          </p:cNvSpPr>
          <p:nvPr/>
        </p:nvSpPr>
        <p:spPr bwMode="auto">
          <a:xfrm>
            <a:off x="685800" y="838200"/>
            <a:ext cx="6781800" cy="3967753"/>
          </a:xfrm>
          <a:prstGeom prst="rect">
            <a:avLst/>
          </a:prstGeom>
          <a:solidFill>
            <a:schemeClr val="bg1">
              <a:lumMod val="85000"/>
            </a:schemeClr>
          </a:solidFill>
          <a:ln w="12700">
            <a:solidFill>
              <a:schemeClr val="tx1"/>
            </a:solidFill>
            <a:miter lim="800000"/>
            <a:headEnd/>
            <a:tailEnd/>
          </a:ln>
        </p:spPr>
        <p:txBody>
          <a:bodyPr wrap="square" lIns="90487" tIns="44450" rIns="90487" bIns="44450">
            <a:spAutoFit/>
          </a:bodyPr>
          <a:lstStyle>
            <a:lvl1pPr eaLnBrk="0" hangingPunct="0">
              <a:tabLst>
                <a:tab pos="457200" algn="l"/>
                <a:tab pos="1485900" algn="l"/>
              </a:tabLst>
              <a:defRPr>
                <a:solidFill>
                  <a:schemeClr val="tx1"/>
                </a:solidFill>
                <a:latin typeface="Arial" pitchFamily="34" charset="0"/>
                <a:ea typeface="ＭＳ Ｐゴシック" pitchFamily="34" charset="-128"/>
              </a:defRPr>
            </a:lvl1pPr>
            <a:lvl2pPr marL="742950" indent="-285750" eaLnBrk="0" hangingPunct="0">
              <a:tabLst>
                <a:tab pos="457200" algn="l"/>
                <a:tab pos="1485900" algn="l"/>
              </a:tabLst>
              <a:defRPr>
                <a:solidFill>
                  <a:schemeClr val="tx1"/>
                </a:solidFill>
                <a:latin typeface="Arial" pitchFamily="34" charset="0"/>
                <a:ea typeface="ＭＳ Ｐゴシック" pitchFamily="34" charset="-128"/>
              </a:defRPr>
            </a:lvl2pPr>
            <a:lvl3pPr marL="1143000" indent="-228600" eaLnBrk="0" hangingPunct="0">
              <a:tabLst>
                <a:tab pos="457200" algn="l"/>
                <a:tab pos="1485900" algn="l"/>
              </a:tabLst>
              <a:defRPr>
                <a:solidFill>
                  <a:schemeClr val="tx1"/>
                </a:solidFill>
                <a:latin typeface="Arial" pitchFamily="34" charset="0"/>
                <a:ea typeface="ＭＳ Ｐゴシック" pitchFamily="34" charset="-128"/>
              </a:defRPr>
            </a:lvl3pPr>
            <a:lvl4pPr marL="1600200" indent="-228600" eaLnBrk="0" hangingPunct="0">
              <a:tabLst>
                <a:tab pos="457200" algn="l"/>
                <a:tab pos="1485900" algn="l"/>
              </a:tabLst>
              <a:defRPr>
                <a:solidFill>
                  <a:schemeClr val="tx1"/>
                </a:solidFill>
                <a:latin typeface="Arial" pitchFamily="34" charset="0"/>
                <a:ea typeface="ＭＳ Ｐゴシック" pitchFamily="34" charset="-128"/>
              </a:defRPr>
            </a:lvl4pPr>
            <a:lvl5pPr marL="2057400" indent="-228600" eaLnBrk="0" hangingPunct="0">
              <a:tabLst>
                <a:tab pos="457200" algn="l"/>
                <a:tab pos="1485900" algn="l"/>
              </a:tabLst>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9pPr>
          </a:lstStyle>
          <a:p>
            <a:pPr eaLnBrk="1" hangingPunct="1"/>
            <a:r>
              <a:rPr lang="en-US" altLang="en-US" sz="1800" b="1" dirty="0">
                <a:latin typeface="Courier New" pitchFamily="49" charset="0"/>
                <a:ea typeface="MS Mincho" pitchFamily="49" charset="-128"/>
              </a:rPr>
              <a:t>CentOS &gt; ./</a:t>
            </a:r>
            <a:r>
              <a:rPr lang="en-US" altLang="en-US" sz="1800" b="1" dirty="0" err="1">
                <a:latin typeface="Courier New" pitchFamily="49" charset="0"/>
                <a:ea typeface="MS Mincho" pitchFamily="49" charset="-128"/>
              </a:rPr>
              <a:t>bufdemo</a:t>
            </a:r>
            <a:endParaRPr lang="en-US" altLang="en-US" sz="1800" b="1" dirty="0">
              <a:latin typeface="Courier New" pitchFamily="49" charset="0"/>
              <a:ea typeface="MS Mincho" pitchFamily="49" charset="-128"/>
            </a:endParaRPr>
          </a:p>
          <a:p>
            <a:pPr eaLnBrk="1" hangingPunct="1"/>
            <a:r>
              <a:rPr lang="en-US" altLang="en-US" sz="1800" b="1" dirty="0">
                <a:latin typeface="Courier New" pitchFamily="49" charset="0"/>
                <a:ea typeface="MS Mincho" pitchFamily="49" charset="-128"/>
              </a:rPr>
              <a:t>Type a </a:t>
            </a:r>
            <a:r>
              <a:rPr lang="en-US" altLang="en-US" sz="1800" b="1" dirty="0" err="1" smtClean="0">
                <a:latin typeface="Courier New" pitchFamily="49" charset="0"/>
                <a:ea typeface="MS Mincho" pitchFamily="49" charset="-128"/>
              </a:rPr>
              <a:t>string:abcd</a:t>
            </a:r>
            <a:endParaRPr lang="en-US" altLang="en-US" sz="1800" b="1" dirty="0">
              <a:latin typeface="Courier New" pitchFamily="49" charset="0"/>
              <a:ea typeface="MS Mincho" pitchFamily="49" charset="-128"/>
            </a:endParaRPr>
          </a:p>
          <a:p>
            <a:pPr eaLnBrk="1" hangingPunct="1"/>
            <a:r>
              <a:rPr lang="en-US" altLang="en-US" sz="1800" b="1" dirty="0" err="1" smtClean="0">
                <a:latin typeface="Courier New" pitchFamily="49" charset="0"/>
                <a:ea typeface="MS Mincho" pitchFamily="49" charset="-128"/>
              </a:rPr>
              <a:t>abcd</a:t>
            </a:r>
            <a:endParaRPr lang="en-US" altLang="en-US" sz="1800" b="1" dirty="0">
              <a:latin typeface="Courier New" pitchFamily="49" charset="0"/>
              <a:ea typeface="MS Mincho" pitchFamily="49" charset="-128"/>
            </a:endParaRPr>
          </a:p>
          <a:p>
            <a:pPr eaLnBrk="1" hangingPunct="1"/>
            <a:endParaRPr lang="en-US" altLang="en-US" sz="1800" b="1" dirty="0" smtClean="0">
              <a:latin typeface="Courier New" pitchFamily="49" charset="0"/>
              <a:ea typeface="MS Mincho" pitchFamily="49" charset="-128"/>
            </a:endParaRPr>
          </a:p>
          <a:p>
            <a:pPr eaLnBrk="1" hangingPunct="1"/>
            <a:endParaRPr lang="en-US" altLang="en-US" sz="1800" b="1" dirty="0">
              <a:latin typeface="Courier New" pitchFamily="49" charset="0"/>
              <a:ea typeface="MS Mincho" pitchFamily="49" charset="-128"/>
            </a:endParaRPr>
          </a:p>
          <a:p>
            <a:pPr eaLnBrk="1" hangingPunct="1"/>
            <a:r>
              <a:rPr lang="en-US" altLang="en-US" sz="1800" b="1" dirty="0" smtClean="0">
                <a:latin typeface="Courier New" pitchFamily="49" charset="0"/>
                <a:ea typeface="MS Mincho" pitchFamily="49" charset="-128"/>
              </a:rPr>
              <a:t>CentOS </a:t>
            </a:r>
            <a:r>
              <a:rPr lang="en-US" altLang="en-US" sz="1800" b="1" dirty="0">
                <a:latin typeface="Courier New" pitchFamily="49" charset="0"/>
                <a:ea typeface="MS Mincho" pitchFamily="49" charset="-128"/>
              </a:rPr>
              <a:t>&gt;  ./</a:t>
            </a:r>
            <a:r>
              <a:rPr lang="en-US" altLang="en-US" sz="1800" b="1" dirty="0" err="1">
                <a:latin typeface="Courier New" pitchFamily="49" charset="0"/>
                <a:ea typeface="MS Mincho" pitchFamily="49" charset="-128"/>
              </a:rPr>
              <a:t>bufdemo</a:t>
            </a:r>
            <a:endParaRPr lang="en-US" altLang="en-US" sz="1800" b="1" dirty="0">
              <a:latin typeface="Courier New" pitchFamily="49" charset="0"/>
              <a:ea typeface="MS Mincho" pitchFamily="49" charset="-128"/>
            </a:endParaRPr>
          </a:p>
          <a:p>
            <a:pPr eaLnBrk="1" hangingPunct="1"/>
            <a:r>
              <a:rPr lang="en-US" altLang="en-US" sz="1800" b="1" dirty="0">
                <a:latin typeface="Courier New" pitchFamily="49" charset="0"/>
                <a:ea typeface="MS Mincho" pitchFamily="49" charset="-128"/>
              </a:rPr>
              <a:t>Type a </a:t>
            </a:r>
            <a:r>
              <a:rPr lang="en-US" altLang="en-US" sz="1800" b="1" dirty="0" err="1">
                <a:latin typeface="Courier New" pitchFamily="49" charset="0"/>
                <a:ea typeface="MS Mincho" pitchFamily="49" charset="-128"/>
              </a:rPr>
              <a:t>string:abcdefghijklmnopqrst</a:t>
            </a:r>
            <a:endParaRPr lang="en-US" altLang="en-US" sz="1800" b="1" dirty="0">
              <a:latin typeface="Courier New" pitchFamily="49" charset="0"/>
              <a:ea typeface="MS Mincho" pitchFamily="49" charset="-128"/>
            </a:endParaRPr>
          </a:p>
          <a:p>
            <a:pPr eaLnBrk="1" hangingPunct="1"/>
            <a:r>
              <a:rPr lang="en-US" altLang="en-US" sz="1800" b="1" dirty="0" err="1">
                <a:latin typeface="Courier New" pitchFamily="49" charset="0"/>
                <a:ea typeface="MS Mincho" pitchFamily="49" charset="-128"/>
              </a:rPr>
              <a:t>abcdefghijklmnopqrst</a:t>
            </a:r>
            <a:endParaRPr lang="en-US" altLang="en-US" sz="1800" b="1" dirty="0">
              <a:latin typeface="Courier New" pitchFamily="49" charset="0"/>
              <a:ea typeface="MS Mincho" pitchFamily="49" charset="-128"/>
            </a:endParaRPr>
          </a:p>
          <a:p>
            <a:pPr eaLnBrk="1" hangingPunct="1"/>
            <a:endParaRPr lang="en-US" altLang="en-US" sz="1800" b="1" dirty="0" smtClean="0">
              <a:latin typeface="Courier New" pitchFamily="49" charset="0"/>
              <a:ea typeface="MS Mincho" pitchFamily="49" charset="-128"/>
            </a:endParaRPr>
          </a:p>
          <a:p>
            <a:pPr eaLnBrk="1" hangingPunct="1"/>
            <a:endParaRPr lang="en-US" altLang="en-US" sz="1800" b="1" dirty="0">
              <a:latin typeface="Courier New" pitchFamily="49" charset="0"/>
              <a:ea typeface="MS Mincho" pitchFamily="49" charset="-128"/>
            </a:endParaRPr>
          </a:p>
          <a:p>
            <a:pPr eaLnBrk="1" hangingPunct="1"/>
            <a:r>
              <a:rPr lang="en-US" altLang="en-US" sz="1800" b="1" dirty="0" smtClean="0">
                <a:latin typeface="Courier New" pitchFamily="49" charset="0"/>
                <a:ea typeface="MS Mincho" pitchFamily="49" charset="-128"/>
              </a:rPr>
              <a:t>CentOS </a:t>
            </a:r>
            <a:r>
              <a:rPr lang="en-US" altLang="en-US" sz="1800" b="1" dirty="0">
                <a:latin typeface="Courier New" pitchFamily="49" charset="0"/>
                <a:ea typeface="MS Mincho" pitchFamily="49" charset="-128"/>
              </a:rPr>
              <a:t>&gt;  ./</a:t>
            </a:r>
            <a:r>
              <a:rPr lang="en-US" altLang="en-US" sz="1800" b="1" dirty="0" err="1">
                <a:latin typeface="Courier New" pitchFamily="49" charset="0"/>
                <a:ea typeface="MS Mincho" pitchFamily="49" charset="-128"/>
              </a:rPr>
              <a:t>bufdemo</a:t>
            </a:r>
            <a:endParaRPr lang="en-US" altLang="en-US" sz="1800" b="1" dirty="0">
              <a:latin typeface="Courier New" pitchFamily="49" charset="0"/>
              <a:ea typeface="MS Mincho" pitchFamily="49" charset="-128"/>
            </a:endParaRPr>
          </a:p>
          <a:p>
            <a:pPr eaLnBrk="1" hangingPunct="1"/>
            <a:r>
              <a:rPr lang="en-US" altLang="en-US" sz="1800" b="1" dirty="0">
                <a:latin typeface="Courier New" pitchFamily="49" charset="0"/>
                <a:ea typeface="MS Mincho" pitchFamily="49" charset="-128"/>
              </a:rPr>
              <a:t>Type a </a:t>
            </a:r>
            <a:r>
              <a:rPr lang="en-US" altLang="en-US" sz="1800" b="1" dirty="0" err="1">
                <a:latin typeface="Courier New" pitchFamily="49" charset="0"/>
                <a:ea typeface="MS Mincho" pitchFamily="49" charset="-128"/>
              </a:rPr>
              <a:t>string:abcdefghijklmnopqrstuvwx</a:t>
            </a:r>
            <a:endParaRPr lang="en-US" altLang="en-US" sz="1800" b="1" dirty="0">
              <a:latin typeface="Courier New" pitchFamily="49" charset="0"/>
              <a:ea typeface="MS Mincho" pitchFamily="49" charset="-128"/>
            </a:endParaRPr>
          </a:p>
          <a:p>
            <a:pPr eaLnBrk="1" hangingPunct="1"/>
            <a:r>
              <a:rPr lang="en-US" altLang="en-US" sz="1800" b="1" dirty="0" err="1">
                <a:latin typeface="Courier New" pitchFamily="49" charset="0"/>
                <a:ea typeface="MS Mincho" pitchFamily="49" charset="-128"/>
              </a:rPr>
              <a:t>abcdefghijklmnopqrstuvwx</a:t>
            </a:r>
            <a:endParaRPr lang="en-US" altLang="en-US" sz="1800" b="1" dirty="0">
              <a:latin typeface="Courier New" pitchFamily="49" charset="0"/>
              <a:ea typeface="MS Mincho" pitchFamily="49" charset="-128"/>
            </a:endParaRPr>
          </a:p>
          <a:p>
            <a:pPr eaLnBrk="1" hangingPunct="1"/>
            <a:r>
              <a:rPr lang="en-US" altLang="en-US" sz="1800" b="1" dirty="0">
                <a:latin typeface="Courier New" pitchFamily="49" charset="0"/>
                <a:ea typeface="MS Mincho" pitchFamily="49" charset="-128"/>
              </a:rPr>
              <a:t>Segmentation fault (core dumped)</a:t>
            </a:r>
          </a:p>
        </p:txBody>
      </p:sp>
    </p:spTree>
    <p:extLst>
      <p:ext uri="{BB962C8B-B14F-4D97-AF65-F5344CB8AC3E}">
        <p14:creationId xmlns:p14="http://schemas.microsoft.com/office/powerpoint/2010/main" val="24539379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04800" y="152400"/>
            <a:ext cx="6489700" cy="462307"/>
          </a:xfrm>
        </p:spPr>
        <p:txBody>
          <a:bodyPr>
            <a:spAutoFit/>
          </a:bodyPr>
          <a:lstStyle/>
          <a:p>
            <a:r>
              <a:rPr lang="en-US" altLang="en-US" dirty="0" smtClean="0">
                <a:ea typeface="ＭＳ Ｐゴシック" pitchFamily="34" charset="-128"/>
              </a:rPr>
              <a:t>Buffer Overflow Stack</a:t>
            </a:r>
          </a:p>
        </p:txBody>
      </p:sp>
      <p:sp>
        <p:nvSpPr>
          <p:cNvPr id="52227" name="Rectangle 3"/>
          <p:cNvSpPr>
            <a:spLocks noChangeArrowheads="1"/>
          </p:cNvSpPr>
          <p:nvPr/>
        </p:nvSpPr>
        <p:spPr bwMode="auto">
          <a:xfrm>
            <a:off x="457200" y="2743200"/>
            <a:ext cx="5905500" cy="2551981"/>
          </a:xfrm>
          <a:prstGeom prst="rect">
            <a:avLst/>
          </a:prstGeom>
          <a:solidFill>
            <a:srgbClr val="CCECFF"/>
          </a:solidFill>
          <a:ln w="12700">
            <a:solidFill>
              <a:schemeClr val="tx1"/>
            </a:solidFill>
            <a:miter lim="800000"/>
            <a:headEnd/>
            <a:tailEnd/>
          </a:ln>
        </p:spPr>
        <p:txBody>
          <a:bodyPr wrap="square" lIns="90487" tIns="44450" rIns="90487" bIns="44450">
            <a:spAutoFit/>
          </a:bodyPr>
          <a:lstStyle>
            <a:lvl1pPr eaLnBrk="0" hangingPunct="0">
              <a:tabLst>
                <a:tab pos="457200" algn="l"/>
                <a:tab pos="3146425" algn="l"/>
              </a:tabLst>
              <a:defRPr>
                <a:solidFill>
                  <a:schemeClr val="tx1"/>
                </a:solidFill>
                <a:latin typeface="Arial" pitchFamily="34" charset="0"/>
                <a:ea typeface="ＭＳ Ｐゴシック" pitchFamily="34" charset="-128"/>
              </a:defRPr>
            </a:lvl1pPr>
            <a:lvl2pPr marL="742950" indent="-285750" eaLnBrk="0" hangingPunct="0">
              <a:tabLst>
                <a:tab pos="457200" algn="l"/>
                <a:tab pos="3146425" algn="l"/>
              </a:tabLst>
              <a:defRPr>
                <a:solidFill>
                  <a:schemeClr val="tx1"/>
                </a:solidFill>
                <a:latin typeface="Arial" pitchFamily="34" charset="0"/>
                <a:ea typeface="ＭＳ Ｐゴシック" pitchFamily="34" charset="-128"/>
              </a:defRPr>
            </a:lvl2pPr>
            <a:lvl3pPr marL="1143000" indent="-228600" eaLnBrk="0" hangingPunct="0">
              <a:tabLst>
                <a:tab pos="457200" algn="l"/>
                <a:tab pos="3146425" algn="l"/>
              </a:tabLst>
              <a:defRPr>
                <a:solidFill>
                  <a:schemeClr val="tx1"/>
                </a:solidFill>
                <a:latin typeface="Arial" pitchFamily="34" charset="0"/>
                <a:ea typeface="ＭＳ Ｐゴシック" pitchFamily="34" charset="-128"/>
              </a:defRPr>
            </a:lvl3pPr>
            <a:lvl4pPr marL="1600200" indent="-228600" eaLnBrk="0" hangingPunct="0">
              <a:tabLst>
                <a:tab pos="457200" algn="l"/>
                <a:tab pos="3146425" algn="l"/>
              </a:tabLst>
              <a:defRPr>
                <a:solidFill>
                  <a:schemeClr val="tx1"/>
                </a:solidFill>
                <a:latin typeface="Arial" pitchFamily="34" charset="0"/>
                <a:ea typeface="ＭＳ Ｐゴシック" pitchFamily="34" charset="-128"/>
              </a:defRPr>
            </a:lvl4pPr>
            <a:lvl5pPr marL="2057400" indent="-228600" eaLnBrk="0" hangingPunct="0">
              <a:tabLst>
                <a:tab pos="457200" algn="l"/>
                <a:tab pos="3146425" algn="l"/>
              </a:tabLst>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tabLst>
                <a:tab pos="457200" algn="l"/>
                <a:tab pos="3146425" algn="l"/>
              </a:tabLs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tabLst>
                <a:tab pos="457200" algn="l"/>
                <a:tab pos="3146425" algn="l"/>
              </a:tabLs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tabLst>
                <a:tab pos="457200" algn="l"/>
                <a:tab pos="3146425" algn="l"/>
              </a:tabLs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tabLst>
                <a:tab pos="457200" algn="l"/>
                <a:tab pos="3146425" algn="l"/>
              </a:tabLst>
              <a:defRPr>
                <a:solidFill>
                  <a:schemeClr val="tx1"/>
                </a:solidFill>
                <a:latin typeface="Arial" pitchFamily="34" charset="0"/>
                <a:ea typeface="ＭＳ Ｐゴシック" pitchFamily="34" charset="-128"/>
              </a:defRPr>
            </a:lvl9pPr>
          </a:lstStyle>
          <a:p>
            <a:pPr eaLnBrk="1" hangingPunct="1"/>
            <a:r>
              <a:rPr lang="en-US" altLang="en-US" sz="1600" b="1" dirty="0">
                <a:latin typeface="Courier New" pitchFamily="49" charset="0"/>
                <a:ea typeface="MS Mincho" pitchFamily="49" charset="-128"/>
              </a:rPr>
              <a:t>echo:</a:t>
            </a:r>
          </a:p>
          <a:p>
            <a:pPr eaLnBrk="1" hangingPunct="1"/>
            <a:r>
              <a:rPr lang="en-US" altLang="en-US" sz="1600" b="1" dirty="0">
                <a:latin typeface="Courier New" pitchFamily="49" charset="0"/>
                <a:ea typeface="MS Mincho" pitchFamily="49" charset="-128"/>
              </a:rPr>
              <a:t>	</a:t>
            </a:r>
            <a:r>
              <a:rPr lang="en-US" altLang="en-US" sz="1600" b="1" dirty="0" err="1" smtClean="0">
                <a:latin typeface="Courier New" pitchFamily="49" charset="0"/>
                <a:ea typeface="MS Mincho" pitchFamily="49" charset="-128"/>
              </a:rPr>
              <a:t>pushq</a:t>
            </a:r>
            <a:r>
              <a:rPr lang="en-US" altLang="en-US" sz="1600" b="1" dirty="0" smtClean="0">
                <a:latin typeface="Courier New" pitchFamily="49" charset="0"/>
                <a:ea typeface="MS Mincho" pitchFamily="49" charset="-128"/>
              </a:rPr>
              <a:t>  %</a:t>
            </a:r>
            <a:r>
              <a:rPr lang="en-US" altLang="en-US" sz="1600" b="1" dirty="0" err="1" smtClean="0">
                <a:latin typeface="Courier New" pitchFamily="49" charset="0"/>
                <a:ea typeface="MS Mincho" pitchFamily="49" charset="-128"/>
              </a:rPr>
              <a:t>rbp</a:t>
            </a:r>
            <a:r>
              <a:rPr lang="en-US" altLang="en-US" sz="1600" b="1" dirty="0" smtClean="0">
                <a:latin typeface="Courier New" pitchFamily="49" charset="0"/>
                <a:ea typeface="MS Mincho" pitchFamily="49" charset="-128"/>
              </a:rPr>
              <a:t>            # setup stack frame</a:t>
            </a:r>
            <a:endParaRPr lang="en-US" altLang="en-US" sz="1600" b="1" dirty="0">
              <a:latin typeface="Courier New" pitchFamily="49" charset="0"/>
              <a:ea typeface="MS Mincho" pitchFamily="49" charset="-128"/>
            </a:endParaRPr>
          </a:p>
          <a:p>
            <a:pPr eaLnBrk="1" hangingPunct="1"/>
            <a:r>
              <a:rPr lang="en-US" altLang="en-US" sz="1600" b="1" dirty="0">
                <a:latin typeface="Courier New" pitchFamily="49" charset="0"/>
                <a:ea typeface="MS Mincho" pitchFamily="49" charset="-128"/>
              </a:rPr>
              <a:t>	</a:t>
            </a:r>
            <a:r>
              <a:rPr lang="en-US" altLang="en-US" sz="1600" b="1" dirty="0" err="1" smtClean="0">
                <a:latin typeface="Courier New" pitchFamily="49" charset="0"/>
                <a:ea typeface="MS Mincho" pitchFamily="49" charset="-128"/>
              </a:rPr>
              <a:t>movq</a:t>
            </a:r>
            <a:r>
              <a:rPr lang="en-US" altLang="en-US" sz="1600" b="1" dirty="0" smtClean="0">
                <a:latin typeface="Courier New" pitchFamily="49" charset="0"/>
                <a:ea typeface="MS Mincho" pitchFamily="49" charset="-128"/>
              </a:rPr>
              <a:t>   %</a:t>
            </a:r>
            <a:r>
              <a:rPr lang="en-US" altLang="en-US" sz="1600" b="1" dirty="0" err="1">
                <a:latin typeface="Courier New" pitchFamily="49" charset="0"/>
                <a:ea typeface="MS Mincho" pitchFamily="49" charset="-128"/>
              </a:rPr>
              <a:t>rsp</a:t>
            </a:r>
            <a:r>
              <a:rPr lang="en-US" altLang="en-US" sz="1600" b="1" dirty="0">
                <a:latin typeface="Courier New" pitchFamily="49" charset="0"/>
                <a:ea typeface="MS Mincho" pitchFamily="49" charset="-128"/>
              </a:rPr>
              <a:t>, %</a:t>
            </a:r>
            <a:r>
              <a:rPr lang="en-US" altLang="en-US" sz="1600" b="1" dirty="0" err="1">
                <a:latin typeface="Courier New" pitchFamily="49" charset="0"/>
                <a:ea typeface="MS Mincho" pitchFamily="49" charset="-128"/>
              </a:rPr>
              <a:t>rbp</a:t>
            </a:r>
            <a:endParaRPr lang="en-US" altLang="en-US" sz="1600" b="1" dirty="0">
              <a:latin typeface="Courier New" pitchFamily="49" charset="0"/>
              <a:ea typeface="MS Mincho" pitchFamily="49" charset="-128"/>
            </a:endParaRPr>
          </a:p>
          <a:p>
            <a:pPr eaLnBrk="1" hangingPunct="1"/>
            <a:r>
              <a:rPr lang="en-US" altLang="en-US" sz="1600" b="1" dirty="0">
                <a:latin typeface="Courier New" pitchFamily="49" charset="0"/>
                <a:ea typeface="MS Mincho" pitchFamily="49" charset="-128"/>
              </a:rPr>
              <a:t>	</a:t>
            </a:r>
            <a:r>
              <a:rPr lang="en-US" altLang="en-US" sz="1600" b="1" dirty="0" err="1" smtClean="0">
                <a:latin typeface="Courier New" pitchFamily="49" charset="0"/>
                <a:ea typeface="MS Mincho" pitchFamily="49" charset="-128"/>
              </a:rPr>
              <a:t>subq</a:t>
            </a:r>
            <a:r>
              <a:rPr lang="en-US" altLang="en-US" sz="1600" b="1" dirty="0" smtClean="0">
                <a:latin typeface="Courier New" pitchFamily="49" charset="0"/>
                <a:ea typeface="MS Mincho" pitchFamily="49" charset="-128"/>
              </a:rPr>
              <a:t>   $</a:t>
            </a:r>
            <a:r>
              <a:rPr lang="en-US" altLang="en-US" sz="1600" b="1" dirty="0">
                <a:latin typeface="Courier New" pitchFamily="49" charset="0"/>
                <a:ea typeface="MS Mincho" pitchFamily="49" charset="-128"/>
              </a:rPr>
              <a:t>16, %</a:t>
            </a:r>
            <a:r>
              <a:rPr lang="en-US" altLang="en-US" sz="1600" b="1" dirty="0" err="1" smtClean="0">
                <a:latin typeface="Courier New" pitchFamily="49" charset="0"/>
                <a:ea typeface="MS Mincho" pitchFamily="49" charset="-128"/>
              </a:rPr>
              <a:t>rsp</a:t>
            </a:r>
            <a:endParaRPr lang="en-US" altLang="en-US" sz="1600" b="1" dirty="0" smtClean="0">
              <a:latin typeface="Courier New" pitchFamily="49" charset="0"/>
              <a:ea typeface="MS Mincho" pitchFamily="49" charset="-128"/>
            </a:endParaRPr>
          </a:p>
          <a:p>
            <a:pPr eaLnBrk="1" hangingPunct="1"/>
            <a:endParaRPr lang="en-US" altLang="en-US" sz="1600" b="1" dirty="0">
              <a:latin typeface="Courier New" pitchFamily="49" charset="0"/>
              <a:ea typeface="MS Mincho" pitchFamily="49" charset="-128"/>
            </a:endParaRPr>
          </a:p>
          <a:p>
            <a:pPr eaLnBrk="1" hangingPunct="1"/>
            <a:r>
              <a:rPr lang="en-US" altLang="en-US" sz="1600" b="1" dirty="0">
                <a:latin typeface="Courier New" pitchFamily="49" charset="0"/>
                <a:ea typeface="MS Mincho" pitchFamily="49" charset="-128"/>
              </a:rPr>
              <a:t>	</a:t>
            </a:r>
            <a:r>
              <a:rPr lang="en-US" altLang="en-US" sz="1600" b="1" dirty="0" err="1" smtClean="0">
                <a:latin typeface="Courier New" pitchFamily="49" charset="0"/>
                <a:ea typeface="MS Mincho" pitchFamily="49" charset="-128"/>
              </a:rPr>
              <a:t>leaq</a:t>
            </a:r>
            <a:r>
              <a:rPr lang="en-US" altLang="en-US" sz="1600" b="1" dirty="0" smtClean="0">
                <a:latin typeface="Courier New" pitchFamily="49" charset="0"/>
                <a:ea typeface="MS Mincho" pitchFamily="49" charset="-128"/>
              </a:rPr>
              <a:t>   -</a:t>
            </a:r>
            <a:r>
              <a:rPr lang="en-US" altLang="en-US" sz="1600" b="1" dirty="0">
                <a:latin typeface="Courier New" pitchFamily="49" charset="0"/>
                <a:ea typeface="MS Mincho" pitchFamily="49" charset="-128"/>
              </a:rPr>
              <a:t>16(%</a:t>
            </a:r>
            <a:r>
              <a:rPr lang="en-US" altLang="en-US" sz="1600" b="1" dirty="0" err="1">
                <a:latin typeface="Courier New" pitchFamily="49" charset="0"/>
                <a:ea typeface="MS Mincho" pitchFamily="49" charset="-128"/>
              </a:rPr>
              <a:t>rbp</a:t>
            </a:r>
            <a:r>
              <a:rPr lang="en-US" altLang="en-US" sz="1600" b="1" dirty="0">
                <a:latin typeface="Courier New" pitchFamily="49" charset="0"/>
                <a:ea typeface="MS Mincho" pitchFamily="49" charset="-128"/>
              </a:rPr>
              <a:t>), %</a:t>
            </a:r>
            <a:r>
              <a:rPr lang="en-US" altLang="en-US" sz="1600" b="1" dirty="0" err="1" smtClean="0">
                <a:latin typeface="Courier New" pitchFamily="49" charset="0"/>
                <a:ea typeface="MS Mincho" pitchFamily="49" charset="-128"/>
              </a:rPr>
              <a:t>rax</a:t>
            </a:r>
            <a:r>
              <a:rPr lang="en-US" altLang="en-US" sz="1600" b="1" dirty="0" smtClean="0">
                <a:latin typeface="Courier New" pitchFamily="49" charset="0"/>
                <a:ea typeface="MS Mincho" pitchFamily="49" charset="-128"/>
              </a:rPr>
              <a:t> # calculate </a:t>
            </a:r>
            <a:r>
              <a:rPr lang="en-US" altLang="en-US" sz="1600" b="1" dirty="0" err="1" smtClean="0">
                <a:latin typeface="Courier New" pitchFamily="49" charset="0"/>
                <a:ea typeface="MS Mincho" pitchFamily="49" charset="-128"/>
              </a:rPr>
              <a:t>buf</a:t>
            </a:r>
            <a:endParaRPr lang="en-US" altLang="en-US" sz="1600" b="1" dirty="0">
              <a:latin typeface="Courier New" pitchFamily="49" charset="0"/>
              <a:ea typeface="MS Mincho" pitchFamily="49" charset="-128"/>
            </a:endParaRPr>
          </a:p>
          <a:p>
            <a:pPr eaLnBrk="1" hangingPunct="1"/>
            <a:r>
              <a:rPr lang="en-US" altLang="en-US" sz="1600" b="1" dirty="0">
                <a:latin typeface="Courier New" pitchFamily="49" charset="0"/>
                <a:ea typeface="MS Mincho" pitchFamily="49" charset="-128"/>
              </a:rPr>
              <a:t>	</a:t>
            </a:r>
            <a:r>
              <a:rPr lang="en-US" altLang="en-US" sz="1600" b="1" dirty="0" err="1" smtClean="0">
                <a:latin typeface="Courier New" pitchFamily="49" charset="0"/>
                <a:ea typeface="MS Mincho" pitchFamily="49" charset="-128"/>
              </a:rPr>
              <a:t>movq</a:t>
            </a:r>
            <a:r>
              <a:rPr lang="en-US" altLang="en-US" sz="1600" b="1" dirty="0" smtClean="0">
                <a:latin typeface="Courier New" pitchFamily="49" charset="0"/>
                <a:ea typeface="MS Mincho" pitchFamily="49" charset="-128"/>
              </a:rPr>
              <a:t>   %</a:t>
            </a:r>
            <a:r>
              <a:rPr lang="en-US" altLang="en-US" sz="1600" b="1" dirty="0" err="1">
                <a:latin typeface="Courier New" pitchFamily="49" charset="0"/>
                <a:ea typeface="MS Mincho" pitchFamily="49" charset="-128"/>
              </a:rPr>
              <a:t>rax</a:t>
            </a:r>
            <a:r>
              <a:rPr lang="en-US" altLang="en-US" sz="1600" b="1" dirty="0">
                <a:latin typeface="Courier New" pitchFamily="49" charset="0"/>
                <a:ea typeface="MS Mincho" pitchFamily="49" charset="-128"/>
              </a:rPr>
              <a:t>, %</a:t>
            </a:r>
            <a:r>
              <a:rPr lang="en-US" altLang="en-US" sz="1600" b="1" dirty="0" err="1" smtClean="0">
                <a:latin typeface="Courier New" pitchFamily="49" charset="0"/>
                <a:ea typeface="MS Mincho" pitchFamily="49" charset="-128"/>
              </a:rPr>
              <a:t>rdi</a:t>
            </a:r>
            <a:r>
              <a:rPr lang="en-US" altLang="en-US" sz="1600" b="1" dirty="0" smtClean="0">
                <a:latin typeface="Courier New" pitchFamily="49" charset="0"/>
                <a:ea typeface="MS Mincho" pitchFamily="49" charset="-128"/>
              </a:rPr>
              <a:t>      # set </a:t>
            </a:r>
            <a:r>
              <a:rPr lang="en-US" altLang="en-US" sz="1600" b="1" dirty="0" err="1" smtClean="0">
                <a:latin typeface="Courier New" pitchFamily="49" charset="0"/>
                <a:ea typeface="MS Mincho" pitchFamily="49" charset="-128"/>
              </a:rPr>
              <a:t>param</a:t>
            </a:r>
            <a:r>
              <a:rPr lang="en-US" altLang="en-US" sz="1600" b="1" dirty="0" smtClean="0">
                <a:latin typeface="Courier New" pitchFamily="49" charset="0"/>
                <a:ea typeface="MS Mincho" pitchFamily="49" charset="-128"/>
              </a:rPr>
              <a:t> for </a:t>
            </a:r>
            <a:r>
              <a:rPr lang="en-US" altLang="en-US" sz="1600" b="1" dirty="0" err="1" smtClean="0">
                <a:latin typeface="Courier New" pitchFamily="49" charset="0"/>
                <a:ea typeface="MS Mincho" pitchFamily="49" charset="-128"/>
              </a:rPr>
              <a:t>buf</a:t>
            </a:r>
            <a:endParaRPr lang="en-US" altLang="en-US" sz="1600" b="1" dirty="0">
              <a:latin typeface="Courier New" pitchFamily="49" charset="0"/>
              <a:ea typeface="MS Mincho" pitchFamily="49" charset="-128"/>
            </a:endParaRPr>
          </a:p>
          <a:p>
            <a:pPr eaLnBrk="1" hangingPunct="1"/>
            <a:r>
              <a:rPr lang="en-US" altLang="en-US" sz="1600" b="1" dirty="0">
                <a:latin typeface="Courier New" pitchFamily="49" charset="0"/>
                <a:ea typeface="MS Mincho" pitchFamily="49" charset="-128"/>
              </a:rPr>
              <a:t>	</a:t>
            </a:r>
            <a:r>
              <a:rPr lang="en-US" altLang="en-US" sz="1600" b="1" dirty="0" err="1" smtClean="0">
                <a:latin typeface="Courier New" pitchFamily="49" charset="0"/>
                <a:ea typeface="MS Mincho" pitchFamily="49" charset="-128"/>
              </a:rPr>
              <a:t>movl</a:t>
            </a:r>
            <a:r>
              <a:rPr lang="en-US" altLang="en-US" sz="1600" b="1" dirty="0" smtClean="0">
                <a:latin typeface="Courier New" pitchFamily="49" charset="0"/>
                <a:ea typeface="MS Mincho" pitchFamily="49" charset="-128"/>
              </a:rPr>
              <a:t>   $</a:t>
            </a:r>
            <a:r>
              <a:rPr lang="en-US" altLang="en-US" sz="1600" b="1" dirty="0">
                <a:latin typeface="Courier New" pitchFamily="49" charset="0"/>
                <a:ea typeface="MS Mincho" pitchFamily="49" charset="-128"/>
              </a:rPr>
              <a:t>0, %</a:t>
            </a:r>
            <a:r>
              <a:rPr lang="en-US" altLang="en-US" sz="1600" b="1" dirty="0" err="1">
                <a:latin typeface="Courier New" pitchFamily="49" charset="0"/>
                <a:ea typeface="MS Mincho" pitchFamily="49" charset="-128"/>
              </a:rPr>
              <a:t>eax</a:t>
            </a:r>
            <a:endParaRPr lang="en-US" altLang="en-US" sz="1600" b="1" dirty="0">
              <a:latin typeface="Courier New" pitchFamily="49" charset="0"/>
              <a:ea typeface="MS Mincho" pitchFamily="49" charset="-128"/>
            </a:endParaRPr>
          </a:p>
          <a:p>
            <a:pPr eaLnBrk="1" hangingPunct="1"/>
            <a:r>
              <a:rPr lang="en-US" altLang="en-US" sz="1600" b="1" dirty="0">
                <a:latin typeface="Courier New" pitchFamily="49" charset="0"/>
                <a:ea typeface="MS Mincho" pitchFamily="49" charset="-128"/>
              </a:rPr>
              <a:t>	</a:t>
            </a:r>
            <a:r>
              <a:rPr lang="en-US" altLang="en-US" sz="1600" b="1" dirty="0" smtClean="0">
                <a:latin typeface="Courier New" pitchFamily="49" charset="0"/>
                <a:ea typeface="MS Mincho" pitchFamily="49" charset="-128"/>
              </a:rPr>
              <a:t>call   gets            # call gets</a:t>
            </a:r>
          </a:p>
          <a:p>
            <a:pPr eaLnBrk="1" hangingPunct="1"/>
            <a:r>
              <a:rPr lang="en-US" altLang="en-US" sz="1600" b="1" dirty="0">
                <a:latin typeface="Courier New" pitchFamily="49" charset="0"/>
                <a:ea typeface="MS Mincho" pitchFamily="49" charset="-128"/>
              </a:rPr>
              <a:t> </a:t>
            </a:r>
            <a:r>
              <a:rPr lang="en-US" altLang="en-US" sz="1600" b="1" dirty="0" smtClean="0">
                <a:latin typeface="Courier New" pitchFamily="49" charset="0"/>
                <a:ea typeface="MS Mincho" pitchFamily="49" charset="-128"/>
              </a:rPr>
              <a:t>  . . .</a:t>
            </a:r>
            <a:endParaRPr lang="en-US" altLang="en-US" sz="1600" b="1" dirty="0">
              <a:latin typeface="Courier New" pitchFamily="49" charset="0"/>
              <a:ea typeface="MS Mincho" pitchFamily="49" charset="-128"/>
            </a:endParaRPr>
          </a:p>
        </p:txBody>
      </p:sp>
      <p:sp>
        <p:nvSpPr>
          <p:cNvPr id="52228" name="Rectangle 4"/>
          <p:cNvSpPr>
            <a:spLocks noChangeArrowheads="1"/>
          </p:cNvSpPr>
          <p:nvPr/>
        </p:nvSpPr>
        <p:spPr bwMode="auto">
          <a:xfrm>
            <a:off x="4343400" y="762000"/>
            <a:ext cx="4495800" cy="1813317"/>
          </a:xfrm>
          <a:prstGeom prst="rect">
            <a:avLst/>
          </a:prstGeom>
          <a:solidFill>
            <a:srgbClr val="FFDEAD"/>
          </a:solidFill>
          <a:ln w="12700">
            <a:solidFill>
              <a:schemeClr val="tx1"/>
            </a:solidFill>
            <a:miter lim="800000"/>
            <a:headEnd/>
            <a:tailEnd/>
          </a:ln>
        </p:spPr>
        <p:txBody>
          <a:bodyPr wrap="square" lIns="90487" tIns="44450" rIns="90487" bIns="44450">
            <a:spAutoFit/>
          </a:bodyPr>
          <a:lstStyle>
            <a:lvl1pPr eaLnBrk="0" hangingPunct="0">
              <a:tabLst>
                <a:tab pos="457200" algn="l"/>
                <a:tab pos="1485900" algn="l"/>
              </a:tabLst>
              <a:defRPr>
                <a:solidFill>
                  <a:schemeClr val="tx1"/>
                </a:solidFill>
                <a:latin typeface="Arial" pitchFamily="34" charset="0"/>
                <a:ea typeface="ＭＳ Ｐゴシック" pitchFamily="34" charset="-128"/>
              </a:defRPr>
            </a:lvl1pPr>
            <a:lvl2pPr marL="742950" indent="-285750" eaLnBrk="0" hangingPunct="0">
              <a:tabLst>
                <a:tab pos="457200" algn="l"/>
                <a:tab pos="1485900" algn="l"/>
              </a:tabLst>
              <a:defRPr>
                <a:solidFill>
                  <a:schemeClr val="tx1"/>
                </a:solidFill>
                <a:latin typeface="Arial" pitchFamily="34" charset="0"/>
                <a:ea typeface="ＭＳ Ｐゴシック" pitchFamily="34" charset="-128"/>
              </a:defRPr>
            </a:lvl2pPr>
            <a:lvl3pPr marL="1143000" indent="-228600" eaLnBrk="0" hangingPunct="0">
              <a:tabLst>
                <a:tab pos="457200" algn="l"/>
                <a:tab pos="1485900" algn="l"/>
              </a:tabLst>
              <a:defRPr>
                <a:solidFill>
                  <a:schemeClr val="tx1"/>
                </a:solidFill>
                <a:latin typeface="Arial" pitchFamily="34" charset="0"/>
                <a:ea typeface="ＭＳ Ｐゴシック" pitchFamily="34" charset="-128"/>
              </a:defRPr>
            </a:lvl3pPr>
            <a:lvl4pPr marL="1600200" indent="-228600" eaLnBrk="0" hangingPunct="0">
              <a:tabLst>
                <a:tab pos="457200" algn="l"/>
                <a:tab pos="1485900" algn="l"/>
              </a:tabLst>
              <a:defRPr>
                <a:solidFill>
                  <a:schemeClr val="tx1"/>
                </a:solidFill>
                <a:latin typeface="Arial" pitchFamily="34" charset="0"/>
                <a:ea typeface="ＭＳ Ｐゴシック" pitchFamily="34" charset="-128"/>
              </a:defRPr>
            </a:lvl4pPr>
            <a:lvl5pPr marL="2057400" indent="-228600" eaLnBrk="0" hangingPunct="0">
              <a:tabLst>
                <a:tab pos="457200" algn="l"/>
                <a:tab pos="1485900" algn="l"/>
              </a:tabLst>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tabLst>
                <a:tab pos="457200" algn="l"/>
                <a:tab pos="1485900" algn="l"/>
              </a:tabLst>
              <a:defRPr>
                <a:solidFill>
                  <a:schemeClr val="tx1"/>
                </a:solidFill>
                <a:latin typeface="Arial" pitchFamily="34" charset="0"/>
                <a:ea typeface="ＭＳ Ｐゴシック" pitchFamily="34" charset="-128"/>
              </a:defRPr>
            </a:lvl9pPr>
          </a:lstStyle>
          <a:p>
            <a:pPr eaLnBrk="1" hangingPunct="1"/>
            <a:r>
              <a:rPr lang="en-US" altLang="en-US" sz="1600" b="1" dirty="0" smtClean="0">
                <a:latin typeface="Courier New" pitchFamily="49" charset="0"/>
                <a:ea typeface="MS Mincho" pitchFamily="49" charset="-128"/>
              </a:rPr>
              <a:t>// </a:t>
            </a:r>
            <a:r>
              <a:rPr lang="en-US" altLang="en-US" sz="1600" b="1" dirty="0">
                <a:latin typeface="Courier New" pitchFamily="49" charset="0"/>
                <a:ea typeface="MS Mincho" pitchFamily="49" charset="-128"/>
              </a:rPr>
              <a:t>Echo </a:t>
            </a:r>
            <a:r>
              <a:rPr lang="en-US" altLang="en-US" sz="1600" b="1" dirty="0" smtClean="0">
                <a:latin typeface="Courier New" pitchFamily="49" charset="0"/>
                <a:ea typeface="MS Mincho" pitchFamily="49" charset="-128"/>
              </a:rPr>
              <a:t>Line</a:t>
            </a:r>
            <a:r>
              <a:rPr lang="en-US" altLang="en-US" sz="1600" b="1" dirty="0">
                <a:latin typeface="Courier New" pitchFamily="49" charset="0"/>
                <a:ea typeface="MS Mincho" pitchFamily="49" charset="-128"/>
              </a:rPr>
              <a:t/>
            </a:r>
            <a:br>
              <a:rPr lang="en-US" altLang="en-US" sz="1600" b="1" dirty="0">
                <a:latin typeface="Courier New" pitchFamily="49" charset="0"/>
                <a:ea typeface="MS Mincho" pitchFamily="49" charset="-128"/>
              </a:rPr>
            </a:br>
            <a:r>
              <a:rPr lang="en-US" altLang="en-US" sz="1600" b="1" dirty="0">
                <a:latin typeface="Courier New" pitchFamily="49" charset="0"/>
                <a:ea typeface="MS Mincho" pitchFamily="49" charset="-128"/>
              </a:rPr>
              <a:t>void echo()</a:t>
            </a:r>
            <a:br>
              <a:rPr lang="en-US" altLang="en-US" sz="1600" b="1" dirty="0">
                <a:latin typeface="Courier New" pitchFamily="49" charset="0"/>
                <a:ea typeface="MS Mincho" pitchFamily="49" charset="-128"/>
              </a:rPr>
            </a:br>
            <a:r>
              <a:rPr lang="en-US" altLang="en-US" sz="1600" b="1" dirty="0">
                <a:latin typeface="Courier New" pitchFamily="49" charset="0"/>
                <a:ea typeface="MS Mincho" pitchFamily="49" charset="-128"/>
              </a:rPr>
              <a:t>{</a:t>
            </a:r>
            <a:br>
              <a:rPr lang="en-US" altLang="en-US" sz="1600" b="1" dirty="0">
                <a:latin typeface="Courier New" pitchFamily="49" charset="0"/>
                <a:ea typeface="MS Mincho" pitchFamily="49" charset="-128"/>
              </a:rPr>
            </a:br>
            <a:r>
              <a:rPr lang="en-US" altLang="en-US" sz="1600" b="1" dirty="0">
                <a:latin typeface="Courier New" pitchFamily="49" charset="0"/>
                <a:ea typeface="MS Mincho" pitchFamily="49" charset="-128"/>
              </a:rPr>
              <a:t>    char </a:t>
            </a:r>
            <a:r>
              <a:rPr lang="en-US" altLang="en-US" sz="1600" b="1" dirty="0" err="1">
                <a:latin typeface="Courier New" pitchFamily="49" charset="0"/>
                <a:ea typeface="MS Mincho" pitchFamily="49" charset="-128"/>
              </a:rPr>
              <a:t>buf</a:t>
            </a:r>
            <a:r>
              <a:rPr lang="en-US" altLang="en-US" sz="1600" b="1" dirty="0">
                <a:latin typeface="Courier New" pitchFamily="49" charset="0"/>
                <a:ea typeface="MS Mincho" pitchFamily="49" charset="-128"/>
              </a:rPr>
              <a:t>[4];  </a:t>
            </a:r>
            <a:r>
              <a:rPr lang="en-US" altLang="en-US" sz="1600" b="1" dirty="0" smtClean="0">
                <a:latin typeface="Courier New" pitchFamily="49" charset="0"/>
                <a:ea typeface="MS Mincho" pitchFamily="49" charset="-128"/>
              </a:rPr>
              <a:t>// </a:t>
            </a:r>
            <a:r>
              <a:rPr lang="en-US" altLang="en-US" sz="1600" b="1" dirty="0">
                <a:latin typeface="Courier New" pitchFamily="49" charset="0"/>
                <a:ea typeface="MS Mincho" pitchFamily="49" charset="-128"/>
              </a:rPr>
              <a:t>Way too small</a:t>
            </a:r>
            <a:r>
              <a:rPr lang="en-US" altLang="en-US" sz="1600" b="1" dirty="0" smtClean="0">
                <a:latin typeface="Courier New" pitchFamily="49" charset="0"/>
                <a:ea typeface="MS Mincho" pitchFamily="49" charset="-128"/>
              </a:rPr>
              <a:t>!</a:t>
            </a:r>
            <a:r>
              <a:rPr lang="en-US" altLang="en-US" sz="1600" b="1" dirty="0">
                <a:latin typeface="Courier New" pitchFamily="49" charset="0"/>
                <a:ea typeface="MS Mincho" pitchFamily="49" charset="-128"/>
              </a:rPr>
              <a:t/>
            </a:r>
            <a:br>
              <a:rPr lang="en-US" altLang="en-US" sz="1600" b="1" dirty="0">
                <a:latin typeface="Courier New" pitchFamily="49" charset="0"/>
                <a:ea typeface="MS Mincho" pitchFamily="49" charset="-128"/>
              </a:rPr>
            </a:br>
            <a:r>
              <a:rPr lang="en-US" altLang="en-US" sz="1600" b="1" dirty="0">
                <a:latin typeface="Courier New" pitchFamily="49" charset="0"/>
                <a:ea typeface="MS Mincho" pitchFamily="49" charset="-128"/>
              </a:rPr>
              <a:t>    gets(</a:t>
            </a:r>
            <a:r>
              <a:rPr lang="en-US" altLang="en-US" sz="1600" b="1" dirty="0" err="1">
                <a:latin typeface="Courier New" pitchFamily="49" charset="0"/>
                <a:ea typeface="MS Mincho" pitchFamily="49" charset="-128"/>
              </a:rPr>
              <a:t>buf</a:t>
            </a:r>
            <a:r>
              <a:rPr lang="en-US" altLang="en-US" sz="1600" b="1" dirty="0">
                <a:latin typeface="Courier New" pitchFamily="49" charset="0"/>
                <a:ea typeface="MS Mincho" pitchFamily="49" charset="-128"/>
              </a:rPr>
              <a:t>);</a:t>
            </a:r>
            <a:br>
              <a:rPr lang="en-US" altLang="en-US" sz="1600" b="1" dirty="0">
                <a:latin typeface="Courier New" pitchFamily="49" charset="0"/>
                <a:ea typeface="MS Mincho" pitchFamily="49" charset="-128"/>
              </a:rPr>
            </a:br>
            <a:r>
              <a:rPr lang="en-US" altLang="en-US" sz="1600" b="1" dirty="0">
                <a:latin typeface="Courier New" pitchFamily="49" charset="0"/>
                <a:ea typeface="MS Mincho" pitchFamily="49" charset="-128"/>
              </a:rPr>
              <a:t>    puts(</a:t>
            </a:r>
            <a:r>
              <a:rPr lang="en-US" altLang="en-US" sz="1600" b="1" dirty="0" err="1">
                <a:latin typeface="Courier New" pitchFamily="49" charset="0"/>
                <a:ea typeface="MS Mincho" pitchFamily="49" charset="-128"/>
              </a:rPr>
              <a:t>buf</a:t>
            </a:r>
            <a:r>
              <a:rPr lang="en-US" altLang="en-US" sz="1600" b="1" dirty="0">
                <a:latin typeface="Courier New" pitchFamily="49" charset="0"/>
                <a:ea typeface="MS Mincho" pitchFamily="49" charset="-128"/>
              </a:rPr>
              <a:t>);</a:t>
            </a:r>
            <a:br>
              <a:rPr lang="en-US" altLang="en-US" sz="1600" b="1" dirty="0">
                <a:latin typeface="Courier New" pitchFamily="49" charset="0"/>
                <a:ea typeface="MS Mincho" pitchFamily="49" charset="-128"/>
              </a:rPr>
            </a:br>
            <a:r>
              <a:rPr lang="en-US" altLang="en-US" sz="1600" b="1" dirty="0">
                <a:latin typeface="Courier New" pitchFamily="49" charset="0"/>
                <a:ea typeface="MS Mincho" pitchFamily="49" charset="-128"/>
              </a:rPr>
              <a:t>}</a:t>
            </a:r>
          </a:p>
        </p:txBody>
      </p:sp>
      <p:grpSp>
        <p:nvGrpSpPr>
          <p:cNvPr id="18" name="Group 17"/>
          <p:cNvGrpSpPr/>
          <p:nvPr/>
        </p:nvGrpSpPr>
        <p:grpSpPr>
          <a:xfrm>
            <a:off x="3365500" y="3854450"/>
            <a:ext cx="5549900" cy="2470150"/>
            <a:chOff x="2908300" y="990600"/>
            <a:chExt cx="5549900" cy="2470150"/>
          </a:xfrm>
        </p:grpSpPr>
        <p:sp>
          <p:nvSpPr>
            <p:cNvPr id="19" name="Rectangle 28"/>
            <p:cNvSpPr>
              <a:spLocks noChangeArrowheads="1"/>
            </p:cNvSpPr>
            <p:nvPr/>
          </p:nvSpPr>
          <p:spPr bwMode="auto">
            <a:xfrm>
              <a:off x="3487737" y="3124200"/>
              <a:ext cx="550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err="1">
                  <a:latin typeface="Courier New" pitchFamily="49" charset="0"/>
                </a:rPr>
                <a:t>buf</a:t>
              </a:r>
              <a:endParaRPr lang="en-US" altLang="en-US" sz="1600" b="1" dirty="0">
                <a:latin typeface="Courier New" pitchFamily="49" charset="0"/>
              </a:endParaRPr>
            </a:p>
          </p:txBody>
        </p:sp>
        <p:sp>
          <p:nvSpPr>
            <p:cNvPr id="20" name="Line 29"/>
            <p:cNvSpPr>
              <a:spLocks noChangeShapeType="1"/>
            </p:cNvSpPr>
            <p:nvPr/>
          </p:nvSpPr>
          <p:spPr bwMode="auto">
            <a:xfrm flipH="1">
              <a:off x="3657600" y="2590800"/>
              <a:ext cx="381000" cy="0"/>
            </a:xfrm>
            <a:prstGeom prst="line">
              <a:avLst/>
            </a:prstGeom>
            <a:noFill/>
            <a:ln w="28575">
              <a:solidFill>
                <a:schemeClr val="tx1"/>
              </a:solidFill>
              <a:round/>
              <a:headEnd/>
              <a:tailEnd type="triangle" w="med" len="med"/>
            </a:ln>
            <a:scene3d>
              <a:camera prst="orthographicFront">
                <a:rot lat="0" lon="10800000" rev="0"/>
              </a:camera>
              <a:lightRig rig="threePt" dir="t"/>
            </a:scene3d>
            <a:extLst>
              <a:ext uri="{909E8E84-426E-40DD-AFC4-6F175D3DCCD1}">
                <a14:hiddenFill xmlns:a14="http://schemas.microsoft.com/office/drawing/2010/main">
                  <a:noFill/>
                </a14:hiddenFill>
              </a:ext>
            </a:extLst>
          </p:spPr>
          <p:txBody>
            <a:bodyPr/>
            <a:lstStyle/>
            <a:p>
              <a:endParaRPr lang="en-US"/>
            </a:p>
          </p:txBody>
        </p:sp>
        <p:sp>
          <p:nvSpPr>
            <p:cNvPr id="21" name="Rectangle 30"/>
            <p:cNvSpPr>
              <a:spLocks noChangeArrowheads="1"/>
            </p:cNvSpPr>
            <p:nvPr/>
          </p:nvSpPr>
          <p:spPr bwMode="auto">
            <a:xfrm>
              <a:off x="2908300" y="2438400"/>
              <a:ext cx="673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latin typeface="Courier New" pitchFamily="49" charset="0"/>
                </a:rPr>
                <a:t>%</a:t>
              </a:r>
              <a:r>
                <a:rPr lang="en-US" altLang="en-US" sz="1600" b="1" dirty="0" err="1" smtClean="0">
                  <a:latin typeface="Courier New" pitchFamily="49" charset="0"/>
                </a:rPr>
                <a:t>rbp</a:t>
              </a:r>
              <a:endParaRPr lang="en-US" altLang="en-US" sz="1600" b="1" dirty="0">
                <a:latin typeface="Courier New" pitchFamily="49" charset="0"/>
              </a:endParaRPr>
            </a:p>
          </p:txBody>
        </p:sp>
        <p:sp>
          <p:nvSpPr>
            <p:cNvPr id="22" name="Rectangle 22"/>
            <p:cNvSpPr>
              <a:spLocks noChangeArrowheads="1"/>
            </p:cNvSpPr>
            <p:nvPr/>
          </p:nvSpPr>
          <p:spPr bwMode="auto">
            <a:xfrm>
              <a:off x="4114800" y="2133600"/>
              <a:ext cx="3048000" cy="304800"/>
            </a:xfrm>
            <a:prstGeom prst="rect">
              <a:avLst/>
            </a:prstGeom>
            <a:solidFill>
              <a:srgbClr val="FFCCCC"/>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smtClean="0"/>
                <a:t>Saved </a:t>
              </a:r>
              <a:r>
                <a:rPr lang="en-US" altLang="en-US" sz="1600" dirty="0" smtClean="0">
                  <a:latin typeface="Courier New" panose="02070309020205020404" pitchFamily="49" charset="0"/>
                  <a:cs typeface="Courier New" panose="02070309020205020404" pitchFamily="49" charset="0"/>
                </a:rPr>
                <a:t>%rip</a:t>
              </a:r>
              <a:endParaRPr lang="en-US" altLang="en-US" sz="1600" dirty="0">
                <a:latin typeface="Courier New" panose="02070309020205020404" pitchFamily="49" charset="0"/>
                <a:cs typeface="Courier New" panose="02070309020205020404" pitchFamily="49" charset="0"/>
              </a:endParaRPr>
            </a:p>
          </p:txBody>
        </p:sp>
        <p:sp>
          <p:nvSpPr>
            <p:cNvPr id="23" name="Rectangle 23"/>
            <p:cNvSpPr>
              <a:spLocks noChangeArrowheads="1"/>
            </p:cNvSpPr>
            <p:nvPr/>
          </p:nvSpPr>
          <p:spPr bwMode="auto">
            <a:xfrm>
              <a:off x="4114800" y="2438400"/>
              <a:ext cx="3048000" cy="304800"/>
            </a:xfrm>
            <a:prstGeom prst="rect">
              <a:avLst/>
            </a:prstGeom>
            <a:solidFill>
              <a:srgbClr val="FFDEAD"/>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Saved </a:t>
              </a:r>
              <a:r>
                <a:rPr lang="en-US" altLang="en-US" sz="1600" dirty="0" smtClean="0">
                  <a:latin typeface="Courier New" pitchFamily="49" charset="0"/>
                </a:rPr>
                <a:t>%</a:t>
              </a:r>
              <a:r>
                <a:rPr lang="en-US" altLang="en-US" sz="1600" dirty="0" err="1">
                  <a:latin typeface="Courier New" pitchFamily="49" charset="0"/>
                </a:rPr>
                <a:t>r</a:t>
              </a:r>
              <a:r>
                <a:rPr lang="en-US" altLang="en-US" sz="1600" dirty="0" err="1" smtClean="0">
                  <a:latin typeface="Courier New" pitchFamily="49" charset="0"/>
                </a:rPr>
                <a:t>bp</a:t>
              </a:r>
              <a:endParaRPr lang="en-US" altLang="en-US" sz="1600" dirty="0">
                <a:latin typeface="Courier New" pitchFamily="49" charset="0"/>
              </a:endParaRPr>
            </a:p>
          </p:txBody>
        </p:sp>
        <p:sp>
          <p:nvSpPr>
            <p:cNvPr id="24" name="Rectangle 31"/>
            <p:cNvSpPr>
              <a:spLocks noChangeArrowheads="1"/>
            </p:cNvSpPr>
            <p:nvPr/>
          </p:nvSpPr>
          <p:spPr bwMode="auto">
            <a:xfrm>
              <a:off x="4114800" y="990600"/>
              <a:ext cx="3048000" cy="1143000"/>
            </a:xfrm>
            <a:prstGeom prst="rect">
              <a:avLst/>
            </a:prstGeom>
            <a:solidFill>
              <a:srgbClr val="FFCCCC"/>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a:t>Frame</a:t>
              </a:r>
            </a:p>
            <a:p>
              <a:pPr eaLnBrk="1" hangingPunct="1"/>
              <a:r>
                <a:rPr lang="en-US" altLang="en-US" sz="1600" dirty="0"/>
                <a:t>for </a:t>
              </a:r>
              <a:r>
                <a:rPr lang="en-US" altLang="en-US" sz="1600" dirty="0">
                  <a:latin typeface="Courier New" pitchFamily="49" charset="0"/>
                </a:rPr>
                <a:t>main</a:t>
              </a:r>
            </a:p>
          </p:txBody>
        </p:sp>
        <p:sp>
          <p:nvSpPr>
            <p:cNvPr id="25" name="Rectangle 32"/>
            <p:cNvSpPr>
              <a:spLocks noChangeArrowheads="1"/>
            </p:cNvSpPr>
            <p:nvPr/>
          </p:nvSpPr>
          <p:spPr bwMode="auto">
            <a:xfrm>
              <a:off x="4114800" y="2743200"/>
              <a:ext cx="3048000" cy="685800"/>
            </a:xfrm>
            <a:prstGeom prst="rect">
              <a:avLst/>
            </a:prstGeom>
            <a:solidFill>
              <a:srgbClr val="FFDEAD"/>
            </a:solidFill>
            <a:ln w="28575">
              <a:solidFill>
                <a:schemeClr val="tx1"/>
              </a:solidFill>
              <a:miter lim="800000"/>
              <a:headEnd/>
              <a:tailEnd/>
            </a:ln>
          </p:spPr>
          <p:txBody>
            <a:bodyPr wrap="none"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600" b="1" dirty="0">
                <a:latin typeface="Courier New" pitchFamily="49" charset="0"/>
              </a:endParaRPr>
            </a:p>
          </p:txBody>
        </p:sp>
        <p:sp>
          <p:nvSpPr>
            <p:cNvPr id="26" name="Rectangle 24"/>
            <p:cNvSpPr>
              <a:spLocks noChangeArrowheads="1"/>
            </p:cNvSpPr>
            <p:nvPr/>
          </p:nvSpPr>
          <p:spPr bwMode="auto">
            <a:xfrm>
              <a:off x="4118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27" name="Rectangle 25"/>
            <p:cNvSpPr>
              <a:spLocks noChangeArrowheads="1"/>
            </p:cNvSpPr>
            <p:nvPr/>
          </p:nvSpPr>
          <p:spPr bwMode="auto">
            <a:xfrm>
              <a:off x="4499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28" name="Rectangle 26"/>
            <p:cNvSpPr>
              <a:spLocks noChangeArrowheads="1"/>
            </p:cNvSpPr>
            <p:nvPr/>
          </p:nvSpPr>
          <p:spPr bwMode="auto">
            <a:xfrm>
              <a:off x="4880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29" name="Rectangle 27"/>
            <p:cNvSpPr>
              <a:spLocks noChangeArrowheads="1"/>
            </p:cNvSpPr>
            <p:nvPr/>
          </p:nvSpPr>
          <p:spPr bwMode="auto">
            <a:xfrm>
              <a:off x="5261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30" name="Rectangle 24"/>
            <p:cNvSpPr>
              <a:spLocks noChangeArrowheads="1"/>
            </p:cNvSpPr>
            <p:nvPr/>
          </p:nvSpPr>
          <p:spPr bwMode="auto">
            <a:xfrm>
              <a:off x="5634990" y="3124200"/>
              <a:ext cx="1524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31" name="Rectangle 31"/>
            <p:cNvSpPr>
              <a:spLocks noChangeArrowheads="1"/>
            </p:cNvSpPr>
            <p:nvPr/>
          </p:nvSpPr>
          <p:spPr bwMode="auto">
            <a:xfrm>
              <a:off x="7467600" y="990600"/>
              <a:ext cx="990600" cy="1447800"/>
            </a:xfrm>
            <a:prstGeom prst="rect">
              <a:avLst/>
            </a:prstGeom>
            <a:solidFill>
              <a:srgbClr val="FFCCCC"/>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smtClean="0"/>
                <a:t>frame</a:t>
              </a:r>
              <a:endParaRPr lang="en-US" altLang="en-US" sz="1600" dirty="0"/>
            </a:p>
            <a:p>
              <a:pPr eaLnBrk="1" hangingPunct="1"/>
              <a:r>
                <a:rPr lang="en-US" altLang="en-US" sz="1600" dirty="0"/>
                <a:t>for </a:t>
              </a:r>
              <a:r>
                <a:rPr lang="en-US" altLang="en-US" sz="1600" dirty="0">
                  <a:latin typeface="Courier New" pitchFamily="49" charset="0"/>
                </a:rPr>
                <a:t>main</a:t>
              </a:r>
            </a:p>
          </p:txBody>
        </p:sp>
        <p:sp>
          <p:nvSpPr>
            <p:cNvPr id="32" name="Rectangle 31"/>
            <p:cNvSpPr>
              <a:spLocks noChangeArrowheads="1"/>
            </p:cNvSpPr>
            <p:nvPr/>
          </p:nvSpPr>
          <p:spPr bwMode="auto">
            <a:xfrm>
              <a:off x="7467600" y="2438400"/>
              <a:ext cx="990600" cy="990600"/>
            </a:xfrm>
            <a:prstGeom prst="rect">
              <a:avLst/>
            </a:prstGeom>
            <a:solidFill>
              <a:srgbClr val="FFDEAD"/>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smtClean="0"/>
                <a:t>frame</a:t>
              </a:r>
              <a:endParaRPr lang="en-US" altLang="en-US" sz="1600" dirty="0"/>
            </a:p>
            <a:p>
              <a:pPr eaLnBrk="1" hangingPunct="1"/>
              <a:r>
                <a:rPr lang="en-US" altLang="en-US" sz="1600" dirty="0"/>
                <a:t>for </a:t>
              </a:r>
              <a:r>
                <a:rPr lang="en-US" altLang="en-US" sz="1600" dirty="0" smtClean="0">
                  <a:latin typeface="Courier New" pitchFamily="49" charset="0"/>
                </a:rPr>
                <a:t>echo</a:t>
              </a:r>
              <a:endParaRPr lang="en-US" altLang="en-US" sz="1600" dirty="0">
                <a:latin typeface="Courier New" pitchFamily="49" charset="0"/>
              </a:endParaRPr>
            </a:p>
          </p:txBody>
        </p:sp>
      </p:grpSp>
    </p:spTree>
    <p:extLst>
      <p:ext uri="{BB962C8B-B14F-4D97-AF65-F5344CB8AC3E}">
        <p14:creationId xmlns:p14="http://schemas.microsoft.com/office/powerpoint/2010/main" val="3574323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42986" y="3429000"/>
            <a:ext cx="8530856" cy="2893100"/>
          </a:xfrm>
          <a:prstGeom prst="rect">
            <a:avLst/>
          </a:prstGeom>
          <a:solidFill>
            <a:schemeClr val="tx1"/>
          </a:solidFill>
        </p:spPr>
        <p:txBody>
          <a:bodyPr wrap="square">
            <a:spAutoFit/>
          </a:bodyPr>
          <a:lstStyle/>
          <a:p>
            <a:r>
              <a:rPr lang="en-US" sz="1400" dirty="0">
                <a:solidFill>
                  <a:srgbClr val="FFFF00"/>
                </a:solidFill>
                <a:latin typeface="Courier New" panose="02070309020205020404" pitchFamily="49" charset="0"/>
                <a:cs typeface="Courier New" panose="02070309020205020404" pitchFamily="49" charset="0"/>
              </a:rPr>
              <a:t>(</a:t>
            </a:r>
            <a:r>
              <a:rPr lang="en-US" sz="1400" dirty="0" err="1">
                <a:solidFill>
                  <a:srgbClr val="FFFF00"/>
                </a:solidFill>
                <a:latin typeface="Courier New" panose="02070309020205020404" pitchFamily="49" charset="0"/>
                <a:cs typeface="Courier New" panose="02070309020205020404" pitchFamily="49" charset="0"/>
              </a:rPr>
              <a:t>gdb</a:t>
            </a:r>
            <a:r>
              <a:rPr lang="en-US" sz="1400" dirty="0">
                <a:solidFill>
                  <a:srgbClr val="FFFF00"/>
                </a:solidFill>
                <a:latin typeface="Courier New" panose="02070309020205020404" pitchFamily="49" charset="0"/>
                <a:cs typeface="Courier New" panose="02070309020205020404" pitchFamily="49" charset="0"/>
              </a:rPr>
              <a:t>) info f</a:t>
            </a:r>
          </a:p>
          <a:p>
            <a:r>
              <a:rPr lang="en-US" sz="1400" dirty="0">
                <a:solidFill>
                  <a:srgbClr val="FFFF00"/>
                </a:solidFill>
                <a:latin typeface="Courier New" panose="02070309020205020404" pitchFamily="49" charset="0"/>
                <a:cs typeface="Courier New" panose="02070309020205020404" pitchFamily="49" charset="0"/>
              </a:rPr>
              <a:t>Stack level 0, frame at 0x7fffffffdff0:</a:t>
            </a:r>
          </a:p>
          <a:p>
            <a:r>
              <a:rPr lang="en-US" sz="1400" dirty="0">
                <a:solidFill>
                  <a:srgbClr val="FFFF00"/>
                </a:solidFill>
                <a:latin typeface="Courier New" panose="02070309020205020404" pitchFamily="49" charset="0"/>
                <a:cs typeface="Courier New" panose="02070309020205020404" pitchFamily="49" charset="0"/>
              </a:rPr>
              <a:t> rip = 0x4005ec in echo (echo.c:4); saved rip 0x4005dd</a:t>
            </a:r>
          </a:p>
          <a:p>
            <a:r>
              <a:rPr lang="en-US" sz="1400" dirty="0">
                <a:solidFill>
                  <a:srgbClr val="FFFF00"/>
                </a:solidFill>
                <a:latin typeface="Courier New" panose="02070309020205020404" pitchFamily="49" charset="0"/>
                <a:cs typeface="Courier New" panose="02070309020205020404" pitchFamily="49" charset="0"/>
              </a:rPr>
              <a:t> called by frame at 0x7fffffffe000</a:t>
            </a:r>
          </a:p>
          <a:p>
            <a:r>
              <a:rPr lang="en-US" sz="1400" dirty="0">
                <a:solidFill>
                  <a:srgbClr val="FFFF00"/>
                </a:solidFill>
                <a:latin typeface="Courier New" panose="02070309020205020404" pitchFamily="49" charset="0"/>
                <a:cs typeface="Courier New" panose="02070309020205020404" pitchFamily="49" charset="0"/>
              </a:rPr>
              <a:t> source language c.</a:t>
            </a:r>
          </a:p>
          <a:p>
            <a:r>
              <a:rPr lang="en-US" sz="1400" dirty="0">
                <a:solidFill>
                  <a:srgbClr val="FFFF00"/>
                </a:solidFill>
                <a:latin typeface="Courier New" panose="02070309020205020404" pitchFamily="49" charset="0"/>
                <a:cs typeface="Courier New" panose="02070309020205020404" pitchFamily="49" charset="0"/>
              </a:rPr>
              <a:t> </a:t>
            </a:r>
            <a:r>
              <a:rPr lang="en-US" sz="1400" dirty="0" err="1">
                <a:solidFill>
                  <a:srgbClr val="FFFF00"/>
                </a:solidFill>
                <a:latin typeface="Courier New" panose="02070309020205020404" pitchFamily="49" charset="0"/>
                <a:cs typeface="Courier New" panose="02070309020205020404" pitchFamily="49" charset="0"/>
              </a:rPr>
              <a:t>Arglist</a:t>
            </a:r>
            <a:r>
              <a:rPr lang="en-US" sz="1400" dirty="0">
                <a:solidFill>
                  <a:srgbClr val="FFFF00"/>
                </a:solidFill>
                <a:latin typeface="Courier New" panose="02070309020205020404" pitchFamily="49" charset="0"/>
                <a:cs typeface="Courier New" panose="02070309020205020404" pitchFamily="49" charset="0"/>
              </a:rPr>
              <a:t> at 0x7fffffffdfe0, </a:t>
            </a:r>
            <a:r>
              <a:rPr lang="en-US" sz="1400" dirty="0" err="1">
                <a:solidFill>
                  <a:srgbClr val="FFFF00"/>
                </a:solidFill>
                <a:latin typeface="Courier New" panose="02070309020205020404" pitchFamily="49" charset="0"/>
                <a:cs typeface="Courier New" panose="02070309020205020404" pitchFamily="49" charset="0"/>
              </a:rPr>
              <a:t>args</a:t>
            </a:r>
            <a:r>
              <a:rPr lang="en-US" sz="1400" dirty="0">
                <a:solidFill>
                  <a:srgbClr val="FFFF00"/>
                </a:solidFill>
                <a:latin typeface="Courier New" panose="02070309020205020404" pitchFamily="49" charset="0"/>
                <a:cs typeface="Courier New" panose="02070309020205020404" pitchFamily="49" charset="0"/>
              </a:rPr>
              <a:t>: </a:t>
            </a:r>
          </a:p>
          <a:p>
            <a:r>
              <a:rPr lang="en-US" sz="1400" dirty="0">
                <a:solidFill>
                  <a:srgbClr val="FFFF00"/>
                </a:solidFill>
                <a:latin typeface="Courier New" panose="02070309020205020404" pitchFamily="49" charset="0"/>
                <a:cs typeface="Courier New" panose="02070309020205020404" pitchFamily="49" charset="0"/>
              </a:rPr>
              <a:t> Locals at 0x7fffffffdfe0, Previous frame's </a:t>
            </a:r>
            <a:r>
              <a:rPr lang="en-US" sz="1400" dirty="0" err="1">
                <a:solidFill>
                  <a:srgbClr val="FFFF00"/>
                </a:solidFill>
                <a:latin typeface="Courier New" panose="02070309020205020404" pitchFamily="49" charset="0"/>
                <a:cs typeface="Courier New" panose="02070309020205020404" pitchFamily="49" charset="0"/>
              </a:rPr>
              <a:t>sp</a:t>
            </a:r>
            <a:r>
              <a:rPr lang="en-US" sz="1400" dirty="0">
                <a:solidFill>
                  <a:srgbClr val="FFFF00"/>
                </a:solidFill>
                <a:latin typeface="Courier New" panose="02070309020205020404" pitchFamily="49" charset="0"/>
                <a:cs typeface="Courier New" panose="02070309020205020404" pitchFamily="49" charset="0"/>
              </a:rPr>
              <a:t> is 0x7fffffffdff0</a:t>
            </a:r>
          </a:p>
          <a:p>
            <a:r>
              <a:rPr lang="en-US" sz="1400" dirty="0">
                <a:solidFill>
                  <a:srgbClr val="FFFF00"/>
                </a:solidFill>
                <a:latin typeface="Courier New" panose="02070309020205020404" pitchFamily="49" charset="0"/>
                <a:cs typeface="Courier New" panose="02070309020205020404" pitchFamily="49" charset="0"/>
              </a:rPr>
              <a:t> Saved registers:</a:t>
            </a:r>
          </a:p>
          <a:p>
            <a:r>
              <a:rPr lang="en-US" sz="1400" dirty="0">
                <a:solidFill>
                  <a:srgbClr val="FFFF00"/>
                </a:solidFill>
                <a:latin typeface="Courier New" panose="02070309020205020404" pitchFamily="49" charset="0"/>
                <a:cs typeface="Courier New" panose="02070309020205020404" pitchFamily="49" charset="0"/>
              </a:rPr>
              <a:t>  </a:t>
            </a:r>
            <a:r>
              <a:rPr lang="en-US" sz="1400" dirty="0" err="1">
                <a:solidFill>
                  <a:srgbClr val="FFFF00"/>
                </a:solidFill>
                <a:latin typeface="Courier New" panose="02070309020205020404" pitchFamily="49" charset="0"/>
                <a:cs typeface="Courier New" panose="02070309020205020404" pitchFamily="49" charset="0"/>
              </a:rPr>
              <a:t>rbp</a:t>
            </a:r>
            <a:r>
              <a:rPr lang="en-US" sz="1400" dirty="0">
                <a:solidFill>
                  <a:srgbClr val="FFFF00"/>
                </a:solidFill>
                <a:latin typeface="Courier New" panose="02070309020205020404" pitchFamily="49" charset="0"/>
                <a:cs typeface="Courier New" panose="02070309020205020404" pitchFamily="49" charset="0"/>
              </a:rPr>
              <a:t> at 0x7fffffffdfe0, rip at 0x7fffffffdfe8</a:t>
            </a:r>
          </a:p>
          <a:p>
            <a:r>
              <a:rPr lang="en-US" sz="1400" dirty="0">
                <a:solidFill>
                  <a:srgbClr val="FFFF00"/>
                </a:solidFill>
                <a:latin typeface="Courier New" panose="02070309020205020404" pitchFamily="49" charset="0"/>
                <a:cs typeface="Courier New" panose="02070309020205020404" pitchFamily="49" charset="0"/>
              </a:rPr>
              <a:t>(</a:t>
            </a:r>
            <a:r>
              <a:rPr lang="en-US" sz="1400" dirty="0" err="1">
                <a:solidFill>
                  <a:srgbClr val="FFFF00"/>
                </a:solidFill>
                <a:latin typeface="Courier New" panose="02070309020205020404" pitchFamily="49" charset="0"/>
                <a:cs typeface="Courier New" panose="02070309020205020404" pitchFamily="49" charset="0"/>
              </a:rPr>
              <a:t>gdb</a:t>
            </a:r>
            <a:r>
              <a:rPr lang="en-US" sz="1400" dirty="0">
                <a:solidFill>
                  <a:srgbClr val="FFFF00"/>
                </a:solidFill>
                <a:latin typeface="Courier New" panose="02070309020205020404" pitchFamily="49" charset="0"/>
                <a:cs typeface="Courier New" panose="02070309020205020404" pitchFamily="49" charset="0"/>
              </a:rPr>
              <a:t>) p/a $</a:t>
            </a:r>
            <a:r>
              <a:rPr lang="en-US" sz="1400" dirty="0" err="1">
                <a:solidFill>
                  <a:srgbClr val="FFFF00"/>
                </a:solidFill>
                <a:latin typeface="Courier New" panose="02070309020205020404" pitchFamily="49" charset="0"/>
                <a:cs typeface="Courier New" panose="02070309020205020404" pitchFamily="49" charset="0"/>
              </a:rPr>
              <a:t>rbp</a:t>
            </a:r>
            <a:endParaRPr lang="en-US" sz="1400" dirty="0">
              <a:solidFill>
                <a:srgbClr val="FFFF00"/>
              </a:solidFill>
              <a:latin typeface="Courier New" panose="02070309020205020404" pitchFamily="49" charset="0"/>
              <a:cs typeface="Courier New" panose="02070309020205020404" pitchFamily="49" charset="0"/>
            </a:endParaRPr>
          </a:p>
          <a:p>
            <a:r>
              <a:rPr lang="en-US" sz="1400" dirty="0">
                <a:solidFill>
                  <a:srgbClr val="FFFF00"/>
                </a:solidFill>
                <a:latin typeface="Courier New" panose="02070309020205020404" pitchFamily="49" charset="0"/>
                <a:cs typeface="Courier New" panose="02070309020205020404" pitchFamily="49" charset="0"/>
              </a:rPr>
              <a:t>$6 = 0x7fffffffdfe0</a:t>
            </a:r>
          </a:p>
          <a:p>
            <a:r>
              <a:rPr lang="en-US" sz="1400" dirty="0">
                <a:solidFill>
                  <a:srgbClr val="FFFF00"/>
                </a:solidFill>
                <a:latin typeface="Courier New" panose="02070309020205020404" pitchFamily="49" charset="0"/>
                <a:cs typeface="Courier New" panose="02070309020205020404" pitchFamily="49" charset="0"/>
              </a:rPr>
              <a:t>(</a:t>
            </a:r>
            <a:r>
              <a:rPr lang="en-US" sz="1400" dirty="0" err="1">
                <a:solidFill>
                  <a:srgbClr val="FFFF00"/>
                </a:solidFill>
                <a:latin typeface="Courier New" panose="02070309020205020404" pitchFamily="49" charset="0"/>
                <a:cs typeface="Courier New" panose="02070309020205020404" pitchFamily="49" charset="0"/>
              </a:rPr>
              <a:t>gdb</a:t>
            </a:r>
            <a:r>
              <a:rPr lang="en-US" sz="1400" dirty="0">
                <a:solidFill>
                  <a:srgbClr val="FFFF00"/>
                </a:solidFill>
                <a:latin typeface="Courier New" panose="02070309020205020404" pitchFamily="49" charset="0"/>
                <a:cs typeface="Courier New" panose="02070309020205020404" pitchFamily="49" charset="0"/>
              </a:rPr>
              <a:t>) p/a &amp;</a:t>
            </a:r>
            <a:r>
              <a:rPr lang="en-US" sz="1400" dirty="0" err="1">
                <a:solidFill>
                  <a:srgbClr val="FFFF00"/>
                </a:solidFill>
                <a:latin typeface="Courier New" panose="02070309020205020404" pitchFamily="49" charset="0"/>
                <a:cs typeface="Courier New" panose="02070309020205020404" pitchFamily="49" charset="0"/>
              </a:rPr>
              <a:t>buf</a:t>
            </a:r>
            <a:r>
              <a:rPr lang="en-US" sz="1400" dirty="0">
                <a:solidFill>
                  <a:srgbClr val="FFFF00"/>
                </a:solidFill>
                <a:latin typeface="Courier New" panose="02070309020205020404" pitchFamily="49" charset="0"/>
                <a:cs typeface="Courier New" panose="02070309020205020404" pitchFamily="49" charset="0"/>
              </a:rPr>
              <a:t>[0]</a:t>
            </a:r>
          </a:p>
          <a:p>
            <a:r>
              <a:rPr lang="en-US" sz="1400" dirty="0">
                <a:solidFill>
                  <a:srgbClr val="FFFF00"/>
                </a:solidFill>
                <a:latin typeface="Courier New" panose="02070309020205020404" pitchFamily="49" charset="0"/>
                <a:cs typeface="Courier New" panose="02070309020205020404" pitchFamily="49" charset="0"/>
              </a:rPr>
              <a:t>$7 = </a:t>
            </a:r>
            <a:r>
              <a:rPr lang="en-US" sz="1400" dirty="0" smtClean="0">
                <a:solidFill>
                  <a:srgbClr val="FFFF00"/>
                </a:solidFill>
                <a:latin typeface="Courier New" panose="02070309020205020404" pitchFamily="49" charset="0"/>
                <a:cs typeface="Courier New" panose="02070309020205020404" pitchFamily="49" charset="0"/>
              </a:rPr>
              <a:t>0x7fffffffdfd0</a:t>
            </a:r>
            <a:endParaRPr lang="en-US" sz="1400" dirty="0">
              <a:solidFill>
                <a:srgbClr val="FFFF00"/>
              </a:solidFill>
              <a:latin typeface="Courier New" panose="02070309020205020404" pitchFamily="49" charset="0"/>
              <a:cs typeface="Courier New" panose="02070309020205020404" pitchFamily="49" charset="0"/>
            </a:endParaRPr>
          </a:p>
        </p:txBody>
      </p:sp>
      <p:sp>
        <p:nvSpPr>
          <p:cNvPr id="52226" name="Rectangle 2"/>
          <p:cNvSpPr>
            <a:spLocks noGrp="1" noChangeArrowheads="1"/>
          </p:cNvSpPr>
          <p:nvPr>
            <p:ph type="title"/>
          </p:nvPr>
        </p:nvSpPr>
        <p:spPr>
          <a:xfrm>
            <a:off x="304800" y="152400"/>
            <a:ext cx="6489700" cy="462307"/>
          </a:xfrm>
        </p:spPr>
        <p:txBody>
          <a:bodyPr>
            <a:spAutoFit/>
          </a:bodyPr>
          <a:lstStyle/>
          <a:p>
            <a:r>
              <a:rPr lang="en-US" altLang="en-US" dirty="0" smtClean="0">
                <a:ea typeface="ＭＳ Ｐゴシック" pitchFamily="34" charset="-128"/>
              </a:rPr>
              <a:t>Buffer Overflow Stack</a:t>
            </a:r>
          </a:p>
        </p:txBody>
      </p:sp>
      <p:grpSp>
        <p:nvGrpSpPr>
          <p:cNvPr id="5" name="Group 4"/>
          <p:cNvGrpSpPr/>
          <p:nvPr/>
        </p:nvGrpSpPr>
        <p:grpSpPr>
          <a:xfrm>
            <a:off x="3008177" y="804446"/>
            <a:ext cx="5831023" cy="2472154"/>
            <a:chOff x="1331777" y="990600"/>
            <a:chExt cx="5831023" cy="2472154"/>
          </a:xfrm>
        </p:grpSpPr>
        <p:sp>
          <p:nvSpPr>
            <p:cNvPr id="52238" name="Rectangle 28"/>
            <p:cNvSpPr>
              <a:spLocks noChangeArrowheads="1"/>
            </p:cNvSpPr>
            <p:nvPr/>
          </p:nvSpPr>
          <p:spPr bwMode="auto">
            <a:xfrm>
              <a:off x="1464734" y="3121025"/>
              <a:ext cx="6783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err="1" smtClean="0">
                  <a:latin typeface="Courier New" pitchFamily="49" charset="0"/>
                </a:rPr>
                <a:t>buf</a:t>
              </a:r>
              <a:r>
                <a:rPr lang="en-US" altLang="en-US" sz="1600" b="1" dirty="0" smtClean="0">
                  <a:latin typeface="Courier New" pitchFamily="49" charset="0"/>
                </a:rPr>
                <a:t>:</a:t>
              </a:r>
              <a:endParaRPr lang="en-US" altLang="en-US" sz="1600" b="1" dirty="0">
                <a:latin typeface="Courier New" pitchFamily="49" charset="0"/>
              </a:endParaRPr>
            </a:p>
          </p:txBody>
        </p:sp>
        <p:sp>
          <p:nvSpPr>
            <p:cNvPr id="52240" name="Rectangle 30"/>
            <p:cNvSpPr>
              <a:spLocks noChangeArrowheads="1"/>
            </p:cNvSpPr>
            <p:nvPr/>
          </p:nvSpPr>
          <p:spPr bwMode="auto">
            <a:xfrm>
              <a:off x="1331777" y="2419350"/>
              <a:ext cx="801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latin typeface="Courier New" pitchFamily="49" charset="0"/>
                </a:rPr>
                <a:t>%</a:t>
              </a:r>
              <a:r>
                <a:rPr lang="en-US" altLang="en-US" sz="1600" b="1" dirty="0" err="1" smtClean="0">
                  <a:latin typeface="Courier New" pitchFamily="49" charset="0"/>
                </a:rPr>
                <a:t>rbp</a:t>
              </a:r>
              <a:r>
                <a:rPr lang="en-US" altLang="en-US" sz="1600" b="1" dirty="0" smtClean="0">
                  <a:latin typeface="Courier New" pitchFamily="49" charset="0"/>
                </a:rPr>
                <a:t>:</a:t>
              </a:r>
              <a:endParaRPr lang="en-US" altLang="en-US" sz="1600" b="1" dirty="0">
                <a:latin typeface="Courier New" pitchFamily="49" charset="0"/>
              </a:endParaRPr>
            </a:p>
          </p:txBody>
        </p:sp>
        <p:sp>
          <p:nvSpPr>
            <p:cNvPr id="52232" name="Rectangle 22"/>
            <p:cNvSpPr>
              <a:spLocks noChangeArrowheads="1"/>
            </p:cNvSpPr>
            <p:nvPr/>
          </p:nvSpPr>
          <p:spPr bwMode="auto">
            <a:xfrm>
              <a:off x="4114800" y="2133600"/>
              <a:ext cx="3048000" cy="304800"/>
            </a:xfrm>
            <a:prstGeom prst="rect">
              <a:avLst/>
            </a:prstGeom>
            <a:solidFill>
              <a:srgbClr val="FFCCCC"/>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smtClean="0"/>
                <a:t>Saved </a:t>
              </a:r>
              <a:r>
                <a:rPr lang="en-US" altLang="en-US" sz="1600" dirty="0" smtClean="0">
                  <a:latin typeface="Courier New" panose="02070309020205020404" pitchFamily="49" charset="0"/>
                  <a:cs typeface="Courier New" panose="02070309020205020404" pitchFamily="49" charset="0"/>
                </a:rPr>
                <a:t>%rip</a:t>
              </a:r>
              <a:endParaRPr lang="en-US" altLang="en-US" sz="1600" dirty="0">
                <a:latin typeface="Courier New" panose="02070309020205020404" pitchFamily="49" charset="0"/>
                <a:cs typeface="Courier New" panose="02070309020205020404" pitchFamily="49" charset="0"/>
              </a:endParaRPr>
            </a:p>
          </p:txBody>
        </p:sp>
        <p:sp>
          <p:nvSpPr>
            <p:cNvPr id="52233" name="Rectangle 23"/>
            <p:cNvSpPr>
              <a:spLocks noChangeArrowheads="1"/>
            </p:cNvSpPr>
            <p:nvPr/>
          </p:nvSpPr>
          <p:spPr bwMode="auto">
            <a:xfrm>
              <a:off x="4114800" y="2438400"/>
              <a:ext cx="3048000" cy="304800"/>
            </a:xfrm>
            <a:prstGeom prst="rect">
              <a:avLst/>
            </a:prstGeom>
            <a:solidFill>
              <a:srgbClr val="FFDEAD"/>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Saved </a:t>
              </a:r>
              <a:r>
                <a:rPr lang="en-US" altLang="en-US" sz="1600" dirty="0" smtClean="0">
                  <a:latin typeface="Courier New" pitchFamily="49" charset="0"/>
                </a:rPr>
                <a:t>%</a:t>
              </a:r>
              <a:r>
                <a:rPr lang="en-US" altLang="en-US" sz="1600" dirty="0" err="1">
                  <a:latin typeface="Courier New" pitchFamily="49" charset="0"/>
                </a:rPr>
                <a:t>r</a:t>
              </a:r>
              <a:r>
                <a:rPr lang="en-US" altLang="en-US" sz="1600" dirty="0" err="1" smtClean="0">
                  <a:latin typeface="Courier New" pitchFamily="49" charset="0"/>
                </a:rPr>
                <a:t>bp</a:t>
              </a:r>
              <a:endParaRPr lang="en-US" altLang="en-US" sz="1600" dirty="0">
                <a:latin typeface="Courier New" pitchFamily="49" charset="0"/>
              </a:endParaRPr>
            </a:p>
          </p:txBody>
        </p:sp>
        <p:sp>
          <p:nvSpPr>
            <p:cNvPr id="52241" name="Rectangle 31"/>
            <p:cNvSpPr>
              <a:spLocks noChangeArrowheads="1"/>
            </p:cNvSpPr>
            <p:nvPr/>
          </p:nvSpPr>
          <p:spPr bwMode="auto">
            <a:xfrm>
              <a:off x="4114800" y="990600"/>
              <a:ext cx="3048000" cy="1143000"/>
            </a:xfrm>
            <a:prstGeom prst="rect">
              <a:avLst/>
            </a:prstGeom>
            <a:solidFill>
              <a:srgbClr val="FFCCCC"/>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a:t>Frame</a:t>
              </a:r>
            </a:p>
            <a:p>
              <a:pPr eaLnBrk="1" hangingPunct="1"/>
              <a:r>
                <a:rPr lang="en-US" altLang="en-US" sz="1600" dirty="0"/>
                <a:t>for </a:t>
              </a:r>
              <a:r>
                <a:rPr lang="en-US" altLang="en-US" sz="1600" dirty="0">
                  <a:latin typeface="Courier New" pitchFamily="49" charset="0"/>
                </a:rPr>
                <a:t>main</a:t>
              </a:r>
            </a:p>
          </p:txBody>
        </p:sp>
        <p:sp>
          <p:nvSpPr>
            <p:cNvPr id="52242" name="Rectangle 32"/>
            <p:cNvSpPr>
              <a:spLocks noChangeArrowheads="1"/>
            </p:cNvSpPr>
            <p:nvPr/>
          </p:nvSpPr>
          <p:spPr bwMode="auto">
            <a:xfrm>
              <a:off x="4114800" y="2743200"/>
              <a:ext cx="3048000" cy="685800"/>
            </a:xfrm>
            <a:prstGeom prst="rect">
              <a:avLst/>
            </a:prstGeom>
            <a:solidFill>
              <a:srgbClr val="FFDEAD"/>
            </a:solidFill>
            <a:ln w="28575">
              <a:solidFill>
                <a:schemeClr val="tx1"/>
              </a:solidFill>
              <a:miter lim="800000"/>
              <a:headEnd/>
              <a:tailEnd/>
            </a:ln>
          </p:spPr>
          <p:txBody>
            <a:bodyPr wrap="none"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600" b="1" dirty="0">
                <a:latin typeface="Courier New" pitchFamily="49" charset="0"/>
              </a:endParaRPr>
            </a:p>
          </p:txBody>
        </p:sp>
        <p:sp>
          <p:nvSpPr>
            <p:cNvPr id="52234" name="Rectangle 24"/>
            <p:cNvSpPr>
              <a:spLocks noChangeArrowheads="1"/>
            </p:cNvSpPr>
            <p:nvPr/>
          </p:nvSpPr>
          <p:spPr bwMode="auto">
            <a:xfrm>
              <a:off x="4118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2235" name="Rectangle 25"/>
            <p:cNvSpPr>
              <a:spLocks noChangeArrowheads="1"/>
            </p:cNvSpPr>
            <p:nvPr/>
          </p:nvSpPr>
          <p:spPr bwMode="auto">
            <a:xfrm>
              <a:off x="4499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2236" name="Rectangle 26"/>
            <p:cNvSpPr>
              <a:spLocks noChangeArrowheads="1"/>
            </p:cNvSpPr>
            <p:nvPr/>
          </p:nvSpPr>
          <p:spPr bwMode="auto">
            <a:xfrm>
              <a:off x="4880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2237" name="Rectangle 27"/>
            <p:cNvSpPr>
              <a:spLocks noChangeArrowheads="1"/>
            </p:cNvSpPr>
            <p:nvPr/>
          </p:nvSpPr>
          <p:spPr bwMode="auto">
            <a:xfrm>
              <a:off x="5261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18" name="Rectangle 24"/>
            <p:cNvSpPr>
              <a:spLocks noChangeArrowheads="1"/>
            </p:cNvSpPr>
            <p:nvPr/>
          </p:nvSpPr>
          <p:spPr bwMode="auto">
            <a:xfrm>
              <a:off x="5634990" y="3124200"/>
              <a:ext cx="1524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26" name="Rectangle 28"/>
            <p:cNvSpPr>
              <a:spLocks noChangeArrowheads="1"/>
            </p:cNvSpPr>
            <p:nvPr/>
          </p:nvSpPr>
          <p:spPr bwMode="auto">
            <a:xfrm>
              <a:off x="1955234" y="990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00007fffffffdff0</a:t>
              </a:r>
              <a:endParaRPr lang="en-US" altLang="en-US" sz="1600" b="1" dirty="0">
                <a:solidFill>
                  <a:srgbClr val="0033CC"/>
                </a:solidFill>
                <a:latin typeface="Courier New" pitchFamily="49" charset="0"/>
              </a:endParaRPr>
            </a:p>
          </p:txBody>
        </p:sp>
        <p:sp>
          <p:nvSpPr>
            <p:cNvPr id="27" name="Rectangle 28"/>
            <p:cNvSpPr>
              <a:spLocks noChangeArrowheads="1"/>
            </p:cNvSpPr>
            <p:nvPr/>
          </p:nvSpPr>
          <p:spPr bwMode="auto">
            <a:xfrm>
              <a:off x="1952231" y="2133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00007fffffffdfe8</a:t>
              </a:r>
              <a:endParaRPr lang="en-US" altLang="en-US" sz="1600" b="1" dirty="0">
                <a:solidFill>
                  <a:srgbClr val="0033CC"/>
                </a:solidFill>
                <a:latin typeface="Courier New" pitchFamily="49" charset="0"/>
              </a:endParaRPr>
            </a:p>
          </p:txBody>
        </p:sp>
        <p:sp>
          <p:nvSpPr>
            <p:cNvPr id="28" name="Rectangle 28"/>
            <p:cNvSpPr>
              <a:spLocks noChangeArrowheads="1"/>
            </p:cNvSpPr>
            <p:nvPr/>
          </p:nvSpPr>
          <p:spPr bwMode="auto">
            <a:xfrm>
              <a:off x="1952231" y="24384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00007fffffffdfe0</a:t>
              </a:r>
              <a:endParaRPr lang="en-US" altLang="en-US" sz="1600" b="1" dirty="0">
                <a:solidFill>
                  <a:srgbClr val="0033CC"/>
                </a:solidFill>
                <a:latin typeface="Courier New" pitchFamily="49" charset="0"/>
              </a:endParaRPr>
            </a:p>
          </p:txBody>
        </p:sp>
        <p:sp>
          <p:nvSpPr>
            <p:cNvPr id="29" name="Rectangle 28"/>
            <p:cNvSpPr>
              <a:spLocks noChangeArrowheads="1"/>
            </p:cNvSpPr>
            <p:nvPr/>
          </p:nvSpPr>
          <p:spPr bwMode="auto">
            <a:xfrm>
              <a:off x="1952231" y="31242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00007fffffffdfd0</a:t>
              </a:r>
              <a:endParaRPr lang="en-US" altLang="en-US" sz="1600" b="1" dirty="0">
                <a:solidFill>
                  <a:srgbClr val="0033CC"/>
                </a:solidFill>
                <a:latin typeface="Courier New" pitchFamily="49" charset="0"/>
              </a:endParaRPr>
            </a:p>
          </p:txBody>
        </p:sp>
      </p:grpSp>
    </p:spTree>
    <p:extLst>
      <p:ext uri="{BB962C8B-B14F-4D97-AF65-F5344CB8AC3E}">
        <p14:creationId xmlns:p14="http://schemas.microsoft.com/office/powerpoint/2010/main" val="2646575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74983" y="109332"/>
            <a:ext cx="5070475" cy="462307"/>
          </a:xfrm>
        </p:spPr>
        <p:txBody>
          <a:bodyPr wrap="square" anchor="t" anchorCtr="0">
            <a:spAutoFit/>
          </a:bodyPr>
          <a:lstStyle/>
          <a:p>
            <a:r>
              <a:rPr lang="en-US" altLang="en-US" dirty="0" smtClean="0">
                <a:ea typeface="ＭＳ Ｐゴシック" pitchFamily="34" charset="-128"/>
              </a:rPr>
              <a:t>Buffer Overflow Example #1</a:t>
            </a:r>
          </a:p>
        </p:txBody>
      </p:sp>
      <p:sp>
        <p:nvSpPr>
          <p:cNvPr id="362530" name="Text Box 34"/>
          <p:cNvSpPr txBox="1">
            <a:spLocks noChangeArrowheads="1"/>
          </p:cNvSpPr>
          <p:nvPr/>
        </p:nvSpPr>
        <p:spPr bwMode="auto">
          <a:xfrm>
            <a:off x="6553200" y="5753100"/>
            <a:ext cx="13773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a:t>No </a:t>
            </a:r>
            <a:r>
              <a:rPr lang="en-US" altLang="en-US" sz="1800" dirty="0" smtClean="0"/>
              <a:t>problem</a:t>
            </a:r>
            <a:endParaRPr lang="en-US" altLang="en-US" sz="1800" dirty="0"/>
          </a:p>
        </p:txBody>
      </p:sp>
      <p:grpSp>
        <p:nvGrpSpPr>
          <p:cNvPr id="49" name="Group 48"/>
          <p:cNvGrpSpPr/>
          <p:nvPr/>
        </p:nvGrpSpPr>
        <p:grpSpPr>
          <a:xfrm>
            <a:off x="493576" y="711369"/>
            <a:ext cx="5831023" cy="2472154"/>
            <a:chOff x="1331777" y="990600"/>
            <a:chExt cx="5831023" cy="2472154"/>
          </a:xfrm>
        </p:grpSpPr>
        <p:sp>
          <p:nvSpPr>
            <p:cNvPr id="50" name="Rectangle 28"/>
            <p:cNvSpPr>
              <a:spLocks noChangeArrowheads="1"/>
            </p:cNvSpPr>
            <p:nvPr/>
          </p:nvSpPr>
          <p:spPr bwMode="auto">
            <a:xfrm>
              <a:off x="1464734" y="3121025"/>
              <a:ext cx="6783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err="1" smtClean="0">
                  <a:latin typeface="Courier New" pitchFamily="49" charset="0"/>
                </a:rPr>
                <a:t>buf</a:t>
              </a:r>
              <a:r>
                <a:rPr lang="en-US" altLang="en-US" sz="1600" b="1" dirty="0" smtClean="0">
                  <a:latin typeface="Courier New" pitchFamily="49" charset="0"/>
                </a:rPr>
                <a:t>:</a:t>
              </a:r>
              <a:endParaRPr lang="en-US" altLang="en-US" sz="1600" b="1" dirty="0">
                <a:latin typeface="Courier New" pitchFamily="49" charset="0"/>
              </a:endParaRPr>
            </a:p>
          </p:txBody>
        </p:sp>
        <p:sp>
          <p:nvSpPr>
            <p:cNvPr id="51" name="Rectangle 30"/>
            <p:cNvSpPr>
              <a:spLocks noChangeArrowheads="1"/>
            </p:cNvSpPr>
            <p:nvPr/>
          </p:nvSpPr>
          <p:spPr bwMode="auto">
            <a:xfrm>
              <a:off x="1331777" y="2419350"/>
              <a:ext cx="801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latin typeface="Courier New" pitchFamily="49" charset="0"/>
                </a:rPr>
                <a:t>%</a:t>
              </a:r>
              <a:r>
                <a:rPr lang="en-US" altLang="en-US" sz="1600" b="1" dirty="0" err="1" smtClean="0">
                  <a:latin typeface="Courier New" pitchFamily="49" charset="0"/>
                </a:rPr>
                <a:t>rbp</a:t>
              </a:r>
              <a:r>
                <a:rPr lang="en-US" altLang="en-US" sz="1600" b="1" dirty="0" smtClean="0">
                  <a:latin typeface="Courier New" pitchFamily="49" charset="0"/>
                </a:rPr>
                <a:t>:</a:t>
              </a:r>
              <a:endParaRPr lang="en-US" altLang="en-US" sz="1600" b="1" dirty="0">
                <a:latin typeface="Courier New" pitchFamily="49" charset="0"/>
              </a:endParaRPr>
            </a:p>
          </p:txBody>
        </p:sp>
        <p:sp>
          <p:nvSpPr>
            <p:cNvPr id="52" name="Rectangle 22"/>
            <p:cNvSpPr>
              <a:spLocks noChangeArrowheads="1"/>
            </p:cNvSpPr>
            <p:nvPr/>
          </p:nvSpPr>
          <p:spPr bwMode="auto">
            <a:xfrm>
              <a:off x="4114800" y="2133600"/>
              <a:ext cx="3048000" cy="304800"/>
            </a:xfrm>
            <a:prstGeom prst="rect">
              <a:avLst/>
            </a:prstGeom>
            <a:solidFill>
              <a:srgbClr val="FFCCCC"/>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smtClean="0"/>
                <a:t>Saved </a:t>
              </a:r>
              <a:r>
                <a:rPr lang="en-US" altLang="en-US" sz="1600" dirty="0" smtClean="0">
                  <a:latin typeface="Courier New" panose="02070309020205020404" pitchFamily="49" charset="0"/>
                  <a:cs typeface="Courier New" panose="02070309020205020404" pitchFamily="49" charset="0"/>
                </a:rPr>
                <a:t>%rip</a:t>
              </a:r>
              <a:endParaRPr lang="en-US" altLang="en-US" sz="1600" dirty="0">
                <a:latin typeface="Courier New" panose="02070309020205020404" pitchFamily="49" charset="0"/>
                <a:cs typeface="Courier New" panose="02070309020205020404" pitchFamily="49" charset="0"/>
              </a:endParaRPr>
            </a:p>
          </p:txBody>
        </p:sp>
        <p:sp>
          <p:nvSpPr>
            <p:cNvPr id="53" name="Rectangle 23"/>
            <p:cNvSpPr>
              <a:spLocks noChangeArrowheads="1"/>
            </p:cNvSpPr>
            <p:nvPr/>
          </p:nvSpPr>
          <p:spPr bwMode="auto">
            <a:xfrm>
              <a:off x="4114800" y="2438400"/>
              <a:ext cx="3048000" cy="304800"/>
            </a:xfrm>
            <a:prstGeom prst="rect">
              <a:avLst/>
            </a:prstGeom>
            <a:solidFill>
              <a:srgbClr val="FFDEAD"/>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Saved </a:t>
              </a:r>
              <a:r>
                <a:rPr lang="en-US" altLang="en-US" sz="1600" dirty="0" smtClean="0">
                  <a:latin typeface="Courier New" pitchFamily="49" charset="0"/>
                </a:rPr>
                <a:t>%</a:t>
              </a:r>
              <a:r>
                <a:rPr lang="en-US" altLang="en-US" sz="1600" dirty="0" err="1">
                  <a:latin typeface="Courier New" pitchFamily="49" charset="0"/>
                </a:rPr>
                <a:t>r</a:t>
              </a:r>
              <a:r>
                <a:rPr lang="en-US" altLang="en-US" sz="1600" dirty="0" err="1" smtClean="0">
                  <a:latin typeface="Courier New" pitchFamily="49" charset="0"/>
                </a:rPr>
                <a:t>bp</a:t>
              </a:r>
              <a:endParaRPr lang="en-US" altLang="en-US" sz="1600" dirty="0">
                <a:latin typeface="Courier New" pitchFamily="49" charset="0"/>
              </a:endParaRPr>
            </a:p>
          </p:txBody>
        </p:sp>
        <p:sp>
          <p:nvSpPr>
            <p:cNvPr id="54" name="Rectangle 31"/>
            <p:cNvSpPr>
              <a:spLocks noChangeArrowheads="1"/>
            </p:cNvSpPr>
            <p:nvPr/>
          </p:nvSpPr>
          <p:spPr bwMode="auto">
            <a:xfrm>
              <a:off x="4114800" y="990600"/>
              <a:ext cx="3048000" cy="1143000"/>
            </a:xfrm>
            <a:prstGeom prst="rect">
              <a:avLst/>
            </a:prstGeom>
            <a:solidFill>
              <a:srgbClr val="FFCCCC"/>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a:t>Frame</a:t>
              </a:r>
            </a:p>
            <a:p>
              <a:pPr eaLnBrk="1" hangingPunct="1"/>
              <a:r>
                <a:rPr lang="en-US" altLang="en-US" sz="1600" dirty="0"/>
                <a:t>for </a:t>
              </a:r>
              <a:r>
                <a:rPr lang="en-US" altLang="en-US" sz="1600" dirty="0">
                  <a:latin typeface="Courier New" pitchFamily="49" charset="0"/>
                </a:rPr>
                <a:t>main</a:t>
              </a:r>
            </a:p>
          </p:txBody>
        </p:sp>
        <p:sp>
          <p:nvSpPr>
            <p:cNvPr id="55" name="Rectangle 32"/>
            <p:cNvSpPr>
              <a:spLocks noChangeArrowheads="1"/>
            </p:cNvSpPr>
            <p:nvPr/>
          </p:nvSpPr>
          <p:spPr bwMode="auto">
            <a:xfrm>
              <a:off x="4114800" y="2743200"/>
              <a:ext cx="3048000" cy="685800"/>
            </a:xfrm>
            <a:prstGeom prst="rect">
              <a:avLst/>
            </a:prstGeom>
            <a:solidFill>
              <a:srgbClr val="FFDEAD"/>
            </a:solidFill>
            <a:ln w="28575">
              <a:solidFill>
                <a:schemeClr val="tx1"/>
              </a:solidFill>
              <a:miter lim="800000"/>
              <a:headEnd/>
              <a:tailEnd/>
            </a:ln>
          </p:spPr>
          <p:txBody>
            <a:bodyPr wrap="none"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600" b="1" dirty="0">
                <a:latin typeface="Courier New" pitchFamily="49" charset="0"/>
              </a:endParaRPr>
            </a:p>
          </p:txBody>
        </p:sp>
        <p:sp>
          <p:nvSpPr>
            <p:cNvPr id="56" name="Rectangle 24"/>
            <p:cNvSpPr>
              <a:spLocks noChangeArrowheads="1"/>
            </p:cNvSpPr>
            <p:nvPr/>
          </p:nvSpPr>
          <p:spPr bwMode="auto">
            <a:xfrm>
              <a:off x="4118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7" name="Rectangle 25"/>
            <p:cNvSpPr>
              <a:spLocks noChangeArrowheads="1"/>
            </p:cNvSpPr>
            <p:nvPr/>
          </p:nvSpPr>
          <p:spPr bwMode="auto">
            <a:xfrm>
              <a:off x="4499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8" name="Rectangle 26"/>
            <p:cNvSpPr>
              <a:spLocks noChangeArrowheads="1"/>
            </p:cNvSpPr>
            <p:nvPr/>
          </p:nvSpPr>
          <p:spPr bwMode="auto">
            <a:xfrm>
              <a:off x="4880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9" name="Rectangle 27"/>
            <p:cNvSpPr>
              <a:spLocks noChangeArrowheads="1"/>
            </p:cNvSpPr>
            <p:nvPr/>
          </p:nvSpPr>
          <p:spPr bwMode="auto">
            <a:xfrm>
              <a:off x="5261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60" name="Rectangle 24"/>
            <p:cNvSpPr>
              <a:spLocks noChangeArrowheads="1"/>
            </p:cNvSpPr>
            <p:nvPr/>
          </p:nvSpPr>
          <p:spPr bwMode="auto">
            <a:xfrm>
              <a:off x="5634990" y="3124200"/>
              <a:ext cx="1524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61" name="Rectangle 28"/>
            <p:cNvSpPr>
              <a:spLocks noChangeArrowheads="1"/>
            </p:cNvSpPr>
            <p:nvPr/>
          </p:nvSpPr>
          <p:spPr bwMode="auto">
            <a:xfrm>
              <a:off x="1955234" y="990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00007fffffffdff0</a:t>
              </a:r>
              <a:endParaRPr lang="en-US" altLang="en-US" sz="1600" b="1" dirty="0">
                <a:solidFill>
                  <a:srgbClr val="0033CC"/>
                </a:solidFill>
                <a:latin typeface="Courier New" pitchFamily="49" charset="0"/>
              </a:endParaRPr>
            </a:p>
          </p:txBody>
        </p:sp>
        <p:sp>
          <p:nvSpPr>
            <p:cNvPr id="62" name="Rectangle 28"/>
            <p:cNvSpPr>
              <a:spLocks noChangeArrowheads="1"/>
            </p:cNvSpPr>
            <p:nvPr/>
          </p:nvSpPr>
          <p:spPr bwMode="auto">
            <a:xfrm>
              <a:off x="1952231" y="2133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00007fffffffdfe8</a:t>
              </a:r>
              <a:endParaRPr lang="en-US" altLang="en-US" sz="1600" b="1" dirty="0">
                <a:solidFill>
                  <a:srgbClr val="0033CC"/>
                </a:solidFill>
                <a:latin typeface="Courier New" pitchFamily="49" charset="0"/>
              </a:endParaRPr>
            </a:p>
          </p:txBody>
        </p:sp>
        <p:sp>
          <p:nvSpPr>
            <p:cNvPr id="63" name="Rectangle 28"/>
            <p:cNvSpPr>
              <a:spLocks noChangeArrowheads="1"/>
            </p:cNvSpPr>
            <p:nvPr/>
          </p:nvSpPr>
          <p:spPr bwMode="auto">
            <a:xfrm>
              <a:off x="1952231" y="24384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00007fffffffdfe0</a:t>
              </a:r>
              <a:endParaRPr lang="en-US" altLang="en-US" sz="1600" b="1" dirty="0">
                <a:solidFill>
                  <a:srgbClr val="0033CC"/>
                </a:solidFill>
                <a:latin typeface="Courier New" pitchFamily="49" charset="0"/>
              </a:endParaRPr>
            </a:p>
          </p:txBody>
        </p:sp>
        <p:sp>
          <p:nvSpPr>
            <p:cNvPr id="64" name="Rectangle 63"/>
            <p:cNvSpPr>
              <a:spLocks noChangeArrowheads="1"/>
            </p:cNvSpPr>
            <p:nvPr/>
          </p:nvSpPr>
          <p:spPr bwMode="auto">
            <a:xfrm>
              <a:off x="1952231" y="31242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00007fffffffdfd0</a:t>
              </a:r>
              <a:endParaRPr lang="en-US" altLang="en-US" sz="1600" b="1" dirty="0">
                <a:solidFill>
                  <a:srgbClr val="0033CC"/>
                </a:solidFill>
                <a:latin typeface="Courier New" pitchFamily="49" charset="0"/>
              </a:endParaRPr>
            </a:p>
          </p:txBody>
        </p:sp>
      </p:grpSp>
      <p:grpSp>
        <p:nvGrpSpPr>
          <p:cNvPr id="2" name="Group 1"/>
          <p:cNvGrpSpPr/>
          <p:nvPr/>
        </p:nvGrpSpPr>
        <p:grpSpPr>
          <a:xfrm>
            <a:off x="489766" y="3657600"/>
            <a:ext cx="5831023" cy="2472154"/>
            <a:chOff x="489766" y="3657600"/>
            <a:chExt cx="5831023" cy="2472154"/>
          </a:xfrm>
        </p:grpSpPr>
        <p:sp>
          <p:nvSpPr>
            <p:cNvPr id="66" name="Rectangle 28"/>
            <p:cNvSpPr>
              <a:spLocks noChangeArrowheads="1"/>
            </p:cNvSpPr>
            <p:nvPr/>
          </p:nvSpPr>
          <p:spPr bwMode="auto">
            <a:xfrm>
              <a:off x="622723" y="5788025"/>
              <a:ext cx="6783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err="1" smtClean="0">
                  <a:latin typeface="Courier New" pitchFamily="49" charset="0"/>
                </a:rPr>
                <a:t>buf</a:t>
              </a:r>
              <a:r>
                <a:rPr lang="en-US" altLang="en-US" sz="1600" b="1" dirty="0" smtClean="0">
                  <a:latin typeface="Courier New" pitchFamily="49" charset="0"/>
                </a:rPr>
                <a:t>:</a:t>
              </a:r>
              <a:endParaRPr lang="en-US" altLang="en-US" sz="1600" b="1" dirty="0">
                <a:latin typeface="Courier New" pitchFamily="49" charset="0"/>
              </a:endParaRPr>
            </a:p>
          </p:txBody>
        </p:sp>
        <p:sp>
          <p:nvSpPr>
            <p:cNvPr id="67" name="Rectangle 30"/>
            <p:cNvSpPr>
              <a:spLocks noChangeArrowheads="1"/>
            </p:cNvSpPr>
            <p:nvPr/>
          </p:nvSpPr>
          <p:spPr bwMode="auto">
            <a:xfrm>
              <a:off x="489766" y="5086350"/>
              <a:ext cx="801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latin typeface="Courier New" pitchFamily="49" charset="0"/>
                </a:rPr>
                <a:t>%</a:t>
              </a:r>
              <a:r>
                <a:rPr lang="en-US" altLang="en-US" sz="1600" b="1" dirty="0" err="1" smtClean="0">
                  <a:latin typeface="Courier New" pitchFamily="49" charset="0"/>
                </a:rPr>
                <a:t>rbp</a:t>
              </a:r>
              <a:r>
                <a:rPr lang="en-US" altLang="en-US" sz="1600" b="1" dirty="0" smtClean="0">
                  <a:latin typeface="Courier New" pitchFamily="49" charset="0"/>
                </a:rPr>
                <a:t>:</a:t>
              </a:r>
              <a:endParaRPr lang="en-US" altLang="en-US" sz="1600" b="1" dirty="0">
                <a:latin typeface="Courier New" pitchFamily="49" charset="0"/>
              </a:endParaRPr>
            </a:p>
          </p:txBody>
        </p:sp>
        <p:sp>
          <p:nvSpPr>
            <p:cNvPr id="68" name="Rectangle 22"/>
            <p:cNvSpPr>
              <a:spLocks noChangeArrowheads="1"/>
            </p:cNvSpPr>
            <p:nvPr/>
          </p:nvSpPr>
          <p:spPr bwMode="auto">
            <a:xfrm>
              <a:off x="3272789" y="4800600"/>
              <a:ext cx="3048000" cy="304800"/>
            </a:xfrm>
            <a:prstGeom prst="rect">
              <a:avLst/>
            </a:prstGeom>
            <a:solidFill>
              <a:srgbClr val="FFCCCC"/>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smtClean="0"/>
                <a:t>Saved </a:t>
              </a:r>
              <a:r>
                <a:rPr lang="en-US" altLang="en-US" sz="1600" dirty="0" smtClean="0">
                  <a:latin typeface="Courier New" panose="02070309020205020404" pitchFamily="49" charset="0"/>
                  <a:cs typeface="Courier New" panose="02070309020205020404" pitchFamily="49" charset="0"/>
                </a:rPr>
                <a:t>%rip</a:t>
              </a:r>
              <a:endParaRPr lang="en-US" altLang="en-US" sz="1600" dirty="0">
                <a:latin typeface="Courier New" panose="02070309020205020404" pitchFamily="49" charset="0"/>
                <a:cs typeface="Courier New" panose="02070309020205020404" pitchFamily="49" charset="0"/>
              </a:endParaRPr>
            </a:p>
          </p:txBody>
        </p:sp>
        <p:sp>
          <p:nvSpPr>
            <p:cNvPr id="69" name="Rectangle 23"/>
            <p:cNvSpPr>
              <a:spLocks noChangeArrowheads="1"/>
            </p:cNvSpPr>
            <p:nvPr/>
          </p:nvSpPr>
          <p:spPr bwMode="auto">
            <a:xfrm>
              <a:off x="3272789" y="5105400"/>
              <a:ext cx="3048000" cy="304800"/>
            </a:xfrm>
            <a:prstGeom prst="rect">
              <a:avLst/>
            </a:prstGeom>
            <a:solidFill>
              <a:srgbClr val="FFDEAD"/>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Saved </a:t>
              </a:r>
              <a:r>
                <a:rPr lang="en-US" altLang="en-US" sz="1600" dirty="0" smtClean="0">
                  <a:latin typeface="Courier New" pitchFamily="49" charset="0"/>
                </a:rPr>
                <a:t>%</a:t>
              </a:r>
              <a:r>
                <a:rPr lang="en-US" altLang="en-US" sz="1600" dirty="0" err="1">
                  <a:latin typeface="Courier New" pitchFamily="49" charset="0"/>
                </a:rPr>
                <a:t>r</a:t>
              </a:r>
              <a:r>
                <a:rPr lang="en-US" altLang="en-US" sz="1600" dirty="0" err="1" smtClean="0">
                  <a:latin typeface="Courier New" pitchFamily="49" charset="0"/>
                </a:rPr>
                <a:t>bp</a:t>
              </a:r>
              <a:endParaRPr lang="en-US" altLang="en-US" sz="1600" dirty="0">
                <a:latin typeface="Courier New" pitchFamily="49" charset="0"/>
              </a:endParaRPr>
            </a:p>
          </p:txBody>
        </p:sp>
        <p:sp>
          <p:nvSpPr>
            <p:cNvPr id="70" name="Rectangle 31"/>
            <p:cNvSpPr>
              <a:spLocks noChangeArrowheads="1"/>
            </p:cNvSpPr>
            <p:nvPr/>
          </p:nvSpPr>
          <p:spPr bwMode="auto">
            <a:xfrm>
              <a:off x="3272789" y="3657600"/>
              <a:ext cx="3048000" cy="1143000"/>
            </a:xfrm>
            <a:prstGeom prst="rect">
              <a:avLst/>
            </a:prstGeom>
            <a:solidFill>
              <a:srgbClr val="FFCCCC"/>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a:t>Frame</a:t>
              </a:r>
            </a:p>
            <a:p>
              <a:pPr eaLnBrk="1" hangingPunct="1"/>
              <a:r>
                <a:rPr lang="en-US" altLang="en-US" sz="1600" dirty="0"/>
                <a:t>for </a:t>
              </a:r>
              <a:r>
                <a:rPr lang="en-US" altLang="en-US" sz="1600" dirty="0">
                  <a:latin typeface="Courier New" pitchFamily="49" charset="0"/>
                </a:rPr>
                <a:t>main</a:t>
              </a:r>
            </a:p>
          </p:txBody>
        </p:sp>
        <p:sp>
          <p:nvSpPr>
            <p:cNvPr id="71" name="Rectangle 32"/>
            <p:cNvSpPr>
              <a:spLocks noChangeArrowheads="1"/>
            </p:cNvSpPr>
            <p:nvPr/>
          </p:nvSpPr>
          <p:spPr bwMode="auto">
            <a:xfrm>
              <a:off x="3272789" y="5410200"/>
              <a:ext cx="3048000" cy="685800"/>
            </a:xfrm>
            <a:prstGeom prst="rect">
              <a:avLst/>
            </a:prstGeom>
            <a:solidFill>
              <a:srgbClr val="FFDEAD"/>
            </a:solidFill>
            <a:ln w="28575">
              <a:solidFill>
                <a:schemeClr val="tx1"/>
              </a:solidFill>
              <a:miter lim="800000"/>
              <a:headEnd/>
              <a:tailEnd/>
            </a:ln>
          </p:spPr>
          <p:txBody>
            <a:bodyPr wrap="none"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600" b="1" dirty="0">
                <a:latin typeface="Courier New" pitchFamily="49" charset="0"/>
              </a:endParaRPr>
            </a:p>
          </p:txBody>
        </p:sp>
        <p:sp>
          <p:nvSpPr>
            <p:cNvPr id="72" name="Rectangle 24"/>
            <p:cNvSpPr>
              <a:spLocks noChangeArrowheads="1"/>
            </p:cNvSpPr>
            <p:nvPr/>
          </p:nvSpPr>
          <p:spPr bwMode="auto">
            <a:xfrm>
              <a:off x="3276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'a'</a:t>
              </a:r>
              <a:endParaRPr lang="en-US" altLang="en-US" sz="1200" dirty="0">
                <a:latin typeface="Courier New" pitchFamily="49" charset="0"/>
              </a:endParaRPr>
            </a:p>
          </p:txBody>
        </p:sp>
        <p:sp>
          <p:nvSpPr>
            <p:cNvPr id="73" name="Rectangle 25"/>
            <p:cNvSpPr>
              <a:spLocks noChangeArrowheads="1"/>
            </p:cNvSpPr>
            <p:nvPr/>
          </p:nvSpPr>
          <p:spPr bwMode="auto">
            <a:xfrm>
              <a:off x="3657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'b'</a:t>
              </a:r>
              <a:endParaRPr lang="en-US" altLang="en-US" sz="1200" dirty="0">
                <a:latin typeface="Courier New" pitchFamily="49" charset="0"/>
              </a:endParaRPr>
            </a:p>
          </p:txBody>
        </p:sp>
        <p:sp>
          <p:nvSpPr>
            <p:cNvPr id="74" name="Rectangle 26"/>
            <p:cNvSpPr>
              <a:spLocks noChangeArrowheads="1"/>
            </p:cNvSpPr>
            <p:nvPr/>
          </p:nvSpPr>
          <p:spPr bwMode="auto">
            <a:xfrm>
              <a:off x="4038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'c'</a:t>
              </a:r>
              <a:endParaRPr lang="en-US" altLang="en-US" sz="1200" dirty="0">
                <a:latin typeface="Courier New" pitchFamily="49" charset="0"/>
              </a:endParaRPr>
            </a:p>
          </p:txBody>
        </p:sp>
        <p:sp>
          <p:nvSpPr>
            <p:cNvPr id="75" name="Rectangle 27"/>
            <p:cNvSpPr>
              <a:spLocks noChangeArrowheads="1"/>
            </p:cNvSpPr>
            <p:nvPr/>
          </p:nvSpPr>
          <p:spPr bwMode="auto">
            <a:xfrm>
              <a:off x="4419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'\0'</a:t>
              </a:r>
              <a:endParaRPr lang="en-US" altLang="en-US" sz="1200" dirty="0">
                <a:latin typeface="Courier New" pitchFamily="49" charset="0"/>
              </a:endParaRPr>
            </a:p>
          </p:txBody>
        </p:sp>
        <p:sp>
          <p:nvSpPr>
            <p:cNvPr id="76" name="Rectangle 24"/>
            <p:cNvSpPr>
              <a:spLocks noChangeArrowheads="1"/>
            </p:cNvSpPr>
            <p:nvPr/>
          </p:nvSpPr>
          <p:spPr bwMode="auto">
            <a:xfrm>
              <a:off x="4792979" y="5791200"/>
              <a:ext cx="1524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77" name="Rectangle 28"/>
            <p:cNvSpPr>
              <a:spLocks noChangeArrowheads="1"/>
            </p:cNvSpPr>
            <p:nvPr/>
          </p:nvSpPr>
          <p:spPr bwMode="auto">
            <a:xfrm>
              <a:off x="1113223" y="3657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00007fffffffdff0</a:t>
              </a:r>
              <a:endParaRPr lang="en-US" altLang="en-US" sz="1600" b="1" dirty="0">
                <a:solidFill>
                  <a:srgbClr val="0033CC"/>
                </a:solidFill>
                <a:latin typeface="Courier New" pitchFamily="49" charset="0"/>
              </a:endParaRPr>
            </a:p>
          </p:txBody>
        </p:sp>
        <p:sp>
          <p:nvSpPr>
            <p:cNvPr id="78" name="Rectangle 28"/>
            <p:cNvSpPr>
              <a:spLocks noChangeArrowheads="1"/>
            </p:cNvSpPr>
            <p:nvPr/>
          </p:nvSpPr>
          <p:spPr bwMode="auto">
            <a:xfrm>
              <a:off x="1110220" y="4800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00007fffffffdfe8</a:t>
              </a:r>
              <a:endParaRPr lang="en-US" altLang="en-US" sz="1600" b="1" dirty="0">
                <a:solidFill>
                  <a:srgbClr val="0033CC"/>
                </a:solidFill>
                <a:latin typeface="Courier New" pitchFamily="49" charset="0"/>
              </a:endParaRPr>
            </a:p>
          </p:txBody>
        </p:sp>
        <p:sp>
          <p:nvSpPr>
            <p:cNvPr id="79" name="Rectangle 28"/>
            <p:cNvSpPr>
              <a:spLocks noChangeArrowheads="1"/>
            </p:cNvSpPr>
            <p:nvPr/>
          </p:nvSpPr>
          <p:spPr bwMode="auto">
            <a:xfrm>
              <a:off x="1110220" y="51054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00007fffffffdfe0</a:t>
              </a:r>
              <a:endParaRPr lang="en-US" altLang="en-US" sz="1600" b="1" dirty="0">
                <a:solidFill>
                  <a:srgbClr val="0033CC"/>
                </a:solidFill>
                <a:latin typeface="Courier New" pitchFamily="49" charset="0"/>
              </a:endParaRPr>
            </a:p>
          </p:txBody>
        </p:sp>
        <p:sp>
          <p:nvSpPr>
            <p:cNvPr id="80" name="Rectangle 79"/>
            <p:cNvSpPr>
              <a:spLocks noChangeArrowheads="1"/>
            </p:cNvSpPr>
            <p:nvPr/>
          </p:nvSpPr>
          <p:spPr bwMode="auto">
            <a:xfrm>
              <a:off x="1110220" y="57912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00007fffffffdfd0</a:t>
              </a:r>
              <a:endParaRPr lang="en-US" altLang="en-US" sz="1600" b="1" dirty="0">
                <a:solidFill>
                  <a:srgbClr val="0033CC"/>
                </a:solidFill>
                <a:latin typeface="Courier New" pitchFamily="49" charset="0"/>
              </a:endParaRPr>
            </a:p>
          </p:txBody>
        </p:sp>
      </p:grpSp>
      <p:sp>
        <p:nvSpPr>
          <p:cNvPr id="35" name="Text Box 34"/>
          <p:cNvSpPr txBox="1">
            <a:spLocks noChangeArrowheads="1"/>
          </p:cNvSpPr>
          <p:nvPr/>
        </p:nvSpPr>
        <p:spPr bwMode="auto">
          <a:xfrm>
            <a:off x="6705600" y="762000"/>
            <a:ext cx="21852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Before call to gets()</a:t>
            </a:r>
            <a:endParaRPr lang="en-US" altLang="en-US" sz="1800" dirty="0"/>
          </a:p>
        </p:txBody>
      </p:sp>
      <p:sp>
        <p:nvSpPr>
          <p:cNvPr id="36" name="Text Box 34"/>
          <p:cNvSpPr txBox="1">
            <a:spLocks noChangeArrowheads="1"/>
          </p:cNvSpPr>
          <p:nvPr/>
        </p:nvSpPr>
        <p:spPr bwMode="auto">
          <a:xfrm>
            <a:off x="6705600" y="3669268"/>
            <a:ext cx="19928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After call to gets()</a:t>
            </a:r>
            <a:endParaRPr lang="en-US" altLang="en-US" sz="1800" dirty="0"/>
          </a:p>
        </p:txBody>
      </p:sp>
      <p:sp>
        <p:nvSpPr>
          <p:cNvPr id="37" name="Text Box 34"/>
          <p:cNvSpPr txBox="1">
            <a:spLocks noChangeArrowheads="1"/>
          </p:cNvSpPr>
          <p:nvPr/>
        </p:nvSpPr>
        <p:spPr bwMode="auto">
          <a:xfrm>
            <a:off x="6705601" y="1764268"/>
            <a:ext cx="21852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Entered string was "</a:t>
            </a:r>
            <a:r>
              <a:rPr lang="en-US" altLang="en-US" sz="1800" dirty="0" err="1" smtClean="0"/>
              <a:t>abc</a:t>
            </a:r>
            <a:r>
              <a:rPr lang="en-US" altLang="en-US" sz="1800" dirty="0" smtClean="0"/>
              <a:t>"</a:t>
            </a:r>
            <a:endParaRPr lang="en-US" altLang="en-US" sz="1800" dirty="0"/>
          </a:p>
        </p:txBody>
      </p:sp>
    </p:spTree>
    <p:extLst>
      <p:ext uri="{BB962C8B-B14F-4D97-AF65-F5344CB8AC3E}">
        <p14:creationId xmlns:p14="http://schemas.microsoft.com/office/powerpoint/2010/main" val="3240782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30" grpId="0"/>
      <p:bldP spid="36" grpId="0"/>
      <p:bldP spid="3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74983" y="109332"/>
            <a:ext cx="5070475" cy="462307"/>
          </a:xfrm>
        </p:spPr>
        <p:txBody>
          <a:bodyPr wrap="square" anchor="t" anchorCtr="0">
            <a:spAutoFit/>
          </a:bodyPr>
          <a:lstStyle/>
          <a:p>
            <a:r>
              <a:rPr lang="en-US" altLang="en-US" dirty="0" smtClean="0">
                <a:ea typeface="ＭＳ Ｐゴシック" pitchFamily="34" charset="-128"/>
              </a:rPr>
              <a:t>Buffer Overflow Example #2</a:t>
            </a:r>
          </a:p>
        </p:txBody>
      </p:sp>
      <p:sp>
        <p:nvSpPr>
          <p:cNvPr id="362530" name="Text Box 34"/>
          <p:cNvSpPr txBox="1">
            <a:spLocks noChangeArrowheads="1"/>
          </p:cNvSpPr>
          <p:nvPr/>
        </p:nvSpPr>
        <p:spPr bwMode="auto">
          <a:xfrm>
            <a:off x="6561909" y="5141864"/>
            <a:ext cx="1633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a:t>No </a:t>
            </a:r>
            <a:r>
              <a:rPr lang="en-US" altLang="en-US" sz="1800" dirty="0" smtClean="0"/>
              <a:t>problem??</a:t>
            </a:r>
            <a:endParaRPr lang="en-US" altLang="en-US" sz="1800" dirty="0"/>
          </a:p>
        </p:txBody>
      </p:sp>
      <p:grpSp>
        <p:nvGrpSpPr>
          <p:cNvPr id="49" name="Group 48"/>
          <p:cNvGrpSpPr/>
          <p:nvPr/>
        </p:nvGrpSpPr>
        <p:grpSpPr>
          <a:xfrm>
            <a:off x="493576" y="711369"/>
            <a:ext cx="5831023" cy="2472154"/>
            <a:chOff x="1331777" y="990600"/>
            <a:chExt cx="5831023" cy="2472154"/>
          </a:xfrm>
        </p:grpSpPr>
        <p:sp>
          <p:nvSpPr>
            <p:cNvPr id="50" name="Rectangle 28"/>
            <p:cNvSpPr>
              <a:spLocks noChangeArrowheads="1"/>
            </p:cNvSpPr>
            <p:nvPr/>
          </p:nvSpPr>
          <p:spPr bwMode="auto">
            <a:xfrm>
              <a:off x="1464734" y="3121025"/>
              <a:ext cx="6783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err="1" smtClean="0">
                  <a:latin typeface="Courier New" pitchFamily="49" charset="0"/>
                </a:rPr>
                <a:t>buf</a:t>
              </a:r>
              <a:r>
                <a:rPr lang="en-US" altLang="en-US" sz="1600" b="1" dirty="0" smtClean="0">
                  <a:latin typeface="Courier New" pitchFamily="49" charset="0"/>
                </a:rPr>
                <a:t>:</a:t>
              </a:r>
              <a:endParaRPr lang="en-US" altLang="en-US" sz="1600" b="1" dirty="0">
                <a:latin typeface="Courier New" pitchFamily="49" charset="0"/>
              </a:endParaRPr>
            </a:p>
          </p:txBody>
        </p:sp>
        <p:sp>
          <p:nvSpPr>
            <p:cNvPr id="51" name="Rectangle 30"/>
            <p:cNvSpPr>
              <a:spLocks noChangeArrowheads="1"/>
            </p:cNvSpPr>
            <p:nvPr/>
          </p:nvSpPr>
          <p:spPr bwMode="auto">
            <a:xfrm>
              <a:off x="1331777" y="2419350"/>
              <a:ext cx="801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latin typeface="Courier New" pitchFamily="49" charset="0"/>
                </a:rPr>
                <a:t>%</a:t>
              </a:r>
              <a:r>
                <a:rPr lang="en-US" altLang="en-US" sz="1600" b="1" dirty="0" err="1" smtClean="0">
                  <a:latin typeface="Courier New" pitchFamily="49" charset="0"/>
                </a:rPr>
                <a:t>rbp</a:t>
              </a:r>
              <a:r>
                <a:rPr lang="en-US" altLang="en-US" sz="1600" b="1" dirty="0" smtClean="0">
                  <a:latin typeface="Courier New" pitchFamily="49" charset="0"/>
                </a:rPr>
                <a:t>:</a:t>
              </a:r>
              <a:endParaRPr lang="en-US" altLang="en-US" sz="1600" b="1" dirty="0">
                <a:latin typeface="Courier New" pitchFamily="49" charset="0"/>
              </a:endParaRPr>
            </a:p>
          </p:txBody>
        </p:sp>
        <p:sp>
          <p:nvSpPr>
            <p:cNvPr id="52" name="Rectangle 22"/>
            <p:cNvSpPr>
              <a:spLocks noChangeArrowheads="1"/>
            </p:cNvSpPr>
            <p:nvPr/>
          </p:nvSpPr>
          <p:spPr bwMode="auto">
            <a:xfrm>
              <a:off x="4114800" y="2133600"/>
              <a:ext cx="3048000" cy="304800"/>
            </a:xfrm>
            <a:prstGeom prst="rect">
              <a:avLst/>
            </a:prstGeom>
            <a:solidFill>
              <a:srgbClr val="FFCCCC"/>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smtClean="0"/>
                <a:t>Saved </a:t>
              </a:r>
              <a:r>
                <a:rPr lang="en-US" altLang="en-US" sz="1600" dirty="0" smtClean="0">
                  <a:latin typeface="Courier New" panose="02070309020205020404" pitchFamily="49" charset="0"/>
                  <a:cs typeface="Courier New" panose="02070309020205020404" pitchFamily="49" charset="0"/>
                </a:rPr>
                <a:t>%rip</a:t>
              </a:r>
              <a:endParaRPr lang="en-US" altLang="en-US" sz="1600" dirty="0">
                <a:latin typeface="Courier New" panose="02070309020205020404" pitchFamily="49" charset="0"/>
                <a:cs typeface="Courier New" panose="02070309020205020404" pitchFamily="49" charset="0"/>
              </a:endParaRPr>
            </a:p>
          </p:txBody>
        </p:sp>
        <p:sp>
          <p:nvSpPr>
            <p:cNvPr id="53" name="Rectangle 23"/>
            <p:cNvSpPr>
              <a:spLocks noChangeArrowheads="1"/>
            </p:cNvSpPr>
            <p:nvPr/>
          </p:nvSpPr>
          <p:spPr bwMode="auto">
            <a:xfrm>
              <a:off x="4114800" y="2438400"/>
              <a:ext cx="3048000" cy="304800"/>
            </a:xfrm>
            <a:prstGeom prst="rect">
              <a:avLst/>
            </a:prstGeom>
            <a:solidFill>
              <a:srgbClr val="FFDEAD"/>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Saved </a:t>
              </a:r>
              <a:r>
                <a:rPr lang="en-US" altLang="en-US" sz="1600" dirty="0" smtClean="0">
                  <a:latin typeface="Courier New" pitchFamily="49" charset="0"/>
                </a:rPr>
                <a:t>%</a:t>
              </a:r>
              <a:r>
                <a:rPr lang="en-US" altLang="en-US" sz="1600" dirty="0" err="1">
                  <a:latin typeface="Courier New" pitchFamily="49" charset="0"/>
                </a:rPr>
                <a:t>r</a:t>
              </a:r>
              <a:r>
                <a:rPr lang="en-US" altLang="en-US" sz="1600" dirty="0" err="1" smtClean="0">
                  <a:latin typeface="Courier New" pitchFamily="49" charset="0"/>
                </a:rPr>
                <a:t>bp</a:t>
              </a:r>
              <a:endParaRPr lang="en-US" altLang="en-US" sz="1600" dirty="0">
                <a:latin typeface="Courier New" pitchFamily="49" charset="0"/>
              </a:endParaRPr>
            </a:p>
          </p:txBody>
        </p:sp>
        <p:sp>
          <p:nvSpPr>
            <p:cNvPr id="54" name="Rectangle 31"/>
            <p:cNvSpPr>
              <a:spLocks noChangeArrowheads="1"/>
            </p:cNvSpPr>
            <p:nvPr/>
          </p:nvSpPr>
          <p:spPr bwMode="auto">
            <a:xfrm>
              <a:off x="4114800" y="990600"/>
              <a:ext cx="3048000" cy="1143000"/>
            </a:xfrm>
            <a:prstGeom prst="rect">
              <a:avLst/>
            </a:prstGeom>
            <a:solidFill>
              <a:srgbClr val="FFCCCC"/>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a:t>Frame</a:t>
              </a:r>
            </a:p>
            <a:p>
              <a:pPr eaLnBrk="1" hangingPunct="1"/>
              <a:r>
                <a:rPr lang="en-US" altLang="en-US" sz="1600" dirty="0"/>
                <a:t>for </a:t>
              </a:r>
              <a:r>
                <a:rPr lang="en-US" altLang="en-US" sz="1600" dirty="0">
                  <a:latin typeface="Courier New" pitchFamily="49" charset="0"/>
                </a:rPr>
                <a:t>main</a:t>
              </a:r>
            </a:p>
          </p:txBody>
        </p:sp>
        <p:sp>
          <p:nvSpPr>
            <p:cNvPr id="55" name="Rectangle 32"/>
            <p:cNvSpPr>
              <a:spLocks noChangeArrowheads="1"/>
            </p:cNvSpPr>
            <p:nvPr/>
          </p:nvSpPr>
          <p:spPr bwMode="auto">
            <a:xfrm>
              <a:off x="4114800" y="2743200"/>
              <a:ext cx="3048000" cy="685800"/>
            </a:xfrm>
            <a:prstGeom prst="rect">
              <a:avLst/>
            </a:prstGeom>
            <a:solidFill>
              <a:srgbClr val="FFDEAD"/>
            </a:solidFill>
            <a:ln w="28575">
              <a:solidFill>
                <a:schemeClr val="tx1"/>
              </a:solidFill>
              <a:miter lim="800000"/>
              <a:headEnd/>
              <a:tailEnd/>
            </a:ln>
          </p:spPr>
          <p:txBody>
            <a:bodyPr wrap="none"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600" b="1" dirty="0">
                <a:latin typeface="Courier New" pitchFamily="49" charset="0"/>
              </a:endParaRPr>
            </a:p>
          </p:txBody>
        </p:sp>
        <p:sp>
          <p:nvSpPr>
            <p:cNvPr id="56" name="Rectangle 24"/>
            <p:cNvSpPr>
              <a:spLocks noChangeArrowheads="1"/>
            </p:cNvSpPr>
            <p:nvPr/>
          </p:nvSpPr>
          <p:spPr bwMode="auto">
            <a:xfrm>
              <a:off x="4118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7" name="Rectangle 25"/>
            <p:cNvSpPr>
              <a:spLocks noChangeArrowheads="1"/>
            </p:cNvSpPr>
            <p:nvPr/>
          </p:nvSpPr>
          <p:spPr bwMode="auto">
            <a:xfrm>
              <a:off x="4499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8" name="Rectangle 26"/>
            <p:cNvSpPr>
              <a:spLocks noChangeArrowheads="1"/>
            </p:cNvSpPr>
            <p:nvPr/>
          </p:nvSpPr>
          <p:spPr bwMode="auto">
            <a:xfrm>
              <a:off x="4880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9" name="Rectangle 27"/>
            <p:cNvSpPr>
              <a:spLocks noChangeArrowheads="1"/>
            </p:cNvSpPr>
            <p:nvPr/>
          </p:nvSpPr>
          <p:spPr bwMode="auto">
            <a:xfrm>
              <a:off x="5261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60" name="Rectangle 24"/>
            <p:cNvSpPr>
              <a:spLocks noChangeArrowheads="1"/>
            </p:cNvSpPr>
            <p:nvPr/>
          </p:nvSpPr>
          <p:spPr bwMode="auto">
            <a:xfrm>
              <a:off x="5634990" y="3124200"/>
              <a:ext cx="1524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61" name="Rectangle 28"/>
            <p:cNvSpPr>
              <a:spLocks noChangeArrowheads="1"/>
            </p:cNvSpPr>
            <p:nvPr/>
          </p:nvSpPr>
          <p:spPr bwMode="auto">
            <a:xfrm>
              <a:off x="1955234" y="990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00007fffffffdff0</a:t>
              </a:r>
              <a:endParaRPr lang="en-US" altLang="en-US" sz="1600" b="1" dirty="0">
                <a:solidFill>
                  <a:srgbClr val="0033CC"/>
                </a:solidFill>
                <a:latin typeface="Courier New" pitchFamily="49" charset="0"/>
              </a:endParaRPr>
            </a:p>
          </p:txBody>
        </p:sp>
        <p:sp>
          <p:nvSpPr>
            <p:cNvPr id="62" name="Rectangle 28"/>
            <p:cNvSpPr>
              <a:spLocks noChangeArrowheads="1"/>
            </p:cNvSpPr>
            <p:nvPr/>
          </p:nvSpPr>
          <p:spPr bwMode="auto">
            <a:xfrm>
              <a:off x="1952231" y="2133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00007fffffffdfe8</a:t>
              </a:r>
              <a:endParaRPr lang="en-US" altLang="en-US" sz="1600" b="1" dirty="0">
                <a:solidFill>
                  <a:srgbClr val="0033CC"/>
                </a:solidFill>
                <a:latin typeface="Courier New" pitchFamily="49" charset="0"/>
              </a:endParaRPr>
            </a:p>
          </p:txBody>
        </p:sp>
        <p:sp>
          <p:nvSpPr>
            <p:cNvPr id="63" name="Rectangle 28"/>
            <p:cNvSpPr>
              <a:spLocks noChangeArrowheads="1"/>
            </p:cNvSpPr>
            <p:nvPr/>
          </p:nvSpPr>
          <p:spPr bwMode="auto">
            <a:xfrm>
              <a:off x="1952231" y="24384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00007fffffffdfe0</a:t>
              </a:r>
              <a:endParaRPr lang="en-US" altLang="en-US" sz="1600" b="1" dirty="0">
                <a:solidFill>
                  <a:srgbClr val="0033CC"/>
                </a:solidFill>
                <a:latin typeface="Courier New" pitchFamily="49" charset="0"/>
              </a:endParaRPr>
            </a:p>
          </p:txBody>
        </p:sp>
        <p:sp>
          <p:nvSpPr>
            <p:cNvPr id="64" name="Rectangle 63"/>
            <p:cNvSpPr>
              <a:spLocks noChangeArrowheads="1"/>
            </p:cNvSpPr>
            <p:nvPr/>
          </p:nvSpPr>
          <p:spPr bwMode="auto">
            <a:xfrm>
              <a:off x="1952231" y="31242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00007fffffffdfd0</a:t>
              </a:r>
              <a:endParaRPr lang="en-US" altLang="en-US" sz="1600" b="1" dirty="0">
                <a:solidFill>
                  <a:srgbClr val="0033CC"/>
                </a:solidFill>
                <a:latin typeface="Courier New" pitchFamily="49" charset="0"/>
              </a:endParaRPr>
            </a:p>
          </p:txBody>
        </p:sp>
      </p:grpSp>
      <p:grpSp>
        <p:nvGrpSpPr>
          <p:cNvPr id="2" name="Group 1"/>
          <p:cNvGrpSpPr/>
          <p:nvPr/>
        </p:nvGrpSpPr>
        <p:grpSpPr>
          <a:xfrm>
            <a:off x="489766" y="3657600"/>
            <a:ext cx="5831023" cy="2472154"/>
            <a:chOff x="489766" y="3657600"/>
            <a:chExt cx="5831023" cy="2472154"/>
          </a:xfrm>
        </p:grpSpPr>
        <p:sp>
          <p:nvSpPr>
            <p:cNvPr id="66" name="Rectangle 28"/>
            <p:cNvSpPr>
              <a:spLocks noChangeArrowheads="1"/>
            </p:cNvSpPr>
            <p:nvPr/>
          </p:nvSpPr>
          <p:spPr bwMode="auto">
            <a:xfrm>
              <a:off x="622723" y="5788025"/>
              <a:ext cx="6783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err="1" smtClean="0">
                  <a:latin typeface="Courier New" pitchFamily="49" charset="0"/>
                </a:rPr>
                <a:t>buf</a:t>
              </a:r>
              <a:r>
                <a:rPr lang="en-US" altLang="en-US" sz="1600" b="1" dirty="0" smtClean="0">
                  <a:latin typeface="Courier New" pitchFamily="49" charset="0"/>
                </a:rPr>
                <a:t>:</a:t>
              </a:r>
              <a:endParaRPr lang="en-US" altLang="en-US" sz="1600" b="1" dirty="0">
                <a:latin typeface="Courier New" pitchFamily="49" charset="0"/>
              </a:endParaRPr>
            </a:p>
          </p:txBody>
        </p:sp>
        <p:sp>
          <p:nvSpPr>
            <p:cNvPr id="67" name="Rectangle 30"/>
            <p:cNvSpPr>
              <a:spLocks noChangeArrowheads="1"/>
            </p:cNvSpPr>
            <p:nvPr/>
          </p:nvSpPr>
          <p:spPr bwMode="auto">
            <a:xfrm>
              <a:off x="489766" y="5148693"/>
              <a:ext cx="801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latin typeface="Courier New" pitchFamily="49" charset="0"/>
                </a:rPr>
                <a:t>%</a:t>
              </a:r>
              <a:r>
                <a:rPr lang="en-US" altLang="en-US" sz="1600" b="1" dirty="0" err="1" smtClean="0">
                  <a:latin typeface="Courier New" pitchFamily="49" charset="0"/>
                </a:rPr>
                <a:t>rbp</a:t>
              </a:r>
              <a:r>
                <a:rPr lang="en-US" altLang="en-US" sz="1600" b="1" dirty="0" smtClean="0">
                  <a:latin typeface="Courier New" pitchFamily="49" charset="0"/>
                </a:rPr>
                <a:t>:</a:t>
              </a:r>
              <a:endParaRPr lang="en-US" altLang="en-US" sz="1600" b="1" dirty="0">
                <a:latin typeface="Courier New" pitchFamily="49" charset="0"/>
              </a:endParaRPr>
            </a:p>
          </p:txBody>
        </p:sp>
        <p:sp>
          <p:nvSpPr>
            <p:cNvPr id="68" name="Rectangle 22"/>
            <p:cNvSpPr>
              <a:spLocks noChangeArrowheads="1"/>
            </p:cNvSpPr>
            <p:nvPr/>
          </p:nvSpPr>
          <p:spPr bwMode="auto">
            <a:xfrm>
              <a:off x="3272789" y="4876797"/>
              <a:ext cx="3048000" cy="304800"/>
            </a:xfrm>
            <a:prstGeom prst="rect">
              <a:avLst/>
            </a:prstGeom>
            <a:solidFill>
              <a:srgbClr val="FFCCCC"/>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smtClean="0"/>
                <a:t>Saved </a:t>
              </a:r>
              <a:r>
                <a:rPr lang="en-US" altLang="en-US" sz="1600" dirty="0" smtClean="0">
                  <a:latin typeface="Courier New" panose="02070309020205020404" pitchFamily="49" charset="0"/>
                  <a:cs typeface="Courier New" panose="02070309020205020404" pitchFamily="49" charset="0"/>
                </a:rPr>
                <a:t>%rip</a:t>
              </a:r>
              <a:endParaRPr lang="en-US" altLang="en-US" sz="1600" dirty="0">
                <a:latin typeface="Courier New" panose="02070309020205020404" pitchFamily="49" charset="0"/>
                <a:cs typeface="Courier New" panose="02070309020205020404" pitchFamily="49" charset="0"/>
              </a:endParaRPr>
            </a:p>
          </p:txBody>
        </p:sp>
        <p:sp>
          <p:nvSpPr>
            <p:cNvPr id="70" name="Rectangle 31"/>
            <p:cNvSpPr>
              <a:spLocks noChangeArrowheads="1"/>
            </p:cNvSpPr>
            <p:nvPr/>
          </p:nvSpPr>
          <p:spPr bwMode="auto">
            <a:xfrm>
              <a:off x="3272789" y="3733797"/>
              <a:ext cx="3048000" cy="1143000"/>
            </a:xfrm>
            <a:prstGeom prst="rect">
              <a:avLst/>
            </a:prstGeom>
            <a:solidFill>
              <a:srgbClr val="FFCCCC"/>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a:t>Frame</a:t>
              </a:r>
            </a:p>
            <a:p>
              <a:pPr eaLnBrk="1" hangingPunct="1"/>
              <a:r>
                <a:rPr lang="en-US" altLang="en-US" sz="1600" dirty="0"/>
                <a:t>for </a:t>
              </a:r>
              <a:r>
                <a:rPr lang="en-US" altLang="en-US" sz="1600" dirty="0">
                  <a:latin typeface="Courier New" pitchFamily="49" charset="0"/>
                </a:rPr>
                <a:t>main</a:t>
              </a:r>
            </a:p>
          </p:txBody>
        </p:sp>
        <p:sp>
          <p:nvSpPr>
            <p:cNvPr id="71" name="Rectangle 32"/>
            <p:cNvSpPr>
              <a:spLocks noChangeArrowheads="1"/>
            </p:cNvSpPr>
            <p:nvPr/>
          </p:nvSpPr>
          <p:spPr bwMode="auto">
            <a:xfrm>
              <a:off x="3266289" y="5181600"/>
              <a:ext cx="3048000" cy="914400"/>
            </a:xfrm>
            <a:prstGeom prst="rect">
              <a:avLst/>
            </a:prstGeom>
            <a:solidFill>
              <a:srgbClr val="FFDEAD"/>
            </a:solidFill>
            <a:ln w="28575">
              <a:solidFill>
                <a:schemeClr val="tx1"/>
              </a:solidFill>
              <a:miter lim="800000"/>
              <a:headEnd/>
              <a:tailEnd/>
            </a:ln>
          </p:spPr>
          <p:txBody>
            <a:bodyPr wrap="none"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600" b="1" dirty="0">
                <a:latin typeface="Courier New" pitchFamily="49" charset="0"/>
              </a:endParaRPr>
            </a:p>
          </p:txBody>
        </p:sp>
        <p:sp>
          <p:nvSpPr>
            <p:cNvPr id="72" name="Rectangle 24"/>
            <p:cNvSpPr>
              <a:spLocks noChangeArrowheads="1"/>
            </p:cNvSpPr>
            <p:nvPr/>
          </p:nvSpPr>
          <p:spPr bwMode="auto">
            <a:xfrm>
              <a:off x="3276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'a'</a:t>
              </a:r>
              <a:endParaRPr lang="en-US" altLang="en-US" sz="1200" dirty="0">
                <a:latin typeface="Courier New" pitchFamily="49" charset="0"/>
              </a:endParaRPr>
            </a:p>
          </p:txBody>
        </p:sp>
        <p:sp>
          <p:nvSpPr>
            <p:cNvPr id="73" name="Rectangle 25"/>
            <p:cNvSpPr>
              <a:spLocks noChangeArrowheads="1"/>
            </p:cNvSpPr>
            <p:nvPr/>
          </p:nvSpPr>
          <p:spPr bwMode="auto">
            <a:xfrm>
              <a:off x="3657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'b'</a:t>
              </a:r>
              <a:endParaRPr lang="en-US" altLang="en-US" sz="1200" dirty="0">
                <a:latin typeface="Courier New" pitchFamily="49" charset="0"/>
              </a:endParaRPr>
            </a:p>
          </p:txBody>
        </p:sp>
        <p:sp>
          <p:nvSpPr>
            <p:cNvPr id="74" name="Rectangle 26"/>
            <p:cNvSpPr>
              <a:spLocks noChangeArrowheads="1"/>
            </p:cNvSpPr>
            <p:nvPr/>
          </p:nvSpPr>
          <p:spPr bwMode="auto">
            <a:xfrm>
              <a:off x="4038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'c'</a:t>
              </a:r>
              <a:endParaRPr lang="en-US" altLang="en-US" sz="1200" dirty="0">
                <a:latin typeface="Courier New" pitchFamily="49" charset="0"/>
              </a:endParaRPr>
            </a:p>
          </p:txBody>
        </p:sp>
        <p:sp>
          <p:nvSpPr>
            <p:cNvPr id="75" name="Rectangle 27"/>
            <p:cNvSpPr>
              <a:spLocks noChangeArrowheads="1"/>
            </p:cNvSpPr>
            <p:nvPr/>
          </p:nvSpPr>
          <p:spPr bwMode="auto">
            <a:xfrm>
              <a:off x="4419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'd'</a:t>
              </a:r>
              <a:endParaRPr lang="en-US" altLang="en-US" sz="1200" dirty="0">
                <a:latin typeface="Courier New" pitchFamily="49" charset="0"/>
              </a:endParaRPr>
            </a:p>
          </p:txBody>
        </p:sp>
        <p:sp>
          <p:nvSpPr>
            <p:cNvPr id="76" name="Rectangle 24"/>
            <p:cNvSpPr>
              <a:spLocks noChangeArrowheads="1"/>
            </p:cNvSpPr>
            <p:nvPr/>
          </p:nvSpPr>
          <p:spPr bwMode="auto">
            <a:xfrm>
              <a:off x="4792979" y="5791200"/>
              <a:ext cx="1524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77" name="Rectangle 28"/>
            <p:cNvSpPr>
              <a:spLocks noChangeArrowheads="1"/>
            </p:cNvSpPr>
            <p:nvPr/>
          </p:nvSpPr>
          <p:spPr bwMode="auto">
            <a:xfrm>
              <a:off x="1113223" y="3657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00007fffffffdff0</a:t>
              </a:r>
              <a:endParaRPr lang="en-US" altLang="en-US" sz="1600" b="1" dirty="0">
                <a:solidFill>
                  <a:srgbClr val="0033CC"/>
                </a:solidFill>
                <a:latin typeface="Courier New" pitchFamily="49" charset="0"/>
              </a:endParaRPr>
            </a:p>
          </p:txBody>
        </p:sp>
        <p:sp>
          <p:nvSpPr>
            <p:cNvPr id="78" name="Rectangle 28"/>
            <p:cNvSpPr>
              <a:spLocks noChangeArrowheads="1"/>
            </p:cNvSpPr>
            <p:nvPr/>
          </p:nvSpPr>
          <p:spPr bwMode="auto">
            <a:xfrm>
              <a:off x="1103178" y="4843042"/>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00007fffffffdfe8</a:t>
              </a:r>
              <a:endParaRPr lang="en-US" altLang="en-US" sz="1600" b="1" dirty="0">
                <a:solidFill>
                  <a:srgbClr val="0033CC"/>
                </a:solidFill>
                <a:latin typeface="Courier New" pitchFamily="49" charset="0"/>
              </a:endParaRPr>
            </a:p>
          </p:txBody>
        </p:sp>
        <p:sp>
          <p:nvSpPr>
            <p:cNvPr id="79" name="Rectangle 28"/>
            <p:cNvSpPr>
              <a:spLocks noChangeArrowheads="1"/>
            </p:cNvSpPr>
            <p:nvPr/>
          </p:nvSpPr>
          <p:spPr bwMode="auto">
            <a:xfrm>
              <a:off x="1110220" y="5167743"/>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00007fffffffdfe0</a:t>
              </a:r>
              <a:endParaRPr lang="en-US" altLang="en-US" sz="1600" b="1" dirty="0">
                <a:solidFill>
                  <a:srgbClr val="0033CC"/>
                </a:solidFill>
                <a:latin typeface="Courier New" pitchFamily="49" charset="0"/>
              </a:endParaRPr>
            </a:p>
          </p:txBody>
        </p:sp>
        <p:sp>
          <p:nvSpPr>
            <p:cNvPr id="80" name="Rectangle 79"/>
            <p:cNvSpPr>
              <a:spLocks noChangeArrowheads="1"/>
            </p:cNvSpPr>
            <p:nvPr/>
          </p:nvSpPr>
          <p:spPr bwMode="auto">
            <a:xfrm>
              <a:off x="1110220" y="57912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00007fffffffdfd0</a:t>
              </a:r>
              <a:endParaRPr lang="en-US" altLang="en-US" sz="1600" b="1" dirty="0">
                <a:solidFill>
                  <a:srgbClr val="0033CC"/>
                </a:solidFill>
                <a:latin typeface="Courier New" pitchFamily="49" charset="0"/>
              </a:endParaRPr>
            </a:p>
          </p:txBody>
        </p:sp>
        <p:sp>
          <p:nvSpPr>
            <p:cNvPr id="35" name="Rectangle 24"/>
            <p:cNvSpPr>
              <a:spLocks noChangeArrowheads="1"/>
            </p:cNvSpPr>
            <p:nvPr/>
          </p:nvSpPr>
          <p:spPr bwMode="auto">
            <a:xfrm>
              <a:off x="4791075"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'e'</a:t>
              </a:r>
              <a:endParaRPr lang="en-US" altLang="en-US" sz="1200" dirty="0">
                <a:latin typeface="Courier New" pitchFamily="49" charset="0"/>
              </a:endParaRPr>
            </a:p>
          </p:txBody>
        </p:sp>
        <p:sp>
          <p:nvSpPr>
            <p:cNvPr id="36" name="Rectangle 25"/>
            <p:cNvSpPr>
              <a:spLocks noChangeArrowheads="1"/>
            </p:cNvSpPr>
            <p:nvPr/>
          </p:nvSpPr>
          <p:spPr bwMode="auto">
            <a:xfrm>
              <a:off x="5172075"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'f'</a:t>
              </a:r>
              <a:endParaRPr lang="en-US" altLang="en-US" sz="1200" dirty="0">
                <a:latin typeface="Courier New" pitchFamily="49" charset="0"/>
              </a:endParaRPr>
            </a:p>
          </p:txBody>
        </p:sp>
        <p:sp>
          <p:nvSpPr>
            <p:cNvPr id="37" name="Rectangle 26"/>
            <p:cNvSpPr>
              <a:spLocks noChangeArrowheads="1"/>
            </p:cNvSpPr>
            <p:nvPr/>
          </p:nvSpPr>
          <p:spPr bwMode="auto">
            <a:xfrm>
              <a:off x="5553075"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'g'</a:t>
              </a:r>
              <a:endParaRPr lang="en-US" altLang="en-US" sz="1200" dirty="0">
                <a:latin typeface="Courier New" pitchFamily="49" charset="0"/>
              </a:endParaRPr>
            </a:p>
          </p:txBody>
        </p:sp>
        <p:sp>
          <p:nvSpPr>
            <p:cNvPr id="38" name="Rectangle 27"/>
            <p:cNvSpPr>
              <a:spLocks noChangeArrowheads="1"/>
            </p:cNvSpPr>
            <p:nvPr/>
          </p:nvSpPr>
          <p:spPr bwMode="auto">
            <a:xfrm>
              <a:off x="5934075"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'h'</a:t>
              </a:r>
              <a:endParaRPr lang="en-US" altLang="en-US" sz="1200" dirty="0">
                <a:latin typeface="Courier New" pitchFamily="49" charset="0"/>
              </a:endParaRPr>
            </a:p>
          </p:txBody>
        </p:sp>
        <p:sp>
          <p:nvSpPr>
            <p:cNvPr id="39" name="Rectangle 24"/>
            <p:cNvSpPr>
              <a:spLocks noChangeArrowheads="1"/>
            </p:cNvSpPr>
            <p:nvPr/>
          </p:nvSpPr>
          <p:spPr bwMode="auto">
            <a:xfrm>
              <a:off x="3279198"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a:t>
              </a:r>
              <a:r>
                <a:rPr lang="en-US" altLang="en-US" sz="1200" dirty="0" err="1" smtClean="0">
                  <a:latin typeface="Courier New" pitchFamily="49" charset="0"/>
                </a:rPr>
                <a:t>i</a:t>
              </a:r>
              <a:r>
                <a:rPr lang="en-US" altLang="en-US" sz="1200" dirty="0" smtClean="0">
                  <a:latin typeface="Courier New" pitchFamily="49" charset="0"/>
                </a:rPr>
                <a:t>'</a:t>
              </a:r>
              <a:endParaRPr lang="en-US" altLang="en-US" sz="1200" dirty="0">
                <a:latin typeface="Courier New" pitchFamily="49" charset="0"/>
              </a:endParaRPr>
            </a:p>
          </p:txBody>
        </p:sp>
        <p:sp>
          <p:nvSpPr>
            <p:cNvPr id="40" name="Rectangle 25"/>
            <p:cNvSpPr>
              <a:spLocks noChangeArrowheads="1"/>
            </p:cNvSpPr>
            <p:nvPr/>
          </p:nvSpPr>
          <p:spPr bwMode="auto">
            <a:xfrm>
              <a:off x="3660198"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'j'</a:t>
              </a:r>
              <a:endParaRPr lang="en-US" altLang="en-US" sz="1200" dirty="0">
                <a:latin typeface="Courier New" pitchFamily="49" charset="0"/>
              </a:endParaRPr>
            </a:p>
          </p:txBody>
        </p:sp>
        <p:sp>
          <p:nvSpPr>
            <p:cNvPr id="41" name="Rectangle 26"/>
            <p:cNvSpPr>
              <a:spLocks noChangeArrowheads="1"/>
            </p:cNvSpPr>
            <p:nvPr/>
          </p:nvSpPr>
          <p:spPr bwMode="auto">
            <a:xfrm>
              <a:off x="4041198"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'k'</a:t>
              </a:r>
              <a:endParaRPr lang="en-US" altLang="en-US" sz="1200" dirty="0">
                <a:latin typeface="Courier New" pitchFamily="49" charset="0"/>
              </a:endParaRPr>
            </a:p>
          </p:txBody>
        </p:sp>
        <p:sp>
          <p:nvSpPr>
            <p:cNvPr id="42" name="Rectangle 27"/>
            <p:cNvSpPr>
              <a:spLocks noChangeArrowheads="1"/>
            </p:cNvSpPr>
            <p:nvPr/>
          </p:nvSpPr>
          <p:spPr bwMode="auto">
            <a:xfrm>
              <a:off x="4422198"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'l'</a:t>
              </a:r>
              <a:endParaRPr lang="en-US" altLang="en-US" sz="1200" dirty="0">
                <a:latin typeface="Courier New" pitchFamily="49" charset="0"/>
              </a:endParaRPr>
            </a:p>
          </p:txBody>
        </p:sp>
        <p:sp>
          <p:nvSpPr>
            <p:cNvPr id="43" name="Rectangle 24"/>
            <p:cNvSpPr>
              <a:spLocks noChangeArrowheads="1"/>
            </p:cNvSpPr>
            <p:nvPr/>
          </p:nvSpPr>
          <p:spPr bwMode="auto">
            <a:xfrm>
              <a:off x="4793940"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'm'</a:t>
              </a:r>
              <a:endParaRPr lang="en-US" altLang="en-US" sz="1200" dirty="0">
                <a:latin typeface="Courier New" pitchFamily="49" charset="0"/>
              </a:endParaRPr>
            </a:p>
          </p:txBody>
        </p:sp>
        <p:sp>
          <p:nvSpPr>
            <p:cNvPr id="44" name="Rectangle 25"/>
            <p:cNvSpPr>
              <a:spLocks noChangeArrowheads="1"/>
            </p:cNvSpPr>
            <p:nvPr/>
          </p:nvSpPr>
          <p:spPr bwMode="auto">
            <a:xfrm>
              <a:off x="5174940"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'n'</a:t>
              </a:r>
              <a:endParaRPr lang="en-US" altLang="en-US" sz="1200" dirty="0">
                <a:latin typeface="Courier New" pitchFamily="49" charset="0"/>
              </a:endParaRPr>
            </a:p>
          </p:txBody>
        </p:sp>
        <p:sp>
          <p:nvSpPr>
            <p:cNvPr id="45" name="Rectangle 26"/>
            <p:cNvSpPr>
              <a:spLocks noChangeArrowheads="1"/>
            </p:cNvSpPr>
            <p:nvPr/>
          </p:nvSpPr>
          <p:spPr bwMode="auto">
            <a:xfrm>
              <a:off x="5555940"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'o'</a:t>
              </a:r>
              <a:endParaRPr lang="en-US" altLang="en-US" sz="1200" dirty="0">
                <a:latin typeface="Courier New" pitchFamily="49" charset="0"/>
              </a:endParaRPr>
            </a:p>
          </p:txBody>
        </p:sp>
        <p:sp>
          <p:nvSpPr>
            <p:cNvPr id="46" name="Rectangle 27"/>
            <p:cNvSpPr>
              <a:spLocks noChangeArrowheads="1"/>
            </p:cNvSpPr>
            <p:nvPr/>
          </p:nvSpPr>
          <p:spPr bwMode="auto">
            <a:xfrm>
              <a:off x="5936940"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'p'</a:t>
              </a:r>
              <a:endParaRPr lang="en-US" altLang="en-US" sz="1200" dirty="0">
                <a:latin typeface="Courier New" pitchFamily="49" charset="0"/>
              </a:endParaRPr>
            </a:p>
          </p:txBody>
        </p:sp>
        <p:sp>
          <p:nvSpPr>
            <p:cNvPr id="47" name="Rectangle 24"/>
            <p:cNvSpPr>
              <a:spLocks noChangeArrowheads="1"/>
            </p:cNvSpPr>
            <p:nvPr/>
          </p:nvSpPr>
          <p:spPr bwMode="auto">
            <a:xfrm>
              <a:off x="3279204"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'q'</a:t>
              </a:r>
              <a:endParaRPr lang="en-US" altLang="en-US" sz="1200" dirty="0">
                <a:latin typeface="Courier New" pitchFamily="49" charset="0"/>
              </a:endParaRPr>
            </a:p>
          </p:txBody>
        </p:sp>
        <p:sp>
          <p:nvSpPr>
            <p:cNvPr id="48" name="Rectangle 25"/>
            <p:cNvSpPr>
              <a:spLocks noChangeArrowheads="1"/>
            </p:cNvSpPr>
            <p:nvPr/>
          </p:nvSpPr>
          <p:spPr bwMode="auto">
            <a:xfrm>
              <a:off x="3660204"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'r'</a:t>
              </a:r>
              <a:endParaRPr lang="en-US" altLang="en-US" sz="1200" dirty="0">
                <a:latin typeface="Courier New" pitchFamily="49" charset="0"/>
              </a:endParaRPr>
            </a:p>
          </p:txBody>
        </p:sp>
        <p:sp>
          <p:nvSpPr>
            <p:cNvPr id="65" name="Rectangle 26"/>
            <p:cNvSpPr>
              <a:spLocks noChangeArrowheads="1"/>
            </p:cNvSpPr>
            <p:nvPr/>
          </p:nvSpPr>
          <p:spPr bwMode="auto">
            <a:xfrm>
              <a:off x="4041204"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's'</a:t>
              </a:r>
              <a:endParaRPr lang="en-US" altLang="en-US" sz="1200" dirty="0">
                <a:latin typeface="Courier New" pitchFamily="49" charset="0"/>
              </a:endParaRPr>
            </a:p>
          </p:txBody>
        </p:sp>
        <p:sp>
          <p:nvSpPr>
            <p:cNvPr id="81" name="Rectangle 27"/>
            <p:cNvSpPr>
              <a:spLocks noChangeArrowheads="1"/>
            </p:cNvSpPr>
            <p:nvPr/>
          </p:nvSpPr>
          <p:spPr bwMode="auto">
            <a:xfrm>
              <a:off x="4422204"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't'</a:t>
              </a:r>
              <a:endParaRPr lang="en-US" altLang="en-US" sz="1200" dirty="0">
                <a:latin typeface="Courier New" pitchFamily="49" charset="0"/>
              </a:endParaRPr>
            </a:p>
          </p:txBody>
        </p:sp>
        <p:sp>
          <p:nvSpPr>
            <p:cNvPr id="82" name="Rectangle 24"/>
            <p:cNvSpPr>
              <a:spLocks noChangeArrowheads="1"/>
            </p:cNvSpPr>
            <p:nvPr/>
          </p:nvSpPr>
          <p:spPr bwMode="auto">
            <a:xfrm>
              <a:off x="4793946"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'\0'</a:t>
              </a:r>
              <a:endParaRPr lang="en-US" altLang="en-US" sz="1200" dirty="0">
                <a:latin typeface="Courier New" pitchFamily="49" charset="0"/>
              </a:endParaRPr>
            </a:p>
          </p:txBody>
        </p:sp>
      </p:grpSp>
      <p:sp>
        <p:nvSpPr>
          <p:cNvPr id="69" name="Text Box 34"/>
          <p:cNvSpPr txBox="1">
            <a:spLocks noChangeArrowheads="1"/>
          </p:cNvSpPr>
          <p:nvPr/>
        </p:nvSpPr>
        <p:spPr bwMode="auto">
          <a:xfrm>
            <a:off x="6705600" y="762000"/>
            <a:ext cx="21852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Before call to gets()</a:t>
            </a:r>
            <a:endParaRPr lang="en-US" altLang="en-US" sz="1800" dirty="0"/>
          </a:p>
        </p:txBody>
      </p:sp>
      <p:sp>
        <p:nvSpPr>
          <p:cNvPr id="83" name="Text Box 34"/>
          <p:cNvSpPr txBox="1">
            <a:spLocks noChangeArrowheads="1"/>
          </p:cNvSpPr>
          <p:nvPr/>
        </p:nvSpPr>
        <p:spPr bwMode="auto">
          <a:xfrm>
            <a:off x="6705600" y="3669268"/>
            <a:ext cx="19928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After call to gets()</a:t>
            </a:r>
            <a:endParaRPr lang="en-US" altLang="en-US" sz="1800" dirty="0"/>
          </a:p>
        </p:txBody>
      </p:sp>
      <p:sp>
        <p:nvSpPr>
          <p:cNvPr id="84" name="Text Box 34"/>
          <p:cNvSpPr txBox="1">
            <a:spLocks noChangeArrowheads="1"/>
          </p:cNvSpPr>
          <p:nvPr/>
        </p:nvSpPr>
        <p:spPr bwMode="auto">
          <a:xfrm>
            <a:off x="6705601" y="1764268"/>
            <a:ext cx="21852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Entered string was "</a:t>
            </a:r>
            <a:r>
              <a:rPr lang="en-US" altLang="en-US" sz="1800" dirty="0" err="1" smtClean="0"/>
              <a:t>abcd</a:t>
            </a:r>
            <a:r>
              <a:rPr lang="en-US" altLang="en-US" sz="1800" dirty="0" smtClean="0"/>
              <a:t>...</a:t>
            </a:r>
            <a:r>
              <a:rPr lang="en-US" altLang="en-US" sz="1800" dirty="0" err="1" smtClean="0"/>
              <a:t>qrst</a:t>
            </a:r>
            <a:r>
              <a:rPr lang="en-US" altLang="en-US" sz="1800" dirty="0" smtClean="0"/>
              <a:t>"</a:t>
            </a:r>
            <a:endParaRPr lang="en-US" altLang="en-US" sz="1800" dirty="0"/>
          </a:p>
        </p:txBody>
      </p:sp>
    </p:spTree>
    <p:extLst>
      <p:ext uri="{BB962C8B-B14F-4D97-AF65-F5344CB8AC3E}">
        <p14:creationId xmlns:p14="http://schemas.microsoft.com/office/powerpoint/2010/main" val="43318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30" grpId="0"/>
      <p:bldP spid="83" grpId="0"/>
      <p:bldP spid="8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74983" y="109332"/>
            <a:ext cx="5070475" cy="462307"/>
          </a:xfrm>
        </p:spPr>
        <p:txBody>
          <a:bodyPr wrap="square" anchor="t" anchorCtr="0">
            <a:spAutoFit/>
          </a:bodyPr>
          <a:lstStyle/>
          <a:p>
            <a:r>
              <a:rPr lang="en-US" altLang="en-US" dirty="0" smtClean="0">
                <a:ea typeface="ＭＳ Ｐゴシック" pitchFamily="34" charset="-128"/>
              </a:rPr>
              <a:t>Buffer Overflow Example #3</a:t>
            </a:r>
          </a:p>
        </p:txBody>
      </p:sp>
      <p:grpSp>
        <p:nvGrpSpPr>
          <p:cNvPr id="49" name="Group 48"/>
          <p:cNvGrpSpPr/>
          <p:nvPr/>
        </p:nvGrpSpPr>
        <p:grpSpPr>
          <a:xfrm>
            <a:off x="493576" y="711369"/>
            <a:ext cx="5831023" cy="2472154"/>
            <a:chOff x="1331777" y="990600"/>
            <a:chExt cx="5831023" cy="2472154"/>
          </a:xfrm>
        </p:grpSpPr>
        <p:sp>
          <p:nvSpPr>
            <p:cNvPr id="50" name="Rectangle 28"/>
            <p:cNvSpPr>
              <a:spLocks noChangeArrowheads="1"/>
            </p:cNvSpPr>
            <p:nvPr/>
          </p:nvSpPr>
          <p:spPr bwMode="auto">
            <a:xfrm>
              <a:off x="1464734" y="3121025"/>
              <a:ext cx="6783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err="1" smtClean="0">
                  <a:latin typeface="Courier New" pitchFamily="49" charset="0"/>
                </a:rPr>
                <a:t>buf</a:t>
              </a:r>
              <a:r>
                <a:rPr lang="en-US" altLang="en-US" sz="1600" b="1" dirty="0" smtClean="0">
                  <a:latin typeface="Courier New" pitchFamily="49" charset="0"/>
                </a:rPr>
                <a:t>:</a:t>
              </a:r>
              <a:endParaRPr lang="en-US" altLang="en-US" sz="1600" b="1" dirty="0">
                <a:latin typeface="Courier New" pitchFamily="49" charset="0"/>
              </a:endParaRPr>
            </a:p>
          </p:txBody>
        </p:sp>
        <p:sp>
          <p:nvSpPr>
            <p:cNvPr id="51" name="Rectangle 30"/>
            <p:cNvSpPr>
              <a:spLocks noChangeArrowheads="1"/>
            </p:cNvSpPr>
            <p:nvPr/>
          </p:nvSpPr>
          <p:spPr bwMode="auto">
            <a:xfrm>
              <a:off x="1331777" y="2419350"/>
              <a:ext cx="801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latin typeface="Courier New" pitchFamily="49" charset="0"/>
                </a:rPr>
                <a:t>%</a:t>
              </a:r>
              <a:r>
                <a:rPr lang="en-US" altLang="en-US" sz="1600" b="1" dirty="0" err="1" smtClean="0">
                  <a:latin typeface="Courier New" pitchFamily="49" charset="0"/>
                </a:rPr>
                <a:t>rbp</a:t>
              </a:r>
              <a:r>
                <a:rPr lang="en-US" altLang="en-US" sz="1600" b="1" dirty="0" smtClean="0">
                  <a:latin typeface="Courier New" pitchFamily="49" charset="0"/>
                </a:rPr>
                <a:t>:</a:t>
              </a:r>
              <a:endParaRPr lang="en-US" altLang="en-US" sz="1600" b="1" dirty="0">
                <a:latin typeface="Courier New" pitchFamily="49" charset="0"/>
              </a:endParaRPr>
            </a:p>
          </p:txBody>
        </p:sp>
        <p:sp>
          <p:nvSpPr>
            <p:cNvPr id="52" name="Rectangle 22"/>
            <p:cNvSpPr>
              <a:spLocks noChangeArrowheads="1"/>
            </p:cNvSpPr>
            <p:nvPr/>
          </p:nvSpPr>
          <p:spPr bwMode="auto">
            <a:xfrm>
              <a:off x="4114800" y="2133600"/>
              <a:ext cx="3048000" cy="304800"/>
            </a:xfrm>
            <a:prstGeom prst="rect">
              <a:avLst/>
            </a:prstGeom>
            <a:solidFill>
              <a:srgbClr val="FFCCCC"/>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smtClean="0"/>
                <a:t>Saved </a:t>
              </a:r>
              <a:r>
                <a:rPr lang="en-US" altLang="en-US" sz="1600" dirty="0" smtClean="0">
                  <a:latin typeface="Courier New" panose="02070309020205020404" pitchFamily="49" charset="0"/>
                  <a:cs typeface="Courier New" panose="02070309020205020404" pitchFamily="49" charset="0"/>
                </a:rPr>
                <a:t>%rip</a:t>
              </a:r>
              <a:endParaRPr lang="en-US" altLang="en-US" sz="1600" dirty="0">
                <a:latin typeface="Courier New" panose="02070309020205020404" pitchFamily="49" charset="0"/>
                <a:cs typeface="Courier New" panose="02070309020205020404" pitchFamily="49" charset="0"/>
              </a:endParaRPr>
            </a:p>
          </p:txBody>
        </p:sp>
        <p:sp>
          <p:nvSpPr>
            <p:cNvPr id="53" name="Rectangle 23"/>
            <p:cNvSpPr>
              <a:spLocks noChangeArrowheads="1"/>
            </p:cNvSpPr>
            <p:nvPr/>
          </p:nvSpPr>
          <p:spPr bwMode="auto">
            <a:xfrm>
              <a:off x="4114800" y="2438400"/>
              <a:ext cx="3048000" cy="304800"/>
            </a:xfrm>
            <a:prstGeom prst="rect">
              <a:avLst/>
            </a:prstGeom>
            <a:solidFill>
              <a:srgbClr val="FFDEAD"/>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Saved </a:t>
              </a:r>
              <a:r>
                <a:rPr lang="en-US" altLang="en-US" sz="1600" dirty="0" smtClean="0">
                  <a:latin typeface="Courier New" pitchFamily="49" charset="0"/>
                </a:rPr>
                <a:t>%</a:t>
              </a:r>
              <a:r>
                <a:rPr lang="en-US" altLang="en-US" sz="1600" dirty="0" err="1">
                  <a:latin typeface="Courier New" pitchFamily="49" charset="0"/>
                </a:rPr>
                <a:t>r</a:t>
              </a:r>
              <a:r>
                <a:rPr lang="en-US" altLang="en-US" sz="1600" dirty="0" err="1" smtClean="0">
                  <a:latin typeface="Courier New" pitchFamily="49" charset="0"/>
                </a:rPr>
                <a:t>bp</a:t>
              </a:r>
              <a:endParaRPr lang="en-US" altLang="en-US" sz="1600" dirty="0">
                <a:latin typeface="Courier New" pitchFamily="49" charset="0"/>
              </a:endParaRPr>
            </a:p>
          </p:txBody>
        </p:sp>
        <p:sp>
          <p:nvSpPr>
            <p:cNvPr id="54" name="Rectangle 31"/>
            <p:cNvSpPr>
              <a:spLocks noChangeArrowheads="1"/>
            </p:cNvSpPr>
            <p:nvPr/>
          </p:nvSpPr>
          <p:spPr bwMode="auto">
            <a:xfrm>
              <a:off x="4114800" y="990600"/>
              <a:ext cx="3048000" cy="1143000"/>
            </a:xfrm>
            <a:prstGeom prst="rect">
              <a:avLst/>
            </a:prstGeom>
            <a:solidFill>
              <a:srgbClr val="FFCCCC"/>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a:t>Frame</a:t>
              </a:r>
            </a:p>
            <a:p>
              <a:pPr eaLnBrk="1" hangingPunct="1"/>
              <a:r>
                <a:rPr lang="en-US" altLang="en-US" sz="1600" dirty="0"/>
                <a:t>for </a:t>
              </a:r>
              <a:r>
                <a:rPr lang="en-US" altLang="en-US" sz="1600" dirty="0">
                  <a:latin typeface="Courier New" pitchFamily="49" charset="0"/>
                </a:rPr>
                <a:t>main</a:t>
              </a:r>
            </a:p>
          </p:txBody>
        </p:sp>
        <p:sp>
          <p:nvSpPr>
            <p:cNvPr id="55" name="Rectangle 32"/>
            <p:cNvSpPr>
              <a:spLocks noChangeArrowheads="1"/>
            </p:cNvSpPr>
            <p:nvPr/>
          </p:nvSpPr>
          <p:spPr bwMode="auto">
            <a:xfrm>
              <a:off x="4114800" y="2743200"/>
              <a:ext cx="3048000" cy="685800"/>
            </a:xfrm>
            <a:prstGeom prst="rect">
              <a:avLst/>
            </a:prstGeom>
            <a:solidFill>
              <a:srgbClr val="FFDEAD"/>
            </a:solidFill>
            <a:ln w="28575">
              <a:solidFill>
                <a:schemeClr val="tx1"/>
              </a:solidFill>
              <a:miter lim="800000"/>
              <a:headEnd/>
              <a:tailEnd/>
            </a:ln>
          </p:spPr>
          <p:txBody>
            <a:bodyPr wrap="none"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600" b="1" dirty="0">
                <a:latin typeface="Courier New" pitchFamily="49" charset="0"/>
              </a:endParaRPr>
            </a:p>
          </p:txBody>
        </p:sp>
        <p:sp>
          <p:nvSpPr>
            <p:cNvPr id="56" name="Rectangle 24"/>
            <p:cNvSpPr>
              <a:spLocks noChangeArrowheads="1"/>
            </p:cNvSpPr>
            <p:nvPr/>
          </p:nvSpPr>
          <p:spPr bwMode="auto">
            <a:xfrm>
              <a:off x="4118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7" name="Rectangle 25"/>
            <p:cNvSpPr>
              <a:spLocks noChangeArrowheads="1"/>
            </p:cNvSpPr>
            <p:nvPr/>
          </p:nvSpPr>
          <p:spPr bwMode="auto">
            <a:xfrm>
              <a:off x="4499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8" name="Rectangle 26"/>
            <p:cNvSpPr>
              <a:spLocks noChangeArrowheads="1"/>
            </p:cNvSpPr>
            <p:nvPr/>
          </p:nvSpPr>
          <p:spPr bwMode="auto">
            <a:xfrm>
              <a:off x="4880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59" name="Rectangle 27"/>
            <p:cNvSpPr>
              <a:spLocks noChangeArrowheads="1"/>
            </p:cNvSpPr>
            <p:nvPr/>
          </p:nvSpPr>
          <p:spPr bwMode="auto">
            <a:xfrm>
              <a:off x="5261344" y="3124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60" name="Rectangle 24"/>
            <p:cNvSpPr>
              <a:spLocks noChangeArrowheads="1"/>
            </p:cNvSpPr>
            <p:nvPr/>
          </p:nvSpPr>
          <p:spPr bwMode="auto">
            <a:xfrm>
              <a:off x="5634990" y="3124200"/>
              <a:ext cx="1524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61" name="Rectangle 28"/>
            <p:cNvSpPr>
              <a:spLocks noChangeArrowheads="1"/>
            </p:cNvSpPr>
            <p:nvPr/>
          </p:nvSpPr>
          <p:spPr bwMode="auto">
            <a:xfrm>
              <a:off x="1955234" y="990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00007fffffffdff0</a:t>
              </a:r>
              <a:endParaRPr lang="en-US" altLang="en-US" sz="1600" b="1" dirty="0">
                <a:solidFill>
                  <a:srgbClr val="0033CC"/>
                </a:solidFill>
                <a:latin typeface="Courier New" pitchFamily="49" charset="0"/>
              </a:endParaRPr>
            </a:p>
          </p:txBody>
        </p:sp>
        <p:sp>
          <p:nvSpPr>
            <p:cNvPr id="62" name="Rectangle 28"/>
            <p:cNvSpPr>
              <a:spLocks noChangeArrowheads="1"/>
            </p:cNvSpPr>
            <p:nvPr/>
          </p:nvSpPr>
          <p:spPr bwMode="auto">
            <a:xfrm>
              <a:off x="1952231" y="2133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00007fffffffdfe8</a:t>
              </a:r>
              <a:endParaRPr lang="en-US" altLang="en-US" sz="1600" b="1" dirty="0">
                <a:solidFill>
                  <a:srgbClr val="0033CC"/>
                </a:solidFill>
                <a:latin typeface="Courier New" pitchFamily="49" charset="0"/>
              </a:endParaRPr>
            </a:p>
          </p:txBody>
        </p:sp>
        <p:sp>
          <p:nvSpPr>
            <p:cNvPr id="63" name="Rectangle 28"/>
            <p:cNvSpPr>
              <a:spLocks noChangeArrowheads="1"/>
            </p:cNvSpPr>
            <p:nvPr/>
          </p:nvSpPr>
          <p:spPr bwMode="auto">
            <a:xfrm>
              <a:off x="1952231" y="24384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00007fffffffdfe0</a:t>
              </a:r>
              <a:endParaRPr lang="en-US" altLang="en-US" sz="1600" b="1" dirty="0">
                <a:solidFill>
                  <a:srgbClr val="0033CC"/>
                </a:solidFill>
                <a:latin typeface="Courier New" pitchFamily="49" charset="0"/>
              </a:endParaRPr>
            </a:p>
          </p:txBody>
        </p:sp>
        <p:sp>
          <p:nvSpPr>
            <p:cNvPr id="64" name="Rectangle 63"/>
            <p:cNvSpPr>
              <a:spLocks noChangeArrowheads="1"/>
            </p:cNvSpPr>
            <p:nvPr/>
          </p:nvSpPr>
          <p:spPr bwMode="auto">
            <a:xfrm>
              <a:off x="1952231" y="31242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00007fffffffdfd0</a:t>
              </a:r>
              <a:endParaRPr lang="en-US" altLang="en-US" sz="1600" b="1" dirty="0">
                <a:solidFill>
                  <a:srgbClr val="0033CC"/>
                </a:solidFill>
                <a:latin typeface="Courier New" pitchFamily="49" charset="0"/>
              </a:endParaRPr>
            </a:p>
          </p:txBody>
        </p:sp>
      </p:grpSp>
      <p:grpSp>
        <p:nvGrpSpPr>
          <p:cNvPr id="2" name="Group 1"/>
          <p:cNvGrpSpPr/>
          <p:nvPr/>
        </p:nvGrpSpPr>
        <p:grpSpPr>
          <a:xfrm>
            <a:off x="489766" y="3657600"/>
            <a:ext cx="5831023" cy="2472154"/>
            <a:chOff x="489766" y="3657600"/>
            <a:chExt cx="5831023" cy="2472154"/>
          </a:xfrm>
        </p:grpSpPr>
        <p:sp>
          <p:nvSpPr>
            <p:cNvPr id="66" name="Rectangle 28"/>
            <p:cNvSpPr>
              <a:spLocks noChangeArrowheads="1"/>
            </p:cNvSpPr>
            <p:nvPr/>
          </p:nvSpPr>
          <p:spPr bwMode="auto">
            <a:xfrm>
              <a:off x="622723" y="5788025"/>
              <a:ext cx="6783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err="1" smtClean="0">
                  <a:latin typeface="Courier New" pitchFamily="49" charset="0"/>
                </a:rPr>
                <a:t>buf</a:t>
              </a:r>
              <a:r>
                <a:rPr lang="en-US" altLang="en-US" sz="1600" b="1" dirty="0" smtClean="0">
                  <a:latin typeface="Courier New" pitchFamily="49" charset="0"/>
                </a:rPr>
                <a:t>:</a:t>
              </a:r>
              <a:endParaRPr lang="en-US" altLang="en-US" sz="1600" b="1" dirty="0">
                <a:latin typeface="Courier New" pitchFamily="49" charset="0"/>
              </a:endParaRPr>
            </a:p>
          </p:txBody>
        </p:sp>
        <p:sp>
          <p:nvSpPr>
            <p:cNvPr id="67" name="Rectangle 30"/>
            <p:cNvSpPr>
              <a:spLocks noChangeArrowheads="1"/>
            </p:cNvSpPr>
            <p:nvPr/>
          </p:nvSpPr>
          <p:spPr bwMode="auto">
            <a:xfrm>
              <a:off x="489766" y="5148693"/>
              <a:ext cx="8018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latin typeface="Courier New" pitchFamily="49" charset="0"/>
                </a:rPr>
                <a:t>%</a:t>
              </a:r>
              <a:r>
                <a:rPr lang="en-US" altLang="en-US" sz="1600" b="1" dirty="0" err="1" smtClean="0">
                  <a:latin typeface="Courier New" pitchFamily="49" charset="0"/>
                </a:rPr>
                <a:t>rbp</a:t>
              </a:r>
              <a:r>
                <a:rPr lang="en-US" altLang="en-US" sz="1600" b="1" dirty="0" smtClean="0">
                  <a:latin typeface="Courier New" pitchFamily="49" charset="0"/>
                </a:rPr>
                <a:t>:</a:t>
              </a:r>
              <a:endParaRPr lang="en-US" altLang="en-US" sz="1600" b="1" dirty="0">
                <a:latin typeface="Courier New" pitchFamily="49" charset="0"/>
              </a:endParaRPr>
            </a:p>
          </p:txBody>
        </p:sp>
        <p:sp>
          <p:nvSpPr>
            <p:cNvPr id="68" name="Rectangle 22"/>
            <p:cNvSpPr>
              <a:spLocks noChangeArrowheads="1"/>
            </p:cNvSpPr>
            <p:nvPr/>
          </p:nvSpPr>
          <p:spPr bwMode="auto">
            <a:xfrm>
              <a:off x="3272789" y="4876797"/>
              <a:ext cx="3048000" cy="304800"/>
            </a:xfrm>
            <a:prstGeom prst="rect">
              <a:avLst/>
            </a:prstGeom>
            <a:solidFill>
              <a:srgbClr val="FFCCCC"/>
            </a:solidFill>
            <a:ln w="28575">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600" dirty="0">
                <a:latin typeface="Courier New" panose="02070309020205020404" pitchFamily="49" charset="0"/>
                <a:cs typeface="Courier New" panose="02070309020205020404" pitchFamily="49" charset="0"/>
              </a:endParaRPr>
            </a:p>
          </p:txBody>
        </p:sp>
        <p:sp>
          <p:nvSpPr>
            <p:cNvPr id="70" name="Rectangle 31"/>
            <p:cNvSpPr>
              <a:spLocks noChangeArrowheads="1"/>
            </p:cNvSpPr>
            <p:nvPr/>
          </p:nvSpPr>
          <p:spPr bwMode="auto">
            <a:xfrm>
              <a:off x="3272789" y="3733797"/>
              <a:ext cx="3048000" cy="1143000"/>
            </a:xfrm>
            <a:prstGeom prst="rect">
              <a:avLst/>
            </a:prstGeom>
            <a:solidFill>
              <a:srgbClr val="FFCCCC"/>
            </a:solidFill>
            <a:ln w="28575">
              <a:solidFill>
                <a:schemeClr val="tx1"/>
              </a:solidFill>
              <a:miter lim="800000"/>
              <a:headEnd/>
              <a:tailEnd/>
            </a:ln>
          </p:spPr>
          <p:txBody>
            <a:bodyPr wrap="none"/>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dirty="0"/>
                <a:t>Stack</a:t>
              </a:r>
            </a:p>
            <a:p>
              <a:pPr eaLnBrk="1" hangingPunct="1"/>
              <a:r>
                <a:rPr lang="en-US" altLang="en-US" sz="1600" dirty="0"/>
                <a:t>Frame</a:t>
              </a:r>
            </a:p>
            <a:p>
              <a:pPr eaLnBrk="1" hangingPunct="1"/>
              <a:r>
                <a:rPr lang="en-US" altLang="en-US" sz="1600" dirty="0"/>
                <a:t>for </a:t>
              </a:r>
              <a:r>
                <a:rPr lang="en-US" altLang="en-US" sz="1600" dirty="0">
                  <a:latin typeface="Courier New" pitchFamily="49" charset="0"/>
                </a:rPr>
                <a:t>main</a:t>
              </a:r>
            </a:p>
          </p:txBody>
        </p:sp>
        <p:sp>
          <p:nvSpPr>
            <p:cNvPr id="71" name="Rectangle 32"/>
            <p:cNvSpPr>
              <a:spLocks noChangeArrowheads="1"/>
            </p:cNvSpPr>
            <p:nvPr/>
          </p:nvSpPr>
          <p:spPr bwMode="auto">
            <a:xfrm>
              <a:off x="3266289" y="5181600"/>
              <a:ext cx="3048000" cy="914400"/>
            </a:xfrm>
            <a:prstGeom prst="rect">
              <a:avLst/>
            </a:prstGeom>
            <a:solidFill>
              <a:srgbClr val="FFDEAD"/>
            </a:solidFill>
            <a:ln w="28575">
              <a:solidFill>
                <a:schemeClr val="tx1"/>
              </a:solidFill>
              <a:miter lim="800000"/>
              <a:headEnd/>
              <a:tailEnd/>
            </a:ln>
          </p:spPr>
          <p:txBody>
            <a:bodyPr wrap="none" anchor="b"/>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600" b="1" dirty="0">
                <a:latin typeface="Courier New" pitchFamily="49" charset="0"/>
              </a:endParaRPr>
            </a:p>
          </p:txBody>
        </p:sp>
        <p:sp>
          <p:nvSpPr>
            <p:cNvPr id="72" name="Rectangle 24"/>
            <p:cNvSpPr>
              <a:spLocks noChangeArrowheads="1"/>
            </p:cNvSpPr>
            <p:nvPr/>
          </p:nvSpPr>
          <p:spPr bwMode="auto">
            <a:xfrm>
              <a:off x="3276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'a'</a:t>
              </a:r>
              <a:endParaRPr lang="en-US" altLang="en-US" sz="1200" dirty="0">
                <a:latin typeface="Courier New" pitchFamily="49" charset="0"/>
              </a:endParaRPr>
            </a:p>
          </p:txBody>
        </p:sp>
        <p:sp>
          <p:nvSpPr>
            <p:cNvPr id="73" name="Rectangle 25"/>
            <p:cNvSpPr>
              <a:spLocks noChangeArrowheads="1"/>
            </p:cNvSpPr>
            <p:nvPr/>
          </p:nvSpPr>
          <p:spPr bwMode="auto">
            <a:xfrm>
              <a:off x="3657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'b'</a:t>
              </a:r>
              <a:endParaRPr lang="en-US" altLang="en-US" sz="1200" dirty="0">
                <a:latin typeface="Courier New" pitchFamily="49" charset="0"/>
              </a:endParaRPr>
            </a:p>
          </p:txBody>
        </p:sp>
        <p:sp>
          <p:nvSpPr>
            <p:cNvPr id="74" name="Rectangle 26"/>
            <p:cNvSpPr>
              <a:spLocks noChangeArrowheads="1"/>
            </p:cNvSpPr>
            <p:nvPr/>
          </p:nvSpPr>
          <p:spPr bwMode="auto">
            <a:xfrm>
              <a:off x="4038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'c'</a:t>
              </a:r>
              <a:endParaRPr lang="en-US" altLang="en-US" sz="1200" dirty="0">
                <a:latin typeface="Courier New" pitchFamily="49" charset="0"/>
              </a:endParaRPr>
            </a:p>
          </p:txBody>
        </p:sp>
        <p:sp>
          <p:nvSpPr>
            <p:cNvPr id="75" name="Rectangle 27"/>
            <p:cNvSpPr>
              <a:spLocks noChangeArrowheads="1"/>
            </p:cNvSpPr>
            <p:nvPr/>
          </p:nvSpPr>
          <p:spPr bwMode="auto">
            <a:xfrm>
              <a:off x="4419333"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'd'</a:t>
              </a:r>
              <a:endParaRPr lang="en-US" altLang="en-US" sz="1200" dirty="0">
                <a:latin typeface="Courier New" pitchFamily="49" charset="0"/>
              </a:endParaRPr>
            </a:p>
          </p:txBody>
        </p:sp>
        <p:sp>
          <p:nvSpPr>
            <p:cNvPr id="76" name="Rectangle 24"/>
            <p:cNvSpPr>
              <a:spLocks noChangeArrowheads="1"/>
            </p:cNvSpPr>
            <p:nvPr/>
          </p:nvSpPr>
          <p:spPr bwMode="auto">
            <a:xfrm>
              <a:off x="4792979" y="5791200"/>
              <a:ext cx="1524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endParaRPr lang="en-US" altLang="en-US" sz="1200" dirty="0">
                <a:latin typeface="Courier New" pitchFamily="49" charset="0"/>
              </a:endParaRPr>
            </a:p>
          </p:txBody>
        </p:sp>
        <p:sp>
          <p:nvSpPr>
            <p:cNvPr id="77" name="Rectangle 28"/>
            <p:cNvSpPr>
              <a:spLocks noChangeArrowheads="1"/>
            </p:cNvSpPr>
            <p:nvPr/>
          </p:nvSpPr>
          <p:spPr bwMode="auto">
            <a:xfrm>
              <a:off x="1113223" y="36576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00007fffffffdff0</a:t>
              </a:r>
              <a:endParaRPr lang="en-US" altLang="en-US" sz="1600" b="1" dirty="0">
                <a:solidFill>
                  <a:srgbClr val="0033CC"/>
                </a:solidFill>
                <a:latin typeface="Courier New" pitchFamily="49" charset="0"/>
              </a:endParaRPr>
            </a:p>
          </p:txBody>
        </p:sp>
        <p:sp>
          <p:nvSpPr>
            <p:cNvPr id="78" name="Rectangle 28"/>
            <p:cNvSpPr>
              <a:spLocks noChangeArrowheads="1"/>
            </p:cNvSpPr>
            <p:nvPr/>
          </p:nvSpPr>
          <p:spPr bwMode="auto">
            <a:xfrm>
              <a:off x="1103178" y="4843042"/>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00007fffffffdfe8</a:t>
              </a:r>
              <a:endParaRPr lang="en-US" altLang="en-US" sz="1600" b="1" dirty="0">
                <a:solidFill>
                  <a:srgbClr val="0033CC"/>
                </a:solidFill>
                <a:latin typeface="Courier New" pitchFamily="49" charset="0"/>
              </a:endParaRPr>
            </a:p>
          </p:txBody>
        </p:sp>
        <p:sp>
          <p:nvSpPr>
            <p:cNvPr id="79" name="Rectangle 28"/>
            <p:cNvSpPr>
              <a:spLocks noChangeArrowheads="1"/>
            </p:cNvSpPr>
            <p:nvPr/>
          </p:nvSpPr>
          <p:spPr bwMode="auto">
            <a:xfrm>
              <a:off x="1110220" y="5167743"/>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00007fffffffdfe0</a:t>
              </a:r>
              <a:endParaRPr lang="en-US" altLang="en-US" sz="1600" b="1" dirty="0">
                <a:solidFill>
                  <a:srgbClr val="0033CC"/>
                </a:solidFill>
                <a:latin typeface="Courier New" pitchFamily="49" charset="0"/>
              </a:endParaRPr>
            </a:p>
          </p:txBody>
        </p:sp>
        <p:sp>
          <p:nvSpPr>
            <p:cNvPr id="80" name="Rectangle 79"/>
            <p:cNvSpPr>
              <a:spLocks noChangeArrowheads="1"/>
            </p:cNvSpPr>
            <p:nvPr/>
          </p:nvSpPr>
          <p:spPr bwMode="auto">
            <a:xfrm>
              <a:off x="1110220" y="5791200"/>
              <a:ext cx="21595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600" b="1" dirty="0" smtClean="0">
                  <a:solidFill>
                    <a:srgbClr val="0033CC"/>
                  </a:solidFill>
                  <a:latin typeface="Courier New" pitchFamily="49" charset="0"/>
                </a:rPr>
                <a:t>00007fffffffdfd0</a:t>
              </a:r>
              <a:endParaRPr lang="en-US" altLang="en-US" sz="1600" b="1" dirty="0">
                <a:solidFill>
                  <a:srgbClr val="0033CC"/>
                </a:solidFill>
                <a:latin typeface="Courier New" pitchFamily="49" charset="0"/>
              </a:endParaRPr>
            </a:p>
          </p:txBody>
        </p:sp>
        <p:sp>
          <p:nvSpPr>
            <p:cNvPr id="35" name="Rectangle 24"/>
            <p:cNvSpPr>
              <a:spLocks noChangeArrowheads="1"/>
            </p:cNvSpPr>
            <p:nvPr/>
          </p:nvSpPr>
          <p:spPr bwMode="auto">
            <a:xfrm>
              <a:off x="4791075"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'e'</a:t>
              </a:r>
              <a:endParaRPr lang="en-US" altLang="en-US" sz="1200" dirty="0">
                <a:latin typeface="Courier New" pitchFamily="49" charset="0"/>
              </a:endParaRPr>
            </a:p>
          </p:txBody>
        </p:sp>
        <p:sp>
          <p:nvSpPr>
            <p:cNvPr id="36" name="Rectangle 25"/>
            <p:cNvSpPr>
              <a:spLocks noChangeArrowheads="1"/>
            </p:cNvSpPr>
            <p:nvPr/>
          </p:nvSpPr>
          <p:spPr bwMode="auto">
            <a:xfrm>
              <a:off x="5172075"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'f'</a:t>
              </a:r>
              <a:endParaRPr lang="en-US" altLang="en-US" sz="1200" dirty="0">
                <a:latin typeface="Courier New" pitchFamily="49" charset="0"/>
              </a:endParaRPr>
            </a:p>
          </p:txBody>
        </p:sp>
        <p:sp>
          <p:nvSpPr>
            <p:cNvPr id="37" name="Rectangle 26"/>
            <p:cNvSpPr>
              <a:spLocks noChangeArrowheads="1"/>
            </p:cNvSpPr>
            <p:nvPr/>
          </p:nvSpPr>
          <p:spPr bwMode="auto">
            <a:xfrm>
              <a:off x="5553075"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'g'</a:t>
              </a:r>
              <a:endParaRPr lang="en-US" altLang="en-US" sz="1200" dirty="0">
                <a:latin typeface="Courier New" pitchFamily="49" charset="0"/>
              </a:endParaRPr>
            </a:p>
          </p:txBody>
        </p:sp>
        <p:sp>
          <p:nvSpPr>
            <p:cNvPr id="38" name="Rectangle 27"/>
            <p:cNvSpPr>
              <a:spLocks noChangeArrowheads="1"/>
            </p:cNvSpPr>
            <p:nvPr/>
          </p:nvSpPr>
          <p:spPr bwMode="auto">
            <a:xfrm>
              <a:off x="5934075" y="57912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'h'</a:t>
              </a:r>
              <a:endParaRPr lang="en-US" altLang="en-US" sz="1200" dirty="0">
                <a:latin typeface="Courier New" pitchFamily="49" charset="0"/>
              </a:endParaRPr>
            </a:p>
          </p:txBody>
        </p:sp>
        <p:sp>
          <p:nvSpPr>
            <p:cNvPr id="39" name="Rectangle 24"/>
            <p:cNvSpPr>
              <a:spLocks noChangeArrowheads="1"/>
            </p:cNvSpPr>
            <p:nvPr/>
          </p:nvSpPr>
          <p:spPr bwMode="auto">
            <a:xfrm>
              <a:off x="3279198"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a:t>
              </a:r>
              <a:r>
                <a:rPr lang="en-US" altLang="en-US" sz="1200" dirty="0" err="1" smtClean="0">
                  <a:latin typeface="Courier New" pitchFamily="49" charset="0"/>
                </a:rPr>
                <a:t>i</a:t>
              </a:r>
              <a:r>
                <a:rPr lang="en-US" altLang="en-US" sz="1200" dirty="0" smtClean="0">
                  <a:latin typeface="Courier New" pitchFamily="49" charset="0"/>
                </a:rPr>
                <a:t>'</a:t>
              </a:r>
              <a:endParaRPr lang="en-US" altLang="en-US" sz="1200" dirty="0">
                <a:latin typeface="Courier New" pitchFamily="49" charset="0"/>
              </a:endParaRPr>
            </a:p>
          </p:txBody>
        </p:sp>
        <p:sp>
          <p:nvSpPr>
            <p:cNvPr id="40" name="Rectangle 25"/>
            <p:cNvSpPr>
              <a:spLocks noChangeArrowheads="1"/>
            </p:cNvSpPr>
            <p:nvPr/>
          </p:nvSpPr>
          <p:spPr bwMode="auto">
            <a:xfrm>
              <a:off x="3660198"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'j'</a:t>
              </a:r>
              <a:endParaRPr lang="en-US" altLang="en-US" sz="1200" dirty="0">
                <a:latin typeface="Courier New" pitchFamily="49" charset="0"/>
              </a:endParaRPr>
            </a:p>
          </p:txBody>
        </p:sp>
        <p:sp>
          <p:nvSpPr>
            <p:cNvPr id="41" name="Rectangle 26"/>
            <p:cNvSpPr>
              <a:spLocks noChangeArrowheads="1"/>
            </p:cNvSpPr>
            <p:nvPr/>
          </p:nvSpPr>
          <p:spPr bwMode="auto">
            <a:xfrm>
              <a:off x="4041198"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'k'</a:t>
              </a:r>
              <a:endParaRPr lang="en-US" altLang="en-US" sz="1200" dirty="0">
                <a:latin typeface="Courier New" pitchFamily="49" charset="0"/>
              </a:endParaRPr>
            </a:p>
          </p:txBody>
        </p:sp>
        <p:sp>
          <p:nvSpPr>
            <p:cNvPr id="42" name="Rectangle 27"/>
            <p:cNvSpPr>
              <a:spLocks noChangeArrowheads="1"/>
            </p:cNvSpPr>
            <p:nvPr/>
          </p:nvSpPr>
          <p:spPr bwMode="auto">
            <a:xfrm>
              <a:off x="4422198"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'l'</a:t>
              </a:r>
              <a:endParaRPr lang="en-US" altLang="en-US" sz="1200" dirty="0">
                <a:latin typeface="Courier New" pitchFamily="49" charset="0"/>
              </a:endParaRPr>
            </a:p>
          </p:txBody>
        </p:sp>
        <p:sp>
          <p:nvSpPr>
            <p:cNvPr id="43" name="Rectangle 24"/>
            <p:cNvSpPr>
              <a:spLocks noChangeArrowheads="1"/>
            </p:cNvSpPr>
            <p:nvPr/>
          </p:nvSpPr>
          <p:spPr bwMode="auto">
            <a:xfrm>
              <a:off x="4793940"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'm'</a:t>
              </a:r>
              <a:endParaRPr lang="en-US" altLang="en-US" sz="1200" dirty="0">
                <a:latin typeface="Courier New" pitchFamily="49" charset="0"/>
              </a:endParaRPr>
            </a:p>
          </p:txBody>
        </p:sp>
        <p:sp>
          <p:nvSpPr>
            <p:cNvPr id="44" name="Rectangle 25"/>
            <p:cNvSpPr>
              <a:spLocks noChangeArrowheads="1"/>
            </p:cNvSpPr>
            <p:nvPr/>
          </p:nvSpPr>
          <p:spPr bwMode="auto">
            <a:xfrm>
              <a:off x="5174940"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'n'</a:t>
              </a:r>
              <a:endParaRPr lang="en-US" altLang="en-US" sz="1200" dirty="0">
                <a:latin typeface="Courier New" pitchFamily="49" charset="0"/>
              </a:endParaRPr>
            </a:p>
          </p:txBody>
        </p:sp>
        <p:sp>
          <p:nvSpPr>
            <p:cNvPr id="45" name="Rectangle 26"/>
            <p:cNvSpPr>
              <a:spLocks noChangeArrowheads="1"/>
            </p:cNvSpPr>
            <p:nvPr/>
          </p:nvSpPr>
          <p:spPr bwMode="auto">
            <a:xfrm>
              <a:off x="5555940"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'o'</a:t>
              </a:r>
              <a:endParaRPr lang="en-US" altLang="en-US" sz="1200" dirty="0">
                <a:latin typeface="Courier New" pitchFamily="49" charset="0"/>
              </a:endParaRPr>
            </a:p>
          </p:txBody>
        </p:sp>
        <p:sp>
          <p:nvSpPr>
            <p:cNvPr id="46" name="Rectangle 27"/>
            <p:cNvSpPr>
              <a:spLocks noChangeArrowheads="1"/>
            </p:cNvSpPr>
            <p:nvPr/>
          </p:nvSpPr>
          <p:spPr bwMode="auto">
            <a:xfrm>
              <a:off x="5936940" y="54864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'p'</a:t>
              </a:r>
              <a:endParaRPr lang="en-US" altLang="en-US" sz="1200" dirty="0">
                <a:latin typeface="Courier New" pitchFamily="49" charset="0"/>
              </a:endParaRPr>
            </a:p>
          </p:txBody>
        </p:sp>
        <p:sp>
          <p:nvSpPr>
            <p:cNvPr id="47" name="Rectangle 24"/>
            <p:cNvSpPr>
              <a:spLocks noChangeArrowheads="1"/>
            </p:cNvSpPr>
            <p:nvPr/>
          </p:nvSpPr>
          <p:spPr bwMode="auto">
            <a:xfrm>
              <a:off x="3279204"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'q'</a:t>
              </a:r>
              <a:endParaRPr lang="en-US" altLang="en-US" sz="1200" dirty="0">
                <a:latin typeface="Courier New" pitchFamily="49" charset="0"/>
              </a:endParaRPr>
            </a:p>
          </p:txBody>
        </p:sp>
        <p:sp>
          <p:nvSpPr>
            <p:cNvPr id="48" name="Rectangle 25"/>
            <p:cNvSpPr>
              <a:spLocks noChangeArrowheads="1"/>
            </p:cNvSpPr>
            <p:nvPr/>
          </p:nvSpPr>
          <p:spPr bwMode="auto">
            <a:xfrm>
              <a:off x="3660204"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'r'</a:t>
              </a:r>
              <a:endParaRPr lang="en-US" altLang="en-US" sz="1200" dirty="0">
                <a:latin typeface="Courier New" pitchFamily="49" charset="0"/>
              </a:endParaRPr>
            </a:p>
          </p:txBody>
        </p:sp>
        <p:sp>
          <p:nvSpPr>
            <p:cNvPr id="65" name="Rectangle 26"/>
            <p:cNvSpPr>
              <a:spLocks noChangeArrowheads="1"/>
            </p:cNvSpPr>
            <p:nvPr/>
          </p:nvSpPr>
          <p:spPr bwMode="auto">
            <a:xfrm>
              <a:off x="4041204"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's'</a:t>
              </a:r>
              <a:endParaRPr lang="en-US" altLang="en-US" sz="1200" dirty="0">
                <a:latin typeface="Courier New" pitchFamily="49" charset="0"/>
              </a:endParaRPr>
            </a:p>
          </p:txBody>
        </p:sp>
        <p:sp>
          <p:nvSpPr>
            <p:cNvPr id="81" name="Rectangle 27"/>
            <p:cNvSpPr>
              <a:spLocks noChangeArrowheads="1"/>
            </p:cNvSpPr>
            <p:nvPr/>
          </p:nvSpPr>
          <p:spPr bwMode="auto">
            <a:xfrm>
              <a:off x="4422204"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't'</a:t>
              </a:r>
              <a:endParaRPr lang="en-US" altLang="en-US" sz="1200" dirty="0">
                <a:latin typeface="Courier New" pitchFamily="49" charset="0"/>
              </a:endParaRPr>
            </a:p>
          </p:txBody>
        </p:sp>
        <p:sp>
          <p:nvSpPr>
            <p:cNvPr id="69" name="Rectangle 24"/>
            <p:cNvSpPr>
              <a:spLocks noChangeArrowheads="1"/>
            </p:cNvSpPr>
            <p:nvPr/>
          </p:nvSpPr>
          <p:spPr bwMode="auto">
            <a:xfrm>
              <a:off x="4791075"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'u'</a:t>
              </a:r>
              <a:endParaRPr lang="en-US" altLang="en-US" sz="1200" dirty="0">
                <a:latin typeface="Courier New" pitchFamily="49" charset="0"/>
              </a:endParaRPr>
            </a:p>
          </p:txBody>
        </p:sp>
        <p:sp>
          <p:nvSpPr>
            <p:cNvPr id="83" name="Rectangle 25"/>
            <p:cNvSpPr>
              <a:spLocks noChangeArrowheads="1"/>
            </p:cNvSpPr>
            <p:nvPr/>
          </p:nvSpPr>
          <p:spPr bwMode="auto">
            <a:xfrm>
              <a:off x="5172075"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'v'</a:t>
              </a:r>
              <a:endParaRPr lang="en-US" altLang="en-US" sz="1200" dirty="0">
                <a:latin typeface="Courier New" pitchFamily="49" charset="0"/>
              </a:endParaRPr>
            </a:p>
          </p:txBody>
        </p:sp>
        <p:sp>
          <p:nvSpPr>
            <p:cNvPr id="84" name="Rectangle 26"/>
            <p:cNvSpPr>
              <a:spLocks noChangeArrowheads="1"/>
            </p:cNvSpPr>
            <p:nvPr/>
          </p:nvSpPr>
          <p:spPr bwMode="auto">
            <a:xfrm>
              <a:off x="5553075"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'w'</a:t>
              </a:r>
              <a:endParaRPr lang="en-US" altLang="en-US" sz="1200" dirty="0">
                <a:latin typeface="Courier New" pitchFamily="49" charset="0"/>
              </a:endParaRPr>
            </a:p>
          </p:txBody>
        </p:sp>
        <p:sp>
          <p:nvSpPr>
            <p:cNvPr id="85" name="Rectangle 27"/>
            <p:cNvSpPr>
              <a:spLocks noChangeArrowheads="1"/>
            </p:cNvSpPr>
            <p:nvPr/>
          </p:nvSpPr>
          <p:spPr bwMode="auto">
            <a:xfrm>
              <a:off x="5934075" y="51816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'x'</a:t>
              </a:r>
              <a:endParaRPr lang="en-US" altLang="en-US" sz="1200" dirty="0">
                <a:latin typeface="Courier New" pitchFamily="49" charset="0"/>
              </a:endParaRPr>
            </a:p>
          </p:txBody>
        </p:sp>
        <p:sp>
          <p:nvSpPr>
            <p:cNvPr id="86" name="Rectangle 24"/>
            <p:cNvSpPr>
              <a:spLocks noChangeArrowheads="1"/>
            </p:cNvSpPr>
            <p:nvPr/>
          </p:nvSpPr>
          <p:spPr bwMode="auto">
            <a:xfrm>
              <a:off x="3276600" y="4876800"/>
              <a:ext cx="381000" cy="304800"/>
            </a:xfrm>
            <a:prstGeom prst="rect">
              <a:avLst/>
            </a:prstGeom>
            <a:solidFill>
              <a:srgbClr val="FFDEAD"/>
            </a:solidFill>
            <a:ln w="19050">
              <a:solidFill>
                <a:schemeClr val="tx1"/>
              </a:solidFill>
              <a:miter lim="800000"/>
              <a:headEnd/>
              <a:tailEnd/>
            </a:ln>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altLang="en-US" sz="1200" dirty="0" smtClean="0">
                  <a:latin typeface="Courier New" pitchFamily="49" charset="0"/>
                </a:rPr>
                <a:t>'\0'</a:t>
              </a:r>
              <a:endParaRPr lang="en-US" altLang="en-US" sz="1200" dirty="0">
                <a:latin typeface="Courier New" pitchFamily="49" charset="0"/>
              </a:endParaRPr>
            </a:p>
          </p:txBody>
        </p:sp>
      </p:grpSp>
      <p:sp>
        <p:nvSpPr>
          <p:cNvPr id="82" name="Text Box 34"/>
          <p:cNvSpPr txBox="1">
            <a:spLocks noChangeArrowheads="1"/>
          </p:cNvSpPr>
          <p:nvPr/>
        </p:nvSpPr>
        <p:spPr bwMode="auto">
          <a:xfrm>
            <a:off x="6561909" y="5574268"/>
            <a:ext cx="11721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Problem!!</a:t>
            </a:r>
            <a:endParaRPr lang="en-US" altLang="en-US" sz="1800" dirty="0"/>
          </a:p>
        </p:txBody>
      </p:sp>
      <p:sp>
        <p:nvSpPr>
          <p:cNvPr id="87" name="Text Box 34"/>
          <p:cNvSpPr txBox="1">
            <a:spLocks noChangeArrowheads="1"/>
          </p:cNvSpPr>
          <p:nvPr/>
        </p:nvSpPr>
        <p:spPr bwMode="auto">
          <a:xfrm>
            <a:off x="6705600" y="762000"/>
            <a:ext cx="21852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Before call to gets()</a:t>
            </a:r>
            <a:endParaRPr lang="en-US" altLang="en-US" sz="1800" dirty="0"/>
          </a:p>
        </p:txBody>
      </p:sp>
      <p:sp>
        <p:nvSpPr>
          <p:cNvPr id="88" name="Text Box 34"/>
          <p:cNvSpPr txBox="1">
            <a:spLocks noChangeArrowheads="1"/>
          </p:cNvSpPr>
          <p:nvPr/>
        </p:nvSpPr>
        <p:spPr bwMode="auto">
          <a:xfrm>
            <a:off x="6705600" y="3669268"/>
            <a:ext cx="19928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After call to gets()</a:t>
            </a:r>
            <a:endParaRPr lang="en-US" altLang="en-US" sz="1800" dirty="0"/>
          </a:p>
        </p:txBody>
      </p:sp>
      <p:sp>
        <p:nvSpPr>
          <p:cNvPr id="89" name="Text Box 34"/>
          <p:cNvSpPr txBox="1">
            <a:spLocks noChangeArrowheads="1"/>
          </p:cNvSpPr>
          <p:nvPr/>
        </p:nvSpPr>
        <p:spPr bwMode="auto">
          <a:xfrm>
            <a:off x="6705601" y="1764268"/>
            <a:ext cx="21852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altLang="en-US" sz="1800" dirty="0" smtClean="0"/>
              <a:t>Entered string was "</a:t>
            </a:r>
            <a:r>
              <a:rPr lang="en-US" altLang="en-US" sz="1800" dirty="0" err="1" smtClean="0"/>
              <a:t>abcd</a:t>
            </a:r>
            <a:r>
              <a:rPr lang="en-US" altLang="en-US" sz="1800" dirty="0" smtClean="0"/>
              <a:t>...</a:t>
            </a:r>
            <a:r>
              <a:rPr lang="en-US" altLang="en-US" sz="1800" dirty="0" err="1" smtClean="0"/>
              <a:t>qrstuvwx</a:t>
            </a:r>
            <a:r>
              <a:rPr lang="en-US" altLang="en-US" sz="1800" dirty="0" smtClean="0"/>
              <a:t>"</a:t>
            </a:r>
            <a:endParaRPr lang="en-US" altLang="en-US" sz="1800" dirty="0"/>
          </a:p>
        </p:txBody>
      </p:sp>
    </p:spTree>
    <p:extLst>
      <p:ext uri="{BB962C8B-B14F-4D97-AF65-F5344CB8AC3E}">
        <p14:creationId xmlns:p14="http://schemas.microsoft.com/office/powerpoint/2010/main" val="373602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p:bldP spid="88" grpId="0"/>
      <p:bldP spid="8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Demonstration: Generating Byte Codes</a:t>
            </a:r>
            <a:endParaRPr lang="en-US" dirty="0"/>
          </a:p>
        </p:txBody>
      </p:sp>
      <p:sp>
        <p:nvSpPr>
          <p:cNvPr id="5" name="Text Placeholder 2"/>
          <p:cNvSpPr txBox="1">
            <a:spLocks/>
          </p:cNvSpPr>
          <p:nvPr/>
        </p:nvSpPr>
        <p:spPr bwMode="auto">
          <a:xfrm>
            <a:off x="457200" y="685800"/>
            <a:ext cx="8458200"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0" indent="0"/>
            <a:r>
              <a:rPr lang="en-US" sz="1800" kern="0" dirty="0" smtClean="0">
                <a:latin typeface="Arial" panose="020B0604020202020204" pitchFamily="34" charset="0"/>
                <a:cs typeface="Arial" panose="020B0604020202020204" pitchFamily="34" charset="0"/>
              </a:rPr>
              <a:t>Use </a:t>
            </a:r>
            <a:r>
              <a:rPr lang="en-US" sz="1800" b="1" kern="0" dirty="0" err="1" smtClean="0">
                <a:latin typeface="Arial" panose="020B0604020202020204" pitchFamily="34" charset="0"/>
                <a:cs typeface="Arial" panose="020B0604020202020204" pitchFamily="34" charset="0"/>
              </a:rPr>
              <a:t>gcc</a:t>
            </a:r>
            <a:r>
              <a:rPr lang="en-US" sz="1800" kern="0" dirty="0" smtClean="0">
                <a:latin typeface="Arial" panose="020B0604020202020204" pitchFamily="34" charset="0"/>
                <a:cs typeface="Arial" panose="020B0604020202020204" pitchFamily="34" charset="0"/>
              </a:rPr>
              <a:t> and </a:t>
            </a:r>
            <a:r>
              <a:rPr lang="en-US" sz="1800" b="1" kern="0" dirty="0" err="1" smtClean="0">
                <a:latin typeface="Arial" panose="020B0604020202020204" pitchFamily="34" charset="0"/>
                <a:cs typeface="Arial" panose="020B0604020202020204" pitchFamily="34" charset="0"/>
              </a:rPr>
              <a:t>objdump</a:t>
            </a:r>
            <a:r>
              <a:rPr lang="en-US" sz="1800" kern="0" dirty="0" smtClean="0">
                <a:latin typeface="Arial" panose="020B0604020202020204" pitchFamily="34" charset="0"/>
                <a:cs typeface="Arial" panose="020B0604020202020204" pitchFamily="34" charset="0"/>
              </a:rPr>
              <a:t> to generate machine code bytes for assembly instruction sequences:</a:t>
            </a:r>
            <a:endParaRPr lang="en-US" sz="1800" kern="0" dirty="0">
              <a:latin typeface="Arial" panose="020B0604020202020204" pitchFamily="34" charset="0"/>
              <a:cs typeface="Arial" panose="020B0604020202020204" pitchFamily="34" charset="0"/>
            </a:endParaRPr>
          </a:p>
        </p:txBody>
      </p:sp>
      <p:sp>
        <p:nvSpPr>
          <p:cNvPr id="4" name="Rectangle 3"/>
          <p:cNvSpPr/>
          <p:nvPr/>
        </p:nvSpPr>
        <p:spPr>
          <a:xfrm>
            <a:off x="442986" y="1439882"/>
            <a:ext cx="8530856" cy="3970318"/>
          </a:xfrm>
          <a:prstGeom prst="rect">
            <a:avLst/>
          </a:prstGeom>
          <a:solidFill>
            <a:schemeClr val="tx1"/>
          </a:solidFill>
        </p:spPr>
        <p:txBody>
          <a:bodyPr wrap="square">
            <a:spAutoFit/>
          </a:bodyPr>
          <a:lstStyle/>
          <a:p>
            <a:r>
              <a:rPr lang="en-US" sz="1400" dirty="0">
                <a:solidFill>
                  <a:srgbClr val="FFFF00"/>
                </a:solidFill>
                <a:latin typeface="Courier New" panose="02070309020205020404" pitchFamily="49" charset="0"/>
                <a:cs typeface="Courier New" panose="02070309020205020404" pitchFamily="49" charset="0"/>
              </a:rPr>
              <a:t>CentOS &gt;  cat </a:t>
            </a:r>
            <a:r>
              <a:rPr lang="en-US" sz="1400" dirty="0" err="1">
                <a:solidFill>
                  <a:srgbClr val="FFFF00"/>
                </a:solidFill>
                <a:latin typeface="Courier New" panose="02070309020205020404" pitchFamily="49" charset="0"/>
                <a:cs typeface="Courier New" panose="02070309020205020404" pitchFamily="49" charset="0"/>
              </a:rPr>
              <a:t>exploit.s</a:t>
            </a:r>
            <a:endParaRPr lang="en-US" sz="1400" dirty="0">
              <a:solidFill>
                <a:srgbClr val="FFFF00"/>
              </a:solidFill>
              <a:latin typeface="Courier New" panose="02070309020205020404" pitchFamily="49" charset="0"/>
              <a:cs typeface="Courier New" panose="02070309020205020404" pitchFamily="49" charset="0"/>
            </a:endParaRPr>
          </a:p>
          <a:p>
            <a:r>
              <a:rPr lang="en-US" sz="1400" dirty="0" err="1">
                <a:solidFill>
                  <a:srgbClr val="FFFF00"/>
                </a:solidFill>
                <a:latin typeface="Courier New" panose="02070309020205020404" pitchFamily="49" charset="0"/>
                <a:cs typeface="Courier New" panose="02070309020205020404" pitchFamily="49" charset="0"/>
              </a:rPr>
              <a:t>movq</a:t>
            </a:r>
            <a:r>
              <a:rPr lang="en-US" sz="1400" dirty="0">
                <a:solidFill>
                  <a:srgbClr val="FFFF00"/>
                </a:solidFill>
                <a:latin typeface="Courier New" panose="02070309020205020404" pitchFamily="49" charset="0"/>
                <a:cs typeface="Courier New" panose="02070309020205020404" pitchFamily="49" charset="0"/>
              </a:rPr>
              <a:t>  %</a:t>
            </a:r>
            <a:r>
              <a:rPr lang="en-US" sz="1400" dirty="0" err="1">
                <a:solidFill>
                  <a:srgbClr val="FFFF00"/>
                </a:solidFill>
                <a:latin typeface="Courier New" panose="02070309020205020404" pitchFamily="49" charset="0"/>
                <a:cs typeface="Courier New" panose="02070309020205020404" pitchFamily="49" charset="0"/>
              </a:rPr>
              <a:t>rbx</a:t>
            </a:r>
            <a:r>
              <a:rPr lang="en-US" sz="1400" dirty="0">
                <a:solidFill>
                  <a:srgbClr val="FFFF00"/>
                </a:solidFill>
                <a:latin typeface="Courier New" panose="02070309020205020404" pitchFamily="49" charset="0"/>
                <a:cs typeface="Courier New" panose="02070309020205020404" pitchFamily="49" charset="0"/>
              </a:rPr>
              <a:t>, %</a:t>
            </a:r>
            <a:r>
              <a:rPr lang="en-US" sz="1400" dirty="0" err="1">
                <a:solidFill>
                  <a:srgbClr val="FFFF00"/>
                </a:solidFill>
                <a:latin typeface="Courier New" panose="02070309020205020404" pitchFamily="49" charset="0"/>
                <a:cs typeface="Courier New" panose="02070309020205020404" pitchFamily="49" charset="0"/>
              </a:rPr>
              <a:t>rdx</a:t>
            </a:r>
            <a:endParaRPr lang="en-US" sz="1400" dirty="0">
              <a:solidFill>
                <a:srgbClr val="FFFF00"/>
              </a:solidFill>
              <a:latin typeface="Courier New" panose="02070309020205020404" pitchFamily="49" charset="0"/>
              <a:cs typeface="Courier New" panose="02070309020205020404" pitchFamily="49" charset="0"/>
            </a:endParaRPr>
          </a:p>
          <a:p>
            <a:r>
              <a:rPr lang="en-US" sz="1400" dirty="0" err="1">
                <a:solidFill>
                  <a:srgbClr val="FFFF00"/>
                </a:solidFill>
                <a:latin typeface="Courier New" panose="02070309020205020404" pitchFamily="49" charset="0"/>
                <a:cs typeface="Courier New" panose="02070309020205020404" pitchFamily="49" charset="0"/>
              </a:rPr>
              <a:t>addq</a:t>
            </a:r>
            <a:r>
              <a:rPr lang="en-US" sz="1400" dirty="0">
                <a:solidFill>
                  <a:srgbClr val="FFFF00"/>
                </a:solidFill>
                <a:latin typeface="Courier New" panose="02070309020205020404" pitchFamily="49" charset="0"/>
                <a:cs typeface="Courier New" panose="02070309020205020404" pitchFamily="49" charset="0"/>
              </a:rPr>
              <a:t>  $5, %</a:t>
            </a:r>
            <a:r>
              <a:rPr lang="en-US" sz="1400" dirty="0" err="1">
                <a:solidFill>
                  <a:srgbClr val="FFFF00"/>
                </a:solidFill>
                <a:latin typeface="Courier New" panose="02070309020205020404" pitchFamily="49" charset="0"/>
                <a:cs typeface="Courier New" panose="02070309020205020404" pitchFamily="49" charset="0"/>
              </a:rPr>
              <a:t>rdx</a:t>
            </a:r>
            <a:endParaRPr lang="en-US" sz="1400" dirty="0">
              <a:solidFill>
                <a:srgbClr val="FFFF00"/>
              </a:solidFill>
              <a:latin typeface="Courier New" panose="02070309020205020404" pitchFamily="49" charset="0"/>
              <a:cs typeface="Courier New" panose="02070309020205020404" pitchFamily="49" charset="0"/>
            </a:endParaRPr>
          </a:p>
          <a:p>
            <a:r>
              <a:rPr lang="en-US" sz="1400" dirty="0" err="1">
                <a:solidFill>
                  <a:srgbClr val="FFFF00"/>
                </a:solidFill>
                <a:latin typeface="Courier New" panose="02070309020205020404" pitchFamily="49" charset="0"/>
                <a:cs typeface="Courier New" panose="02070309020205020404" pitchFamily="49" charset="0"/>
              </a:rPr>
              <a:t>movq</a:t>
            </a:r>
            <a:r>
              <a:rPr lang="en-US" sz="1400" dirty="0">
                <a:solidFill>
                  <a:srgbClr val="FFFF00"/>
                </a:solidFill>
                <a:latin typeface="Courier New" panose="02070309020205020404" pitchFamily="49" charset="0"/>
                <a:cs typeface="Courier New" panose="02070309020205020404" pitchFamily="49" charset="0"/>
              </a:rPr>
              <a:t>  %</a:t>
            </a:r>
            <a:r>
              <a:rPr lang="en-US" sz="1400" dirty="0" err="1">
                <a:solidFill>
                  <a:srgbClr val="FFFF00"/>
                </a:solidFill>
                <a:latin typeface="Courier New" panose="02070309020205020404" pitchFamily="49" charset="0"/>
                <a:cs typeface="Courier New" panose="02070309020205020404" pitchFamily="49" charset="0"/>
              </a:rPr>
              <a:t>rdx</a:t>
            </a:r>
            <a:r>
              <a:rPr lang="en-US" sz="1400" dirty="0">
                <a:solidFill>
                  <a:srgbClr val="FFFF00"/>
                </a:solidFill>
                <a:latin typeface="Courier New" panose="02070309020205020404" pitchFamily="49" charset="0"/>
                <a:cs typeface="Courier New" panose="02070309020205020404" pitchFamily="49" charset="0"/>
              </a:rPr>
              <a:t>, %</a:t>
            </a:r>
            <a:r>
              <a:rPr lang="en-US" sz="1400" dirty="0" err="1">
                <a:solidFill>
                  <a:srgbClr val="FFFF00"/>
                </a:solidFill>
                <a:latin typeface="Courier New" panose="02070309020205020404" pitchFamily="49" charset="0"/>
                <a:cs typeface="Courier New" panose="02070309020205020404" pitchFamily="49" charset="0"/>
              </a:rPr>
              <a:t>rax</a:t>
            </a:r>
            <a:endParaRPr lang="en-US" sz="1400" dirty="0">
              <a:solidFill>
                <a:srgbClr val="FFFF00"/>
              </a:solidFill>
              <a:latin typeface="Courier New" panose="02070309020205020404" pitchFamily="49" charset="0"/>
              <a:cs typeface="Courier New" panose="02070309020205020404" pitchFamily="49" charset="0"/>
            </a:endParaRPr>
          </a:p>
          <a:p>
            <a:r>
              <a:rPr lang="en-US" sz="1400" dirty="0" err="1">
                <a:solidFill>
                  <a:srgbClr val="FFFF00"/>
                </a:solidFill>
                <a:latin typeface="Courier New" panose="02070309020205020404" pitchFamily="49" charset="0"/>
                <a:cs typeface="Courier New" panose="02070309020205020404" pitchFamily="49" charset="0"/>
              </a:rPr>
              <a:t>retq</a:t>
            </a:r>
            <a:endParaRPr lang="en-US" sz="1400" dirty="0">
              <a:solidFill>
                <a:srgbClr val="FFFF00"/>
              </a:solidFill>
              <a:latin typeface="Courier New" panose="02070309020205020404" pitchFamily="49" charset="0"/>
              <a:cs typeface="Courier New" panose="02070309020205020404" pitchFamily="49" charset="0"/>
            </a:endParaRPr>
          </a:p>
          <a:p>
            <a:r>
              <a:rPr lang="en-US" sz="1400" dirty="0">
                <a:solidFill>
                  <a:srgbClr val="FFFF00"/>
                </a:solidFill>
                <a:latin typeface="Courier New" panose="02070309020205020404" pitchFamily="49" charset="0"/>
                <a:cs typeface="Courier New" panose="02070309020205020404" pitchFamily="49" charset="0"/>
              </a:rPr>
              <a:t>CentOS &gt;  </a:t>
            </a:r>
            <a:r>
              <a:rPr lang="en-US" sz="1400" dirty="0" err="1">
                <a:solidFill>
                  <a:srgbClr val="FFFF00"/>
                </a:solidFill>
                <a:latin typeface="Courier New" panose="02070309020205020404" pitchFamily="49" charset="0"/>
                <a:cs typeface="Courier New" panose="02070309020205020404" pitchFamily="49" charset="0"/>
              </a:rPr>
              <a:t>gcc</a:t>
            </a:r>
            <a:r>
              <a:rPr lang="en-US" sz="1400" dirty="0">
                <a:solidFill>
                  <a:srgbClr val="FFFF00"/>
                </a:solidFill>
                <a:latin typeface="Courier New" panose="02070309020205020404" pitchFamily="49" charset="0"/>
                <a:cs typeface="Courier New" panose="02070309020205020404" pitchFamily="49" charset="0"/>
              </a:rPr>
              <a:t> -c </a:t>
            </a:r>
            <a:r>
              <a:rPr lang="en-US" sz="1400" dirty="0" err="1">
                <a:solidFill>
                  <a:srgbClr val="FFFF00"/>
                </a:solidFill>
                <a:latin typeface="Courier New" panose="02070309020205020404" pitchFamily="49" charset="0"/>
                <a:cs typeface="Courier New" panose="02070309020205020404" pitchFamily="49" charset="0"/>
              </a:rPr>
              <a:t>exploit.s</a:t>
            </a:r>
            <a:r>
              <a:rPr lang="en-US" sz="1400" dirty="0">
                <a:solidFill>
                  <a:srgbClr val="FFFF00"/>
                </a:solidFill>
                <a:latin typeface="Courier New" panose="02070309020205020404" pitchFamily="49" charset="0"/>
                <a:cs typeface="Courier New" panose="02070309020205020404" pitchFamily="49" charset="0"/>
              </a:rPr>
              <a:t> </a:t>
            </a:r>
          </a:p>
          <a:p>
            <a:r>
              <a:rPr lang="en-US" sz="1400" dirty="0">
                <a:solidFill>
                  <a:srgbClr val="FFFF00"/>
                </a:solidFill>
                <a:latin typeface="Courier New" panose="02070309020205020404" pitchFamily="49" charset="0"/>
                <a:cs typeface="Courier New" panose="02070309020205020404" pitchFamily="49" charset="0"/>
              </a:rPr>
              <a:t>CentOS &gt;  </a:t>
            </a:r>
            <a:r>
              <a:rPr lang="en-US" sz="1400" dirty="0" err="1">
                <a:solidFill>
                  <a:srgbClr val="FFFF00"/>
                </a:solidFill>
                <a:latin typeface="Courier New" panose="02070309020205020404" pitchFamily="49" charset="0"/>
                <a:cs typeface="Courier New" panose="02070309020205020404" pitchFamily="49" charset="0"/>
              </a:rPr>
              <a:t>objdump</a:t>
            </a:r>
            <a:r>
              <a:rPr lang="en-US" sz="1400" dirty="0">
                <a:solidFill>
                  <a:srgbClr val="FFFF00"/>
                </a:solidFill>
                <a:latin typeface="Courier New" panose="02070309020205020404" pitchFamily="49" charset="0"/>
                <a:cs typeface="Courier New" panose="02070309020205020404" pitchFamily="49" charset="0"/>
              </a:rPr>
              <a:t> -d </a:t>
            </a:r>
            <a:r>
              <a:rPr lang="en-US" sz="1400" dirty="0" err="1">
                <a:solidFill>
                  <a:srgbClr val="FFFF00"/>
                </a:solidFill>
                <a:latin typeface="Courier New" panose="02070309020205020404" pitchFamily="49" charset="0"/>
                <a:cs typeface="Courier New" panose="02070309020205020404" pitchFamily="49" charset="0"/>
              </a:rPr>
              <a:t>exploit.o</a:t>
            </a:r>
            <a:endParaRPr lang="en-US" sz="1400" dirty="0">
              <a:solidFill>
                <a:srgbClr val="FFFF00"/>
              </a:solidFill>
              <a:latin typeface="Courier New" panose="02070309020205020404" pitchFamily="49" charset="0"/>
              <a:cs typeface="Courier New" panose="02070309020205020404" pitchFamily="49" charset="0"/>
            </a:endParaRPr>
          </a:p>
          <a:p>
            <a:endParaRPr lang="en-US" sz="1400" dirty="0">
              <a:solidFill>
                <a:srgbClr val="FFFF00"/>
              </a:solidFill>
              <a:latin typeface="Courier New" panose="02070309020205020404" pitchFamily="49" charset="0"/>
              <a:cs typeface="Courier New" panose="02070309020205020404" pitchFamily="49" charset="0"/>
            </a:endParaRPr>
          </a:p>
          <a:p>
            <a:r>
              <a:rPr lang="en-US" sz="1400" dirty="0" err="1">
                <a:solidFill>
                  <a:srgbClr val="FFFF00"/>
                </a:solidFill>
                <a:latin typeface="Courier New" panose="02070309020205020404" pitchFamily="49" charset="0"/>
                <a:cs typeface="Courier New" panose="02070309020205020404" pitchFamily="49" charset="0"/>
              </a:rPr>
              <a:t>exploit.o</a:t>
            </a:r>
            <a:r>
              <a:rPr lang="en-US" sz="1400" dirty="0">
                <a:solidFill>
                  <a:srgbClr val="FFFF00"/>
                </a:solidFill>
                <a:latin typeface="Courier New" panose="02070309020205020404" pitchFamily="49" charset="0"/>
                <a:cs typeface="Courier New" panose="02070309020205020404" pitchFamily="49" charset="0"/>
              </a:rPr>
              <a:t>:     file format elf64-x86-64</a:t>
            </a:r>
          </a:p>
          <a:p>
            <a:endParaRPr lang="en-US" sz="1400" dirty="0">
              <a:solidFill>
                <a:srgbClr val="FFFF00"/>
              </a:solidFill>
              <a:latin typeface="Courier New" panose="02070309020205020404" pitchFamily="49" charset="0"/>
              <a:cs typeface="Courier New" panose="02070309020205020404" pitchFamily="49" charset="0"/>
            </a:endParaRPr>
          </a:p>
          <a:p>
            <a:endParaRPr lang="en-US" sz="1400" dirty="0">
              <a:solidFill>
                <a:srgbClr val="FFFF00"/>
              </a:solidFill>
              <a:latin typeface="Courier New" panose="02070309020205020404" pitchFamily="49" charset="0"/>
              <a:cs typeface="Courier New" panose="02070309020205020404" pitchFamily="49" charset="0"/>
            </a:endParaRPr>
          </a:p>
          <a:p>
            <a:r>
              <a:rPr lang="en-US" sz="1400" dirty="0">
                <a:solidFill>
                  <a:srgbClr val="FFFF00"/>
                </a:solidFill>
                <a:latin typeface="Courier New" panose="02070309020205020404" pitchFamily="49" charset="0"/>
                <a:cs typeface="Courier New" panose="02070309020205020404" pitchFamily="49" charset="0"/>
              </a:rPr>
              <a:t>Disassembly of section .text:</a:t>
            </a:r>
          </a:p>
          <a:p>
            <a:endParaRPr lang="en-US" sz="1400" dirty="0">
              <a:solidFill>
                <a:srgbClr val="FFFF00"/>
              </a:solidFill>
              <a:latin typeface="Courier New" panose="02070309020205020404" pitchFamily="49" charset="0"/>
              <a:cs typeface="Courier New" panose="02070309020205020404" pitchFamily="49" charset="0"/>
            </a:endParaRPr>
          </a:p>
          <a:p>
            <a:r>
              <a:rPr lang="en-US" sz="1400" dirty="0">
                <a:solidFill>
                  <a:srgbClr val="FFFF00"/>
                </a:solidFill>
                <a:latin typeface="Courier New" panose="02070309020205020404" pitchFamily="49" charset="0"/>
                <a:cs typeface="Courier New" panose="02070309020205020404" pitchFamily="49" charset="0"/>
              </a:rPr>
              <a:t>0000000000000000 &lt;.text&gt;:</a:t>
            </a:r>
          </a:p>
          <a:p>
            <a:r>
              <a:rPr lang="en-US" sz="1400" dirty="0">
                <a:solidFill>
                  <a:srgbClr val="FFFF00"/>
                </a:solidFill>
                <a:latin typeface="Courier New" panose="02070309020205020404" pitchFamily="49" charset="0"/>
                <a:cs typeface="Courier New" panose="02070309020205020404" pitchFamily="49" charset="0"/>
              </a:rPr>
              <a:t>   0:	48 89 da             	</a:t>
            </a:r>
            <a:r>
              <a:rPr lang="en-US" sz="1400" dirty="0" err="1">
                <a:solidFill>
                  <a:srgbClr val="FFFF00"/>
                </a:solidFill>
                <a:latin typeface="Courier New" panose="02070309020205020404" pitchFamily="49" charset="0"/>
                <a:cs typeface="Courier New" panose="02070309020205020404" pitchFamily="49" charset="0"/>
              </a:rPr>
              <a:t>mov</a:t>
            </a:r>
            <a:r>
              <a:rPr lang="en-US" sz="1400" dirty="0">
                <a:solidFill>
                  <a:srgbClr val="FFFF00"/>
                </a:solidFill>
                <a:latin typeface="Courier New" panose="02070309020205020404" pitchFamily="49" charset="0"/>
                <a:cs typeface="Courier New" panose="02070309020205020404" pitchFamily="49" charset="0"/>
              </a:rPr>
              <a:t>    %</a:t>
            </a:r>
            <a:r>
              <a:rPr lang="en-US" sz="1400" dirty="0" err="1">
                <a:solidFill>
                  <a:srgbClr val="FFFF00"/>
                </a:solidFill>
                <a:latin typeface="Courier New" panose="02070309020205020404" pitchFamily="49" charset="0"/>
                <a:cs typeface="Courier New" panose="02070309020205020404" pitchFamily="49" charset="0"/>
              </a:rPr>
              <a:t>rbx</a:t>
            </a:r>
            <a:r>
              <a:rPr lang="en-US" sz="1400" dirty="0">
                <a:solidFill>
                  <a:srgbClr val="FFFF00"/>
                </a:solidFill>
                <a:latin typeface="Courier New" panose="02070309020205020404" pitchFamily="49" charset="0"/>
                <a:cs typeface="Courier New" panose="02070309020205020404" pitchFamily="49" charset="0"/>
              </a:rPr>
              <a:t>,%</a:t>
            </a:r>
            <a:r>
              <a:rPr lang="en-US" sz="1400" dirty="0" err="1">
                <a:solidFill>
                  <a:srgbClr val="FFFF00"/>
                </a:solidFill>
                <a:latin typeface="Courier New" panose="02070309020205020404" pitchFamily="49" charset="0"/>
                <a:cs typeface="Courier New" panose="02070309020205020404" pitchFamily="49" charset="0"/>
              </a:rPr>
              <a:t>rdx</a:t>
            </a:r>
            <a:endParaRPr lang="en-US" sz="1400" dirty="0">
              <a:solidFill>
                <a:srgbClr val="FFFF00"/>
              </a:solidFill>
              <a:latin typeface="Courier New" panose="02070309020205020404" pitchFamily="49" charset="0"/>
              <a:cs typeface="Courier New" panose="02070309020205020404" pitchFamily="49" charset="0"/>
            </a:endParaRPr>
          </a:p>
          <a:p>
            <a:r>
              <a:rPr lang="en-US" sz="1400" dirty="0">
                <a:solidFill>
                  <a:srgbClr val="FFFF00"/>
                </a:solidFill>
                <a:latin typeface="Courier New" panose="02070309020205020404" pitchFamily="49" charset="0"/>
                <a:cs typeface="Courier New" panose="02070309020205020404" pitchFamily="49" charset="0"/>
              </a:rPr>
              <a:t>   3:	48 83 c2 05          	add    $0x5,%rdx</a:t>
            </a:r>
          </a:p>
          <a:p>
            <a:r>
              <a:rPr lang="en-US" sz="1400" dirty="0">
                <a:solidFill>
                  <a:srgbClr val="FFFF00"/>
                </a:solidFill>
                <a:latin typeface="Courier New" panose="02070309020205020404" pitchFamily="49" charset="0"/>
                <a:cs typeface="Courier New" panose="02070309020205020404" pitchFamily="49" charset="0"/>
              </a:rPr>
              <a:t>   7:	48 89 d0             	</a:t>
            </a:r>
            <a:r>
              <a:rPr lang="en-US" sz="1400" dirty="0" err="1">
                <a:solidFill>
                  <a:srgbClr val="FFFF00"/>
                </a:solidFill>
                <a:latin typeface="Courier New" panose="02070309020205020404" pitchFamily="49" charset="0"/>
                <a:cs typeface="Courier New" panose="02070309020205020404" pitchFamily="49" charset="0"/>
              </a:rPr>
              <a:t>mov</a:t>
            </a:r>
            <a:r>
              <a:rPr lang="en-US" sz="1400" dirty="0">
                <a:solidFill>
                  <a:srgbClr val="FFFF00"/>
                </a:solidFill>
                <a:latin typeface="Courier New" panose="02070309020205020404" pitchFamily="49" charset="0"/>
                <a:cs typeface="Courier New" panose="02070309020205020404" pitchFamily="49" charset="0"/>
              </a:rPr>
              <a:t>    %</a:t>
            </a:r>
            <a:r>
              <a:rPr lang="en-US" sz="1400" dirty="0" err="1">
                <a:solidFill>
                  <a:srgbClr val="FFFF00"/>
                </a:solidFill>
                <a:latin typeface="Courier New" panose="02070309020205020404" pitchFamily="49" charset="0"/>
                <a:cs typeface="Courier New" panose="02070309020205020404" pitchFamily="49" charset="0"/>
              </a:rPr>
              <a:t>rdx</a:t>
            </a:r>
            <a:r>
              <a:rPr lang="en-US" sz="1400" dirty="0">
                <a:solidFill>
                  <a:srgbClr val="FFFF00"/>
                </a:solidFill>
                <a:latin typeface="Courier New" panose="02070309020205020404" pitchFamily="49" charset="0"/>
                <a:cs typeface="Courier New" panose="02070309020205020404" pitchFamily="49" charset="0"/>
              </a:rPr>
              <a:t>,%</a:t>
            </a:r>
            <a:r>
              <a:rPr lang="en-US" sz="1400" dirty="0" err="1">
                <a:solidFill>
                  <a:srgbClr val="FFFF00"/>
                </a:solidFill>
                <a:latin typeface="Courier New" panose="02070309020205020404" pitchFamily="49" charset="0"/>
                <a:cs typeface="Courier New" panose="02070309020205020404" pitchFamily="49" charset="0"/>
              </a:rPr>
              <a:t>rax</a:t>
            </a:r>
            <a:endParaRPr lang="en-US" sz="1400" dirty="0">
              <a:solidFill>
                <a:srgbClr val="FFFF00"/>
              </a:solidFill>
              <a:latin typeface="Courier New" panose="02070309020205020404" pitchFamily="49" charset="0"/>
              <a:cs typeface="Courier New" panose="02070309020205020404" pitchFamily="49" charset="0"/>
            </a:endParaRPr>
          </a:p>
          <a:p>
            <a:r>
              <a:rPr lang="en-US" sz="1400" dirty="0">
                <a:solidFill>
                  <a:srgbClr val="FFFF00"/>
                </a:solidFill>
                <a:latin typeface="Courier New" panose="02070309020205020404" pitchFamily="49" charset="0"/>
                <a:cs typeface="Courier New" panose="02070309020205020404" pitchFamily="49" charset="0"/>
              </a:rPr>
              <a:t>   a:	c3                   	</a:t>
            </a:r>
            <a:r>
              <a:rPr lang="en-US" sz="1400" dirty="0" err="1">
                <a:solidFill>
                  <a:srgbClr val="FFFF00"/>
                </a:solidFill>
                <a:latin typeface="Courier New" panose="02070309020205020404" pitchFamily="49" charset="0"/>
                <a:cs typeface="Courier New" panose="02070309020205020404" pitchFamily="49" charset="0"/>
              </a:rPr>
              <a:t>retq</a:t>
            </a:r>
            <a:r>
              <a:rPr lang="en-US" sz="1400" dirty="0">
                <a:solidFill>
                  <a:srgbClr val="FFFF00"/>
                </a:solidFill>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707644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5" name="Text Placeholder 2"/>
          <p:cNvSpPr txBox="1">
            <a:spLocks/>
          </p:cNvSpPr>
          <p:nvPr/>
        </p:nvSpPr>
        <p:spPr bwMode="auto">
          <a:xfrm>
            <a:off x="457200" y="685800"/>
            <a:ext cx="8458200" cy="180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r>
              <a:rPr lang="en-US" kern="0" smtClean="0">
                <a:latin typeface="Arial" panose="020B0604020202020204" pitchFamily="34" charset="0"/>
                <a:cs typeface="Arial" panose="020B0604020202020204" pitchFamily="34" charset="0"/>
              </a:rPr>
              <a:t>Stack review</a:t>
            </a:r>
          </a:p>
          <a:p>
            <a:endParaRPr lang="en-US" kern="0" smtClean="0">
              <a:latin typeface="Arial" panose="020B0604020202020204" pitchFamily="34" charset="0"/>
              <a:cs typeface="Arial" panose="020B0604020202020204" pitchFamily="34" charset="0"/>
            </a:endParaRPr>
          </a:p>
          <a:p>
            <a:r>
              <a:rPr lang="en-US" kern="0" smtClean="0">
                <a:latin typeface="Arial" panose="020B0604020202020204" pitchFamily="34" charset="0"/>
                <a:cs typeface="Arial" panose="020B0604020202020204" pitchFamily="34" charset="0"/>
              </a:rPr>
              <a:t>Attack lab overview</a:t>
            </a:r>
          </a:p>
          <a:p>
            <a:pPr lvl="1"/>
            <a:r>
              <a:rPr lang="en-US" sz="1800" kern="0" smtClean="0">
                <a:latin typeface="Arial" panose="020B0604020202020204" pitchFamily="34" charset="0"/>
                <a:cs typeface="Arial" panose="020B0604020202020204" pitchFamily="34" charset="0"/>
              </a:rPr>
              <a:t> Phases 1-3: Buffer overflow attacks</a:t>
            </a:r>
          </a:p>
          <a:p>
            <a:pPr lvl="1"/>
            <a:r>
              <a:rPr lang="en-US" sz="1800" kern="0" smtClean="0">
                <a:latin typeface="Arial" panose="020B0604020202020204" pitchFamily="34" charset="0"/>
                <a:cs typeface="Arial" panose="020B0604020202020204" pitchFamily="34" charset="0"/>
              </a:rPr>
              <a:t> Phases 4-5: ROP attacks</a:t>
            </a:r>
            <a:endParaRPr lang="en-US" sz="18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4982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Demonstration: Trying the Exploit</a:t>
            </a:r>
            <a:endParaRPr lang="en-US" dirty="0"/>
          </a:p>
        </p:txBody>
      </p:sp>
      <p:sp>
        <p:nvSpPr>
          <p:cNvPr id="5" name="Text Placeholder 2"/>
          <p:cNvSpPr txBox="1">
            <a:spLocks/>
          </p:cNvSpPr>
          <p:nvPr/>
        </p:nvSpPr>
        <p:spPr bwMode="auto">
          <a:xfrm>
            <a:off x="457200" y="685800"/>
            <a:ext cx="8458200" cy="1034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0" indent="0"/>
            <a:r>
              <a:rPr lang="en-US" sz="1800" kern="0" dirty="0" smtClean="0">
                <a:latin typeface="Arial" panose="020B0604020202020204" pitchFamily="34" charset="0"/>
                <a:cs typeface="Arial" panose="020B0604020202020204" pitchFamily="34" charset="0"/>
              </a:rPr>
              <a:t>Edit the </a:t>
            </a:r>
            <a:r>
              <a:rPr lang="en-US" sz="1800" kern="0" dirty="0" err="1" smtClean="0">
                <a:latin typeface="Courier New" panose="02070309020205020404" pitchFamily="49" charset="0"/>
                <a:cs typeface="Courier New" panose="02070309020205020404" pitchFamily="49" charset="0"/>
              </a:rPr>
              <a:t>objdump</a:t>
            </a:r>
            <a:r>
              <a:rPr lang="en-US" sz="1800" kern="0" dirty="0" smtClean="0">
                <a:latin typeface="Arial" panose="020B0604020202020204" pitchFamily="34" charset="0"/>
                <a:cs typeface="Arial" panose="020B0604020202020204" pitchFamily="34" charset="0"/>
              </a:rPr>
              <a:t> output as shown.</a:t>
            </a:r>
          </a:p>
          <a:p>
            <a:pPr marL="0" indent="0"/>
            <a:endParaRPr lang="en-US" sz="1800" kern="0" dirty="0">
              <a:latin typeface="Arial" panose="020B0604020202020204" pitchFamily="34" charset="0"/>
              <a:cs typeface="Arial" panose="020B0604020202020204" pitchFamily="34" charset="0"/>
            </a:endParaRPr>
          </a:p>
          <a:p>
            <a:pPr marL="0" indent="0"/>
            <a:r>
              <a:rPr lang="en-US" sz="1800" kern="0" dirty="0" smtClean="0">
                <a:latin typeface="Courier New" panose="02070309020205020404" pitchFamily="49" charset="0"/>
                <a:cs typeface="Courier New" panose="02070309020205020404" pitchFamily="49" charset="0"/>
              </a:rPr>
              <a:t>hex2raw</a:t>
            </a:r>
            <a:r>
              <a:rPr lang="en-US" sz="1800" kern="0" dirty="0" smtClean="0">
                <a:latin typeface="Arial" panose="020B0604020202020204" pitchFamily="34" charset="0"/>
                <a:cs typeface="Arial" panose="020B0604020202020204" pitchFamily="34" charset="0"/>
              </a:rPr>
              <a:t> will generate an appropriate binary version of that for input to </a:t>
            </a:r>
            <a:r>
              <a:rPr lang="en-US" sz="1800" kern="0" dirty="0" err="1" smtClean="0">
                <a:latin typeface="Arial" panose="020B0604020202020204" pitchFamily="34" charset="0"/>
                <a:cs typeface="Arial" panose="020B0604020202020204" pitchFamily="34" charset="0"/>
              </a:rPr>
              <a:t>ctarget</a:t>
            </a:r>
            <a:r>
              <a:rPr lang="en-US" sz="1800" kern="0" dirty="0" smtClean="0">
                <a:latin typeface="Arial" panose="020B0604020202020204" pitchFamily="34" charset="0"/>
                <a:cs typeface="Arial" panose="020B0604020202020204" pitchFamily="34" charset="0"/>
              </a:rPr>
              <a:t>:</a:t>
            </a:r>
            <a:endParaRPr lang="en-US" sz="1800" kern="0" dirty="0">
              <a:latin typeface="Arial" panose="020B0604020202020204" pitchFamily="34" charset="0"/>
              <a:cs typeface="Arial" panose="020B0604020202020204" pitchFamily="34" charset="0"/>
            </a:endParaRPr>
          </a:p>
        </p:txBody>
      </p:sp>
      <p:sp>
        <p:nvSpPr>
          <p:cNvPr id="4" name="Rectangle 3"/>
          <p:cNvSpPr/>
          <p:nvPr/>
        </p:nvSpPr>
        <p:spPr>
          <a:xfrm>
            <a:off x="442986" y="2133600"/>
            <a:ext cx="8530856" cy="2893100"/>
          </a:xfrm>
          <a:prstGeom prst="rect">
            <a:avLst/>
          </a:prstGeom>
          <a:solidFill>
            <a:schemeClr val="tx1"/>
          </a:solidFill>
        </p:spPr>
        <p:txBody>
          <a:bodyPr wrap="square">
            <a:spAutoFit/>
          </a:bodyPr>
          <a:lstStyle/>
          <a:p>
            <a:r>
              <a:rPr lang="pt-BR" sz="1400" dirty="0">
                <a:solidFill>
                  <a:srgbClr val="FFFF00"/>
                </a:solidFill>
                <a:latin typeface="Courier New" panose="02070309020205020404" pitchFamily="49" charset="0"/>
                <a:cs typeface="Courier New" panose="02070309020205020404" pitchFamily="49" charset="0"/>
              </a:rPr>
              <a:t>CentOS &gt;  cat exploit.hex </a:t>
            </a:r>
          </a:p>
          <a:p>
            <a:r>
              <a:rPr lang="pt-BR" sz="1400" dirty="0">
                <a:solidFill>
                  <a:srgbClr val="FFFF00"/>
                </a:solidFill>
                <a:latin typeface="Courier New" panose="02070309020205020404" pitchFamily="49" charset="0"/>
                <a:cs typeface="Courier New" panose="02070309020205020404" pitchFamily="49" charset="0"/>
              </a:rPr>
              <a:t>48 89 da             	/* mov    %rbx,%rdx */</a:t>
            </a:r>
          </a:p>
          <a:p>
            <a:r>
              <a:rPr lang="pt-BR" sz="1400" dirty="0">
                <a:solidFill>
                  <a:srgbClr val="FFFF00"/>
                </a:solidFill>
                <a:latin typeface="Courier New" panose="02070309020205020404" pitchFamily="49" charset="0"/>
                <a:cs typeface="Courier New" panose="02070309020205020404" pitchFamily="49" charset="0"/>
              </a:rPr>
              <a:t>48 83 c2 05          	/* add    $0x5,%rdx */</a:t>
            </a:r>
          </a:p>
          <a:p>
            <a:r>
              <a:rPr lang="pt-BR" sz="1400" dirty="0">
                <a:solidFill>
                  <a:srgbClr val="FFFF00"/>
                </a:solidFill>
                <a:latin typeface="Courier New" panose="02070309020205020404" pitchFamily="49" charset="0"/>
                <a:cs typeface="Courier New" panose="02070309020205020404" pitchFamily="49" charset="0"/>
              </a:rPr>
              <a:t>48 89 d0             	/* mov    %rdx,%rax */</a:t>
            </a:r>
          </a:p>
          <a:p>
            <a:r>
              <a:rPr lang="pt-BR" sz="1400" dirty="0">
                <a:solidFill>
                  <a:srgbClr val="FFFF00"/>
                </a:solidFill>
                <a:latin typeface="Courier New" panose="02070309020205020404" pitchFamily="49" charset="0"/>
                <a:cs typeface="Courier New" panose="02070309020205020404" pitchFamily="49" charset="0"/>
              </a:rPr>
              <a:t>c3                   	/* retq    */</a:t>
            </a:r>
          </a:p>
          <a:p>
            <a:endParaRPr lang="pt-BR" sz="1400" dirty="0" smtClean="0">
              <a:solidFill>
                <a:srgbClr val="FFFF00"/>
              </a:solidFill>
              <a:latin typeface="Courier New" panose="02070309020205020404" pitchFamily="49" charset="0"/>
              <a:cs typeface="Courier New" panose="02070309020205020404" pitchFamily="49" charset="0"/>
            </a:endParaRPr>
          </a:p>
          <a:p>
            <a:r>
              <a:rPr lang="pt-BR" sz="1400" dirty="0" smtClean="0">
                <a:solidFill>
                  <a:srgbClr val="FFFF00"/>
                </a:solidFill>
                <a:latin typeface="Courier New" panose="02070309020205020404" pitchFamily="49" charset="0"/>
                <a:cs typeface="Courier New" panose="02070309020205020404" pitchFamily="49" charset="0"/>
              </a:rPr>
              <a:t>CentOS </a:t>
            </a:r>
            <a:r>
              <a:rPr lang="pt-BR" sz="1400" dirty="0">
                <a:solidFill>
                  <a:srgbClr val="FFFF00"/>
                </a:solidFill>
                <a:latin typeface="Courier New" panose="02070309020205020404" pitchFamily="49" charset="0"/>
                <a:cs typeface="Courier New" panose="02070309020205020404" pitchFamily="49" charset="0"/>
              </a:rPr>
              <a:t>&gt;  hex2raw -i exploit.hex </a:t>
            </a:r>
          </a:p>
          <a:p>
            <a:r>
              <a:rPr lang="pt-BR" sz="1400" dirty="0">
                <a:solidFill>
                  <a:srgbClr val="FFFF00"/>
                </a:solidFill>
                <a:latin typeface="Courier New" panose="02070309020205020404" pitchFamily="49" charset="0"/>
                <a:cs typeface="Courier New" panose="02070309020205020404" pitchFamily="49" charset="0"/>
              </a:rPr>
              <a:t>H??H??H???</a:t>
            </a:r>
          </a:p>
          <a:p>
            <a:endParaRPr lang="pt-BR" sz="1400" dirty="0" smtClean="0">
              <a:solidFill>
                <a:srgbClr val="FFFF00"/>
              </a:solidFill>
              <a:latin typeface="Courier New" panose="02070309020205020404" pitchFamily="49" charset="0"/>
              <a:cs typeface="Courier New" panose="02070309020205020404" pitchFamily="49" charset="0"/>
            </a:endParaRPr>
          </a:p>
          <a:p>
            <a:r>
              <a:rPr lang="pt-BR" sz="1400" dirty="0" smtClean="0">
                <a:solidFill>
                  <a:srgbClr val="FFFF00"/>
                </a:solidFill>
                <a:latin typeface="Courier New" panose="02070309020205020404" pitchFamily="49" charset="0"/>
                <a:cs typeface="Courier New" panose="02070309020205020404" pitchFamily="49" charset="0"/>
              </a:rPr>
              <a:t>CentOS </a:t>
            </a:r>
            <a:r>
              <a:rPr lang="pt-BR" sz="1400" dirty="0">
                <a:solidFill>
                  <a:srgbClr val="FFFF00"/>
                </a:solidFill>
                <a:latin typeface="Courier New" panose="02070309020205020404" pitchFamily="49" charset="0"/>
                <a:cs typeface="Courier New" panose="02070309020205020404" pitchFamily="49" charset="0"/>
              </a:rPr>
              <a:t>&gt;  hex2raw -i exploit.hex | rtarget -q</a:t>
            </a:r>
          </a:p>
          <a:p>
            <a:r>
              <a:rPr lang="pt-BR" sz="1400" dirty="0">
                <a:solidFill>
                  <a:srgbClr val="FFFF00"/>
                </a:solidFill>
                <a:latin typeface="Courier New" panose="02070309020205020404" pitchFamily="49" charset="0"/>
                <a:cs typeface="Courier New" panose="02070309020205020404" pitchFamily="49" charset="0"/>
              </a:rPr>
              <a:t>Cookie: 0x754e7ddd</a:t>
            </a:r>
          </a:p>
          <a:p>
            <a:r>
              <a:rPr lang="pt-BR" sz="1400" dirty="0">
                <a:solidFill>
                  <a:srgbClr val="FFFF00"/>
                </a:solidFill>
                <a:latin typeface="Courier New" panose="02070309020205020404" pitchFamily="49" charset="0"/>
                <a:cs typeface="Courier New" panose="02070309020205020404" pitchFamily="49" charset="0"/>
              </a:rPr>
              <a:t>Type string:No exploit.  Getbuf returned 0x1</a:t>
            </a:r>
          </a:p>
          <a:p>
            <a:r>
              <a:rPr lang="pt-BR" sz="1400" dirty="0">
                <a:solidFill>
                  <a:srgbClr val="FFFF00"/>
                </a:solidFill>
                <a:latin typeface="Courier New" panose="02070309020205020404" pitchFamily="49" charset="0"/>
                <a:cs typeface="Courier New" panose="02070309020205020404" pitchFamily="49" charset="0"/>
              </a:rPr>
              <a:t>Normal </a:t>
            </a:r>
            <a:r>
              <a:rPr lang="pt-BR" sz="1400" dirty="0" smtClean="0">
                <a:solidFill>
                  <a:srgbClr val="FFFF00"/>
                </a:solidFill>
                <a:latin typeface="Courier New" panose="02070309020205020404" pitchFamily="49" charset="0"/>
                <a:cs typeface="Courier New" panose="02070309020205020404" pitchFamily="49" charset="0"/>
              </a:rPr>
              <a:t>return</a:t>
            </a:r>
          </a:p>
        </p:txBody>
      </p:sp>
      <p:sp>
        <p:nvSpPr>
          <p:cNvPr id="6" name="Text Placeholder 2"/>
          <p:cNvSpPr txBox="1">
            <a:spLocks/>
          </p:cNvSpPr>
          <p:nvPr/>
        </p:nvSpPr>
        <p:spPr bwMode="auto">
          <a:xfrm>
            <a:off x="457200" y="5296627"/>
            <a:ext cx="8458200"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0" indent="0"/>
            <a:r>
              <a:rPr lang="en-US" sz="1800" kern="0" dirty="0" smtClean="0">
                <a:latin typeface="Arial" panose="020B0604020202020204" pitchFamily="34" charset="0"/>
                <a:cs typeface="Arial" panose="020B0604020202020204" pitchFamily="34" charset="0"/>
              </a:rPr>
              <a:t>(The strange output from </a:t>
            </a:r>
            <a:r>
              <a:rPr lang="en-US" sz="1800" kern="0" dirty="0" smtClean="0">
                <a:latin typeface="Courier New" panose="02070309020205020404" pitchFamily="49" charset="0"/>
                <a:cs typeface="Courier New" panose="02070309020205020404" pitchFamily="49" charset="0"/>
              </a:rPr>
              <a:t>hex2raw</a:t>
            </a:r>
            <a:r>
              <a:rPr lang="en-US" sz="1800" kern="0" dirty="0" smtClean="0">
                <a:latin typeface="Arial" panose="020B0604020202020204" pitchFamily="34" charset="0"/>
                <a:cs typeface="Arial" panose="020B0604020202020204" pitchFamily="34" charset="0"/>
              </a:rPr>
              <a:t> is due to the presence of bytes in the machine code that correspond to unprintable ASCII characters.)</a:t>
            </a:r>
            <a:endParaRPr lang="en-US" sz="18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48622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 Lab Overview: Phases 4-5</a:t>
            </a:r>
            <a:endParaRPr lang="en-US" dirty="0"/>
          </a:p>
        </p:txBody>
      </p:sp>
      <p:sp>
        <p:nvSpPr>
          <p:cNvPr id="5" name="Text Placeholder 2"/>
          <p:cNvSpPr txBox="1">
            <a:spLocks/>
          </p:cNvSpPr>
          <p:nvPr/>
        </p:nvSpPr>
        <p:spPr bwMode="auto">
          <a:xfrm>
            <a:off x="457200" y="685800"/>
            <a:ext cx="8458200" cy="330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3175" indent="0"/>
            <a:r>
              <a:rPr lang="en-US" sz="1800" kern="0" dirty="0" smtClean="0">
                <a:latin typeface="Arial" panose="020B0604020202020204" pitchFamily="34" charset="0"/>
                <a:cs typeface="Arial" panose="020B0604020202020204" pitchFamily="34" charset="0"/>
              </a:rPr>
              <a:t>Overview</a:t>
            </a:r>
          </a:p>
          <a:p>
            <a:endParaRPr lang="en-US" sz="1800" kern="0" dirty="0" smtClean="0">
              <a:latin typeface="Arial" panose="020B0604020202020204" pitchFamily="34" charset="0"/>
              <a:cs typeface="Arial" panose="020B0604020202020204" pitchFamily="34" charset="0"/>
            </a:endParaRPr>
          </a:p>
          <a:p>
            <a:r>
              <a:rPr lang="en-US" sz="1800" kern="0" dirty="0" smtClean="0">
                <a:latin typeface="Arial" panose="020B0604020202020204" pitchFamily="34" charset="0"/>
                <a:cs typeface="Arial" panose="020B0604020202020204" pitchFamily="34" charset="0"/>
              </a:rPr>
              <a:t>Utilize return-oriented programming to execute arbitrary code</a:t>
            </a:r>
          </a:p>
          <a:p>
            <a:pPr marL="914400" lvl="1" indent="-914400">
              <a:buNone/>
              <a:tabLst>
                <a:tab pos="457200" algn="l"/>
              </a:tabLst>
            </a:pPr>
            <a:r>
              <a:rPr lang="en-US" sz="1800" kern="0" dirty="0" smtClean="0">
                <a:latin typeface="Arial" panose="020B0604020202020204" pitchFamily="34" charset="0"/>
                <a:cs typeface="Arial" panose="020B0604020202020204" pitchFamily="34" charset="0"/>
              </a:rPr>
              <a:t>	-	Useful when stack is non-executable or randomized</a:t>
            </a:r>
          </a:p>
          <a:p>
            <a:endParaRPr lang="en-US" sz="1800" kern="0" dirty="0" smtClean="0">
              <a:latin typeface="Arial" panose="020B0604020202020204" pitchFamily="34" charset="0"/>
              <a:cs typeface="Arial" panose="020B0604020202020204" pitchFamily="34" charset="0"/>
            </a:endParaRPr>
          </a:p>
          <a:p>
            <a:r>
              <a:rPr lang="en-US" sz="1800" kern="0" dirty="0" smtClean="0">
                <a:latin typeface="Arial" panose="020B0604020202020204" pitchFamily="34" charset="0"/>
                <a:cs typeface="Arial" panose="020B0604020202020204" pitchFamily="34" charset="0"/>
              </a:rPr>
              <a:t>Find gadgets, string together to form injected code</a:t>
            </a:r>
          </a:p>
          <a:p>
            <a:endParaRPr lang="en-US" sz="1800" kern="0" dirty="0" smtClean="0">
              <a:latin typeface="Arial" panose="020B0604020202020204" pitchFamily="34" charset="0"/>
              <a:cs typeface="Arial" panose="020B0604020202020204" pitchFamily="34" charset="0"/>
            </a:endParaRPr>
          </a:p>
          <a:p>
            <a:pPr marL="0" indent="0"/>
            <a:r>
              <a:rPr lang="en-US" sz="1800" kern="0" dirty="0" smtClean="0">
                <a:latin typeface="Arial" panose="020B0604020202020204" pitchFamily="34" charset="0"/>
                <a:cs typeface="Arial" panose="020B0604020202020204" pitchFamily="34" charset="0"/>
              </a:rPr>
              <a:t>Key Advice</a:t>
            </a:r>
          </a:p>
          <a:p>
            <a:pPr marL="796925" indent="-796925">
              <a:tabLst>
                <a:tab pos="457200" algn="l"/>
              </a:tabLst>
            </a:pPr>
            <a:r>
              <a:rPr lang="en-US" sz="1800" kern="0" dirty="0" smtClean="0">
                <a:latin typeface="Arial" panose="020B0604020202020204" pitchFamily="34" charset="0"/>
                <a:cs typeface="Arial" panose="020B0604020202020204" pitchFamily="34" charset="0"/>
              </a:rPr>
              <a:t>	-	Use mixture of pop &amp; </a:t>
            </a:r>
            <a:r>
              <a:rPr lang="en-US" sz="1800" kern="0" dirty="0" err="1" smtClean="0">
                <a:latin typeface="Arial" panose="020B0604020202020204" pitchFamily="34" charset="0"/>
                <a:cs typeface="Arial" panose="020B0604020202020204" pitchFamily="34" charset="0"/>
              </a:rPr>
              <a:t>mov</a:t>
            </a:r>
            <a:r>
              <a:rPr lang="en-US" sz="1800" kern="0" dirty="0" smtClean="0">
                <a:latin typeface="Arial" panose="020B0604020202020204" pitchFamily="34" charset="0"/>
                <a:cs typeface="Arial" panose="020B0604020202020204" pitchFamily="34" charset="0"/>
              </a:rPr>
              <a:t> instructions + constants to perform specific task</a:t>
            </a:r>
          </a:p>
        </p:txBody>
      </p:sp>
    </p:spTree>
    <p:extLst>
      <p:ext uri="{BB962C8B-B14F-4D97-AF65-F5344CB8AC3E}">
        <p14:creationId xmlns:p14="http://schemas.microsoft.com/office/powerpoint/2010/main" val="641063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ROP Example</a:t>
            </a:r>
            <a:endParaRPr lang="en-US" dirty="0"/>
          </a:p>
        </p:txBody>
      </p:sp>
      <p:sp>
        <p:nvSpPr>
          <p:cNvPr id="4" name="TextBox 3"/>
          <p:cNvSpPr txBox="1"/>
          <p:nvPr/>
        </p:nvSpPr>
        <p:spPr>
          <a:xfrm>
            <a:off x="3565188" y="6062246"/>
            <a:ext cx="5257800" cy="338554"/>
          </a:xfrm>
          <a:prstGeom prst="rect">
            <a:avLst/>
          </a:prstGeom>
          <a:solidFill>
            <a:schemeClr val="bg1">
              <a:lumMod val="75000"/>
            </a:schemeClr>
          </a:solidFill>
        </p:spPr>
        <p:txBody>
          <a:bodyPr wrap="square" rtlCol="0">
            <a:spAutoFit/>
          </a:bodyPr>
          <a:lstStyle/>
          <a:p>
            <a:r>
              <a:rPr lang="en-US" sz="1600" dirty="0" smtClean="0">
                <a:latin typeface="Arial" panose="020B0604020202020204" pitchFamily="34" charset="0"/>
                <a:cs typeface="Arial" panose="020B0604020202020204" pitchFamily="34" charset="0"/>
              </a:rPr>
              <a:t>Inspired by content created by Professor David </a:t>
            </a:r>
            <a:r>
              <a:rPr lang="en-US" sz="1600" dirty="0" err="1" smtClean="0">
                <a:latin typeface="Arial" panose="020B0604020202020204" pitchFamily="34" charset="0"/>
                <a:cs typeface="Arial" panose="020B0604020202020204" pitchFamily="34" charset="0"/>
              </a:rPr>
              <a:t>Brumley</a:t>
            </a:r>
            <a:endParaRPr lang="en-US" sz="1600" dirty="0">
              <a:latin typeface="Arial" panose="020B0604020202020204" pitchFamily="34" charset="0"/>
              <a:cs typeface="Arial" panose="020B0604020202020204" pitchFamily="34" charset="0"/>
            </a:endParaRPr>
          </a:p>
        </p:txBody>
      </p:sp>
      <p:sp>
        <p:nvSpPr>
          <p:cNvPr id="6" name="Rectangle 5"/>
          <p:cNvSpPr/>
          <p:nvPr/>
        </p:nvSpPr>
        <p:spPr>
          <a:xfrm>
            <a:off x="4515256" y="1903274"/>
            <a:ext cx="4343400" cy="1754326"/>
          </a:xfrm>
          <a:prstGeom prst="rect">
            <a:avLst/>
          </a:prstGeom>
          <a:solidFill>
            <a:schemeClr val="tx2">
              <a:lumMod val="20000"/>
              <a:lumOff val="80000"/>
            </a:schemeClr>
          </a:solidFill>
        </p:spPr>
        <p:txBody>
          <a:bodyPr wrap="square">
            <a:spAutoFit/>
          </a:bodyPr>
          <a:lstStyle/>
          <a:p>
            <a:r>
              <a:rPr lang="en-US" sz="1800" dirty="0">
                <a:latin typeface="Courier New" panose="02070309020205020404" pitchFamily="49" charset="0"/>
                <a:cs typeface="Courier New" panose="02070309020205020404" pitchFamily="49" charset="0"/>
              </a:rPr>
              <a:t>void foo(char *input){</a:t>
            </a:r>
          </a:p>
          <a:p>
            <a:r>
              <a:rPr lang="en-US" sz="1800" dirty="0">
                <a:latin typeface="Courier New" panose="02070309020205020404" pitchFamily="49" charset="0"/>
                <a:cs typeface="Courier New" panose="02070309020205020404" pitchFamily="49" charset="0"/>
              </a:rPr>
              <a:t>   char </a:t>
            </a:r>
            <a:r>
              <a:rPr lang="en-US" sz="1800" dirty="0" err="1" smtClean="0">
                <a:latin typeface="Courier New" panose="02070309020205020404" pitchFamily="49" charset="0"/>
                <a:cs typeface="Courier New" panose="02070309020205020404" pitchFamily="49" charset="0"/>
              </a:rPr>
              <a:t>buf</a:t>
            </a:r>
            <a:r>
              <a:rPr lang="en-US" sz="1800" dirty="0" smtClean="0">
                <a:latin typeface="Courier New" panose="02070309020205020404" pitchFamily="49" charset="0"/>
                <a:cs typeface="Courier New" panose="02070309020205020404" pitchFamily="49" charset="0"/>
              </a:rPr>
              <a:t>[32]; </a:t>
            </a:r>
            <a:endParaRPr lang="en-US" sz="1800" dirty="0">
              <a:latin typeface="Courier New" panose="02070309020205020404" pitchFamily="49" charset="0"/>
              <a:cs typeface="Courier New" panose="02070309020205020404" pitchFamily="49" charset="0"/>
            </a:endParaRPr>
          </a:p>
          <a:p>
            <a:r>
              <a:rPr lang="en-US" sz="1800" dirty="0">
                <a:latin typeface="Courier New" panose="02070309020205020404" pitchFamily="49" charset="0"/>
                <a:cs typeface="Courier New" panose="02070309020205020404" pitchFamily="49" charset="0"/>
              </a:rPr>
              <a:t>   ...</a:t>
            </a:r>
          </a:p>
          <a:p>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strcpy</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buf</a:t>
            </a:r>
            <a:r>
              <a:rPr lang="en-US" sz="1800" dirty="0">
                <a:latin typeface="Courier New" panose="02070309020205020404" pitchFamily="49" charset="0"/>
                <a:cs typeface="Courier New" panose="02070309020205020404" pitchFamily="49" charset="0"/>
              </a:rPr>
              <a:t>, input);</a:t>
            </a:r>
          </a:p>
          <a:p>
            <a:r>
              <a:rPr lang="en-US" sz="1800" dirty="0">
                <a:latin typeface="Courier New" panose="02070309020205020404" pitchFamily="49" charset="0"/>
                <a:cs typeface="Courier New" panose="02070309020205020404" pitchFamily="49" charset="0"/>
              </a:rPr>
              <a:t>   return;</a:t>
            </a:r>
          </a:p>
          <a:p>
            <a:r>
              <a:rPr lang="en-US" sz="1800" dirty="0">
                <a:latin typeface="Courier New" panose="02070309020205020404" pitchFamily="49" charset="0"/>
                <a:cs typeface="Courier New" panose="02070309020205020404" pitchFamily="49" charset="0"/>
              </a:rPr>
              <a:t>}</a:t>
            </a:r>
          </a:p>
        </p:txBody>
      </p:sp>
      <p:sp>
        <p:nvSpPr>
          <p:cNvPr id="7" name="Rectangle 6"/>
          <p:cNvSpPr/>
          <p:nvPr/>
        </p:nvSpPr>
        <p:spPr>
          <a:xfrm>
            <a:off x="457200" y="3614071"/>
            <a:ext cx="4572000" cy="1034129"/>
          </a:xfrm>
          <a:prstGeom prst="rect">
            <a:avLst/>
          </a:prstGeom>
        </p:spPr>
        <p:txBody>
          <a:bodyPr wrap="square">
            <a:spAutoFit/>
          </a:bodyPr>
          <a:lstStyle/>
          <a:p>
            <a:pPr lvl="0" defTabSz="457200">
              <a:spcBef>
                <a:spcPct val="20000"/>
              </a:spcBef>
            </a:pPr>
            <a:r>
              <a:rPr lang="en-US" sz="1800" b="1" kern="1200" dirty="0" smtClean="0">
                <a:latin typeface="+mj-lt"/>
                <a:ea typeface="+mn-ea"/>
              </a:rPr>
              <a:t>Gadgets:</a:t>
            </a:r>
          </a:p>
          <a:p>
            <a:pPr defTabSz="457200">
              <a:spcBef>
                <a:spcPct val="20000"/>
              </a:spcBef>
            </a:pPr>
            <a:r>
              <a:rPr lang="en-US" sz="1800" dirty="0">
                <a:latin typeface="+mj-lt"/>
              </a:rPr>
              <a:t>address</a:t>
            </a:r>
            <a:r>
              <a:rPr lang="en-US" sz="1800" baseline="-25000" dirty="0">
                <a:latin typeface="+mj-lt"/>
              </a:rPr>
              <a:t>1</a:t>
            </a:r>
            <a:r>
              <a:rPr lang="en-US" sz="1800" dirty="0">
                <a:latin typeface="+mj-lt"/>
              </a:rPr>
              <a:t>: </a:t>
            </a:r>
            <a:r>
              <a:rPr lang="en-US" sz="1800" dirty="0">
                <a:latin typeface="Courier New" panose="02070309020205020404" pitchFamily="49" charset="0"/>
                <a:cs typeface="Courier New" panose="02070309020205020404" pitchFamily="49" charset="0"/>
              </a:rPr>
              <a:t>pop %</a:t>
            </a:r>
            <a:r>
              <a:rPr lang="en-US" sz="1800" dirty="0" err="1">
                <a:latin typeface="Courier New" panose="02070309020205020404" pitchFamily="49" charset="0"/>
                <a:cs typeface="Courier New" panose="02070309020205020404" pitchFamily="49" charset="0"/>
              </a:rPr>
              <a:t>rbx</a:t>
            </a:r>
            <a:r>
              <a:rPr lang="en-US" sz="1800" dirty="0">
                <a:latin typeface="Courier New" panose="02070309020205020404" pitchFamily="49" charset="0"/>
                <a:cs typeface="Courier New" panose="02070309020205020404" pitchFamily="49" charset="0"/>
              </a:rPr>
              <a:t>; ret</a:t>
            </a:r>
          </a:p>
          <a:p>
            <a:pPr lvl="0" defTabSz="457200">
              <a:spcBef>
                <a:spcPct val="20000"/>
              </a:spcBef>
            </a:pPr>
            <a:r>
              <a:rPr lang="en-US" sz="1800" kern="1200" dirty="0" smtClean="0">
                <a:latin typeface="+mj-lt"/>
                <a:ea typeface="+mn-ea"/>
              </a:rPr>
              <a:t>address</a:t>
            </a:r>
            <a:r>
              <a:rPr lang="en-US" sz="1800" kern="1200" baseline="-25000" dirty="0" smtClean="0">
                <a:latin typeface="+mj-lt"/>
                <a:ea typeface="+mn-ea"/>
              </a:rPr>
              <a:t>2</a:t>
            </a:r>
            <a:r>
              <a:rPr lang="en-US" sz="1800" kern="1200" dirty="0" smtClean="0">
                <a:latin typeface="+mj-lt"/>
                <a:ea typeface="+mn-ea"/>
              </a:rPr>
              <a:t>: </a:t>
            </a:r>
            <a:r>
              <a:rPr lang="en-US" sz="1800" kern="1200" dirty="0" err="1" smtClean="0">
                <a:latin typeface="Courier New" panose="02070309020205020404" pitchFamily="49" charset="0"/>
                <a:cs typeface="Courier New" panose="02070309020205020404" pitchFamily="49" charset="0"/>
              </a:rPr>
              <a:t>mov</a:t>
            </a:r>
            <a:r>
              <a:rPr lang="en-US" sz="1800" kern="1200" dirty="0" smtClean="0">
                <a:latin typeface="Courier New" panose="02070309020205020404" pitchFamily="49" charset="0"/>
                <a:cs typeface="Courier New" panose="02070309020205020404" pitchFamily="49" charset="0"/>
              </a:rPr>
              <a:t> %</a:t>
            </a:r>
            <a:r>
              <a:rPr lang="en-US" sz="1800" kern="1200" dirty="0" err="1" smtClean="0">
                <a:latin typeface="Courier New" panose="02070309020205020404" pitchFamily="49" charset="0"/>
                <a:cs typeface="Courier New" panose="02070309020205020404" pitchFamily="49" charset="0"/>
              </a:rPr>
              <a:t>rbx</a:t>
            </a:r>
            <a:r>
              <a:rPr lang="en-US" sz="1800" kern="1200" dirty="0" smtClean="0">
                <a:latin typeface="Courier New" panose="02070309020205020404" pitchFamily="49" charset="0"/>
                <a:cs typeface="Courier New" panose="02070309020205020404" pitchFamily="49" charset="0"/>
              </a:rPr>
              <a:t>, %</a:t>
            </a:r>
            <a:r>
              <a:rPr lang="en-US" sz="1800" kern="1200" dirty="0" err="1" smtClean="0">
                <a:latin typeface="Courier New" panose="02070309020205020404" pitchFamily="49" charset="0"/>
                <a:cs typeface="Courier New" panose="02070309020205020404" pitchFamily="49" charset="0"/>
              </a:rPr>
              <a:t>rax</a:t>
            </a:r>
            <a:r>
              <a:rPr lang="en-US" sz="1800" kern="1200" dirty="0" smtClean="0">
                <a:latin typeface="Courier New" panose="02070309020205020404" pitchFamily="49" charset="0"/>
                <a:cs typeface="Courier New" panose="02070309020205020404" pitchFamily="49" charset="0"/>
              </a:rPr>
              <a:t>; ret</a:t>
            </a:r>
          </a:p>
        </p:txBody>
      </p:sp>
      <p:sp>
        <p:nvSpPr>
          <p:cNvPr id="8" name="Text Placeholder 2"/>
          <p:cNvSpPr txBox="1">
            <a:spLocks/>
          </p:cNvSpPr>
          <p:nvPr/>
        </p:nvSpPr>
        <p:spPr bwMode="auto">
          <a:xfrm>
            <a:off x="396876" y="685800"/>
            <a:ext cx="8461780" cy="1034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r>
              <a:rPr lang="en-US" sz="1800" kern="0" dirty="0" smtClean="0">
                <a:latin typeface="Arial" panose="020B0604020202020204" pitchFamily="34" charset="0"/>
                <a:cs typeface="Arial" panose="020B0604020202020204" pitchFamily="34" charset="0"/>
              </a:rPr>
              <a:t>Draw a stack diagram and ROP exploit to:</a:t>
            </a:r>
          </a:p>
          <a:p>
            <a:pPr marL="457200" indent="-457200">
              <a:tabLst>
                <a:tab pos="228600" algn="l"/>
              </a:tabLst>
            </a:pPr>
            <a:r>
              <a:rPr lang="en-US" sz="1800" b="1" kern="0" dirty="0">
                <a:latin typeface="Arial" panose="020B0604020202020204" pitchFamily="34" charset="0"/>
                <a:cs typeface="Arial" panose="020B0604020202020204" pitchFamily="34" charset="0"/>
              </a:rPr>
              <a:t>	</a:t>
            </a:r>
            <a:r>
              <a:rPr lang="en-US" sz="1800" b="1" kern="0" dirty="0" smtClean="0">
                <a:latin typeface="Arial" panose="020B0604020202020204" pitchFamily="34" charset="0"/>
                <a:cs typeface="Arial" panose="020B0604020202020204" pitchFamily="34" charset="0"/>
              </a:rPr>
              <a:t>-	pop the value 0xBBBBBBBB into %</a:t>
            </a:r>
            <a:r>
              <a:rPr lang="en-US" sz="1800" b="1" kern="0" dirty="0" err="1" smtClean="0">
                <a:latin typeface="Arial" panose="020B0604020202020204" pitchFamily="34" charset="0"/>
                <a:cs typeface="Arial" panose="020B0604020202020204" pitchFamily="34" charset="0"/>
              </a:rPr>
              <a:t>rbx</a:t>
            </a:r>
            <a:r>
              <a:rPr lang="en-US" sz="1800" b="1" kern="0" dirty="0" smtClean="0">
                <a:latin typeface="Arial" panose="020B0604020202020204" pitchFamily="34" charset="0"/>
                <a:cs typeface="Arial" panose="020B0604020202020204" pitchFamily="34" charset="0"/>
              </a:rPr>
              <a:t>, </a:t>
            </a:r>
            <a:r>
              <a:rPr lang="en-US" sz="1800" kern="0" dirty="0" smtClean="0">
                <a:latin typeface="Arial" panose="020B0604020202020204" pitchFamily="34" charset="0"/>
                <a:cs typeface="Arial" panose="020B0604020202020204" pitchFamily="34" charset="0"/>
              </a:rPr>
              <a:t>and</a:t>
            </a:r>
          </a:p>
          <a:p>
            <a:pPr marL="457200" indent="-457200">
              <a:tabLst>
                <a:tab pos="228600" algn="l"/>
              </a:tabLst>
            </a:pPr>
            <a:r>
              <a:rPr lang="en-US" sz="1800" b="1" kern="0" dirty="0">
                <a:latin typeface="Arial" panose="020B0604020202020204" pitchFamily="34" charset="0"/>
                <a:cs typeface="Arial" panose="020B0604020202020204" pitchFamily="34" charset="0"/>
              </a:rPr>
              <a:t>	</a:t>
            </a:r>
            <a:r>
              <a:rPr lang="en-US" sz="1800" b="1" kern="0" dirty="0" smtClean="0">
                <a:latin typeface="Arial" panose="020B0604020202020204" pitchFamily="34" charset="0"/>
                <a:cs typeface="Arial" panose="020B0604020202020204" pitchFamily="34" charset="0"/>
              </a:rPr>
              <a:t>-	move it into %</a:t>
            </a:r>
            <a:r>
              <a:rPr lang="en-US" sz="1800" b="1" kern="0" dirty="0" err="1" smtClean="0">
                <a:latin typeface="Arial" panose="020B0604020202020204" pitchFamily="34" charset="0"/>
                <a:cs typeface="Arial" panose="020B0604020202020204" pitchFamily="34" charset="0"/>
              </a:rPr>
              <a:t>rax</a:t>
            </a:r>
            <a:endParaRPr lang="en-US" sz="1800" kern="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6052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ROP Example: Solution</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99444989"/>
              </p:ext>
            </p:extLst>
          </p:nvPr>
        </p:nvGraphicFramePr>
        <p:xfrm>
          <a:off x="5867400" y="750291"/>
          <a:ext cx="2819400" cy="5574309"/>
        </p:xfrm>
        <a:graphic>
          <a:graphicData uri="http://schemas.openxmlformats.org/drawingml/2006/table">
            <a:tbl>
              <a:tblPr firstRow="1" bandRow="1"/>
              <a:tblGrid>
                <a:gridCol w="2819400"/>
              </a:tblGrid>
              <a:tr h="778907">
                <a:tc>
                  <a:txBody>
                    <a:bodyPr/>
                    <a:lstStyle/>
                    <a:p>
                      <a:r>
                        <a:rPr lang="en-US" sz="1800" b="1" dirty="0" smtClean="0">
                          <a:latin typeface="Courier New" panose="02070309020205020404" pitchFamily="49" charset="0"/>
                          <a:cs typeface="Courier New" panose="02070309020205020404" pitchFamily="49" charset="0"/>
                        </a:rPr>
                        <a:t>More</a:t>
                      </a:r>
                      <a:r>
                        <a:rPr lang="en-US" sz="1800" b="1" baseline="0" dirty="0" smtClean="0">
                          <a:latin typeface="Courier New" panose="02070309020205020404" pitchFamily="49" charset="0"/>
                          <a:cs typeface="Courier New" panose="02070309020205020404" pitchFamily="49" charset="0"/>
                        </a:rPr>
                        <a:t> ROP entries...</a:t>
                      </a:r>
                      <a:endParaRPr lang="en-US" sz="1800" b="1" dirty="0">
                        <a:latin typeface="Courier New" panose="02070309020205020404" pitchFamily="49" charset="0"/>
                        <a:cs typeface="Courier New" panose="02070309020205020404" pitchFamily="49" charset="0"/>
                      </a:endParaRPr>
                    </a:p>
                  </a:txBody>
                  <a:tcPr marT="60960" marB="60960"/>
                </a:tc>
              </a:tr>
              <a:tr h="448652">
                <a:tc>
                  <a:txBody>
                    <a:bodyPr/>
                    <a:lstStyle/>
                    <a:p>
                      <a:r>
                        <a:rPr lang="en-US" sz="1800" b="1" dirty="0" smtClean="0">
                          <a:latin typeface="Courier New" panose="02070309020205020404" pitchFamily="49" charset="0"/>
                          <a:cs typeface="Courier New" panose="02070309020205020404" pitchFamily="49" charset="0"/>
                        </a:rPr>
                        <a:t>Address 2</a:t>
                      </a:r>
                      <a:endParaRPr lang="en-US" sz="1800" b="1" dirty="0">
                        <a:latin typeface="Courier New" panose="02070309020205020404" pitchFamily="49" charset="0"/>
                        <a:cs typeface="Courier New" panose="02070309020205020404" pitchFamily="49" charset="0"/>
                      </a:endParaRPr>
                    </a:p>
                  </a:txBody>
                  <a:tcPr marT="60960" marB="60960"/>
                </a:tc>
              </a:tr>
              <a:tr h="448652">
                <a:tc>
                  <a:txBody>
                    <a:bodyPr/>
                    <a:lstStyle/>
                    <a:p>
                      <a:r>
                        <a:rPr lang="en-US" sz="1800" b="1" dirty="0" smtClean="0">
                          <a:latin typeface="Courier New" panose="02070309020205020404" pitchFamily="49" charset="0"/>
                          <a:cs typeface="Courier New" panose="02070309020205020404" pitchFamily="49" charset="0"/>
                        </a:rPr>
                        <a:t>0x00000000BBBBBBBB</a:t>
                      </a:r>
                      <a:endParaRPr lang="en-US" sz="1800" b="1" dirty="0">
                        <a:latin typeface="Courier New" panose="02070309020205020404" pitchFamily="49" charset="0"/>
                        <a:cs typeface="Courier New" panose="02070309020205020404" pitchFamily="49" charset="0"/>
                      </a:endParaRPr>
                    </a:p>
                  </a:txBody>
                  <a:tcPr marT="60960" marB="60960"/>
                </a:tc>
              </a:tr>
              <a:tr h="448652">
                <a:tc>
                  <a:txBody>
                    <a:bodyPr/>
                    <a:lstStyle/>
                    <a:p>
                      <a:r>
                        <a:rPr lang="en-US" sz="1800" b="1" dirty="0" smtClean="0">
                          <a:latin typeface="Courier New" panose="02070309020205020404" pitchFamily="49" charset="0"/>
                          <a:cs typeface="Courier New" panose="02070309020205020404" pitchFamily="49" charset="0"/>
                        </a:rPr>
                        <a:t>Address</a:t>
                      </a:r>
                      <a:r>
                        <a:rPr lang="en-US" sz="1800" b="1" baseline="0" dirty="0" smtClean="0">
                          <a:latin typeface="Courier New" panose="02070309020205020404" pitchFamily="49" charset="0"/>
                          <a:cs typeface="Courier New" panose="02070309020205020404" pitchFamily="49" charset="0"/>
                        </a:rPr>
                        <a:t> 1</a:t>
                      </a:r>
                      <a:endParaRPr lang="en-US" sz="1800" b="1" dirty="0">
                        <a:latin typeface="Courier New" panose="02070309020205020404" pitchFamily="49" charset="0"/>
                        <a:cs typeface="Courier New" panose="02070309020205020404" pitchFamily="49" charset="0"/>
                      </a:endParaRPr>
                    </a:p>
                  </a:txBody>
                  <a:tcPr marT="60960" marB="60960"/>
                </a:tc>
              </a:tr>
              <a:tr h="3449446">
                <a:tc>
                  <a:txBody>
                    <a:bodyPr/>
                    <a:lstStyle/>
                    <a:p>
                      <a:r>
                        <a:rPr lang="en-US" sz="1800" b="1" dirty="0" smtClean="0">
                          <a:latin typeface="Courier New" panose="02070309020205020404" pitchFamily="49" charset="0"/>
                          <a:cs typeface="Courier New" panose="02070309020205020404" pitchFamily="49" charset="0"/>
                        </a:rPr>
                        <a:t>0xFF</a:t>
                      </a:r>
                      <a:r>
                        <a:rPr lang="en-US" sz="1800" b="1" baseline="0" dirty="0" smtClean="0">
                          <a:latin typeface="Courier New" panose="02070309020205020404" pitchFamily="49" charset="0"/>
                          <a:cs typeface="Courier New" panose="02070309020205020404" pitchFamily="49" charset="0"/>
                        </a:rPr>
                        <a:t>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p>
                    <a:p>
                      <a:r>
                        <a:rPr lang="en-US" sz="1800" b="1" baseline="0" dirty="0" smtClean="0">
                          <a:latin typeface="Courier New" panose="02070309020205020404" pitchFamily="49" charset="0"/>
                          <a:cs typeface="Courier New" panose="02070309020205020404" pitchFamily="49" charset="0"/>
                        </a:rPr>
                        <a:t>0xFFFFFFFF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p>
                    <a:p>
                      <a:r>
                        <a:rPr lang="en-US" sz="1800" b="1" baseline="0" dirty="0" smtClean="0">
                          <a:latin typeface="Courier New" panose="02070309020205020404" pitchFamily="49" charset="0"/>
                          <a:cs typeface="Courier New" panose="02070309020205020404" pitchFamily="49" charset="0"/>
                        </a:rPr>
                        <a:t>0xFFFFFFFF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endParaRPr lang="en-US" sz="1800" b="1" dirty="0" smtClean="0">
                        <a:latin typeface="Courier New" panose="02070309020205020404" pitchFamily="49" charset="0"/>
                        <a:cs typeface="Courier New" panose="02070309020205020404" pitchFamily="49" charset="0"/>
                      </a:endParaRPr>
                    </a:p>
                    <a:p>
                      <a:r>
                        <a:rPr lang="en-US" sz="1800" b="1" baseline="0" dirty="0" smtClean="0">
                          <a:latin typeface="Courier New" panose="02070309020205020404" pitchFamily="49" charset="0"/>
                          <a:cs typeface="Courier New" panose="02070309020205020404" pitchFamily="49" charset="0"/>
                        </a:rPr>
                        <a:t>0xFFFFFFFF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endParaRPr lang="en-US" sz="1800" b="1" dirty="0" smtClean="0">
                        <a:latin typeface="Courier New" panose="02070309020205020404" pitchFamily="49" charset="0"/>
                        <a:cs typeface="Courier New" panose="02070309020205020404" pitchFamily="49" charset="0"/>
                      </a:endParaRPr>
                    </a:p>
                    <a:p>
                      <a:r>
                        <a:rPr lang="en-US" sz="1800" b="1" baseline="0" dirty="0" smtClean="0">
                          <a:latin typeface="Courier New" panose="02070309020205020404" pitchFamily="49" charset="0"/>
                          <a:cs typeface="Courier New" panose="02070309020205020404" pitchFamily="49" charset="0"/>
                        </a:rPr>
                        <a:t>0xFFFFFFFF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p>
                    <a:p>
                      <a:r>
                        <a:rPr lang="en-US" sz="1800" b="1" baseline="0" dirty="0" smtClean="0">
                          <a:latin typeface="Courier New" panose="02070309020205020404" pitchFamily="49" charset="0"/>
                          <a:cs typeface="Courier New" panose="02070309020205020404" pitchFamily="49" charset="0"/>
                        </a:rPr>
                        <a:t>0xFFFFFFFF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p>
                    <a:p>
                      <a:r>
                        <a:rPr lang="en-US" sz="1800" b="1" baseline="0" dirty="0" smtClean="0">
                          <a:latin typeface="Courier New" panose="02070309020205020404" pitchFamily="49" charset="0"/>
                          <a:cs typeface="Courier New" panose="02070309020205020404" pitchFamily="49" charset="0"/>
                        </a:rPr>
                        <a:t>0xFFFFFFFF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p>
                    <a:p>
                      <a:r>
                        <a:rPr lang="en-US" sz="1800" b="1" baseline="0" dirty="0" smtClean="0">
                          <a:latin typeface="Courier New" panose="02070309020205020404" pitchFamily="49" charset="0"/>
                          <a:cs typeface="Courier New" panose="02070309020205020404" pitchFamily="49" charset="0"/>
                        </a:rPr>
                        <a:t>0xFFFFFFFF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p>
                    <a:p>
                      <a:r>
                        <a:rPr lang="en-US" sz="1800" b="1" baseline="0" dirty="0" smtClean="0">
                          <a:latin typeface="Courier New" panose="02070309020205020404" pitchFamily="49" charset="0"/>
                          <a:cs typeface="Courier New" panose="02070309020205020404" pitchFamily="49" charset="0"/>
                        </a:rPr>
                        <a:t>0xFFFFFFFF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p>
                    <a:p>
                      <a:r>
                        <a:rPr lang="en-US" sz="1800" b="1" baseline="0" dirty="0" smtClean="0">
                          <a:latin typeface="Courier New" panose="02070309020205020404" pitchFamily="49" charset="0"/>
                          <a:cs typeface="Courier New" panose="02070309020205020404" pitchFamily="49" charset="0"/>
                        </a:rPr>
                        <a:t>0xFFFFFFFF</a:t>
                      </a:r>
                      <a:r>
                        <a:rPr lang="en-US" sz="1800" b="1" dirty="0" smtClean="0">
                          <a:latin typeface="Courier New" panose="02070309020205020404" pitchFamily="49" charset="0"/>
                          <a:cs typeface="Courier New" panose="02070309020205020404" pitchFamily="49" charset="0"/>
                        </a:rPr>
                        <a:t>FF</a:t>
                      </a:r>
                      <a:r>
                        <a:rPr lang="en-US" sz="1800" b="1" baseline="0" dirty="0" smtClean="0">
                          <a:latin typeface="Courier New" panose="02070309020205020404" pitchFamily="49" charset="0"/>
                          <a:cs typeface="Courier New" panose="02070309020205020404" pitchFamily="49" charset="0"/>
                        </a:rPr>
                        <a:t>FFFFFF</a:t>
                      </a:r>
                      <a:endParaRPr lang="en-US" sz="1800" b="1" dirty="0">
                        <a:latin typeface="Courier New" panose="02070309020205020404" pitchFamily="49" charset="0"/>
                        <a:cs typeface="Courier New" panose="02070309020205020404" pitchFamily="49" charset="0"/>
                      </a:endParaRPr>
                    </a:p>
                  </a:txBody>
                  <a:tcPr marT="60960" marB="60960"/>
                </a:tc>
              </a:tr>
            </a:tbl>
          </a:graphicData>
        </a:graphic>
      </p:graphicFrame>
      <p:cxnSp>
        <p:nvCxnSpPr>
          <p:cNvPr id="12" name="Elbow Connector 11"/>
          <p:cNvCxnSpPr/>
          <p:nvPr/>
        </p:nvCxnSpPr>
        <p:spPr>
          <a:xfrm flipV="1">
            <a:off x="5055535" y="2637816"/>
            <a:ext cx="790575" cy="817344"/>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14" name="TextBox 13"/>
          <p:cNvSpPr txBox="1"/>
          <p:nvPr/>
        </p:nvSpPr>
        <p:spPr>
          <a:xfrm>
            <a:off x="4326591" y="3140977"/>
            <a:ext cx="1331259" cy="830997"/>
          </a:xfrm>
          <a:prstGeom prst="rect">
            <a:avLst/>
          </a:prstGeom>
          <a:noFill/>
        </p:spPr>
        <p:txBody>
          <a:bodyPr wrap="square" rtlCol="0">
            <a:spAutoFit/>
          </a:bodyPr>
          <a:lstStyle/>
          <a:p>
            <a:r>
              <a:rPr lang="en-US" sz="1600" b="1" dirty="0" smtClean="0">
                <a:latin typeface="Arial" panose="020B0604020202020204" pitchFamily="34" charset="0"/>
                <a:cs typeface="Arial" panose="020B0604020202020204" pitchFamily="34" charset="0"/>
              </a:rPr>
              <a:t>old return address was here</a:t>
            </a:r>
            <a:endParaRPr lang="en-US" sz="1600" b="1" dirty="0">
              <a:latin typeface="Arial" panose="020B0604020202020204" pitchFamily="34" charset="0"/>
              <a:cs typeface="Arial" panose="020B0604020202020204" pitchFamily="34" charset="0"/>
            </a:endParaRPr>
          </a:p>
        </p:txBody>
      </p:sp>
      <p:cxnSp>
        <p:nvCxnSpPr>
          <p:cNvPr id="16" name="Straight Arrow Connector 15"/>
          <p:cNvCxnSpPr/>
          <p:nvPr/>
        </p:nvCxnSpPr>
        <p:spPr>
          <a:xfrm>
            <a:off x="4836459" y="5525491"/>
            <a:ext cx="990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7" name="TextBox 16"/>
          <p:cNvSpPr txBox="1"/>
          <p:nvPr/>
        </p:nvSpPr>
        <p:spPr>
          <a:xfrm>
            <a:off x="4324350" y="5299789"/>
            <a:ext cx="857250" cy="338554"/>
          </a:xfrm>
          <a:prstGeom prst="rect">
            <a:avLst/>
          </a:prstGeom>
          <a:noFill/>
        </p:spPr>
        <p:txBody>
          <a:bodyPr wrap="square" rtlCol="0">
            <a:spAutoFit/>
          </a:bodyPr>
          <a:lstStyle/>
          <a:p>
            <a:r>
              <a:rPr lang="en-US" sz="1600" b="1" dirty="0"/>
              <a:t> </a:t>
            </a:r>
            <a:r>
              <a:rPr lang="en-US" sz="1600" b="1" dirty="0" err="1" smtClean="0">
                <a:latin typeface="Arial" panose="020B0604020202020204" pitchFamily="34" charset="0"/>
                <a:cs typeface="Arial" panose="020B0604020202020204" pitchFamily="34" charset="0"/>
              </a:rPr>
              <a:t>buf</a:t>
            </a:r>
            <a:endParaRPr lang="en-US" sz="1600" b="1" dirty="0">
              <a:latin typeface="Arial" panose="020B0604020202020204" pitchFamily="34" charset="0"/>
              <a:cs typeface="Arial" panose="020B0604020202020204" pitchFamily="34" charset="0"/>
            </a:endParaRPr>
          </a:p>
        </p:txBody>
      </p:sp>
      <p:sp>
        <p:nvSpPr>
          <p:cNvPr id="18" name="Rectangle 17"/>
          <p:cNvSpPr/>
          <p:nvPr/>
        </p:nvSpPr>
        <p:spPr>
          <a:xfrm>
            <a:off x="446616" y="4754940"/>
            <a:ext cx="3211607" cy="1569660"/>
          </a:xfrm>
          <a:prstGeom prst="rect">
            <a:avLst/>
          </a:prstGeom>
          <a:solidFill>
            <a:schemeClr val="tx2">
              <a:lumMod val="20000"/>
              <a:lumOff val="80000"/>
            </a:schemeClr>
          </a:solidFill>
        </p:spPr>
        <p:txBody>
          <a:bodyPr wrap="square">
            <a:spAutoFit/>
          </a:bodyPr>
          <a:lstStyle/>
          <a:p>
            <a:r>
              <a:rPr lang="en-US" sz="1600" dirty="0">
                <a:latin typeface="Courier New" panose="02070309020205020404" pitchFamily="49" charset="0"/>
                <a:cs typeface="Courier New" panose="02070309020205020404" pitchFamily="49" charset="0"/>
              </a:rPr>
              <a:t>void foo(char *input){</a:t>
            </a:r>
          </a:p>
          <a:p>
            <a:r>
              <a:rPr lang="en-US" sz="1600" dirty="0">
                <a:latin typeface="Courier New" panose="02070309020205020404" pitchFamily="49" charset="0"/>
                <a:cs typeface="Courier New" panose="02070309020205020404" pitchFamily="49" charset="0"/>
              </a:rPr>
              <a:t>   char </a:t>
            </a:r>
            <a:r>
              <a:rPr lang="en-US" sz="1600" dirty="0" err="1" smtClean="0">
                <a:latin typeface="Courier New" panose="02070309020205020404" pitchFamily="49" charset="0"/>
                <a:cs typeface="Courier New" panose="02070309020205020404" pitchFamily="49" charset="0"/>
              </a:rPr>
              <a:t>buf</a:t>
            </a:r>
            <a:r>
              <a:rPr lang="en-US" sz="1600" dirty="0" smtClean="0">
                <a:latin typeface="Courier New" panose="02070309020205020404" pitchFamily="49" charset="0"/>
                <a:cs typeface="Courier New" panose="02070309020205020404" pitchFamily="49" charset="0"/>
              </a:rPr>
              <a:t>[32]; </a:t>
            </a:r>
            <a:endParaRPr lang="en-US" sz="1600" dirty="0">
              <a:latin typeface="Courier New" panose="02070309020205020404" pitchFamily="49" charset="0"/>
              <a:cs typeface="Courier New" panose="02070309020205020404" pitchFamily="49" charset="0"/>
            </a:endParaRPr>
          </a:p>
          <a:p>
            <a:r>
              <a:rPr lang="en-US" sz="1600" dirty="0">
                <a:latin typeface="Courier New" panose="02070309020205020404" pitchFamily="49" charset="0"/>
                <a:cs typeface="Courier New" panose="02070309020205020404" pitchFamily="49" charset="0"/>
              </a:rPr>
              <a:t>   ...</a:t>
            </a:r>
          </a:p>
          <a:p>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strcpy</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buf</a:t>
            </a:r>
            <a:r>
              <a:rPr lang="en-US" sz="1600" dirty="0">
                <a:latin typeface="Courier New" panose="02070309020205020404" pitchFamily="49" charset="0"/>
                <a:cs typeface="Courier New" panose="02070309020205020404" pitchFamily="49" charset="0"/>
              </a:rPr>
              <a:t>, input);</a:t>
            </a:r>
          </a:p>
          <a:p>
            <a:r>
              <a:rPr lang="en-US" sz="1600" dirty="0">
                <a:latin typeface="Courier New" panose="02070309020205020404" pitchFamily="49" charset="0"/>
                <a:cs typeface="Courier New" panose="02070309020205020404" pitchFamily="49" charset="0"/>
              </a:rPr>
              <a:t>   return;</a:t>
            </a:r>
          </a:p>
          <a:p>
            <a:r>
              <a:rPr lang="en-US" sz="1600" dirty="0">
                <a:latin typeface="Courier New" panose="02070309020205020404" pitchFamily="49" charset="0"/>
                <a:cs typeface="Courier New" panose="02070309020205020404" pitchFamily="49" charset="0"/>
              </a:rPr>
              <a:t>}</a:t>
            </a:r>
          </a:p>
        </p:txBody>
      </p:sp>
      <p:sp>
        <p:nvSpPr>
          <p:cNvPr id="10" name="Rectangle 9"/>
          <p:cNvSpPr/>
          <p:nvPr/>
        </p:nvSpPr>
        <p:spPr>
          <a:xfrm>
            <a:off x="381000" y="685800"/>
            <a:ext cx="6705600" cy="1034129"/>
          </a:xfrm>
          <a:prstGeom prst="rect">
            <a:avLst/>
          </a:prstGeom>
        </p:spPr>
        <p:txBody>
          <a:bodyPr wrap="square">
            <a:spAutoFit/>
          </a:bodyPr>
          <a:lstStyle/>
          <a:p>
            <a:pPr lvl="0" defTabSz="457200">
              <a:spcBef>
                <a:spcPct val="20000"/>
              </a:spcBef>
            </a:pPr>
            <a:r>
              <a:rPr lang="en-US" sz="1800" b="1" kern="1200" dirty="0" smtClean="0">
                <a:latin typeface="+mj-lt"/>
                <a:ea typeface="+mn-ea"/>
              </a:rPr>
              <a:t>Gadgets:</a:t>
            </a:r>
          </a:p>
          <a:p>
            <a:pPr defTabSz="457200">
              <a:spcBef>
                <a:spcPct val="20000"/>
              </a:spcBef>
            </a:pPr>
            <a:r>
              <a:rPr lang="en-US" sz="1800" dirty="0">
                <a:latin typeface="+mj-lt"/>
              </a:rPr>
              <a:t>Address 1: </a:t>
            </a:r>
            <a:r>
              <a:rPr lang="en-US" sz="1800" dirty="0">
                <a:latin typeface="Courier New" panose="02070309020205020404" pitchFamily="49" charset="0"/>
                <a:cs typeface="Courier New" panose="02070309020205020404" pitchFamily="49" charset="0"/>
              </a:rPr>
              <a:t>pop %</a:t>
            </a:r>
            <a:r>
              <a:rPr lang="en-US" sz="1800" dirty="0" err="1">
                <a:latin typeface="Courier New" panose="02070309020205020404" pitchFamily="49" charset="0"/>
                <a:cs typeface="Courier New" panose="02070309020205020404" pitchFamily="49" charset="0"/>
              </a:rPr>
              <a:t>rbx</a:t>
            </a:r>
            <a:r>
              <a:rPr lang="en-US" sz="1800" dirty="0">
                <a:latin typeface="Courier New" panose="02070309020205020404" pitchFamily="49" charset="0"/>
                <a:cs typeface="Courier New" panose="02070309020205020404" pitchFamily="49" charset="0"/>
              </a:rPr>
              <a:t>; ret</a:t>
            </a:r>
          </a:p>
          <a:p>
            <a:pPr lvl="0" defTabSz="457200">
              <a:spcBef>
                <a:spcPct val="20000"/>
              </a:spcBef>
            </a:pPr>
            <a:r>
              <a:rPr lang="en-US" sz="1800" kern="1200" dirty="0" smtClean="0">
                <a:latin typeface="+mj-lt"/>
                <a:ea typeface="+mn-ea"/>
              </a:rPr>
              <a:t>Address 2: </a:t>
            </a:r>
            <a:r>
              <a:rPr lang="en-US" sz="1800" kern="1200" dirty="0" err="1" smtClean="0">
                <a:latin typeface="Courier New" panose="02070309020205020404" pitchFamily="49" charset="0"/>
                <a:cs typeface="Courier New" panose="02070309020205020404" pitchFamily="49" charset="0"/>
              </a:rPr>
              <a:t>mov</a:t>
            </a:r>
            <a:r>
              <a:rPr lang="en-US" sz="1800" kern="1200" dirty="0" smtClean="0">
                <a:latin typeface="Courier New" panose="02070309020205020404" pitchFamily="49" charset="0"/>
                <a:cs typeface="Courier New" panose="02070309020205020404" pitchFamily="49" charset="0"/>
              </a:rPr>
              <a:t> %</a:t>
            </a:r>
            <a:r>
              <a:rPr lang="en-US" sz="1800" kern="1200" dirty="0" err="1" smtClean="0">
                <a:latin typeface="Courier New" panose="02070309020205020404" pitchFamily="49" charset="0"/>
                <a:cs typeface="Courier New" panose="02070309020205020404" pitchFamily="49" charset="0"/>
              </a:rPr>
              <a:t>rbx</a:t>
            </a:r>
            <a:r>
              <a:rPr lang="en-US" sz="1800" kern="1200" dirty="0" smtClean="0">
                <a:latin typeface="Courier New" panose="02070309020205020404" pitchFamily="49" charset="0"/>
                <a:cs typeface="Courier New" panose="02070309020205020404" pitchFamily="49" charset="0"/>
              </a:rPr>
              <a:t>, %</a:t>
            </a:r>
            <a:r>
              <a:rPr lang="en-US" sz="1800" kern="1200" dirty="0" err="1" smtClean="0">
                <a:latin typeface="Courier New" panose="02070309020205020404" pitchFamily="49" charset="0"/>
                <a:cs typeface="Courier New" panose="02070309020205020404" pitchFamily="49" charset="0"/>
              </a:rPr>
              <a:t>rax</a:t>
            </a:r>
            <a:r>
              <a:rPr lang="en-US" sz="1800" kern="1200" dirty="0" smtClean="0">
                <a:latin typeface="Courier New" panose="02070309020205020404" pitchFamily="49" charset="0"/>
                <a:cs typeface="Courier New" panose="02070309020205020404" pitchFamily="49" charset="0"/>
              </a:rPr>
              <a:t>; ret</a:t>
            </a:r>
            <a:endParaRPr lang="en-US" sz="1800" kern="1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891856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71450"/>
            <a:ext cx="6934200" cy="342900"/>
          </a:xfrm>
        </p:spPr>
        <p:txBody>
          <a:bodyPr/>
          <a:lstStyle/>
          <a:p>
            <a:r>
              <a:rPr lang="en-US" dirty="0" smtClean="0"/>
              <a:t>ROP Demonstration: Looking for Gadgets</a:t>
            </a:r>
            <a:endParaRPr lang="en-US" dirty="0"/>
          </a:p>
        </p:txBody>
      </p:sp>
      <p:sp>
        <p:nvSpPr>
          <p:cNvPr id="3" name="Text Placeholder 2"/>
          <p:cNvSpPr>
            <a:spLocks noGrp="1"/>
          </p:cNvSpPr>
          <p:nvPr>
            <p:ph type="body" idx="1"/>
          </p:nvPr>
        </p:nvSpPr>
        <p:spPr>
          <a:xfrm>
            <a:off x="457200" y="685800"/>
            <a:ext cx="8458200" cy="4303359"/>
          </a:xfrm>
        </p:spPr>
        <p:txBody>
          <a:bodyPr>
            <a:spAutoFit/>
          </a:bodyPr>
          <a:lstStyle/>
          <a:p>
            <a:r>
              <a:rPr lang="en-US" sz="1800" dirty="0" smtClean="0">
                <a:latin typeface="Arial" panose="020B0604020202020204" pitchFamily="34" charset="0"/>
                <a:cs typeface="Arial" panose="020B0604020202020204" pitchFamily="34" charset="0"/>
              </a:rPr>
              <a:t>How to identify useful gadgets in your code:</a:t>
            </a:r>
          </a:p>
          <a:p>
            <a:pPr marL="457200" indent="-457200">
              <a:tabLst>
                <a:tab pos="228600" algn="l"/>
              </a:tabLst>
            </a:pPr>
            <a:endParaRPr lang="en-US" sz="1800" dirty="0">
              <a:latin typeface="Arial" panose="020B0604020202020204" pitchFamily="34" charset="0"/>
              <a:cs typeface="Arial" panose="020B0604020202020204" pitchFamily="34" charset="0"/>
            </a:endParaRPr>
          </a:p>
          <a:p>
            <a:pPr marL="457200" indent="-457200">
              <a:tabLst>
                <a:tab pos="228600" algn="l"/>
              </a:tabLst>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a gadget must come from the supplied gadget "farm"</a:t>
            </a:r>
          </a:p>
          <a:p>
            <a:pPr marL="457200" indent="-457200">
              <a:tabLst>
                <a:tab pos="228600" algn="l"/>
              </a:tabLst>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a gadget must end with the byte </a:t>
            </a:r>
            <a:r>
              <a:rPr lang="en-US" sz="1800" dirty="0" smtClean="0">
                <a:latin typeface="Courier New" panose="02070309020205020404" pitchFamily="49" charset="0"/>
                <a:cs typeface="Courier New" panose="02070309020205020404" pitchFamily="49" charset="0"/>
              </a:rPr>
              <a:t>c3</a:t>
            </a:r>
            <a:r>
              <a:rPr lang="en-US" sz="1800" dirty="0" smtClean="0">
                <a:latin typeface="Arial" panose="020B0604020202020204" pitchFamily="34" charset="0"/>
                <a:cs typeface="Arial" panose="020B0604020202020204" pitchFamily="34" charset="0"/>
              </a:rPr>
              <a:t> (corresponding to </a:t>
            </a:r>
            <a:r>
              <a:rPr lang="en-US" sz="1800" dirty="0" err="1" smtClean="0">
                <a:latin typeface="Courier New" panose="02070309020205020404" pitchFamily="49" charset="0"/>
                <a:cs typeface="Courier New" panose="02070309020205020404" pitchFamily="49" charset="0"/>
              </a:rPr>
              <a:t>retq</a:t>
            </a:r>
            <a:r>
              <a:rPr lang="en-US" sz="1800" dirty="0" smtClean="0">
                <a:latin typeface="Arial" panose="020B0604020202020204" pitchFamily="34" charset="0"/>
                <a:cs typeface="Arial" panose="020B0604020202020204" pitchFamily="34" charset="0"/>
              </a:rPr>
              <a:t>)</a:t>
            </a:r>
          </a:p>
          <a:p>
            <a:pPr marL="457200" indent="-457200">
              <a:tabLst>
                <a:tab pos="228600" algn="l"/>
              </a:tabLst>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a:t>
            </a:r>
            <a:r>
              <a:rPr lang="en-US" sz="1800" dirty="0" smtClean="0">
                <a:latin typeface="Courier New" panose="02070309020205020404" pitchFamily="49" charset="0"/>
                <a:cs typeface="Courier New" panose="02070309020205020404" pitchFamily="49" charset="0"/>
              </a:rPr>
              <a:t>pop</a:t>
            </a:r>
            <a:r>
              <a:rPr lang="en-US" sz="1800" dirty="0" smtClean="0">
                <a:latin typeface="Arial" panose="020B0604020202020204" pitchFamily="34" charset="0"/>
                <a:cs typeface="Arial" panose="020B0604020202020204" pitchFamily="34" charset="0"/>
              </a:rPr>
              <a:t> and </a:t>
            </a:r>
            <a:r>
              <a:rPr lang="en-US" sz="1800" dirty="0" err="1" smtClean="0">
                <a:latin typeface="Courier New" panose="02070309020205020404" pitchFamily="49" charset="0"/>
                <a:cs typeface="Courier New" panose="02070309020205020404" pitchFamily="49" charset="0"/>
              </a:rPr>
              <a:t>mov</a:t>
            </a:r>
            <a:r>
              <a:rPr lang="en-US" sz="1800" dirty="0" smtClean="0">
                <a:latin typeface="Arial" panose="020B0604020202020204" pitchFamily="34" charset="0"/>
                <a:cs typeface="Arial" panose="020B0604020202020204" pitchFamily="34" charset="0"/>
              </a:rPr>
              <a:t> instructions are useful</a:t>
            </a:r>
          </a:p>
          <a:p>
            <a:pPr marL="457200" indent="-457200">
              <a:tabLst>
                <a:tab pos="228600" algn="l"/>
              </a:tabLst>
            </a:pP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so are carefully-chosen constants</a:t>
            </a:r>
          </a:p>
          <a:p>
            <a:pPr marL="457200" indent="-457200">
              <a:tabLst>
                <a:tab pos="228600" algn="l"/>
              </a:tabLst>
            </a:pPr>
            <a:endParaRPr lang="en-US" sz="1800" dirty="0">
              <a:latin typeface="Arial" panose="020B0604020202020204" pitchFamily="34" charset="0"/>
              <a:cs typeface="Arial" panose="020B0604020202020204" pitchFamily="34" charset="0"/>
            </a:endParaRPr>
          </a:p>
          <a:p>
            <a:pPr marL="457200" indent="-457200">
              <a:tabLst>
                <a:tab pos="228600" algn="l"/>
              </a:tabLst>
            </a:pPr>
            <a:r>
              <a:rPr lang="en-US" sz="1800" dirty="0" smtClean="0">
                <a:latin typeface="Arial" panose="020B0604020202020204" pitchFamily="34" charset="0"/>
                <a:cs typeface="Arial" panose="020B0604020202020204" pitchFamily="34" charset="0"/>
              </a:rPr>
              <a:t>You must use </a:t>
            </a:r>
            <a:r>
              <a:rPr lang="en-US" sz="1800" dirty="0" err="1" smtClean="0">
                <a:latin typeface="Courier New" panose="02070309020205020404" pitchFamily="49" charset="0"/>
                <a:cs typeface="Courier New" panose="02070309020205020404" pitchFamily="49" charset="0"/>
              </a:rPr>
              <a:t>objdump</a:t>
            </a:r>
            <a:r>
              <a:rPr lang="en-US" sz="1800" dirty="0" smtClean="0">
                <a:latin typeface="Arial" panose="020B0604020202020204" pitchFamily="34" charset="0"/>
                <a:cs typeface="Arial" panose="020B0604020202020204" pitchFamily="34" charset="0"/>
              </a:rPr>
              <a:t> to examine </a:t>
            </a:r>
            <a:r>
              <a:rPr lang="en-US" sz="1800" dirty="0" err="1" smtClean="0">
                <a:latin typeface="Courier New" panose="02070309020205020404" pitchFamily="49" charset="0"/>
                <a:cs typeface="Courier New" panose="02070309020205020404" pitchFamily="49" charset="0"/>
              </a:rPr>
              <a:t>farm.o</a:t>
            </a:r>
            <a:r>
              <a:rPr lang="en-US" sz="1800" dirty="0" smtClean="0">
                <a:latin typeface="Arial" panose="020B0604020202020204" pitchFamily="34" charset="0"/>
                <a:cs typeface="Arial" panose="020B0604020202020204" pitchFamily="34" charset="0"/>
              </a:rPr>
              <a:t> for candidate gadgets.</a:t>
            </a:r>
          </a:p>
          <a:p>
            <a:pPr marL="457200" indent="-457200">
              <a:tabLst>
                <a:tab pos="228600" algn="l"/>
              </a:tabLst>
            </a:pPr>
            <a:endParaRPr lang="en-US" sz="1800" dirty="0">
              <a:latin typeface="Arial" panose="020B0604020202020204" pitchFamily="34" charset="0"/>
              <a:cs typeface="Arial" panose="020B0604020202020204" pitchFamily="34" charset="0"/>
            </a:endParaRPr>
          </a:p>
          <a:p>
            <a:pPr marL="0" indent="0">
              <a:tabLst>
                <a:tab pos="228600" algn="l"/>
              </a:tabLst>
            </a:pPr>
            <a:r>
              <a:rPr lang="en-US" sz="1800" dirty="0" smtClean="0">
                <a:latin typeface="Arial" panose="020B0604020202020204" pitchFamily="34" charset="0"/>
                <a:cs typeface="Arial" panose="020B0604020202020204" pitchFamily="34" charset="0"/>
              </a:rPr>
              <a:t>Then, you must determine the correct virtual addresses for those gadgets within </a:t>
            </a:r>
            <a:r>
              <a:rPr lang="en-US" sz="1800" dirty="0" err="1" smtClean="0">
                <a:latin typeface="Courier New" panose="02070309020205020404" pitchFamily="49" charset="0"/>
                <a:cs typeface="Courier New" panose="02070309020205020404" pitchFamily="49" charset="0"/>
              </a:rPr>
              <a:t>rtarget</a:t>
            </a:r>
            <a:r>
              <a:rPr lang="en-US" sz="1800" dirty="0" smtClean="0">
                <a:latin typeface="Arial" panose="020B0604020202020204" pitchFamily="34" charset="0"/>
                <a:cs typeface="Arial" panose="020B0604020202020204" pitchFamily="34" charset="0"/>
              </a:rPr>
              <a:t>.</a:t>
            </a:r>
          </a:p>
          <a:p>
            <a:pPr marL="457200" indent="-457200">
              <a:tabLst>
                <a:tab pos="228600" algn="l"/>
              </a:tabLst>
            </a:pPr>
            <a:endParaRPr lang="en-US" sz="1800" dirty="0">
              <a:latin typeface="Arial" panose="020B0604020202020204" pitchFamily="34" charset="0"/>
              <a:cs typeface="Arial" panose="020B0604020202020204" pitchFamily="34" charset="0"/>
            </a:endParaRPr>
          </a:p>
          <a:p>
            <a:pPr marL="457200" indent="-457200">
              <a:tabLst>
                <a:tab pos="228600" algn="l"/>
              </a:tabLst>
            </a:pPr>
            <a:r>
              <a:rPr lang="en-US" sz="1800" dirty="0" smtClean="0">
                <a:latin typeface="Arial" panose="020B0604020202020204" pitchFamily="34" charset="0"/>
                <a:cs typeface="Arial" panose="020B0604020202020204" pitchFamily="34" charset="0"/>
              </a:rPr>
              <a:t>Use </a:t>
            </a:r>
            <a:r>
              <a:rPr lang="en-US" sz="1800" dirty="0" err="1" smtClean="0">
                <a:latin typeface="Courier New" panose="02070309020205020404" pitchFamily="49" charset="0"/>
                <a:cs typeface="Courier New" panose="02070309020205020404" pitchFamily="49" charset="0"/>
              </a:rPr>
              <a:t>objdump</a:t>
            </a:r>
            <a:r>
              <a:rPr lang="en-US" sz="1800" dirty="0" smtClean="0">
                <a:latin typeface="Arial" panose="020B0604020202020204" pitchFamily="34" charset="0"/>
                <a:cs typeface="Arial" panose="020B0604020202020204" pitchFamily="34" charset="0"/>
              </a:rPr>
              <a:t> to examine </a:t>
            </a:r>
            <a:r>
              <a:rPr lang="en-US" sz="1800" dirty="0" err="1" smtClean="0">
                <a:latin typeface="Courier New" panose="02070309020205020404" pitchFamily="49" charset="0"/>
                <a:cs typeface="Courier New" panose="02070309020205020404" pitchFamily="49" charset="0"/>
              </a:rPr>
              <a:t>rtarget</a:t>
            </a:r>
            <a:r>
              <a:rPr lang="en-US" sz="1800" dirty="0" smtClean="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90075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71450"/>
            <a:ext cx="6934200" cy="342900"/>
          </a:xfrm>
        </p:spPr>
        <p:txBody>
          <a:bodyPr/>
          <a:lstStyle/>
          <a:p>
            <a:r>
              <a:rPr lang="en-US" dirty="0" smtClean="0"/>
              <a:t>ROP Demonstration: Looking for Gadgets</a:t>
            </a:r>
            <a:endParaRPr lang="en-US" dirty="0"/>
          </a:p>
        </p:txBody>
      </p:sp>
      <p:sp>
        <p:nvSpPr>
          <p:cNvPr id="3" name="Text Placeholder 2"/>
          <p:cNvSpPr>
            <a:spLocks noGrp="1"/>
          </p:cNvSpPr>
          <p:nvPr>
            <p:ph type="body" idx="1"/>
          </p:nvPr>
        </p:nvSpPr>
        <p:spPr>
          <a:xfrm>
            <a:off x="457200" y="685800"/>
            <a:ext cx="8458200" cy="369974"/>
          </a:xfrm>
        </p:spPr>
        <p:txBody>
          <a:bodyPr>
            <a:spAutoFit/>
          </a:bodyPr>
          <a:lstStyle/>
          <a:p>
            <a:r>
              <a:rPr lang="en-US" sz="1800" dirty="0" smtClean="0">
                <a:latin typeface="Arial" panose="020B0604020202020204" pitchFamily="34" charset="0"/>
                <a:cs typeface="Arial" panose="020B0604020202020204" pitchFamily="34" charset="0"/>
              </a:rPr>
              <a:t>Creative "</a:t>
            </a:r>
            <a:r>
              <a:rPr lang="en-US" sz="1800" dirty="0" err="1" smtClean="0">
                <a:latin typeface="Arial" panose="020B0604020202020204" pitchFamily="34" charset="0"/>
                <a:cs typeface="Arial" panose="020B0604020202020204" pitchFamily="34" charset="0"/>
              </a:rPr>
              <a:t>subsetting</a:t>
            </a:r>
            <a:r>
              <a:rPr lang="en-US" sz="1800" dirty="0" smtClean="0">
                <a:latin typeface="Arial" panose="020B0604020202020204" pitchFamily="34" charset="0"/>
                <a:cs typeface="Arial" panose="020B0604020202020204" pitchFamily="34" charset="0"/>
              </a:rPr>
              <a:t>" of the machine code bytes may be useful:</a:t>
            </a:r>
            <a:endParaRPr lang="en-US" sz="1800" dirty="0">
              <a:latin typeface="Arial" panose="020B0604020202020204" pitchFamily="34" charset="0"/>
              <a:cs typeface="Arial" panose="020B0604020202020204" pitchFamily="34" charset="0"/>
            </a:endParaRPr>
          </a:p>
        </p:txBody>
      </p:sp>
      <p:sp>
        <p:nvSpPr>
          <p:cNvPr id="4" name="Rectangle 3"/>
          <p:cNvSpPr/>
          <p:nvPr/>
        </p:nvSpPr>
        <p:spPr>
          <a:xfrm>
            <a:off x="442986" y="1219200"/>
            <a:ext cx="7253214" cy="5047536"/>
          </a:xfrm>
          <a:prstGeom prst="rect">
            <a:avLst/>
          </a:prstGeom>
          <a:solidFill>
            <a:schemeClr val="tx1"/>
          </a:solidFill>
        </p:spPr>
        <p:txBody>
          <a:bodyPr wrap="square">
            <a:spAutoFit/>
          </a:bodyPr>
          <a:lstStyle/>
          <a:p>
            <a:r>
              <a:rPr lang="pt-BR" sz="1400" dirty="0">
                <a:solidFill>
                  <a:srgbClr val="FFFF00"/>
                </a:solidFill>
                <a:latin typeface="Courier New" panose="02070309020205020404" pitchFamily="49" charset="0"/>
                <a:cs typeface="Courier New" panose="02070309020205020404" pitchFamily="49" charset="0"/>
              </a:rPr>
              <a:t>0000000000000000 &lt;start_farm&gt;:</a:t>
            </a:r>
          </a:p>
          <a:p>
            <a:r>
              <a:rPr lang="pt-BR" sz="1400" dirty="0">
                <a:solidFill>
                  <a:srgbClr val="FFFF00"/>
                </a:solidFill>
                <a:latin typeface="Courier New" panose="02070309020205020404" pitchFamily="49" charset="0"/>
                <a:cs typeface="Courier New" panose="02070309020205020404" pitchFamily="49" charset="0"/>
              </a:rPr>
              <a:t>   0:	b8 01 00 00 00       	mov    $0x1,%eax</a:t>
            </a:r>
          </a:p>
          <a:p>
            <a:r>
              <a:rPr lang="pt-BR" sz="1400" dirty="0">
                <a:solidFill>
                  <a:srgbClr val="FFFF00"/>
                </a:solidFill>
                <a:latin typeface="Courier New" panose="02070309020205020404" pitchFamily="49" charset="0"/>
                <a:cs typeface="Courier New" panose="02070309020205020404" pitchFamily="49" charset="0"/>
              </a:rPr>
              <a:t>   5:	c3                   	retq   </a:t>
            </a:r>
          </a:p>
          <a:p>
            <a:endParaRPr lang="pt-BR" sz="1400" dirty="0">
              <a:solidFill>
                <a:srgbClr val="FFFF00"/>
              </a:solidFill>
              <a:latin typeface="Courier New" panose="02070309020205020404" pitchFamily="49" charset="0"/>
              <a:cs typeface="Courier New" panose="02070309020205020404" pitchFamily="49" charset="0"/>
            </a:endParaRPr>
          </a:p>
          <a:p>
            <a:r>
              <a:rPr lang="pt-BR" sz="1400" dirty="0">
                <a:solidFill>
                  <a:srgbClr val="FFFF00"/>
                </a:solidFill>
                <a:latin typeface="Courier New" panose="02070309020205020404" pitchFamily="49" charset="0"/>
                <a:cs typeface="Courier New" panose="02070309020205020404" pitchFamily="49" charset="0"/>
              </a:rPr>
              <a:t>0000000000000006 &lt;getval_168&gt;:</a:t>
            </a:r>
          </a:p>
          <a:p>
            <a:r>
              <a:rPr lang="pt-BR" sz="1400" dirty="0">
                <a:solidFill>
                  <a:srgbClr val="FFFF00"/>
                </a:solidFill>
                <a:latin typeface="Courier New" panose="02070309020205020404" pitchFamily="49" charset="0"/>
                <a:cs typeface="Courier New" panose="02070309020205020404" pitchFamily="49" charset="0"/>
              </a:rPr>
              <a:t>   6:	b8 48 89 c7 94       	mov    $0x94c78948,%eax</a:t>
            </a:r>
          </a:p>
          <a:p>
            <a:r>
              <a:rPr lang="pt-BR" sz="1400" dirty="0">
                <a:solidFill>
                  <a:srgbClr val="FFFF00"/>
                </a:solidFill>
                <a:latin typeface="Courier New" panose="02070309020205020404" pitchFamily="49" charset="0"/>
                <a:cs typeface="Courier New" panose="02070309020205020404" pitchFamily="49" charset="0"/>
              </a:rPr>
              <a:t>   b:	c3                   	retq   </a:t>
            </a:r>
          </a:p>
          <a:p>
            <a:endParaRPr lang="pt-BR" sz="1400" dirty="0">
              <a:solidFill>
                <a:srgbClr val="FFFF00"/>
              </a:solidFill>
              <a:latin typeface="Courier New" panose="02070309020205020404" pitchFamily="49" charset="0"/>
              <a:cs typeface="Courier New" panose="02070309020205020404" pitchFamily="49" charset="0"/>
            </a:endParaRPr>
          </a:p>
          <a:p>
            <a:r>
              <a:rPr lang="pt-BR" sz="1400" dirty="0">
                <a:solidFill>
                  <a:srgbClr val="FFFF00"/>
                </a:solidFill>
                <a:latin typeface="Courier New" panose="02070309020205020404" pitchFamily="49" charset="0"/>
                <a:cs typeface="Courier New" panose="02070309020205020404" pitchFamily="49" charset="0"/>
              </a:rPr>
              <a:t>000000000000000c &lt;getval_448&gt;:</a:t>
            </a:r>
          </a:p>
          <a:p>
            <a:r>
              <a:rPr lang="pt-BR" sz="1400" dirty="0">
                <a:solidFill>
                  <a:srgbClr val="FFFF00"/>
                </a:solidFill>
                <a:latin typeface="Courier New" panose="02070309020205020404" pitchFamily="49" charset="0"/>
                <a:cs typeface="Courier New" panose="02070309020205020404" pitchFamily="49" charset="0"/>
              </a:rPr>
              <a:t>   c:	b8 7e 58 89 c7       	mov    $0xc789587e,%eax</a:t>
            </a:r>
          </a:p>
          <a:p>
            <a:r>
              <a:rPr lang="pt-BR" sz="1400" dirty="0">
                <a:solidFill>
                  <a:srgbClr val="FFFF00"/>
                </a:solidFill>
                <a:latin typeface="Courier New" panose="02070309020205020404" pitchFamily="49" charset="0"/>
                <a:cs typeface="Courier New" panose="02070309020205020404" pitchFamily="49" charset="0"/>
              </a:rPr>
              <a:t>  11:	c3                   	retq   </a:t>
            </a:r>
          </a:p>
          <a:p>
            <a:endParaRPr lang="pt-BR" sz="1400" dirty="0">
              <a:solidFill>
                <a:srgbClr val="FFFF00"/>
              </a:solidFill>
              <a:latin typeface="Courier New" panose="02070309020205020404" pitchFamily="49" charset="0"/>
              <a:cs typeface="Courier New" panose="02070309020205020404" pitchFamily="49" charset="0"/>
            </a:endParaRPr>
          </a:p>
          <a:p>
            <a:r>
              <a:rPr lang="pt-BR" sz="1400" dirty="0">
                <a:solidFill>
                  <a:srgbClr val="FFFF00"/>
                </a:solidFill>
                <a:latin typeface="Courier New" panose="02070309020205020404" pitchFamily="49" charset="0"/>
                <a:cs typeface="Courier New" panose="02070309020205020404" pitchFamily="49" charset="0"/>
              </a:rPr>
              <a:t>0000000000000012 &lt;getval_387&gt;:</a:t>
            </a:r>
          </a:p>
          <a:p>
            <a:r>
              <a:rPr lang="pt-BR" sz="1400" dirty="0">
                <a:solidFill>
                  <a:srgbClr val="FFFF00"/>
                </a:solidFill>
                <a:latin typeface="Courier New" panose="02070309020205020404" pitchFamily="49" charset="0"/>
                <a:cs typeface="Courier New" panose="02070309020205020404" pitchFamily="49" charset="0"/>
              </a:rPr>
              <a:t>  12:	b8 48 89 c7 c3       	mov    $0xc3c78948,%eax</a:t>
            </a:r>
          </a:p>
          <a:p>
            <a:r>
              <a:rPr lang="pt-BR" sz="1400" dirty="0">
                <a:solidFill>
                  <a:srgbClr val="FFFF00"/>
                </a:solidFill>
                <a:latin typeface="Courier New" panose="02070309020205020404" pitchFamily="49" charset="0"/>
                <a:cs typeface="Courier New" panose="02070309020205020404" pitchFamily="49" charset="0"/>
              </a:rPr>
              <a:t>  17:	c3                   	retq   </a:t>
            </a:r>
          </a:p>
          <a:p>
            <a:endParaRPr lang="pt-BR" sz="1400" dirty="0">
              <a:solidFill>
                <a:srgbClr val="FFFF00"/>
              </a:solidFill>
              <a:latin typeface="Courier New" panose="02070309020205020404" pitchFamily="49" charset="0"/>
              <a:cs typeface="Courier New" panose="02070309020205020404" pitchFamily="49" charset="0"/>
            </a:endParaRPr>
          </a:p>
          <a:p>
            <a:r>
              <a:rPr lang="pt-BR" sz="1400" dirty="0">
                <a:solidFill>
                  <a:srgbClr val="FFFF00"/>
                </a:solidFill>
                <a:latin typeface="Courier New" panose="02070309020205020404" pitchFamily="49" charset="0"/>
                <a:cs typeface="Courier New" panose="02070309020205020404" pitchFamily="49" charset="0"/>
              </a:rPr>
              <a:t>0000000000000018 &lt;getval_247&gt;:</a:t>
            </a:r>
          </a:p>
          <a:p>
            <a:r>
              <a:rPr lang="pt-BR" sz="1400" dirty="0">
                <a:solidFill>
                  <a:srgbClr val="FFFF00"/>
                </a:solidFill>
                <a:latin typeface="Courier New" panose="02070309020205020404" pitchFamily="49" charset="0"/>
                <a:cs typeface="Courier New" panose="02070309020205020404" pitchFamily="49" charset="0"/>
              </a:rPr>
              <a:t>  18:	b8 18 90 90 90       	mov    $0x90909018,%eax</a:t>
            </a:r>
          </a:p>
          <a:p>
            <a:r>
              <a:rPr lang="pt-BR" sz="1400" dirty="0">
                <a:solidFill>
                  <a:srgbClr val="FFFF00"/>
                </a:solidFill>
                <a:latin typeface="Courier New" panose="02070309020205020404" pitchFamily="49" charset="0"/>
                <a:cs typeface="Courier New" panose="02070309020205020404" pitchFamily="49" charset="0"/>
              </a:rPr>
              <a:t>  1d:	c3                   	retq   </a:t>
            </a:r>
          </a:p>
          <a:p>
            <a:endParaRPr lang="pt-BR" sz="1400" dirty="0">
              <a:solidFill>
                <a:srgbClr val="FFFF00"/>
              </a:solidFill>
              <a:latin typeface="Courier New" panose="02070309020205020404" pitchFamily="49" charset="0"/>
              <a:cs typeface="Courier New" panose="02070309020205020404" pitchFamily="49" charset="0"/>
            </a:endParaRPr>
          </a:p>
          <a:p>
            <a:r>
              <a:rPr lang="pt-BR" sz="1400" dirty="0">
                <a:solidFill>
                  <a:srgbClr val="FFFF00"/>
                </a:solidFill>
                <a:latin typeface="Courier New" panose="02070309020205020404" pitchFamily="49" charset="0"/>
                <a:cs typeface="Courier New" panose="02070309020205020404" pitchFamily="49" charset="0"/>
              </a:rPr>
              <a:t>000000000000001e &lt;addval_452&gt;:</a:t>
            </a:r>
          </a:p>
          <a:p>
            <a:r>
              <a:rPr lang="pt-BR" sz="1400" dirty="0">
                <a:solidFill>
                  <a:srgbClr val="FFFF00"/>
                </a:solidFill>
                <a:latin typeface="Courier New" panose="02070309020205020404" pitchFamily="49" charset="0"/>
                <a:cs typeface="Courier New" panose="02070309020205020404" pitchFamily="49" charset="0"/>
              </a:rPr>
              <a:t>  1e:	8d 87 48 89 c7 c3    	lea    -0x3c3876b8(%rdi),%eax</a:t>
            </a:r>
          </a:p>
          <a:p>
            <a:r>
              <a:rPr lang="pt-BR" sz="1400" dirty="0">
                <a:solidFill>
                  <a:srgbClr val="FFFF00"/>
                </a:solidFill>
                <a:latin typeface="Courier New" panose="02070309020205020404" pitchFamily="49" charset="0"/>
                <a:cs typeface="Courier New" panose="02070309020205020404" pitchFamily="49" charset="0"/>
              </a:rPr>
              <a:t>  24:	c3                   	retq </a:t>
            </a:r>
            <a:endParaRPr lang="en-US" sz="1400" dirty="0">
              <a:solidFill>
                <a:srgbClr val="FFFF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548350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a:t>
            </a:r>
            <a:endParaRPr lang="en-US" dirty="0"/>
          </a:p>
        </p:txBody>
      </p:sp>
      <p:sp>
        <p:nvSpPr>
          <p:cNvPr id="5" name="Text Placeholder 2"/>
          <p:cNvSpPr txBox="1">
            <a:spLocks/>
          </p:cNvSpPr>
          <p:nvPr/>
        </p:nvSpPr>
        <p:spPr bwMode="auto">
          <a:xfrm>
            <a:off x="457200" y="685800"/>
            <a:ext cx="8458200" cy="2549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482600"/>
            <a:r>
              <a:rPr lang="en-US" sz="1800" b="1" kern="0" dirty="0" err="1" smtClean="0">
                <a:latin typeface="Courier New" panose="02070309020205020404" pitchFamily="49" charset="0"/>
                <a:ea typeface="Courier New"/>
                <a:cs typeface="Courier New" panose="02070309020205020404" pitchFamily="49" charset="0"/>
                <a:sym typeface="Courier New"/>
              </a:rPr>
              <a:t>objdump</a:t>
            </a:r>
            <a:r>
              <a:rPr lang="en-US" sz="1800" b="1" kern="0" dirty="0" smtClean="0">
                <a:latin typeface="Courier New" panose="02070309020205020404" pitchFamily="49" charset="0"/>
                <a:ea typeface="Courier New"/>
                <a:cs typeface="Courier New" panose="02070309020205020404" pitchFamily="49" charset="0"/>
                <a:sym typeface="Courier New"/>
              </a:rPr>
              <a:t> –d</a:t>
            </a:r>
            <a:r>
              <a:rPr lang="en-US" sz="1800" b="1" kern="0" dirty="0" smtClean="0">
                <a:latin typeface="Arial" panose="020B0604020202020204" pitchFamily="34" charset="0"/>
                <a:ea typeface="Courier New"/>
                <a:cs typeface="Arial" panose="020B0604020202020204" pitchFamily="34" charset="0"/>
                <a:sym typeface="Courier New"/>
              </a:rPr>
              <a:t> </a:t>
            </a:r>
          </a:p>
          <a:p>
            <a:pPr marL="882650" lvl="1" indent="-342900"/>
            <a:r>
              <a:rPr lang="en-US" sz="1600" kern="0" dirty="0" smtClean="0">
                <a:latin typeface="Arial" panose="020B0604020202020204" pitchFamily="34" charset="0"/>
                <a:ea typeface="Courier New"/>
                <a:cs typeface="Arial" panose="020B0604020202020204" pitchFamily="34" charset="0"/>
                <a:sym typeface="Courier New"/>
              </a:rPr>
              <a:t>View byte code and assembly instructions, determine stack offsets</a:t>
            </a:r>
          </a:p>
          <a:p>
            <a:pPr marL="482600"/>
            <a:r>
              <a:rPr lang="en-US" sz="1800" b="1" kern="0" dirty="0" smtClean="0">
                <a:latin typeface="Courier New" panose="02070309020205020404" pitchFamily="49" charset="0"/>
                <a:ea typeface="Courier New"/>
                <a:cs typeface="Courier New" panose="02070309020205020404" pitchFamily="49" charset="0"/>
                <a:sym typeface="Courier New"/>
              </a:rPr>
              <a:t>./hex2raw</a:t>
            </a:r>
          </a:p>
          <a:p>
            <a:pPr marL="882650" lvl="1" indent="-342900"/>
            <a:r>
              <a:rPr lang="en" sz="1600" kern="0" dirty="0" smtClean="0">
                <a:latin typeface="Arial" panose="020B0604020202020204" pitchFamily="34" charset="0"/>
                <a:cs typeface="Arial" panose="020B0604020202020204" pitchFamily="34" charset="0"/>
              </a:rPr>
              <a:t>Pass raw ASCII strings to targets</a:t>
            </a:r>
          </a:p>
          <a:p>
            <a:pPr marL="482600"/>
            <a:r>
              <a:rPr lang="en-US" sz="1800" b="1" kern="0" dirty="0" err="1" smtClean="0">
                <a:latin typeface="Courier New" panose="02070309020205020404" pitchFamily="49" charset="0"/>
                <a:cs typeface="Courier New" panose="02070309020205020404" pitchFamily="49" charset="0"/>
              </a:rPr>
              <a:t>gdb</a:t>
            </a:r>
            <a:endParaRPr lang="en-US" sz="1800" b="1" kern="0" dirty="0" smtClean="0">
              <a:latin typeface="Courier New" panose="02070309020205020404" pitchFamily="49" charset="0"/>
              <a:cs typeface="Courier New" panose="02070309020205020404" pitchFamily="49" charset="0"/>
            </a:endParaRPr>
          </a:p>
          <a:p>
            <a:pPr marL="882650" lvl="1" indent="-342900"/>
            <a:r>
              <a:rPr lang="en" sz="1600" kern="0" dirty="0" smtClean="0">
                <a:latin typeface="Arial" panose="020B0604020202020204" pitchFamily="34" charset="0"/>
                <a:cs typeface="Arial" panose="020B0604020202020204" pitchFamily="34" charset="0"/>
              </a:rPr>
              <a:t>Step through execution, determine stack addresses</a:t>
            </a:r>
          </a:p>
          <a:p>
            <a:pPr marL="482600"/>
            <a:r>
              <a:rPr lang="en-US" sz="1800" b="1" kern="0" dirty="0" err="1" smtClean="0">
                <a:latin typeface="Courier New" panose="02070309020205020404" pitchFamily="49" charset="0"/>
                <a:cs typeface="Courier New" panose="02070309020205020404" pitchFamily="49" charset="0"/>
              </a:rPr>
              <a:t>gcc</a:t>
            </a:r>
            <a:r>
              <a:rPr lang="en" sz="1800" b="1" kern="0" dirty="0" smtClean="0">
                <a:latin typeface="Courier New" panose="02070309020205020404" pitchFamily="49" charset="0"/>
                <a:cs typeface="Courier New" panose="02070309020205020404" pitchFamily="49" charset="0"/>
              </a:rPr>
              <a:t> –c</a:t>
            </a:r>
          </a:p>
          <a:p>
            <a:pPr marL="882650" lvl="1" indent="-342900"/>
            <a:r>
              <a:rPr lang="en" sz="1600" kern="0" dirty="0" smtClean="0">
                <a:latin typeface="Arial" panose="020B0604020202020204" pitchFamily="34" charset="0"/>
                <a:cs typeface="Arial" panose="020B0604020202020204" pitchFamily="34" charset="0"/>
              </a:rPr>
              <a:t>Generate object file from assembly language file</a:t>
            </a:r>
          </a:p>
        </p:txBody>
      </p:sp>
    </p:spTree>
    <p:extLst>
      <p:ext uri="{BB962C8B-B14F-4D97-AF65-F5344CB8AC3E}">
        <p14:creationId xmlns:p14="http://schemas.microsoft.com/office/powerpoint/2010/main" val="34961899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304800" y="92920"/>
            <a:ext cx="7592099" cy="553968"/>
          </a:xfrm>
          <a:prstGeom prst="rect">
            <a:avLst/>
          </a:prstGeom>
        </p:spPr>
        <p:txBody>
          <a:bodyPr lIns="91425" tIns="91425" rIns="91425" bIns="91425" anchor="ctr" anchorCtr="0">
            <a:spAutoFit/>
          </a:bodyPr>
          <a:lstStyle/>
          <a:p>
            <a:pPr>
              <a:spcBef>
                <a:spcPts val="0"/>
              </a:spcBef>
              <a:buNone/>
            </a:pPr>
            <a:r>
              <a:rPr lang="en" dirty="0" smtClean="0"/>
              <a:t>More Tips</a:t>
            </a:r>
            <a:endParaRPr lang="en" dirty="0"/>
          </a:p>
        </p:txBody>
      </p:sp>
      <p:sp>
        <p:nvSpPr>
          <p:cNvPr id="5" name="Shape 156"/>
          <p:cNvSpPr txBox="1">
            <a:spLocks/>
          </p:cNvSpPr>
          <p:nvPr/>
        </p:nvSpPr>
        <p:spPr bwMode="auto">
          <a:xfrm>
            <a:off x="396875" y="685800"/>
            <a:ext cx="7896300" cy="1723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3175" indent="0">
              <a:spcBef>
                <a:spcPts val="0"/>
              </a:spcBef>
              <a:buClr>
                <a:srgbClr val="990000"/>
              </a:buClr>
              <a:buSzPct val="58333"/>
            </a:pPr>
            <a:r>
              <a:rPr lang="en" kern="0" dirty="0" smtClean="0">
                <a:latin typeface="+mj-lt"/>
                <a:ea typeface="Courier New"/>
                <a:cs typeface="Courier New"/>
                <a:sym typeface="Courier New"/>
              </a:rPr>
              <a:t>Draw stack diagrams </a:t>
            </a:r>
          </a:p>
          <a:p>
            <a:pPr marL="3175" indent="0">
              <a:spcBef>
                <a:spcPts val="0"/>
              </a:spcBef>
              <a:buClr>
                <a:srgbClr val="990000"/>
              </a:buClr>
              <a:buSzPct val="58333"/>
            </a:pPr>
            <a:endParaRPr lang="en" kern="0" dirty="0" smtClean="0">
              <a:latin typeface="+mj-lt"/>
              <a:ea typeface="Courier New"/>
              <a:cs typeface="Courier New"/>
              <a:sym typeface="Courier New"/>
            </a:endParaRPr>
          </a:p>
          <a:p>
            <a:pPr marL="3175" indent="0">
              <a:spcBef>
                <a:spcPts val="0"/>
              </a:spcBef>
              <a:buClr>
                <a:srgbClr val="990000"/>
              </a:buClr>
              <a:buSzPct val="58333"/>
            </a:pPr>
            <a:r>
              <a:rPr lang="en" kern="0" dirty="0" smtClean="0">
                <a:latin typeface="+mj-lt"/>
                <a:ea typeface="Courier New"/>
                <a:cs typeface="Courier New"/>
                <a:sym typeface="Courier New"/>
              </a:rPr>
              <a:t>Be careful of byte ordering (little endian)</a:t>
            </a:r>
          </a:p>
          <a:p>
            <a:pPr marL="3175" indent="0">
              <a:spcBef>
                <a:spcPts val="0"/>
              </a:spcBef>
              <a:buClr>
                <a:srgbClr val="990000"/>
              </a:buClr>
              <a:buSzPct val="58333"/>
            </a:pPr>
            <a:endParaRPr lang="en" kern="0" dirty="0">
              <a:latin typeface="+mj-lt"/>
              <a:ea typeface="Courier New"/>
              <a:cs typeface="Courier New"/>
              <a:sym typeface="Courier New"/>
            </a:endParaRPr>
          </a:p>
          <a:p>
            <a:pPr marL="3175" indent="0">
              <a:spcBef>
                <a:spcPts val="0"/>
              </a:spcBef>
              <a:buClr>
                <a:srgbClr val="990000"/>
              </a:buClr>
              <a:buSzPct val="58333"/>
            </a:pPr>
            <a:r>
              <a:rPr lang="en" kern="0" dirty="0" smtClean="0">
                <a:latin typeface="+mj-lt"/>
                <a:ea typeface="Courier New"/>
                <a:cs typeface="Courier New"/>
                <a:sym typeface="Courier New"/>
              </a:rPr>
              <a:t>READ the assignment specification!</a:t>
            </a:r>
          </a:p>
        </p:txBody>
      </p:sp>
      <p:sp>
        <p:nvSpPr>
          <p:cNvPr id="2" name="Rectangle 1"/>
          <p:cNvSpPr/>
          <p:nvPr/>
        </p:nvSpPr>
        <p:spPr>
          <a:xfrm>
            <a:off x="533400" y="3820180"/>
            <a:ext cx="8305800" cy="523220"/>
          </a:xfrm>
          <a:prstGeom prst="rect">
            <a:avLst/>
          </a:prstGeom>
        </p:spPr>
        <p:txBody>
          <a:bodyPr wrap="square">
            <a:spAutoFit/>
          </a:bodyPr>
          <a:lstStyle/>
          <a:p>
            <a:r>
              <a:rPr lang="en-US" sz="1400" dirty="0">
                <a:latin typeface="Arial" panose="020B0604020202020204" pitchFamily="34" charset="0"/>
                <a:cs typeface="Arial" panose="020B0604020202020204" pitchFamily="34" charset="0"/>
              </a:rPr>
              <a:t>http://scs.hosted.panopto.com/Panopto/Podcast/Podcast.ashx?courseid=b96d90ae-9871-4fae-91e2-b1627b43e25e&amp;type=mp4</a:t>
            </a:r>
          </a:p>
        </p:txBody>
      </p:sp>
      <p:sp>
        <p:nvSpPr>
          <p:cNvPr id="6" name="Shape 156"/>
          <p:cNvSpPr txBox="1">
            <a:spLocks/>
          </p:cNvSpPr>
          <p:nvPr/>
        </p:nvSpPr>
        <p:spPr bwMode="auto">
          <a:xfrm>
            <a:off x="394063" y="2971800"/>
            <a:ext cx="7896300" cy="80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3175" indent="0">
              <a:spcBef>
                <a:spcPts val="0"/>
              </a:spcBef>
              <a:buClr>
                <a:srgbClr val="990000"/>
              </a:buClr>
              <a:buSzPct val="58333"/>
            </a:pPr>
            <a:r>
              <a:rPr lang="en" kern="0" dirty="0" smtClean="0">
                <a:latin typeface="+mj-lt"/>
                <a:ea typeface="Courier New"/>
                <a:cs typeface="Courier New"/>
                <a:sym typeface="Courier New"/>
              </a:rPr>
              <a:t>A video presentation of CMU's version is available as Recitation 5 at the link below:</a:t>
            </a:r>
          </a:p>
        </p:txBody>
      </p:sp>
    </p:spTree>
    <p:extLst>
      <p:ext uri="{BB962C8B-B14F-4D97-AF65-F5344CB8AC3E}">
        <p14:creationId xmlns:p14="http://schemas.microsoft.com/office/powerpoint/2010/main" val="3582228032"/>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04800" y="76200"/>
            <a:ext cx="7592099" cy="553968"/>
          </a:xfrm>
          <a:prstGeom prst="rect">
            <a:avLst/>
          </a:prstGeom>
        </p:spPr>
        <p:txBody>
          <a:bodyPr lIns="91425" tIns="91425" rIns="91425" bIns="91425" anchor="ctr" anchorCtr="0">
            <a:spAutoFit/>
          </a:bodyPr>
          <a:lstStyle/>
          <a:p>
            <a:pPr>
              <a:spcBef>
                <a:spcPts val="0"/>
              </a:spcBef>
              <a:buNone/>
            </a:pPr>
            <a:r>
              <a:rPr lang="en" dirty="0" smtClean="0"/>
              <a:t>x86-64 Registers</a:t>
            </a:r>
            <a:endParaRPr lang="en" dirty="0"/>
          </a:p>
        </p:txBody>
      </p:sp>
      <p:sp>
        <p:nvSpPr>
          <p:cNvPr id="93" name="Shape 93"/>
          <p:cNvSpPr/>
          <p:nvPr/>
        </p:nvSpPr>
        <p:spPr>
          <a:xfrm>
            <a:off x="1937374" y="1210681"/>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a:spcBef>
                <a:spcPts val="0"/>
              </a:spcBef>
              <a:buNone/>
            </a:pPr>
            <a:r>
              <a:rPr lang="en" sz="2400" dirty="0">
                <a:latin typeface="Courier New"/>
                <a:ea typeface="Courier New"/>
                <a:cs typeface="Courier New"/>
                <a:sym typeface="Courier New"/>
              </a:rPr>
              <a:t>%rax</a:t>
            </a:r>
          </a:p>
        </p:txBody>
      </p:sp>
      <p:sp>
        <p:nvSpPr>
          <p:cNvPr id="94" name="Shape 94"/>
          <p:cNvSpPr/>
          <p:nvPr/>
        </p:nvSpPr>
        <p:spPr>
          <a:xfrm>
            <a:off x="3142974" y="1232293"/>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a:spcBef>
                <a:spcPts val="0"/>
              </a:spcBef>
              <a:buNone/>
            </a:pPr>
            <a:r>
              <a:rPr lang="en" sz="1800">
                <a:latin typeface="Courier New"/>
                <a:ea typeface="Courier New"/>
                <a:cs typeface="Courier New"/>
                <a:sym typeface="Courier New"/>
              </a:rPr>
              <a:t>%eax</a:t>
            </a:r>
          </a:p>
        </p:txBody>
      </p:sp>
      <p:sp>
        <p:nvSpPr>
          <p:cNvPr id="95" name="Shape 95"/>
          <p:cNvSpPr/>
          <p:nvPr/>
        </p:nvSpPr>
        <p:spPr>
          <a:xfrm>
            <a:off x="1937374" y="1828636"/>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%rbx</a:t>
            </a:r>
          </a:p>
        </p:txBody>
      </p:sp>
      <p:sp>
        <p:nvSpPr>
          <p:cNvPr id="96" name="Shape 96"/>
          <p:cNvSpPr/>
          <p:nvPr/>
        </p:nvSpPr>
        <p:spPr>
          <a:xfrm>
            <a:off x="3142974" y="1850248"/>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%ebx</a:t>
            </a:r>
          </a:p>
        </p:txBody>
      </p:sp>
      <p:sp>
        <p:nvSpPr>
          <p:cNvPr id="97" name="Shape 97"/>
          <p:cNvSpPr/>
          <p:nvPr/>
        </p:nvSpPr>
        <p:spPr>
          <a:xfrm>
            <a:off x="1937374" y="3064545"/>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%rdx</a:t>
            </a:r>
          </a:p>
        </p:txBody>
      </p:sp>
      <p:sp>
        <p:nvSpPr>
          <p:cNvPr id="98" name="Shape 98"/>
          <p:cNvSpPr/>
          <p:nvPr/>
        </p:nvSpPr>
        <p:spPr>
          <a:xfrm>
            <a:off x="3142974" y="3086157"/>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%edx</a:t>
            </a:r>
          </a:p>
        </p:txBody>
      </p:sp>
      <p:sp>
        <p:nvSpPr>
          <p:cNvPr id="99" name="Shape 99"/>
          <p:cNvSpPr/>
          <p:nvPr/>
        </p:nvSpPr>
        <p:spPr>
          <a:xfrm>
            <a:off x="1937374" y="2446590"/>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%rcx</a:t>
            </a:r>
          </a:p>
        </p:txBody>
      </p:sp>
      <p:sp>
        <p:nvSpPr>
          <p:cNvPr id="100" name="Shape 100"/>
          <p:cNvSpPr/>
          <p:nvPr/>
        </p:nvSpPr>
        <p:spPr>
          <a:xfrm>
            <a:off x="3142974" y="2468202"/>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%ecx</a:t>
            </a:r>
          </a:p>
        </p:txBody>
      </p:sp>
      <p:sp>
        <p:nvSpPr>
          <p:cNvPr id="101" name="Shape 101"/>
          <p:cNvSpPr/>
          <p:nvPr/>
        </p:nvSpPr>
        <p:spPr>
          <a:xfrm>
            <a:off x="1937374" y="3682501"/>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dirty="0">
                <a:latin typeface="Courier New"/>
                <a:ea typeface="Courier New"/>
                <a:cs typeface="Courier New"/>
                <a:sym typeface="Courier New"/>
              </a:rPr>
              <a:t>%rsi</a:t>
            </a:r>
          </a:p>
        </p:txBody>
      </p:sp>
      <p:sp>
        <p:nvSpPr>
          <p:cNvPr id="102" name="Shape 102"/>
          <p:cNvSpPr/>
          <p:nvPr/>
        </p:nvSpPr>
        <p:spPr>
          <a:xfrm>
            <a:off x="3142974" y="3704113"/>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%esi</a:t>
            </a:r>
          </a:p>
        </p:txBody>
      </p:sp>
      <p:sp>
        <p:nvSpPr>
          <p:cNvPr id="103" name="Shape 103"/>
          <p:cNvSpPr/>
          <p:nvPr/>
        </p:nvSpPr>
        <p:spPr>
          <a:xfrm>
            <a:off x="1937374" y="4300456"/>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dirty="0">
                <a:latin typeface="Courier New"/>
                <a:ea typeface="Courier New"/>
                <a:cs typeface="Courier New"/>
                <a:sym typeface="Courier New"/>
              </a:rPr>
              <a:t>%rdi</a:t>
            </a:r>
          </a:p>
        </p:txBody>
      </p:sp>
      <p:sp>
        <p:nvSpPr>
          <p:cNvPr id="104" name="Shape 104"/>
          <p:cNvSpPr/>
          <p:nvPr/>
        </p:nvSpPr>
        <p:spPr>
          <a:xfrm>
            <a:off x="3142974" y="4322068"/>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%edi</a:t>
            </a:r>
          </a:p>
        </p:txBody>
      </p:sp>
      <p:sp>
        <p:nvSpPr>
          <p:cNvPr id="105" name="Shape 105"/>
          <p:cNvSpPr/>
          <p:nvPr/>
        </p:nvSpPr>
        <p:spPr>
          <a:xfrm>
            <a:off x="1937374" y="5536365"/>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%rbp</a:t>
            </a:r>
          </a:p>
        </p:txBody>
      </p:sp>
      <p:sp>
        <p:nvSpPr>
          <p:cNvPr id="106" name="Shape 106"/>
          <p:cNvSpPr/>
          <p:nvPr/>
        </p:nvSpPr>
        <p:spPr>
          <a:xfrm>
            <a:off x="3142974" y="5557977"/>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%ebp</a:t>
            </a:r>
          </a:p>
        </p:txBody>
      </p:sp>
      <p:sp>
        <p:nvSpPr>
          <p:cNvPr id="107" name="Shape 107"/>
          <p:cNvSpPr/>
          <p:nvPr/>
        </p:nvSpPr>
        <p:spPr>
          <a:xfrm>
            <a:off x="1937374" y="4918393"/>
            <a:ext cx="2583300" cy="553968"/>
          </a:xfrm>
          <a:prstGeom prst="rect">
            <a:avLst/>
          </a:prstGeom>
          <a:solidFill>
            <a:srgbClr val="EA9999"/>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%rsp</a:t>
            </a:r>
          </a:p>
        </p:txBody>
      </p:sp>
      <p:sp>
        <p:nvSpPr>
          <p:cNvPr id="108" name="Shape 108"/>
          <p:cNvSpPr/>
          <p:nvPr/>
        </p:nvSpPr>
        <p:spPr>
          <a:xfrm>
            <a:off x="3142974" y="4940022"/>
            <a:ext cx="1377599" cy="510745"/>
          </a:xfrm>
          <a:prstGeom prst="roundRect">
            <a:avLst>
              <a:gd name="adj" fmla="val 16667"/>
            </a:avLst>
          </a:prstGeom>
          <a:solidFill>
            <a:srgbClr val="F4CCCC"/>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%esp</a:t>
            </a:r>
          </a:p>
        </p:txBody>
      </p:sp>
      <p:sp>
        <p:nvSpPr>
          <p:cNvPr id="109" name="Shape 109"/>
          <p:cNvSpPr/>
          <p:nvPr/>
        </p:nvSpPr>
        <p:spPr>
          <a:xfrm>
            <a:off x="4822974" y="1210681"/>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%r8</a:t>
            </a:r>
          </a:p>
        </p:txBody>
      </p:sp>
      <p:sp>
        <p:nvSpPr>
          <p:cNvPr id="110" name="Shape 110"/>
          <p:cNvSpPr/>
          <p:nvPr/>
        </p:nvSpPr>
        <p:spPr>
          <a:xfrm>
            <a:off x="6028575" y="1232293"/>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%r8d</a:t>
            </a:r>
          </a:p>
        </p:txBody>
      </p:sp>
      <p:sp>
        <p:nvSpPr>
          <p:cNvPr id="111" name="Shape 111"/>
          <p:cNvSpPr/>
          <p:nvPr/>
        </p:nvSpPr>
        <p:spPr>
          <a:xfrm>
            <a:off x="4822974" y="1828636"/>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%r9</a:t>
            </a:r>
          </a:p>
        </p:txBody>
      </p:sp>
      <p:sp>
        <p:nvSpPr>
          <p:cNvPr id="112" name="Shape 112"/>
          <p:cNvSpPr/>
          <p:nvPr/>
        </p:nvSpPr>
        <p:spPr>
          <a:xfrm>
            <a:off x="6028575" y="1850248"/>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%r9d</a:t>
            </a:r>
          </a:p>
        </p:txBody>
      </p:sp>
      <p:sp>
        <p:nvSpPr>
          <p:cNvPr id="113" name="Shape 113"/>
          <p:cNvSpPr/>
          <p:nvPr/>
        </p:nvSpPr>
        <p:spPr>
          <a:xfrm>
            <a:off x="4822974" y="3064545"/>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%r11</a:t>
            </a:r>
          </a:p>
        </p:txBody>
      </p:sp>
      <p:sp>
        <p:nvSpPr>
          <p:cNvPr id="114" name="Shape 114"/>
          <p:cNvSpPr/>
          <p:nvPr/>
        </p:nvSpPr>
        <p:spPr>
          <a:xfrm>
            <a:off x="6028575" y="3086157"/>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%r11d</a:t>
            </a:r>
          </a:p>
        </p:txBody>
      </p:sp>
      <p:sp>
        <p:nvSpPr>
          <p:cNvPr id="115" name="Shape 115"/>
          <p:cNvSpPr/>
          <p:nvPr/>
        </p:nvSpPr>
        <p:spPr>
          <a:xfrm>
            <a:off x="4822974" y="2446590"/>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%r10</a:t>
            </a:r>
          </a:p>
        </p:txBody>
      </p:sp>
      <p:sp>
        <p:nvSpPr>
          <p:cNvPr id="116" name="Shape 116"/>
          <p:cNvSpPr/>
          <p:nvPr/>
        </p:nvSpPr>
        <p:spPr>
          <a:xfrm>
            <a:off x="6028575" y="2468202"/>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%r10d</a:t>
            </a:r>
          </a:p>
        </p:txBody>
      </p:sp>
      <p:sp>
        <p:nvSpPr>
          <p:cNvPr id="117" name="Shape 117"/>
          <p:cNvSpPr/>
          <p:nvPr/>
        </p:nvSpPr>
        <p:spPr>
          <a:xfrm>
            <a:off x="4822974" y="3682501"/>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%r12</a:t>
            </a:r>
          </a:p>
        </p:txBody>
      </p:sp>
      <p:sp>
        <p:nvSpPr>
          <p:cNvPr id="118" name="Shape 118"/>
          <p:cNvSpPr/>
          <p:nvPr/>
        </p:nvSpPr>
        <p:spPr>
          <a:xfrm>
            <a:off x="6028575" y="3704113"/>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%r12d</a:t>
            </a:r>
          </a:p>
        </p:txBody>
      </p:sp>
      <p:sp>
        <p:nvSpPr>
          <p:cNvPr id="119" name="Shape 119"/>
          <p:cNvSpPr/>
          <p:nvPr/>
        </p:nvSpPr>
        <p:spPr>
          <a:xfrm>
            <a:off x="4822974" y="4300456"/>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%r13</a:t>
            </a:r>
          </a:p>
        </p:txBody>
      </p:sp>
      <p:sp>
        <p:nvSpPr>
          <p:cNvPr id="120" name="Shape 120"/>
          <p:cNvSpPr/>
          <p:nvPr/>
        </p:nvSpPr>
        <p:spPr>
          <a:xfrm>
            <a:off x="6028575" y="4322068"/>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%r13d</a:t>
            </a:r>
          </a:p>
        </p:txBody>
      </p:sp>
      <p:sp>
        <p:nvSpPr>
          <p:cNvPr id="121" name="Shape 121"/>
          <p:cNvSpPr/>
          <p:nvPr/>
        </p:nvSpPr>
        <p:spPr>
          <a:xfrm>
            <a:off x="4822974" y="5536365"/>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%r15</a:t>
            </a:r>
          </a:p>
        </p:txBody>
      </p:sp>
      <p:sp>
        <p:nvSpPr>
          <p:cNvPr id="122" name="Shape 122"/>
          <p:cNvSpPr/>
          <p:nvPr/>
        </p:nvSpPr>
        <p:spPr>
          <a:xfrm>
            <a:off x="6028575" y="5557977"/>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%r15d</a:t>
            </a:r>
          </a:p>
        </p:txBody>
      </p:sp>
      <p:sp>
        <p:nvSpPr>
          <p:cNvPr id="123" name="Shape 123"/>
          <p:cNvSpPr/>
          <p:nvPr/>
        </p:nvSpPr>
        <p:spPr>
          <a:xfrm>
            <a:off x="4822974" y="4918410"/>
            <a:ext cx="2583300" cy="553968"/>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2400">
                <a:latin typeface="Courier New"/>
                <a:ea typeface="Courier New"/>
                <a:cs typeface="Courier New"/>
                <a:sym typeface="Courier New"/>
              </a:rPr>
              <a:t>%r14</a:t>
            </a:r>
          </a:p>
        </p:txBody>
      </p:sp>
      <p:sp>
        <p:nvSpPr>
          <p:cNvPr id="124" name="Shape 124"/>
          <p:cNvSpPr/>
          <p:nvPr/>
        </p:nvSpPr>
        <p:spPr>
          <a:xfrm>
            <a:off x="6028575" y="4940022"/>
            <a:ext cx="1377599" cy="510745"/>
          </a:xfrm>
          <a:prstGeom prst="roundRect">
            <a:avLst>
              <a:gd name="adj" fmla="val 16667"/>
            </a:avLst>
          </a:prstGeom>
          <a:solidFill>
            <a:srgbClr val="CFE2F3"/>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800">
                <a:latin typeface="Courier New"/>
                <a:ea typeface="Courier New"/>
                <a:cs typeface="Courier New"/>
                <a:sym typeface="Courier New"/>
              </a:rPr>
              <a:t>%r14d</a:t>
            </a:r>
          </a:p>
        </p:txBody>
      </p:sp>
      <p:sp>
        <p:nvSpPr>
          <p:cNvPr id="125" name="Shape 125"/>
          <p:cNvSpPr/>
          <p:nvPr/>
        </p:nvSpPr>
        <p:spPr>
          <a:xfrm>
            <a:off x="1037850" y="1201043"/>
            <a:ext cx="899525" cy="573248"/>
          </a:xfrm>
          <a:prstGeom prst="flowChartPunchedCard">
            <a:avLst/>
          </a:prstGeom>
          <a:solidFill>
            <a:srgbClr val="E06666"/>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algn="r">
              <a:spcBef>
                <a:spcPts val="0"/>
              </a:spcBef>
              <a:buNone/>
            </a:pPr>
            <a:r>
              <a:rPr lang="en" sz="1800" b="1" dirty="0">
                <a:solidFill>
                  <a:srgbClr val="F3F3F3"/>
                </a:solidFill>
              </a:rPr>
              <a:t>Return</a:t>
            </a:r>
            <a:endParaRPr lang="en" b="1" dirty="0">
              <a:solidFill>
                <a:srgbClr val="F3F3F3"/>
              </a:solidFill>
            </a:endParaRPr>
          </a:p>
        </p:txBody>
      </p:sp>
      <p:sp>
        <p:nvSpPr>
          <p:cNvPr id="126" name="Shape 126"/>
          <p:cNvSpPr/>
          <p:nvPr/>
        </p:nvSpPr>
        <p:spPr>
          <a:xfrm>
            <a:off x="1032985" y="2456067"/>
            <a:ext cx="899525" cy="535029"/>
          </a:xfrm>
          <a:prstGeom prst="flowChartPunchedCard">
            <a:avLst/>
          </a:prstGeom>
          <a:solidFill>
            <a:srgbClr val="E06666"/>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r" rtl="0">
              <a:spcBef>
                <a:spcPts val="0"/>
              </a:spcBef>
              <a:buNone/>
            </a:pPr>
            <a:r>
              <a:rPr lang="en" sz="1600" b="1">
                <a:solidFill>
                  <a:srgbClr val="F3F3F3"/>
                </a:solidFill>
              </a:rPr>
              <a:t>Arg 4</a:t>
            </a:r>
          </a:p>
        </p:txBody>
      </p:sp>
      <p:sp>
        <p:nvSpPr>
          <p:cNvPr id="127" name="Shape 127"/>
          <p:cNvSpPr/>
          <p:nvPr/>
        </p:nvSpPr>
        <p:spPr>
          <a:xfrm>
            <a:off x="1037850" y="3074000"/>
            <a:ext cx="899525" cy="535029"/>
          </a:xfrm>
          <a:prstGeom prst="flowChartPunchedCard">
            <a:avLst/>
          </a:prstGeom>
          <a:solidFill>
            <a:srgbClr val="E06666"/>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r" rtl="0">
              <a:spcBef>
                <a:spcPts val="0"/>
              </a:spcBef>
              <a:buNone/>
            </a:pPr>
            <a:r>
              <a:rPr lang="en" sz="1600" b="1">
                <a:solidFill>
                  <a:srgbClr val="F3F3F3"/>
                </a:solidFill>
              </a:rPr>
              <a:t>Arg 3</a:t>
            </a:r>
          </a:p>
        </p:txBody>
      </p:sp>
      <p:sp>
        <p:nvSpPr>
          <p:cNvPr id="128" name="Shape 128"/>
          <p:cNvSpPr/>
          <p:nvPr/>
        </p:nvSpPr>
        <p:spPr>
          <a:xfrm>
            <a:off x="1037850" y="3691934"/>
            <a:ext cx="899525" cy="535029"/>
          </a:xfrm>
          <a:prstGeom prst="flowChartPunchedCard">
            <a:avLst/>
          </a:prstGeom>
          <a:solidFill>
            <a:srgbClr val="E06666"/>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r" rtl="0">
              <a:spcBef>
                <a:spcPts val="0"/>
              </a:spcBef>
              <a:buNone/>
            </a:pPr>
            <a:r>
              <a:rPr lang="en" sz="1600" b="1" dirty="0">
                <a:solidFill>
                  <a:srgbClr val="F3F3F3"/>
                </a:solidFill>
              </a:rPr>
              <a:t>Arg 2</a:t>
            </a:r>
          </a:p>
        </p:txBody>
      </p:sp>
      <p:sp>
        <p:nvSpPr>
          <p:cNvPr id="129" name="Shape 129"/>
          <p:cNvSpPr/>
          <p:nvPr/>
        </p:nvSpPr>
        <p:spPr>
          <a:xfrm>
            <a:off x="1037850" y="4309867"/>
            <a:ext cx="899525" cy="535029"/>
          </a:xfrm>
          <a:prstGeom prst="flowChartPunchedCard">
            <a:avLst/>
          </a:prstGeom>
          <a:solidFill>
            <a:srgbClr val="E06666"/>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r" rtl="0">
              <a:spcBef>
                <a:spcPts val="0"/>
              </a:spcBef>
              <a:buNone/>
            </a:pPr>
            <a:r>
              <a:rPr lang="en" sz="1600" b="1">
                <a:solidFill>
                  <a:srgbClr val="F3F3F3"/>
                </a:solidFill>
              </a:rPr>
              <a:t>Arg 1</a:t>
            </a:r>
          </a:p>
        </p:txBody>
      </p:sp>
      <p:sp>
        <p:nvSpPr>
          <p:cNvPr id="130" name="Shape 130"/>
          <p:cNvSpPr/>
          <p:nvPr/>
        </p:nvSpPr>
        <p:spPr>
          <a:xfrm>
            <a:off x="875775" y="4927820"/>
            <a:ext cx="1061599" cy="535029"/>
          </a:xfrm>
          <a:prstGeom prst="flowChartPunchedCard">
            <a:avLst/>
          </a:prstGeom>
          <a:solidFill>
            <a:srgbClr val="E06666"/>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algn="r" rtl="0">
              <a:spcBef>
                <a:spcPts val="0"/>
              </a:spcBef>
              <a:buNone/>
            </a:pPr>
            <a:r>
              <a:rPr lang="en" sz="1600" b="1" dirty="0">
                <a:solidFill>
                  <a:srgbClr val="F3F3F3"/>
                </a:solidFill>
              </a:rPr>
              <a:t>Stack ptr</a:t>
            </a:r>
          </a:p>
        </p:txBody>
      </p:sp>
      <p:sp>
        <p:nvSpPr>
          <p:cNvPr id="131" name="Shape 131"/>
          <p:cNvSpPr/>
          <p:nvPr/>
        </p:nvSpPr>
        <p:spPr>
          <a:xfrm flipH="1">
            <a:off x="7406275" y="1220151"/>
            <a:ext cx="899525" cy="535029"/>
          </a:xfrm>
          <a:prstGeom prst="flowChartPunchedCard">
            <a:avLst/>
          </a:prstGeom>
          <a:solidFill>
            <a:srgbClr val="E06666"/>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600" b="1">
                <a:solidFill>
                  <a:srgbClr val="F3F3F3"/>
                </a:solidFill>
              </a:rPr>
              <a:t>Arg 5</a:t>
            </a:r>
          </a:p>
        </p:txBody>
      </p:sp>
      <p:sp>
        <p:nvSpPr>
          <p:cNvPr id="132" name="Shape 132"/>
          <p:cNvSpPr/>
          <p:nvPr/>
        </p:nvSpPr>
        <p:spPr>
          <a:xfrm flipH="1">
            <a:off x="7406275" y="1838100"/>
            <a:ext cx="899525" cy="535029"/>
          </a:xfrm>
          <a:prstGeom prst="flowChartPunchedCard">
            <a:avLst/>
          </a:prstGeom>
          <a:solidFill>
            <a:srgbClr val="E06666"/>
          </a:solidFill>
          <a:ln w="19050" cap="flat">
            <a:solidFill>
              <a:schemeClr val="dk2"/>
            </a:solidFill>
            <a:prstDash val="solid"/>
            <a:round/>
            <a:headEnd type="none" w="med" len="med"/>
            <a:tailEnd type="none" w="med" len="med"/>
          </a:ln>
        </p:spPr>
        <p:txBody>
          <a:bodyPr lIns="91425" tIns="91425" rIns="91425" bIns="91425" anchor="ctr" anchorCtr="0">
            <a:spAutoFit/>
          </a:bodyPr>
          <a:lstStyle/>
          <a:p>
            <a:pPr lvl="0" rtl="0">
              <a:spcBef>
                <a:spcPts val="0"/>
              </a:spcBef>
              <a:buNone/>
            </a:pPr>
            <a:r>
              <a:rPr lang="en" sz="1600" b="1">
                <a:solidFill>
                  <a:srgbClr val="F3F3F3"/>
                </a:solidFill>
              </a:rPr>
              <a:t>Arg 6</a:t>
            </a:r>
          </a:p>
        </p:txBody>
      </p:sp>
    </p:spTree>
    <p:extLst>
      <p:ext uri="{BB962C8B-B14F-4D97-AF65-F5344CB8AC3E}">
        <p14:creationId xmlns:p14="http://schemas.microsoft.com/office/powerpoint/2010/main" val="1042617812"/>
      </p:ext>
    </p:extLst>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0718" y="76200"/>
            <a:ext cx="7592099" cy="553968"/>
          </a:xfrm>
          <a:prstGeom prst="rect">
            <a:avLst/>
          </a:prstGeom>
        </p:spPr>
        <p:txBody>
          <a:bodyPr lIns="91425" tIns="91425" rIns="91425" bIns="91425" anchor="ctr" anchorCtr="0">
            <a:spAutoFit/>
          </a:bodyPr>
          <a:lstStyle/>
          <a:p>
            <a:pPr>
              <a:spcBef>
                <a:spcPts val="0"/>
              </a:spcBef>
              <a:buNone/>
            </a:pPr>
            <a:r>
              <a:rPr lang="en-US" dirty="0"/>
              <a:t>x</a:t>
            </a:r>
            <a:r>
              <a:rPr lang="en" dirty="0" smtClean="0"/>
              <a:t>86-64: </a:t>
            </a:r>
            <a:r>
              <a:rPr lang="en" dirty="0"/>
              <a:t>Register Conventions</a:t>
            </a:r>
          </a:p>
        </p:txBody>
      </p:sp>
      <p:sp>
        <p:nvSpPr>
          <p:cNvPr id="5" name="Shape 73"/>
          <p:cNvSpPr txBox="1">
            <a:spLocks/>
          </p:cNvSpPr>
          <p:nvPr/>
        </p:nvSpPr>
        <p:spPr bwMode="auto">
          <a:xfrm>
            <a:off x="473074" y="685800"/>
            <a:ext cx="8442326" cy="4333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1588" indent="0">
              <a:spcBef>
                <a:spcPts val="0"/>
              </a:spcBef>
              <a:buClr>
                <a:srgbClr val="990000"/>
              </a:buClr>
              <a:buSzPct val="58333"/>
            </a:pPr>
            <a:r>
              <a:rPr lang="en" sz="1800" kern="0" dirty="0" smtClean="0">
                <a:latin typeface="Arial" panose="020B0604020202020204" pitchFamily="34" charset="0"/>
                <a:cs typeface="Arial" panose="020B0604020202020204" pitchFamily="34" charset="0"/>
              </a:rPr>
              <a:t>Arguments are passed in registers (default): </a:t>
            </a:r>
          </a:p>
          <a:p>
            <a:pPr marL="1588" lvl="1" indent="0">
              <a:buSzPct val="58333"/>
              <a:buNone/>
              <a:tabLst>
                <a:tab pos="463550" algn="l"/>
              </a:tabLst>
            </a:pPr>
            <a:r>
              <a:rPr lang="en" sz="1800" kern="0" dirty="0" smtClean="0">
                <a:latin typeface="Courier New" panose="02070309020205020404" pitchFamily="49" charset="0"/>
                <a:cs typeface="Courier New" panose="02070309020205020404" pitchFamily="49" charset="0"/>
              </a:rPr>
              <a:t>	%rdi, %rsi, %rdx, %rcx, %r8, %r9</a:t>
            </a:r>
          </a:p>
          <a:p>
            <a:pPr marL="1588" indent="0">
              <a:spcBef>
                <a:spcPts val="0"/>
              </a:spcBef>
              <a:buClr>
                <a:srgbClr val="990000"/>
              </a:buClr>
              <a:buSzPct val="58333"/>
            </a:pPr>
            <a:endParaRPr lang="en" kern="0" dirty="0" smtClean="0"/>
          </a:p>
          <a:p>
            <a:pPr marL="1588" indent="0">
              <a:spcBef>
                <a:spcPts val="0"/>
              </a:spcBef>
              <a:buClr>
                <a:srgbClr val="990000"/>
              </a:buClr>
              <a:buSzPct val="58333"/>
            </a:pPr>
            <a:r>
              <a:rPr lang="en" sz="1800" kern="0" dirty="0" smtClean="0">
                <a:latin typeface="Arial" panose="020B0604020202020204" pitchFamily="34" charset="0"/>
                <a:cs typeface="Arial" panose="020B0604020202020204" pitchFamily="34" charset="0"/>
              </a:rPr>
              <a:t>Return value</a:t>
            </a:r>
            <a:r>
              <a:rPr lang="en" kern="0" dirty="0" smtClean="0"/>
              <a:t>: </a:t>
            </a:r>
            <a:r>
              <a:rPr lang="en" kern="0" dirty="0" smtClean="0">
                <a:latin typeface="Courier New"/>
                <a:ea typeface="Courier New"/>
                <a:cs typeface="Courier New"/>
                <a:sym typeface="Courier New"/>
              </a:rPr>
              <a:t>%rax</a:t>
            </a:r>
          </a:p>
          <a:p>
            <a:pPr marL="1588" indent="0">
              <a:spcBef>
                <a:spcPts val="0"/>
              </a:spcBef>
              <a:buClr>
                <a:srgbClr val="990000"/>
              </a:buClr>
              <a:buSzPct val="58333"/>
            </a:pPr>
            <a:endParaRPr lang="en" kern="0" dirty="0" smtClean="0"/>
          </a:p>
          <a:p>
            <a:pPr marL="1588" indent="0">
              <a:spcBef>
                <a:spcPts val="0"/>
              </a:spcBef>
              <a:buClr>
                <a:srgbClr val="990000"/>
              </a:buClr>
              <a:buSzPct val="58333"/>
            </a:pPr>
            <a:r>
              <a:rPr lang="en" sz="1800" kern="0" dirty="0" smtClean="0">
                <a:latin typeface="Arial" panose="020B0604020202020204" pitchFamily="34" charset="0"/>
                <a:cs typeface="Arial" panose="020B0604020202020204" pitchFamily="34" charset="0"/>
              </a:rPr>
              <a:t>Callee-saved: </a:t>
            </a:r>
            <a:r>
              <a:rPr lang="en" kern="0" dirty="0" smtClean="0">
                <a:latin typeface="Courier New"/>
                <a:ea typeface="Courier New"/>
                <a:cs typeface="Courier New"/>
                <a:sym typeface="Courier New"/>
              </a:rPr>
              <a:t>%rbx, %r12, %r13, %r14, %rbp, %rsp</a:t>
            </a:r>
          </a:p>
          <a:p>
            <a:pPr marL="1588" indent="0"/>
            <a:endParaRPr lang="en" kern="0" dirty="0" smtClean="0"/>
          </a:p>
          <a:p>
            <a:pPr marL="1588" indent="0">
              <a:tabLst>
                <a:tab pos="463550" algn="l"/>
              </a:tabLst>
            </a:pPr>
            <a:r>
              <a:rPr lang="en" sz="1800" kern="0" dirty="0" smtClean="0">
                <a:latin typeface="Arial" panose="020B0604020202020204" pitchFamily="34" charset="0"/>
                <a:cs typeface="Arial" panose="020B0604020202020204" pitchFamily="34" charset="0"/>
              </a:rPr>
              <a:t>Caller-saved:</a:t>
            </a:r>
            <a:r>
              <a:rPr lang="en" kern="0" dirty="0" smtClean="0"/>
              <a:t> </a:t>
            </a:r>
          </a:p>
          <a:p>
            <a:pPr marL="1588" indent="0">
              <a:tabLst>
                <a:tab pos="463550" algn="l"/>
              </a:tabLst>
            </a:pPr>
            <a:r>
              <a:rPr lang="en" kern="0" dirty="0">
                <a:latin typeface="Courier New" panose="02070309020205020404" pitchFamily="49" charset="0"/>
                <a:cs typeface="Courier New" panose="02070309020205020404" pitchFamily="49" charset="0"/>
              </a:rPr>
              <a:t>	</a:t>
            </a:r>
            <a:r>
              <a:rPr lang="en" kern="0" dirty="0" smtClean="0">
                <a:latin typeface="Courier New" panose="02070309020205020404" pitchFamily="49" charset="0"/>
                <a:cs typeface="Courier New" panose="02070309020205020404" pitchFamily="49" charset="0"/>
              </a:rPr>
              <a:t>%rdi, %rsi, %rdx, %rcx, %r8, %r9</a:t>
            </a:r>
            <a:r>
              <a:rPr lang="en" kern="0" dirty="0" smtClean="0">
                <a:latin typeface="Courier New"/>
                <a:cs typeface="Courier New"/>
                <a:sym typeface="Courier New"/>
              </a:rPr>
              <a:t>, %rax, %r10, %r11</a:t>
            </a:r>
            <a:endParaRPr lang="en" kern="0" dirty="0" smtClean="0">
              <a:latin typeface="Courier New"/>
              <a:ea typeface="Courier New"/>
              <a:cs typeface="Courier New"/>
              <a:sym typeface="Courier New"/>
            </a:endParaRPr>
          </a:p>
          <a:p>
            <a:pPr marL="1588" indent="0">
              <a:spcBef>
                <a:spcPts val="0"/>
              </a:spcBef>
              <a:buClr>
                <a:srgbClr val="990000"/>
              </a:buClr>
              <a:buSzPct val="58333"/>
            </a:pPr>
            <a:endParaRPr lang="en" kern="0" dirty="0" smtClean="0"/>
          </a:p>
          <a:p>
            <a:pPr marL="1588" indent="0">
              <a:spcBef>
                <a:spcPts val="0"/>
              </a:spcBef>
              <a:buClr>
                <a:srgbClr val="990000"/>
              </a:buClr>
              <a:buSzPct val="58333"/>
            </a:pPr>
            <a:r>
              <a:rPr lang="en" sz="1800" kern="0" dirty="0" smtClean="0">
                <a:latin typeface="Arial" panose="020B0604020202020204" pitchFamily="34" charset="0"/>
                <a:cs typeface="Arial" panose="020B0604020202020204" pitchFamily="34" charset="0"/>
              </a:rPr>
              <a:t>Stack pointer: </a:t>
            </a:r>
            <a:r>
              <a:rPr lang="en" kern="0" dirty="0" smtClean="0">
                <a:latin typeface="Courier New"/>
                <a:ea typeface="Courier New"/>
                <a:cs typeface="Courier New"/>
                <a:sym typeface="Courier New"/>
              </a:rPr>
              <a:t>%rsp</a:t>
            </a:r>
          </a:p>
          <a:p>
            <a:pPr marL="1588" indent="0">
              <a:spcBef>
                <a:spcPts val="0"/>
              </a:spcBef>
              <a:buClr>
                <a:srgbClr val="990000"/>
              </a:buClr>
              <a:buSzPct val="58333"/>
            </a:pPr>
            <a:endParaRPr lang="en" kern="0" dirty="0" smtClean="0"/>
          </a:p>
          <a:p>
            <a:pPr marL="1588" indent="0">
              <a:spcBef>
                <a:spcPts val="0"/>
              </a:spcBef>
              <a:buClr>
                <a:srgbClr val="990000"/>
              </a:buClr>
              <a:buSzPct val="58333"/>
            </a:pPr>
            <a:r>
              <a:rPr lang="en" sz="1800" kern="0" dirty="0" smtClean="0">
                <a:latin typeface="Arial" panose="020B0604020202020204" pitchFamily="34" charset="0"/>
                <a:cs typeface="Arial" panose="020B0604020202020204" pitchFamily="34" charset="0"/>
              </a:rPr>
              <a:t>Instruction pointer: </a:t>
            </a:r>
            <a:r>
              <a:rPr lang="en" kern="0" dirty="0" smtClean="0">
                <a:latin typeface="Courier New"/>
                <a:ea typeface="Courier New"/>
                <a:cs typeface="Courier New"/>
                <a:sym typeface="Courier New"/>
              </a:rPr>
              <a:t>%rip</a:t>
            </a:r>
            <a:endParaRPr lang="en" kern="0" dirty="0">
              <a:latin typeface="Courier New"/>
              <a:ea typeface="Courier New"/>
              <a:cs typeface="Courier New"/>
              <a:sym typeface="Courier New"/>
            </a:endParaRPr>
          </a:p>
        </p:txBody>
      </p:sp>
    </p:spTree>
    <p:extLst>
      <p:ext uri="{BB962C8B-B14F-4D97-AF65-F5344CB8AC3E}">
        <p14:creationId xmlns:p14="http://schemas.microsoft.com/office/powerpoint/2010/main" val="4022184510"/>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04800" y="76200"/>
            <a:ext cx="7592099" cy="553968"/>
          </a:xfrm>
          <a:prstGeom prst="rect">
            <a:avLst/>
          </a:prstGeom>
        </p:spPr>
        <p:txBody>
          <a:bodyPr lIns="91425" tIns="91425" rIns="91425" bIns="91425" anchor="ctr" anchorCtr="0">
            <a:spAutoFit/>
          </a:bodyPr>
          <a:lstStyle/>
          <a:p>
            <a:pPr>
              <a:spcBef>
                <a:spcPts val="0"/>
              </a:spcBef>
              <a:buNone/>
            </a:pPr>
            <a:r>
              <a:rPr lang="en-US" dirty="0"/>
              <a:t>x</a:t>
            </a:r>
            <a:r>
              <a:rPr lang="en" dirty="0" smtClean="0"/>
              <a:t>86-64: </a:t>
            </a:r>
            <a:r>
              <a:rPr lang="en" dirty="0"/>
              <a:t>The Stack</a:t>
            </a:r>
          </a:p>
        </p:txBody>
      </p:sp>
      <p:grpSp>
        <p:nvGrpSpPr>
          <p:cNvPr id="2" name="Group 1"/>
          <p:cNvGrpSpPr/>
          <p:nvPr/>
        </p:nvGrpSpPr>
        <p:grpSpPr>
          <a:xfrm>
            <a:off x="4191000" y="2226230"/>
            <a:ext cx="4682791" cy="4107151"/>
            <a:chOff x="4191000" y="2226230"/>
            <a:chExt cx="4682791" cy="4107151"/>
          </a:xfrm>
        </p:grpSpPr>
        <p:sp>
          <p:nvSpPr>
            <p:cNvPr id="82" name="Shape 82"/>
            <p:cNvSpPr/>
            <p:nvPr/>
          </p:nvSpPr>
          <p:spPr>
            <a:xfrm>
              <a:off x="6829283" y="2742214"/>
              <a:ext cx="1760109" cy="3075200"/>
            </a:xfrm>
            <a:prstGeom prst="rect">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3" name="Shape 83"/>
            <p:cNvSpPr/>
            <p:nvPr/>
          </p:nvSpPr>
          <p:spPr>
            <a:xfrm>
              <a:off x="6829283" y="2742214"/>
              <a:ext cx="1760109" cy="384400"/>
            </a:xfrm>
            <a:prstGeom prst="rect">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lgn="ctr">
                <a:spcBef>
                  <a:spcPts val="0"/>
                </a:spcBef>
                <a:buNone/>
              </a:pPr>
              <a:endParaRPr>
                <a:latin typeface="Courier New"/>
                <a:ea typeface="Courier New"/>
                <a:cs typeface="Courier New"/>
                <a:sym typeface="Courier New"/>
              </a:endParaRPr>
            </a:p>
          </p:txBody>
        </p:sp>
        <p:sp>
          <p:nvSpPr>
            <p:cNvPr id="84" name="Shape 84"/>
            <p:cNvSpPr/>
            <p:nvPr/>
          </p:nvSpPr>
          <p:spPr>
            <a:xfrm>
              <a:off x="6829283" y="3126614"/>
              <a:ext cx="1760109" cy="384400"/>
            </a:xfrm>
            <a:prstGeom prst="rect">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5" name="Shape 85"/>
            <p:cNvSpPr/>
            <p:nvPr/>
          </p:nvSpPr>
          <p:spPr>
            <a:xfrm>
              <a:off x="6829283" y="3511014"/>
              <a:ext cx="1760109" cy="384400"/>
            </a:xfrm>
            <a:prstGeom prst="rect">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6" name="Shape 86"/>
            <p:cNvSpPr/>
            <p:nvPr/>
          </p:nvSpPr>
          <p:spPr>
            <a:xfrm>
              <a:off x="6829283" y="3895414"/>
              <a:ext cx="1760109" cy="384400"/>
            </a:xfrm>
            <a:prstGeom prst="rect">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7" name="Shape 87"/>
            <p:cNvSpPr/>
            <p:nvPr/>
          </p:nvSpPr>
          <p:spPr>
            <a:xfrm>
              <a:off x="6829283" y="4279814"/>
              <a:ext cx="1760109" cy="384400"/>
            </a:xfrm>
            <a:prstGeom prst="rect">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8" name="Shape 88"/>
            <p:cNvSpPr/>
            <p:nvPr/>
          </p:nvSpPr>
          <p:spPr>
            <a:xfrm>
              <a:off x="6829283" y="4664214"/>
              <a:ext cx="1760109" cy="384400"/>
            </a:xfrm>
            <a:prstGeom prst="rect">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9" name="Shape 89"/>
            <p:cNvSpPr/>
            <p:nvPr/>
          </p:nvSpPr>
          <p:spPr>
            <a:xfrm>
              <a:off x="6829283" y="5048614"/>
              <a:ext cx="1760109" cy="384400"/>
            </a:xfrm>
            <a:prstGeom prst="rect">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0" name="Shape 90"/>
            <p:cNvSpPr/>
            <p:nvPr/>
          </p:nvSpPr>
          <p:spPr>
            <a:xfrm>
              <a:off x="6829283" y="5433014"/>
              <a:ext cx="1760109" cy="384400"/>
            </a:xfrm>
            <a:prstGeom prst="rect">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1" name="Shape 91"/>
            <p:cNvSpPr txBox="1"/>
            <p:nvPr/>
          </p:nvSpPr>
          <p:spPr>
            <a:xfrm>
              <a:off x="5651873" y="5241414"/>
              <a:ext cx="1206127" cy="575999"/>
            </a:xfrm>
            <a:prstGeom prst="rect">
              <a:avLst/>
            </a:prstGeom>
            <a:noFill/>
            <a:ln w="9525" cap="flat">
              <a:noFill/>
              <a:prstDash val="solid"/>
              <a:round/>
              <a:headEnd type="none" w="med" len="med"/>
              <a:tailEnd type="none" w="med" len="med"/>
            </a:ln>
          </p:spPr>
          <p:txBody>
            <a:bodyPr lIns="91425" tIns="91425" rIns="91425" bIns="91425" anchor="t" anchorCtr="0">
              <a:noAutofit/>
            </a:bodyPr>
            <a:lstStyle/>
            <a:p>
              <a:pPr>
                <a:spcBef>
                  <a:spcPts val="0"/>
                </a:spcBef>
                <a:buNone/>
              </a:pPr>
              <a:r>
                <a:rPr lang="en" sz="2000" dirty="0" smtClean="0">
                  <a:latin typeface="Courier New"/>
                  <a:ea typeface="Courier New"/>
                  <a:cs typeface="Courier New"/>
                  <a:sym typeface="Courier New"/>
                </a:rPr>
                <a:t>%rsp</a:t>
              </a:r>
              <a:endParaRPr lang="en" sz="2000" dirty="0">
                <a:latin typeface="Courier New"/>
                <a:ea typeface="Courier New"/>
                <a:cs typeface="Courier New"/>
                <a:sym typeface="Courier New"/>
              </a:endParaRPr>
            </a:p>
          </p:txBody>
        </p:sp>
        <p:cxnSp>
          <p:nvCxnSpPr>
            <p:cNvPr id="92" name="Shape 92"/>
            <p:cNvCxnSpPr>
              <a:endCxn id="90" idx="1"/>
            </p:cNvCxnSpPr>
            <p:nvPr/>
          </p:nvCxnSpPr>
          <p:spPr>
            <a:xfrm rot="10800000" flipH="1">
              <a:off x="6239248" y="5625214"/>
              <a:ext cx="590035" cy="8000"/>
            </a:xfrm>
            <a:prstGeom prst="straightConnector1">
              <a:avLst/>
            </a:prstGeom>
            <a:noFill/>
            <a:ln w="19050" cap="flat">
              <a:solidFill>
                <a:schemeClr val="dk2"/>
              </a:solidFill>
              <a:prstDash val="solid"/>
              <a:round/>
              <a:headEnd type="none" w="lg" len="lg"/>
              <a:tailEnd type="triangle" w="lg" len="lg"/>
            </a:ln>
          </p:spPr>
        </p:cxnSp>
        <p:cxnSp>
          <p:nvCxnSpPr>
            <p:cNvPr id="93" name="Shape 93"/>
            <p:cNvCxnSpPr/>
            <p:nvPr/>
          </p:nvCxnSpPr>
          <p:spPr>
            <a:xfrm>
              <a:off x="8873791" y="2749814"/>
              <a:ext cx="0" cy="3059999"/>
            </a:xfrm>
            <a:prstGeom prst="straightConnector1">
              <a:avLst/>
            </a:prstGeom>
            <a:noFill/>
            <a:ln w="38100" cap="flat">
              <a:solidFill>
                <a:srgbClr val="980000"/>
              </a:solidFill>
              <a:prstDash val="dash"/>
              <a:round/>
              <a:headEnd type="none" w="lg" len="lg"/>
              <a:tailEnd type="triangle" w="lg" len="lg"/>
            </a:ln>
          </p:spPr>
        </p:cxnSp>
        <p:sp>
          <p:nvSpPr>
            <p:cNvPr id="94" name="Shape 94"/>
            <p:cNvSpPr txBox="1"/>
            <p:nvPr/>
          </p:nvSpPr>
          <p:spPr>
            <a:xfrm>
              <a:off x="6829283" y="5948981"/>
              <a:ext cx="1760109" cy="384400"/>
            </a:xfrm>
            <a:prstGeom prst="rect">
              <a:avLst/>
            </a:prstGeom>
            <a:noFill/>
            <a:ln>
              <a:noFill/>
            </a:ln>
          </p:spPr>
          <p:txBody>
            <a:bodyPr lIns="91425" tIns="91425" rIns="91425" bIns="91425" anchor="t" anchorCtr="0">
              <a:noAutofit/>
            </a:bodyPr>
            <a:lstStyle/>
            <a:p>
              <a:pPr algn="ctr">
                <a:spcBef>
                  <a:spcPts val="0"/>
                </a:spcBef>
                <a:buNone/>
              </a:pPr>
              <a:r>
                <a:rPr lang="en" sz="1800" b="1" dirty="0">
                  <a:latin typeface="Arial" panose="020B0604020202020204" pitchFamily="34" charset="0"/>
                  <a:cs typeface="Arial" panose="020B0604020202020204" pitchFamily="34" charset="0"/>
                </a:rPr>
                <a:t>Top</a:t>
              </a:r>
            </a:p>
          </p:txBody>
        </p:sp>
        <p:sp>
          <p:nvSpPr>
            <p:cNvPr id="95" name="Shape 95"/>
            <p:cNvSpPr txBox="1"/>
            <p:nvPr/>
          </p:nvSpPr>
          <p:spPr>
            <a:xfrm>
              <a:off x="6829283" y="2226230"/>
              <a:ext cx="1760109" cy="384400"/>
            </a:xfrm>
            <a:prstGeom prst="rect">
              <a:avLst/>
            </a:prstGeom>
            <a:noFill/>
            <a:ln>
              <a:noFill/>
            </a:ln>
          </p:spPr>
          <p:txBody>
            <a:bodyPr lIns="91425" tIns="91425" rIns="91425" bIns="91425" anchor="t" anchorCtr="0">
              <a:noAutofit/>
            </a:bodyPr>
            <a:lstStyle/>
            <a:p>
              <a:pPr algn="ctr">
                <a:spcBef>
                  <a:spcPts val="0"/>
                </a:spcBef>
                <a:buNone/>
              </a:pPr>
              <a:r>
                <a:rPr lang="en" sz="1800" b="1" dirty="0">
                  <a:latin typeface="Arial" panose="020B0604020202020204" pitchFamily="34" charset="0"/>
                  <a:cs typeface="Arial" panose="020B0604020202020204" pitchFamily="34" charset="0"/>
                </a:rPr>
                <a:t>Bottom</a:t>
              </a:r>
            </a:p>
          </p:txBody>
        </p:sp>
        <p:cxnSp>
          <p:nvCxnSpPr>
            <p:cNvPr id="96" name="Shape 96"/>
            <p:cNvCxnSpPr/>
            <p:nvPr/>
          </p:nvCxnSpPr>
          <p:spPr>
            <a:xfrm rot="10800000" flipH="1">
              <a:off x="6239248" y="2930413"/>
              <a:ext cx="590034" cy="8000"/>
            </a:xfrm>
            <a:prstGeom prst="straightConnector1">
              <a:avLst/>
            </a:prstGeom>
            <a:noFill/>
            <a:ln w="19050" cap="flat">
              <a:solidFill>
                <a:schemeClr val="dk2"/>
              </a:solidFill>
              <a:prstDash val="solid"/>
              <a:round/>
              <a:headEnd type="none" w="lg" len="lg"/>
              <a:tailEnd type="triangle" w="lg" len="lg"/>
            </a:ln>
          </p:spPr>
        </p:cxnSp>
        <p:sp>
          <p:nvSpPr>
            <p:cNvPr id="97" name="Shape 97"/>
            <p:cNvSpPr txBox="1"/>
            <p:nvPr/>
          </p:nvSpPr>
          <p:spPr>
            <a:xfrm>
              <a:off x="4191000" y="2590800"/>
              <a:ext cx="2438400" cy="575999"/>
            </a:xfrm>
            <a:prstGeom prst="rect">
              <a:avLst/>
            </a:prstGeom>
            <a:noFill/>
            <a:ln w="9525" cap="flat">
              <a:noFill/>
              <a:prstDash val="solid"/>
              <a:round/>
              <a:headEnd type="none" w="med" len="med"/>
              <a:tailEnd type="none" w="med" len="med"/>
            </a:ln>
          </p:spPr>
          <p:txBody>
            <a:bodyPr lIns="91425" tIns="91425" rIns="91425" bIns="91425" anchor="t" anchorCtr="0">
              <a:noAutofit/>
            </a:bodyPr>
            <a:lstStyle/>
            <a:p>
              <a:pPr>
                <a:spcBef>
                  <a:spcPts val="0"/>
                </a:spcBef>
                <a:buNone/>
              </a:pPr>
              <a:r>
                <a:rPr lang="en" sz="2000" dirty="0" smtClean="0">
                  <a:latin typeface="Courier New"/>
                  <a:ea typeface="Courier New"/>
                  <a:cs typeface="Courier New"/>
                  <a:sym typeface="Courier New"/>
                </a:rPr>
                <a:t>0x7fffffffffff</a:t>
              </a:r>
              <a:endParaRPr lang="en" sz="2000" dirty="0">
                <a:latin typeface="Courier New"/>
                <a:ea typeface="Courier New"/>
                <a:cs typeface="Courier New"/>
                <a:sym typeface="Courier New"/>
              </a:endParaRPr>
            </a:p>
          </p:txBody>
        </p:sp>
      </p:grpSp>
      <p:sp>
        <p:nvSpPr>
          <p:cNvPr id="22" name="Shape 80"/>
          <p:cNvSpPr txBox="1">
            <a:spLocks/>
          </p:cNvSpPr>
          <p:nvPr/>
        </p:nvSpPr>
        <p:spPr bwMode="auto">
          <a:xfrm>
            <a:off x="396875" y="671966"/>
            <a:ext cx="7896300" cy="769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0" indent="0">
              <a:spcBef>
                <a:spcPts val="0"/>
              </a:spcBef>
              <a:buClr>
                <a:srgbClr val="990000"/>
              </a:buClr>
              <a:buSzPct val="58333"/>
            </a:pPr>
            <a:r>
              <a:rPr lang="en-US" sz="1800" kern="0" dirty="0" smtClean="0">
                <a:latin typeface="Arial" panose="020B0604020202020204" pitchFamily="34" charset="0"/>
                <a:cs typeface="Arial" panose="020B0604020202020204" pitchFamily="34" charset="0"/>
              </a:rPr>
              <a:t>Grows </a:t>
            </a:r>
            <a:r>
              <a:rPr lang="en-US" sz="1800" b="1" kern="0" dirty="0" smtClean="0">
                <a:latin typeface="Arial" panose="020B0604020202020204" pitchFamily="34" charset="0"/>
                <a:cs typeface="Arial" panose="020B0604020202020204" pitchFamily="34" charset="0"/>
              </a:rPr>
              <a:t>downward</a:t>
            </a:r>
            <a:r>
              <a:rPr lang="en-US" sz="1800" kern="0" dirty="0" smtClean="0">
                <a:latin typeface="Arial" panose="020B0604020202020204" pitchFamily="34" charset="0"/>
                <a:cs typeface="Arial" panose="020B0604020202020204" pitchFamily="34" charset="0"/>
              </a:rPr>
              <a:t> towards </a:t>
            </a:r>
            <a:r>
              <a:rPr lang="en-US" sz="1800" b="1" kern="0" dirty="0" smtClean="0">
                <a:latin typeface="Arial" panose="020B0604020202020204" pitchFamily="34" charset="0"/>
                <a:cs typeface="Arial" panose="020B0604020202020204" pitchFamily="34" charset="0"/>
              </a:rPr>
              <a:t>lower</a:t>
            </a:r>
            <a:r>
              <a:rPr lang="en-US" sz="1800" kern="0" dirty="0" smtClean="0">
                <a:latin typeface="Arial" panose="020B0604020202020204" pitchFamily="34" charset="0"/>
                <a:cs typeface="Arial" panose="020B0604020202020204" pitchFamily="34" charset="0"/>
              </a:rPr>
              <a:t> memory addresses</a:t>
            </a:r>
          </a:p>
          <a:p>
            <a:pPr marL="0" indent="0">
              <a:spcBef>
                <a:spcPts val="0"/>
              </a:spcBef>
              <a:buClr>
                <a:srgbClr val="990000"/>
              </a:buClr>
              <a:buSzPct val="58333"/>
            </a:pPr>
            <a:r>
              <a:rPr lang="en-US" kern="0" dirty="0" smtClean="0">
                <a:latin typeface="Courier New"/>
                <a:ea typeface="Courier New"/>
                <a:cs typeface="Courier New"/>
                <a:sym typeface="Courier New"/>
              </a:rPr>
              <a:t>%</a:t>
            </a:r>
            <a:r>
              <a:rPr lang="en-US" kern="0" dirty="0" err="1" smtClean="0">
                <a:latin typeface="Courier New"/>
                <a:ea typeface="Courier New"/>
                <a:cs typeface="Courier New"/>
                <a:sym typeface="Courier New"/>
              </a:rPr>
              <a:t>rsp</a:t>
            </a:r>
            <a:r>
              <a:rPr lang="en-US" kern="0" dirty="0" smtClean="0"/>
              <a:t> </a:t>
            </a:r>
            <a:r>
              <a:rPr lang="en-US" sz="1800" kern="0" dirty="0" smtClean="0">
                <a:latin typeface="Arial" panose="020B0604020202020204" pitchFamily="34" charset="0"/>
                <a:cs typeface="Arial" panose="020B0604020202020204" pitchFamily="34" charset="0"/>
              </a:rPr>
              <a:t>points to </a:t>
            </a:r>
            <a:r>
              <a:rPr lang="en-US" sz="1800" b="1" kern="0" dirty="0" smtClean="0">
                <a:latin typeface="Arial" panose="020B0604020202020204" pitchFamily="34" charset="0"/>
                <a:cs typeface="Arial" panose="020B0604020202020204" pitchFamily="34" charset="0"/>
              </a:rPr>
              <a:t>top</a:t>
            </a:r>
            <a:r>
              <a:rPr lang="en-US" sz="1800" kern="0" dirty="0" smtClean="0">
                <a:latin typeface="Arial" panose="020B0604020202020204" pitchFamily="34" charset="0"/>
                <a:cs typeface="Arial" panose="020B0604020202020204" pitchFamily="34" charset="0"/>
              </a:rPr>
              <a:t> of stack</a:t>
            </a:r>
          </a:p>
        </p:txBody>
      </p:sp>
      <p:sp>
        <p:nvSpPr>
          <p:cNvPr id="23" name="Shape 80"/>
          <p:cNvSpPr txBox="1">
            <a:spLocks/>
          </p:cNvSpPr>
          <p:nvPr/>
        </p:nvSpPr>
        <p:spPr bwMode="auto">
          <a:xfrm>
            <a:off x="396875" y="3232458"/>
            <a:ext cx="7896300" cy="2154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0" indent="0">
              <a:spcBef>
                <a:spcPts val="0"/>
              </a:spcBef>
              <a:buClr>
                <a:srgbClr val="990000"/>
              </a:buClr>
              <a:buSzPct val="58333"/>
              <a:tabLst>
                <a:tab pos="463550" algn="l"/>
              </a:tabLst>
            </a:pPr>
            <a:r>
              <a:rPr lang="en-US" sz="1800" kern="0" dirty="0" smtClean="0">
                <a:latin typeface="Courier New"/>
                <a:ea typeface="Courier New"/>
                <a:cs typeface="Courier New"/>
                <a:sym typeface="Courier New"/>
              </a:rPr>
              <a:t>push %</a:t>
            </a:r>
            <a:r>
              <a:rPr lang="en-US" sz="1800" kern="0" dirty="0" err="1" smtClean="0">
                <a:latin typeface="Courier New"/>
                <a:ea typeface="Courier New"/>
                <a:cs typeface="Courier New"/>
                <a:sym typeface="Courier New"/>
              </a:rPr>
              <a:t>reg</a:t>
            </a:r>
            <a:endParaRPr lang="en-US" sz="1800" kern="0" dirty="0" smtClean="0"/>
          </a:p>
          <a:p>
            <a:pPr marL="0" indent="0">
              <a:spcBef>
                <a:spcPts val="0"/>
              </a:spcBef>
              <a:buClr>
                <a:srgbClr val="990000"/>
              </a:buClr>
              <a:buSzPct val="58333"/>
              <a:tabLst>
                <a:tab pos="463550" algn="l"/>
              </a:tabLst>
            </a:pPr>
            <a:r>
              <a:rPr lang="en-US" sz="1800" kern="0" dirty="0"/>
              <a:t>	</a:t>
            </a:r>
            <a:r>
              <a:rPr lang="en-US" sz="1800" kern="0" dirty="0" smtClean="0">
                <a:latin typeface="Arial" panose="020B0604020202020204" pitchFamily="34" charset="0"/>
                <a:cs typeface="Arial" panose="020B0604020202020204" pitchFamily="34" charset="0"/>
              </a:rPr>
              <a:t>subtract  8 from </a:t>
            </a:r>
            <a:r>
              <a:rPr lang="en-US" sz="1800" kern="0" dirty="0" smtClean="0">
                <a:latin typeface="Courier New"/>
                <a:ea typeface="Courier New"/>
                <a:cs typeface="Courier New"/>
                <a:sym typeface="Courier New"/>
              </a:rPr>
              <a:t>%</a:t>
            </a:r>
            <a:r>
              <a:rPr lang="en-US" sz="1800" kern="0" dirty="0" err="1" smtClean="0">
                <a:latin typeface="Courier New"/>
                <a:ea typeface="Courier New"/>
                <a:cs typeface="Courier New"/>
                <a:sym typeface="Courier New"/>
              </a:rPr>
              <a:t>rsp</a:t>
            </a:r>
            <a:r>
              <a:rPr lang="en-US" sz="1800" kern="0" dirty="0" smtClean="0"/>
              <a:t>, </a:t>
            </a:r>
          </a:p>
          <a:p>
            <a:pPr marL="0" indent="0">
              <a:spcBef>
                <a:spcPts val="0"/>
              </a:spcBef>
              <a:buClr>
                <a:srgbClr val="990000"/>
              </a:buClr>
              <a:buSzPct val="58333"/>
              <a:tabLst>
                <a:tab pos="463550" algn="l"/>
              </a:tabLst>
            </a:pPr>
            <a:r>
              <a:rPr lang="en-US" sz="1800" kern="0" dirty="0"/>
              <a:t>	</a:t>
            </a:r>
            <a:r>
              <a:rPr lang="en-US" sz="1800" kern="0" dirty="0" smtClean="0">
                <a:latin typeface="Arial" panose="020B0604020202020204" pitchFamily="34" charset="0"/>
                <a:cs typeface="Arial" panose="020B0604020202020204" pitchFamily="34" charset="0"/>
              </a:rPr>
              <a:t>put </a:t>
            </a:r>
            <a:r>
              <a:rPr lang="en-US" sz="1800" kern="0" dirty="0" err="1" smtClean="0">
                <a:latin typeface="Arial" panose="020B0604020202020204" pitchFamily="34" charset="0"/>
                <a:cs typeface="Arial" panose="020B0604020202020204" pitchFamily="34" charset="0"/>
              </a:rPr>
              <a:t>val</a:t>
            </a:r>
            <a:r>
              <a:rPr lang="en-US" sz="1800" kern="0" dirty="0" smtClean="0">
                <a:latin typeface="Arial" panose="020B0604020202020204" pitchFamily="34" charset="0"/>
                <a:cs typeface="Arial" panose="020B0604020202020204" pitchFamily="34" charset="0"/>
              </a:rPr>
              <a:t> in </a:t>
            </a:r>
            <a:r>
              <a:rPr lang="en-US" sz="1800" kern="0" dirty="0" smtClean="0">
                <a:latin typeface="Courier New"/>
                <a:ea typeface="Courier New"/>
                <a:cs typeface="Courier New"/>
                <a:sym typeface="Courier New"/>
              </a:rPr>
              <a:t>%</a:t>
            </a:r>
            <a:r>
              <a:rPr lang="en-US" sz="1800" kern="0" dirty="0" err="1" smtClean="0">
                <a:latin typeface="Courier New"/>
                <a:ea typeface="Courier New"/>
                <a:cs typeface="Courier New"/>
                <a:sym typeface="Courier New"/>
              </a:rPr>
              <a:t>reg</a:t>
            </a:r>
            <a:r>
              <a:rPr lang="en-US" sz="1800" kern="0" dirty="0" smtClean="0"/>
              <a:t> at </a:t>
            </a:r>
            <a:r>
              <a:rPr lang="en-US" sz="1800" kern="0" dirty="0" smtClean="0">
                <a:latin typeface="Courier New"/>
                <a:ea typeface="Courier New"/>
                <a:cs typeface="Courier New"/>
                <a:sym typeface="Courier New"/>
              </a:rPr>
              <a:t>(%</a:t>
            </a:r>
            <a:r>
              <a:rPr lang="en-US" sz="1800" kern="0" dirty="0" err="1" smtClean="0">
                <a:latin typeface="Courier New"/>
                <a:ea typeface="Courier New"/>
                <a:cs typeface="Courier New"/>
                <a:sym typeface="Courier New"/>
              </a:rPr>
              <a:t>rsp</a:t>
            </a:r>
            <a:r>
              <a:rPr lang="en-US" sz="1800" kern="0" dirty="0" smtClean="0">
                <a:latin typeface="Courier New"/>
                <a:ea typeface="Courier New"/>
                <a:cs typeface="Courier New"/>
                <a:sym typeface="Courier New"/>
              </a:rPr>
              <a:t>)</a:t>
            </a:r>
          </a:p>
          <a:p>
            <a:pPr marL="0" indent="0">
              <a:spcBef>
                <a:spcPts val="0"/>
              </a:spcBef>
              <a:buClr>
                <a:srgbClr val="990000"/>
              </a:buClr>
              <a:buSzPct val="58333"/>
            </a:pPr>
            <a:endParaRPr lang="en-US" sz="1800" kern="0" dirty="0" smtClean="0">
              <a:latin typeface="Courier New"/>
              <a:ea typeface="Courier New"/>
              <a:cs typeface="Courier New"/>
              <a:sym typeface="Courier New"/>
            </a:endParaRPr>
          </a:p>
          <a:p>
            <a:pPr marL="0" indent="0">
              <a:spcBef>
                <a:spcPts val="0"/>
              </a:spcBef>
              <a:buClr>
                <a:srgbClr val="990000"/>
              </a:buClr>
              <a:buSzPct val="58333"/>
            </a:pPr>
            <a:r>
              <a:rPr lang="en-US" sz="1800" kern="0" dirty="0" smtClean="0">
                <a:latin typeface="Courier New"/>
                <a:ea typeface="Courier New"/>
                <a:cs typeface="Courier New"/>
                <a:sym typeface="Courier New"/>
              </a:rPr>
              <a:t>pop %</a:t>
            </a:r>
            <a:r>
              <a:rPr lang="en-US" sz="1800" kern="0" dirty="0" err="1" smtClean="0">
                <a:latin typeface="Courier New"/>
                <a:ea typeface="Courier New"/>
                <a:cs typeface="Courier New"/>
                <a:sym typeface="Courier New"/>
              </a:rPr>
              <a:t>reg</a:t>
            </a:r>
            <a:endParaRPr lang="en-US" sz="1800" kern="0" dirty="0" smtClean="0"/>
          </a:p>
          <a:p>
            <a:pPr marL="0" indent="0">
              <a:spcBef>
                <a:spcPts val="0"/>
              </a:spcBef>
              <a:buClr>
                <a:srgbClr val="990000"/>
              </a:buClr>
              <a:buSzPct val="58333"/>
              <a:tabLst>
                <a:tab pos="463550" algn="l"/>
              </a:tabLst>
            </a:pPr>
            <a:r>
              <a:rPr lang="en-US" sz="1800" kern="0" dirty="0"/>
              <a:t>	</a:t>
            </a:r>
            <a:r>
              <a:rPr lang="en-US" sz="1800" kern="0" dirty="0" smtClean="0">
                <a:latin typeface="Arial" panose="020B0604020202020204" pitchFamily="34" charset="0"/>
                <a:cs typeface="Arial" panose="020B0604020202020204" pitchFamily="34" charset="0"/>
              </a:rPr>
              <a:t>put </a:t>
            </a:r>
            <a:r>
              <a:rPr lang="en-US" sz="1800" kern="0" dirty="0" err="1" smtClean="0">
                <a:latin typeface="Arial" panose="020B0604020202020204" pitchFamily="34" charset="0"/>
                <a:cs typeface="Arial" panose="020B0604020202020204" pitchFamily="34" charset="0"/>
              </a:rPr>
              <a:t>val</a:t>
            </a:r>
            <a:r>
              <a:rPr lang="en-US" sz="1800" kern="0" dirty="0" smtClean="0">
                <a:latin typeface="Arial" panose="020B0604020202020204" pitchFamily="34" charset="0"/>
                <a:cs typeface="Arial" panose="020B0604020202020204" pitchFamily="34" charset="0"/>
              </a:rPr>
              <a:t> at </a:t>
            </a:r>
            <a:r>
              <a:rPr lang="en-US" sz="1800" kern="0" dirty="0" smtClean="0">
                <a:latin typeface="Courier New"/>
                <a:ea typeface="Courier New"/>
                <a:cs typeface="Courier New"/>
                <a:sym typeface="Courier New"/>
              </a:rPr>
              <a:t>(%</a:t>
            </a:r>
            <a:r>
              <a:rPr lang="en-US" sz="1800" kern="0" dirty="0" err="1" smtClean="0">
                <a:latin typeface="Courier New"/>
                <a:ea typeface="Courier New"/>
                <a:cs typeface="Courier New"/>
                <a:sym typeface="Courier New"/>
              </a:rPr>
              <a:t>rsp</a:t>
            </a:r>
            <a:r>
              <a:rPr lang="en-US" sz="1800" kern="0" dirty="0" smtClean="0">
                <a:latin typeface="Courier New"/>
                <a:ea typeface="Courier New"/>
                <a:cs typeface="Courier New"/>
                <a:sym typeface="Courier New"/>
              </a:rPr>
              <a:t>)</a:t>
            </a:r>
            <a:r>
              <a:rPr lang="en-US" sz="1800" kern="0" dirty="0" smtClean="0"/>
              <a:t> </a:t>
            </a:r>
            <a:r>
              <a:rPr lang="en-US" sz="1800" kern="0" dirty="0" smtClean="0">
                <a:latin typeface="Arial" panose="020B0604020202020204" pitchFamily="34" charset="0"/>
                <a:cs typeface="Arial" panose="020B0604020202020204" pitchFamily="34" charset="0"/>
              </a:rPr>
              <a:t>in</a:t>
            </a:r>
            <a:r>
              <a:rPr lang="en-US" sz="1800" kern="0" dirty="0" smtClean="0"/>
              <a:t> </a:t>
            </a:r>
            <a:r>
              <a:rPr lang="en-US" sz="1800" kern="0" dirty="0" smtClean="0">
                <a:latin typeface="Courier New"/>
                <a:ea typeface="Courier New"/>
                <a:cs typeface="Courier New"/>
                <a:sym typeface="Courier New"/>
              </a:rPr>
              <a:t>%</a:t>
            </a:r>
            <a:r>
              <a:rPr lang="en-US" sz="1800" kern="0" dirty="0" err="1" smtClean="0">
                <a:latin typeface="Courier New"/>
                <a:ea typeface="Courier New"/>
                <a:cs typeface="Courier New"/>
                <a:sym typeface="Courier New"/>
              </a:rPr>
              <a:t>reg</a:t>
            </a:r>
            <a:r>
              <a:rPr lang="en-US" sz="1800" kern="0" dirty="0" smtClean="0"/>
              <a:t>,</a:t>
            </a:r>
          </a:p>
          <a:p>
            <a:pPr marL="0" indent="0">
              <a:spcBef>
                <a:spcPts val="0"/>
              </a:spcBef>
              <a:tabLst>
                <a:tab pos="463550" algn="l"/>
              </a:tabLst>
            </a:pPr>
            <a:r>
              <a:rPr lang="en-US" sz="1800" kern="0" dirty="0"/>
              <a:t>	</a:t>
            </a:r>
            <a:r>
              <a:rPr lang="en-US" sz="1800" kern="0" dirty="0" smtClean="0">
                <a:latin typeface="Arial" panose="020B0604020202020204" pitchFamily="34" charset="0"/>
                <a:cs typeface="Arial" panose="020B0604020202020204" pitchFamily="34" charset="0"/>
              </a:rPr>
              <a:t>add 8 to </a:t>
            </a:r>
            <a:r>
              <a:rPr lang="en-US" sz="1800" kern="0" dirty="0" smtClean="0">
                <a:latin typeface="Courier New"/>
                <a:ea typeface="Courier New"/>
                <a:cs typeface="Courier New"/>
                <a:sym typeface="Courier New"/>
              </a:rPr>
              <a:t>%</a:t>
            </a:r>
            <a:r>
              <a:rPr lang="en-US" sz="1800" kern="0" dirty="0" err="1" smtClean="0">
                <a:latin typeface="Courier New"/>
                <a:ea typeface="Courier New"/>
                <a:cs typeface="Courier New"/>
                <a:sym typeface="Courier New"/>
              </a:rPr>
              <a:t>rsp</a:t>
            </a:r>
            <a:endParaRPr lang="en-US" sz="1800" kern="0" dirty="0">
              <a:latin typeface="Courier New"/>
              <a:ea typeface="Courier New"/>
              <a:cs typeface="Courier New"/>
              <a:sym typeface="Courier New"/>
            </a:endParaRPr>
          </a:p>
        </p:txBody>
      </p:sp>
    </p:spTree>
    <p:extLst>
      <p:ext uri="{BB962C8B-B14F-4D97-AF65-F5344CB8AC3E}">
        <p14:creationId xmlns:p14="http://schemas.microsoft.com/office/powerpoint/2010/main" val="826256527"/>
      </p:ext>
    </p:extLst>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04800" y="76200"/>
            <a:ext cx="7592099" cy="553968"/>
          </a:xfrm>
          <a:prstGeom prst="rect">
            <a:avLst/>
          </a:prstGeom>
        </p:spPr>
        <p:txBody>
          <a:bodyPr lIns="91425" tIns="91425" rIns="91425" bIns="91425" anchor="ctr" anchorCtr="0">
            <a:spAutoFit/>
          </a:bodyPr>
          <a:lstStyle/>
          <a:p>
            <a:pPr>
              <a:spcBef>
                <a:spcPts val="0"/>
              </a:spcBef>
              <a:buNone/>
            </a:pPr>
            <a:r>
              <a:rPr lang="en-US" dirty="0"/>
              <a:t>x</a:t>
            </a:r>
            <a:r>
              <a:rPr lang="en" dirty="0" smtClean="0"/>
              <a:t>86-64: </a:t>
            </a:r>
            <a:r>
              <a:rPr lang="en" dirty="0"/>
              <a:t>Stack Frames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9810" y="685800"/>
            <a:ext cx="3086896" cy="5918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hape 103"/>
          <p:cNvSpPr txBox="1">
            <a:spLocks/>
          </p:cNvSpPr>
          <p:nvPr/>
        </p:nvSpPr>
        <p:spPr bwMode="auto">
          <a:xfrm>
            <a:off x="432900" y="701725"/>
            <a:ext cx="4977300" cy="175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0" indent="0">
              <a:spcBef>
                <a:spcPts val="0"/>
              </a:spcBef>
              <a:buClr>
                <a:srgbClr val="990000"/>
              </a:buClr>
              <a:buSzPct val="58333"/>
            </a:pPr>
            <a:r>
              <a:rPr lang="en" sz="1800" kern="0" dirty="0" smtClean="0">
                <a:latin typeface="Arial" panose="020B0604020202020204" pitchFamily="34" charset="0"/>
                <a:cs typeface="Arial" panose="020B0604020202020204" pitchFamily="34" charset="0"/>
              </a:rPr>
              <a:t>Every function call has its own </a:t>
            </a:r>
            <a:r>
              <a:rPr lang="en" sz="1800" b="1" kern="0" dirty="0" smtClean="0">
                <a:latin typeface="Arial" panose="020B0604020202020204" pitchFamily="34" charset="0"/>
                <a:cs typeface="Arial" panose="020B0604020202020204" pitchFamily="34" charset="0"/>
              </a:rPr>
              <a:t>stack frame</a:t>
            </a:r>
            <a:r>
              <a:rPr lang="en" sz="1800" kern="0" dirty="0" smtClean="0">
                <a:latin typeface="Arial" panose="020B0604020202020204" pitchFamily="34" charset="0"/>
                <a:cs typeface="Arial" panose="020B0604020202020204" pitchFamily="34" charset="0"/>
              </a:rPr>
              <a:t>.</a:t>
            </a:r>
          </a:p>
          <a:p>
            <a:pPr marL="0" indent="0">
              <a:spcBef>
                <a:spcPts val="0"/>
              </a:spcBef>
              <a:buClr>
                <a:srgbClr val="990000"/>
              </a:buClr>
              <a:buSzPct val="58333"/>
            </a:pPr>
            <a:endParaRPr lang="en" sz="1800" kern="0" dirty="0" smtClean="0">
              <a:latin typeface="Arial" panose="020B0604020202020204" pitchFamily="34" charset="0"/>
              <a:cs typeface="Arial" panose="020B0604020202020204" pitchFamily="34" charset="0"/>
            </a:endParaRPr>
          </a:p>
          <a:p>
            <a:pPr marL="0" indent="0">
              <a:spcBef>
                <a:spcPts val="0"/>
              </a:spcBef>
              <a:buClr>
                <a:srgbClr val="990000"/>
              </a:buClr>
              <a:buSzPct val="58333"/>
            </a:pPr>
            <a:r>
              <a:rPr lang="en" sz="1800" kern="0" dirty="0" smtClean="0">
                <a:latin typeface="Arial" panose="020B0604020202020204" pitchFamily="34" charset="0"/>
                <a:cs typeface="Arial" panose="020B0604020202020204" pitchFamily="34" charset="0"/>
              </a:rPr>
              <a:t>Think of a frame as a workspace for each call.</a:t>
            </a:r>
          </a:p>
          <a:p>
            <a:pPr marL="0" lvl="1" indent="0">
              <a:spcBef>
                <a:spcPts val="0"/>
              </a:spcBef>
              <a:buClr>
                <a:srgbClr val="990000"/>
              </a:buClr>
              <a:buSzPct val="50000"/>
              <a:buNone/>
              <a:tabLst>
                <a:tab pos="457200" algn="l"/>
                <a:tab pos="690563" algn="l"/>
              </a:tabLst>
            </a:pPr>
            <a:r>
              <a:rPr lang="en" sz="1600" kern="0" dirty="0" smtClean="0">
                <a:latin typeface="Arial" panose="020B0604020202020204" pitchFamily="34" charset="0"/>
                <a:cs typeface="Arial" panose="020B0604020202020204" pitchFamily="34" charset="0"/>
              </a:rPr>
              <a:t>	-	local variables </a:t>
            </a:r>
          </a:p>
          <a:p>
            <a:pPr marL="0" lvl="1" indent="0">
              <a:spcBef>
                <a:spcPts val="0"/>
              </a:spcBef>
              <a:buClr>
                <a:srgbClr val="990000"/>
              </a:buClr>
              <a:buSzPct val="50000"/>
              <a:buNone/>
              <a:tabLst>
                <a:tab pos="457200" algn="l"/>
                <a:tab pos="690563" algn="l"/>
              </a:tabLst>
            </a:pPr>
            <a:r>
              <a:rPr lang="en" sz="1600" kern="0" dirty="0" smtClean="0">
                <a:latin typeface="Arial" panose="020B0604020202020204" pitchFamily="34" charset="0"/>
                <a:cs typeface="Arial" panose="020B0604020202020204" pitchFamily="34" charset="0"/>
              </a:rPr>
              <a:t>	-	callee &amp; caller-saved registers</a:t>
            </a:r>
          </a:p>
          <a:p>
            <a:pPr marL="0" lvl="1" indent="0">
              <a:spcBef>
                <a:spcPts val="0"/>
              </a:spcBef>
              <a:buClr>
                <a:srgbClr val="990000"/>
              </a:buClr>
              <a:buSzPct val="50000"/>
              <a:buNone/>
              <a:tabLst>
                <a:tab pos="457200" algn="l"/>
                <a:tab pos="690563" algn="l"/>
              </a:tabLst>
            </a:pPr>
            <a:r>
              <a:rPr lang="en" sz="1600" kern="0" dirty="0" smtClean="0">
                <a:latin typeface="Arial" panose="020B0604020202020204" pitchFamily="34" charset="0"/>
                <a:cs typeface="Arial" panose="020B0604020202020204" pitchFamily="34" charset="0"/>
              </a:rPr>
              <a:t>	-	optional arguments for a function call</a:t>
            </a:r>
            <a:endParaRPr lang="en" sz="16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03901"/>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04800" y="76200"/>
            <a:ext cx="7592099" cy="553968"/>
          </a:xfrm>
          <a:prstGeom prst="rect">
            <a:avLst/>
          </a:prstGeom>
        </p:spPr>
        <p:txBody>
          <a:bodyPr lIns="91425" tIns="91425" rIns="91425" bIns="91425" anchor="ctr" anchorCtr="0">
            <a:spAutoFit/>
          </a:bodyPr>
          <a:lstStyle/>
          <a:p>
            <a:pPr>
              <a:spcBef>
                <a:spcPts val="0"/>
              </a:spcBef>
              <a:buNone/>
            </a:pPr>
            <a:r>
              <a:rPr lang="en" dirty="0" smtClean="0"/>
              <a:t>x86-64: </a:t>
            </a:r>
            <a:r>
              <a:rPr lang="en" dirty="0"/>
              <a:t>Function Call </a:t>
            </a:r>
            <a:r>
              <a:rPr lang="en" dirty="0" smtClean="0"/>
              <a:t>Setup</a:t>
            </a:r>
            <a:endParaRPr lang="en" dirty="0"/>
          </a:p>
        </p:txBody>
      </p:sp>
      <p:sp>
        <p:nvSpPr>
          <p:cNvPr id="5" name="Shape 125"/>
          <p:cNvSpPr txBox="1">
            <a:spLocks/>
          </p:cNvSpPr>
          <p:nvPr/>
        </p:nvSpPr>
        <p:spPr bwMode="auto">
          <a:xfrm>
            <a:off x="396875" y="685800"/>
            <a:ext cx="8518525" cy="2511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3175" indent="0">
              <a:tabLst>
                <a:tab pos="457200" algn="l"/>
              </a:tabLst>
            </a:pPr>
            <a:r>
              <a:rPr lang="en" sz="1800" kern="0" dirty="0" smtClean="0"/>
              <a:t>Caller:</a:t>
            </a:r>
          </a:p>
          <a:p>
            <a:pPr marL="3175" indent="0">
              <a:tabLst>
                <a:tab pos="457200" algn="l"/>
                <a:tab pos="690563" algn="l"/>
              </a:tabLst>
            </a:pPr>
            <a:r>
              <a:rPr lang="en" sz="1800" kern="0" dirty="0" smtClean="0"/>
              <a:t>	-	allocates stack frame large enough for saved registers, optional arguments</a:t>
            </a:r>
          </a:p>
          <a:p>
            <a:pPr marL="3175" indent="0">
              <a:spcBef>
                <a:spcPts val="0"/>
              </a:spcBef>
              <a:buClr>
                <a:srgbClr val="990000"/>
              </a:buClr>
              <a:buSzPct val="58333"/>
              <a:tabLst>
                <a:tab pos="457200" algn="l"/>
                <a:tab pos="690563" algn="l"/>
              </a:tabLst>
            </a:pPr>
            <a:r>
              <a:rPr lang="en" sz="1800" kern="0" dirty="0" smtClean="0"/>
              <a:t>	-	save any caller-saved registers in frame</a:t>
            </a:r>
          </a:p>
          <a:p>
            <a:pPr marL="3175" indent="0">
              <a:spcBef>
                <a:spcPts val="0"/>
              </a:spcBef>
              <a:buClr>
                <a:srgbClr val="990000"/>
              </a:buClr>
              <a:buSzPct val="58333"/>
              <a:tabLst>
                <a:tab pos="457200" algn="l"/>
                <a:tab pos="690563" algn="l"/>
              </a:tabLst>
            </a:pPr>
            <a:r>
              <a:rPr lang="en" sz="1800" kern="0" dirty="0" smtClean="0"/>
              <a:t>	-	save any optional arguments (in </a:t>
            </a:r>
            <a:r>
              <a:rPr lang="en" sz="1800" b="1" kern="0" dirty="0" smtClean="0"/>
              <a:t>reverse order</a:t>
            </a:r>
            <a:r>
              <a:rPr lang="en" sz="1800" kern="0" dirty="0" smtClean="0"/>
              <a:t>) in frame </a:t>
            </a:r>
          </a:p>
          <a:p>
            <a:pPr marL="3175" indent="0">
              <a:spcBef>
                <a:spcPts val="0"/>
              </a:spcBef>
              <a:buClr>
                <a:srgbClr val="990000"/>
              </a:buClr>
              <a:buSzPct val="58333"/>
              <a:tabLst>
                <a:tab pos="457200" algn="l"/>
                <a:tab pos="690563" algn="l"/>
              </a:tabLst>
            </a:pPr>
            <a:r>
              <a:rPr lang="en" sz="1800" kern="0" dirty="0" smtClean="0">
                <a:latin typeface="Courier New"/>
                <a:ea typeface="Courier New"/>
                <a:cs typeface="Courier New"/>
                <a:sym typeface="Courier New"/>
              </a:rPr>
              <a:t>	</a:t>
            </a:r>
            <a:r>
              <a:rPr lang="en" sz="1800" kern="0" dirty="0" smtClean="0">
                <a:ea typeface="Courier New"/>
                <a:cs typeface="Courier New"/>
                <a:sym typeface="Courier New"/>
              </a:rPr>
              <a:t>-	</a:t>
            </a:r>
            <a:r>
              <a:rPr lang="en" sz="1800" kern="0" dirty="0" smtClean="0">
                <a:latin typeface="Courier New"/>
                <a:ea typeface="Courier New"/>
                <a:cs typeface="Courier New"/>
                <a:sym typeface="Courier New"/>
              </a:rPr>
              <a:t>call foo</a:t>
            </a:r>
            <a:r>
              <a:rPr lang="en" sz="1800" kern="0" dirty="0" smtClean="0"/>
              <a:t>: push </a:t>
            </a:r>
            <a:r>
              <a:rPr lang="en" sz="1800" kern="0" dirty="0" smtClean="0">
                <a:latin typeface="Courier New"/>
                <a:ea typeface="Courier New"/>
                <a:cs typeface="Courier New"/>
                <a:sym typeface="Courier New"/>
              </a:rPr>
              <a:t>%rip</a:t>
            </a:r>
            <a:r>
              <a:rPr lang="en" sz="1800" kern="0" dirty="0" smtClean="0"/>
              <a:t> to stack, jump to label </a:t>
            </a:r>
            <a:r>
              <a:rPr lang="en" sz="1800" kern="0" dirty="0" smtClean="0">
                <a:latin typeface="Courier New"/>
                <a:ea typeface="Courier New"/>
                <a:cs typeface="Courier New"/>
                <a:sym typeface="Courier New"/>
              </a:rPr>
              <a:t>foo</a:t>
            </a:r>
          </a:p>
          <a:p>
            <a:pPr marL="3175" indent="0">
              <a:spcBef>
                <a:spcPts val="0"/>
              </a:spcBef>
              <a:buClr>
                <a:srgbClr val="990000"/>
              </a:buClr>
              <a:buSzPct val="58333"/>
              <a:tabLst>
                <a:tab pos="457200" algn="l"/>
              </a:tabLst>
            </a:pPr>
            <a:endParaRPr lang="en" sz="1800" kern="0" dirty="0" smtClean="0"/>
          </a:p>
          <a:p>
            <a:pPr marL="3175" indent="0">
              <a:spcBef>
                <a:spcPts val="0"/>
              </a:spcBef>
              <a:buClr>
                <a:srgbClr val="990000"/>
              </a:buClr>
              <a:buSzPct val="58333"/>
              <a:tabLst>
                <a:tab pos="457200" algn="l"/>
              </a:tabLst>
            </a:pPr>
            <a:r>
              <a:rPr lang="en" sz="1800" kern="0" dirty="0" smtClean="0"/>
              <a:t>Callee: </a:t>
            </a:r>
          </a:p>
          <a:p>
            <a:pPr marL="3175" indent="0">
              <a:tabLst>
                <a:tab pos="457200" algn="l"/>
                <a:tab pos="690563" algn="l"/>
              </a:tabLst>
            </a:pPr>
            <a:r>
              <a:rPr lang="en" sz="1800" kern="0" dirty="0" smtClean="0"/>
              <a:t>	-	push any callee-saved registers, decrease </a:t>
            </a:r>
            <a:r>
              <a:rPr lang="en" sz="1800" kern="0" dirty="0" smtClean="0">
                <a:latin typeface="Courier New"/>
                <a:ea typeface="Courier New"/>
                <a:cs typeface="Courier New"/>
                <a:sym typeface="Courier New"/>
              </a:rPr>
              <a:t>%rsp</a:t>
            </a:r>
            <a:r>
              <a:rPr lang="en" sz="1800" kern="0" dirty="0" smtClean="0"/>
              <a:t> to make room for new frame</a:t>
            </a:r>
          </a:p>
        </p:txBody>
      </p:sp>
    </p:spTree>
    <p:extLst>
      <p:ext uri="{BB962C8B-B14F-4D97-AF65-F5344CB8AC3E}">
        <p14:creationId xmlns:p14="http://schemas.microsoft.com/office/powerpoint/2010/main" val="3799686221"/>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x86-64: Function Call </a:t>
            </a:r>
            <a:r>
              <a:rPr lang="en-US" dirty="0"/>
              <a:t>R</a:t>
            </a:r>
            <a:r>
              <a:rPr lang="en-US" dirty="0" smtClean="0"/>
              <a:t>eturn</a:t>
            </a:r>
            <a:endParaRPr lang="en-US" dirty="0"/>
          </a:p>
        </p:txBody>
      </p:sp>
      <p:sp>
        <p:nvSpPr>
          <p:cNvPr id="3" name="Text Placeholder 2"/>
          <p:cNvSpPr>
            <a:spLocks noGrp="1"/>
          </p:cNvSpPr>
          <p:nvPr>
            <p:ph type="body" idx="1"/>
          </p:nvPr>
        </p:nvSpPr>
        <p:spPr>
          <a:xfrm>
            <a:off x="457200" y="685800"/>
            <a:ext cx="8458200" cy="1367170"/>
          </a:xfrm>
        </p:spPr>
        <p:txBody>
          <a:bodyPr>
            <a:spAutoFit/>
          </a:bodyPr>
          <a:lstStyle/>
          <a:p>
            <a:pPr marL="0" lvl="0" indent="0">
              <a:buNone/>
            </a:pPr>
            <a:r>
              <a:rPr lang="en" sz="1800" dirty="0"/>
              <a:t>Callee: </a:t>
            </a:r>
            <a:endParaRPr lang="en" sz="1800" dirty="0" smtClean="0"/>
          </a:p>
          <a:p>
            <a:pPr marL="0" indent="0">
              <a:tabLst>
                <a:tab pos="457200" algn="l"/>
                <a:tab pos="690563" algn="l"/>
              </a:tabLst>
            </a:pPr>
            <a:r>
              <a:rPr lang="en" sz="1800" dirty="0" smtClean="0">
                <a:latin typeface="Arial" panose="020B0604020202020204" pitchFamily="34" charset="0"/>
                <a:cs typeface="Arial" panose="020B0604020202020204" pitchFamily="34" charset="0"/>
              </a:rPr>
              <a:t>	-	increase</a:t>
            </a:r>
            <a:r>
              <a:rPr lang="en" sz="1800" dirty="0" smtClean="0"/>
              <a:t> </a:t>
            </a:r>
            <a:r>
              <a:rPr lang="en" sz="1800" dirty="0">
                <a:latin typeface="Courier New" panose="02070309020205020404" pitchFamily="49" charset="0"/>
                <a:cs typeface="Courier New" panose="02070309020205020404" pitchFamily="49" charset="0"/>
              </a:rPr>
              <a:t>%</a:t>
            </a:r>
            <a:r>
              <a:rPr lang="en" sz="1800" dirty="0" smtClean="0">
                <a:latin typeface="Courier New" panose="02070309020205020404" pitchFamily="49" charset="0"/>
                <a:cs typeface="Courier New" panose="02070309020205020404" pitchFamily="49" charset="0"/>
              </a:rPr>
              <a:t>rsp</a:t>
            </a:r>
          </a:p>
          <a:p>
            <a:pPr marL="0" indent="0">
              <a:tabLst>
                <a:tab pos="457200" algn="l"/>
                <a:tab pos="690563" algn="l"/>
              </a:tabLst>
            </a:pPr>
            <a:r>
              <a:rPr lang="en" sz="1800" dirty="0">
                <a:latin typeface="Courier New" panose="02070309020205020404" pitchFamily="49" charset="0"/>
                <a:cs typeface="Courier New" panose="02070309020205020404" pitchFamily="49" charset="0"/>
              </a:rPr>
              <a:t>	</a:t>
            </a:r>
            <a:r>
              <a:rPr lang="en" sz="1800" dirty="0" smtClean="0">
                <a:latin typeface="Courier New" panose="02070309020205020404" pitchFamily="49" charset="0"/>
                <a:cs typeface="Courier New" panose="02070309020205020404" pitchFamily="49" charset="0"/>
              </a:rPr>
              <a:t>-	</a:t>
            </a:r>
            <a:r>
              <a:rPr lang="en" sz="1800" dirty="0" smtClean="0">
                <a:latin typeface="+mj-lt"/>
                <a:cs typeface="Courier New" panose="02070309020205020404" pitchFamily="49" charset="0"/>
              </a:rPr>
              <a:t>pop any callee-saved registers</a:t>
            </a:r>
            <a:r>
              <a:rPr lang="en" sz="1800" dirty="0">
                <a:latin typeface="Courier New" panose="02070309020205020404" pitchFamily="49" charset="0"/>
                <a:cs typeface="Courier New" panose="02070309020205020404" pitchFamily="49" charset="0"/>
              </a:rPr>
              <a:t> </a:t>
            </a:r>
            <a:r>
              <a:rPr lang="en" sz="1800" dirty="0" smtClean="0">
                <a:latin typeface="+mj-lt"/>
                <a:cs typeface="Courier New" panose="02070309020205020404" pitchFamily="49" charset="0"/>
              </a:rPr>
              <a:t>(in </a:t>
            </a:r>
            <a:r>
              <a:rPr lang="en" sz="1800" b="1" dirty="0" smtClean="0">
                <a:latin typeface="+mj-lt"/>
                <a:cs typeface="Courier New" panose="02070309020205020404" pitchFamily="49" charset="0"/>
              </a:rPr>
              <a:t>reverse order</a:t>
            </a:r>
            <a:r>
              <a:rPr lang="en" sz="1800" dirty="0" smtClean="0">
                <a:latin typeface="+mj-lt"/>
                <a:cs typeface="Courier New" panose="02070309020205020404" pitchFamily="49" charset="0"/>
              </a:rPr>
              <a:t>)</a:t>
            </a:r>
          </a:p>
          <a:p>
            <a:pPr marL="0" indent="0">
              <a:tabLst>
                <a:tab pos="457200" algn="l"/>
                <a:tab pos="690563" algn="l"/>
              </a:tabLst>
            </a:pPr>
            <a:r>
              <a:rPr lang="en" sz="1800" dirty="0">
                <a:latin typeface="+mj-lt"/>
                <a:cs typeface="Courier New" panose="02070309020205020404" pitchFamily="49" charset="0"/>
              </a:rPr>
              <a:t>	</a:t>
            </a:r>
            <a:r>
              <a:rPr lang="en" sz="1800" dirty="0" smtClean="0">
                <a:latin typeface="+mj-lt"/>
                <a:cs typeface="Courier New" panose="02070309020205020404" pitchFamily="49" charset="0"/>
              </a:rPr>
              <a:t>-	</a:t>
            </a:r>
            <a:r>
              <a:rPr lang="en" sz="1800" dirty="0" smtClean="0">
                <a:latin typeface="Arial" panose="020B0604020202020204" pitchFamily="34" charset="0"/>
                <a:cs typeface="Arial" panose="020B0604020202020204" pitchFamily="34" charset="0"/>
              </a:rPr>
              <a:t>execute</a:t>
            </a:r>
            <a:r>
              <a:rPr lang="en" sz="1800" dirty="0" smtClean="0">
                <a:cs typeface="Courier New" panose="02070309020205020404" pitchFamily="49" charset="0"/>
              </a:rPr>
              <a:t> </a:t>
            </a:r>
            <a:r>
              <a:rPr lang="en" sz="1800" dirty="0">
                <a:latin typeface="Courier New"/>
                <a:ea typeface="Courier New"/>
                <a:cs typeface="Courier New"/>
                <a:sym typeface="Courier New"/>
              </a:rPr>
              <a:t>ret: pop %</a:t>
            </a:r>
            <a:r>
              <a:rPr lang="en" sz="1800" dirty="0" smtClean="0">
                <a:latin typeface="Courier New"/>
                <a:ea typeface="Courier New"/>
                <a:cs typeface="Courier New"/>
                <a:sym typeface="Courier New"/>
              </a:rPr>
              <a:t>rip</a:t>
            </a:r>
            <a:endParaRPr lang="en" sz="1800" dirty="0">
              <a:latin typeface="Courier New"/>
              <a:ea typeface="Courier New"/>
              <a:cs typeface="Courier New"/>
              <a:sym typeface="Courier New"/>
            </a:endParaRPr>
          </a:p>
        </p:txBody>
      </p:sp>
    </p:spTree>
    <p:extLst>
      <p:ext uri="{BB962C8B-B14F-4D97-AF65-F5344CB8AC3E}">
        <p14:creationId xmlns:p14="http://schemas.microsoft.com/office/powerpoint/2010/main" val="3908521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04800" y="85928"/>
            <a:ext cx="7592099" cy="553968"/>
          </a:xfrm>
          <a:prstGeom prst="rect">
            <a:avLst/>
          </a:prstGeom>
        </p:spPr>
        <p:txBody>
          <a:bodyPr lIns="91425" tIns="91425" rIns="91425" bIns="91425" anchor="ctr" anchorCtr="0">
            <a:spAutoFit/>
          </a:bodyPr>
          <a:lstStyle/>
          <a:p>
            <a:pPr>
              <a:spcBef>
                <a:spcPts val="0"/>
              </a:spcBef>
              <a:buNone/>
            </a:pPr>
            <a:r>
              <a:rPr lang="en" dirty="0" smtClean="0"/>
              <a:t>Attack </a:t>
            </a:r>
            <a:r>
              <a:rPr lang="en" dirty="0"/>
              <a:t>Lab </a:t>
            </a:r>
            <a:r>
              <a:rPr lang="en" dirty="0" smtClean="0"/>
              <a:t>Overview: Phases 1-3</a:t>
            </a:r>
            <a:endParaRPr lang="en" dirty="0"/>
          </a:p>
        </p:txBody>
      </p:sp>
      <p:sp>
        <p:nvSpPr>
          <p:cNvPr id="5" name="Shape 150"/>
          <p:cNvSpPr txBox="1">
            <a:spLocks/>
          </p:cNvSpPr>
          <p:nvPr/>
        </p:nvSpPr>
        <p:spPr bwMode="auto">
          <a:xfrm>
            <a:off x="396874" y="666345"/>
            <a:ext cx="8442325" cy="267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bg2"/>
              </a:buClr>
              <a:buSzPct val="75000"/>
              <a:buFont typeface="Monotype Sorts" pitchFamily="2" charset="2"/>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16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14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12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12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12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12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1200">
                <a:solidFill>
                  <a:schemeClr val="tx1"/>
                </a:solidFill>
                <a:latin typeface="+mn-lt"/>
              </a:defRPr>
            </a:lvl9pPr>
          </a:lstStyle>
          <a:p>
            <a:pPr marL="3175" indent="0">
              <a:spcBef>
                <a:spcPts val="0"/>
              </a:spcBef>
              <a:buClr>
                <a:srgbClr val="990000"/>
              </a:buClr>
              <a:buSzPct val="58333"/>
              <a:tabLst>
                <a:tab pos="457200" algn="l"/>
              </a:tabLst>
            </a:pPr>
            <a:r>
              <a:rPr lang="en" sz="1800" kern="0" dirty="0" smtClean="0">
                <a:latin typeface="Arial" panose="020B0604020202020204" pitchFamily="34" charset="0"/>
                <a:cs typeface="Arial" panose="020B0604020202020204" pitchFamily="34" charset="0"/>
              </a:rPr>
              <a:t>Overview</a:t>
            </a:r>
          </a:p>
          <a:p>
            <a:pPr marL="3175" indent="0">
              <a:spcBef>
                <a:spcPts val="0"/>
              </a:spcBef>
              <a:buClr>
                <a:srgbClr val="990000"/>
              </a:buClr>
              <a:buSzPct val="58333"/>
              <a:tabLst>
                <a:tab pos="457200" algn="l"/>
              </a:tabLst>
            </a:pPr>
            <a:r>
              <a:rPr lang="en" sz="1800" kern="0" dirty="0" smtClean="0">
                <a:latin typeface="Arial" panose="020B0604020202020204" pitchFamily="34" charset="0"/>
                <a:cs typeface="Arial" panose="020B0604020202020204" pitchFamily="34" charset="0"/>
              </a:rPr>
              <a:t>	Exploit x86-64 by overwriting the stack</a:t>
            </a:r>
          </a:p>
          <a:p>
            <a:pPr marL="3175" indent="0">
              <a:spcBef>
                <a:spcPts val="0"/>
              </a:spcBef>
              <a:buClr>
                <a:srgbClr val="990000"/>
              </a:buClr>
              <a:buSzPct val="58333"/>
              <a:tabLst>
                <a:tab pos="457200" algn="l"/>
              </a:tabLst>
            </a:pPr>
            <a:r>
              <a:rPr lang="en" sz="1800" kern="0" dirty="0" smtClean="0">
                <a:latin typeface="Arial" panose="020B0604020202020204" pitchFamily="34" charset="0"/>
                <a:cs typeface="Arial" panose="020B0604020202020204" pitchFamily="34" charset="0"/>
              </a:rPr>
              <a:t>	Overflow a buffer, overwrite return address</a:t>
            </a:r>
          </a:p>
          <a:p>
            <a:pPr marL="3175" indent="0">
              <a:spcBef>
                <a:spcPts val="0"/>
              </a:spcBef>
              <a:buClr>
                <a:srgbClr val="990000"/>
              </a:buClr>
              <a:buSzPct val="58333"/>
              <a:tabLst>
                <a:tab pos="457200" algn="l"/>
              </a:tabLst>
            </a:pPr>
            <a:r>
              <a:rPr lang="en" sz="1800" kern="0" dirty="0" smtClean="0">
                <a:latin typeface="Arial" panose="020B0604020202020204" pitchFamily="34" charset="0"/>
                <a:cs typeface="Arial" panose="020B0604020202020204" pitchFamily="34" charset="0"/>
                <a:sym typeface="Wingdings" panose="05000000000000000000" pitchFamily="2" charset="2"/>
              </a:rPr>
              <a:t>	Execute injected code</a:t>
            </a:r>
          </a:p>
          <a:p>
            <a:pPr marL="3175" indent="0">
              <a:spcBef>
                <a:spcPts val="0"/>
              </a:spcBef>
              <a:buClr>
                <a:srgbClr val="990000"/>
              </a:buClr>
              <a:buSzPct val="58333"/>
              <a:tabLst>
                <a:tab pos="457200" algn="l"/>
              </a:tabLst>
            </a:pPr>
            <a:endParaRPr lang="en" sz="1800" kern="0" dirty="0" smtClean="0">
              <a:latin typeface="Arial" panose="020B0604020202020204" pitchFamily="34" charset="0"/>
              <a:cs typeface="Arial" panose="020B0604020202020204" pitchFamily="34" charset="0"/>
              <a:sym typeface="Wingdings" panose="05000000000000000000" pitchFamily="2" charset="2"/>
            </a:endParaRPr>
          </a:p>
          <a:p>
            <a:pPr marL="3175" indent="0">
              <a:spcBef>
                <a:spcPts val="0"/>
              </a:spcBef>
              <a:buClr>
                <a:srgbClr val="990000"/>
              </a:buClr>
              <a:buSzPct val="58333"/>
              <a:tabLst>
                <a:tab pos="457200" algn="l"/>
              </a:tabLst>
            </a:pPr>
            <a:r>
              <a:rPr lang="en" sz="1800" kern="0" dirty="0" smtClean="0">
                <a:latin typeface="Arial" panose="020B0604020202020204" pitchFamily="34" charset="0"/>
                <a:cs typeface="Arial" panose="020B0604020202020204" pitchFamily="34" charset="0"/>
                <a:sym typeface="Wingdings" panose="05000000000000000000" pitchFamily="2" charset="2"/>
              </a:rPr>
              <a:t>Key Advice</a:t>
            </a:r>
            <a:endParaRPr lang="en" sz="1800" kern="0" dirty="0" smtClean="0">
              <a:latin typeface="Arial" panose="020B0604020202020204" pitchFamily="34" charset="0"/>
              <a:cs typeface="Arial" panose="020B0604020202020204" pitchFamily="34" charset="0"/>
            </a:endParaRPr>
          </a:p>
          <a:p>
            <a:pPr marL="3175" indent="0">
              <a:spcBef>
                <a:spcPts val="0"/>
              </a:spcBef>
              <a:buClr>
                <a:srgbClr val="990000"/>
              </a:buClr>
              <a:buSzPct val="58333"/>
              <a:tabLst>
                <a:tab pos="457200" algn="l"/>
              </a:tabLst>
            </a:pPr>
            <a:r>
              <a:rPr lang="en" sz="1800" kern="0" dirty="0" smtClean="0">
                <a:latin typeface="Arial" panose="020B0604020202020204" pitchFamily="34" charset="0"/>
                <a:cs typeface="Arial" panose="020B0604020202020204" pitchFamily="34" charset="0"/>
              </a:rPr>
              <a:t>	Brush up on your x86-64 conventions!</a:t>
            </a:r>
          </a:p>
          <a:p>
            <a:pPr marL="3175" indent="0">
              <a:spcBef>
                <a:spcPts val="0"/>
              </a:spcBef>
              <a:buClr>
                <a:srgbClr val="990000"/>
              </a:buClr>
              <a:buSzPct val="58333"/>
              <a:tabLst>
                <a:tab pos="457200" algn="l"/>
              </a:tabLst>
            </a:pPr>
            <a:r>
              <a:rPr lang="en" sz="1800" b="1" kern="0" dirty="0" smtClean="0">
                <a:solidFill>
                  <a:srgbClr val="C00000"/>
                </a:solidFill>
                <a:latin typeface="Arial" panose="020B0604020202020204" pitchFamily="34" charset="0"/>
                <a:cs typeface="Arial" panose="020B0604020202020204" pitchFamily="34" charset="0"/>
              </a:rPr>
              <a:t>	Use objdump –d </a:t>
            </a:r>
            <a:r>
              <a:rPr lang="en" sz="1800" kern="0" dirty="0" smtClean="0">
                <a:latin typeface="Arial" panose="020B0604020202020204" pitchFamily="34" charset="0"/>
                <a:cs typeface="Arial" panose="020B0604020202020204" pitchFamily="34" charset="0"/>
              </a:rPr>
              <a:t>to determine relevant offsets</a:t>
            </a:r>
          </a:p>
          <a:p>
            <a:pPr marL="3175" indent="0">
              <a:spcBef>
                <a:spcPts val="0"/>
              </a:spcBef>
              <a:buClr>
                <a:srgbClr val="990000"/>
              </a:buClr>
              <a:buSzPct val="58333"/>
              <a:tabLst>
                <a:tab pos="457200" algn="l"/>
              </a:tabLst>
            </a:pPr>
            <a:r>
              <a:rPr lang="en" sz="1800" b="1" kern="0" dirty="0" smtClean="0">
                <a:solidFill>
                  <a:srgbClr val="C00000"/>
                </a:solidFill>
                <a:latin typeface="Arial" panose="020B0604020202020204" pitchFamily="34" charset="0"/>
                <a:cs typeface="Arial" panose="020B0604020202020204" pitchFamily="34" charset="0"/>
              </a:rPr>
              <a:t>	Use GDB </a:t>
            </a:r>
            <a:r>
              <a:rPr lang="en" sz="1800" kern="0" dirty="0" smtClean="0">
                <a:latin typeface="Arial" panose="020B0604020202020204" pitchFamily="34" charset="0"/>
                <a:cs typeface="Arial" panose="020B0604020202020204" pitchFamily="34" charset="0"/>
              </a:rPr>
              <a:t>to determine stack addresses</a:t>
            </a:r>
            <a:endParaRPr lang="en" sz="18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643962"/>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Professional">
  <a:themeElements>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fontScheme name="Professional">
      <a:majorFont>
        <a:latin typeface="Helvetic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SkyWalker:Applications:Microsoft Office:Microsoft Office 98:Templates:Presentation Designs:Professional</Template>
  <TotalTime>1407</TotalTime>
  <Words>2014</Words>
  <Application>Microsoft Office PowerPoint</Application>
  <PresentationFormat>Overhead</PresentationFormat>
  <Paragraphs>571</Paragraphs>
  <Slides>27</Slides>
  <Notes>20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Professional</vt:lpstr>
      <vt:lpstr>Buffer Overflows</vt:lpstr>
      <vt:lpstr>Agenda</vt:lpstr>
      <vt:lpstr>x86-64 Registers</vt:lpstr>
      <vt:lpstr>x86-64: Register Conventions</vt:lpstr>
      <vt:lpstr>x86-64: The Stack</vt:lpstr>
      <vt:lpstr>x86-64: Stack Frames</vt:lpstr>
      <vt:lpstr>x86-64: Function Call Setup</vt:lpstr>
      <vt:lpstr>x86-64: Function Call Return</vt:lpstr>
      <vt:lpstr>Attack Lab Overview: Phases 1-3</vt:lpstr>
      <vt:lpstr>Buffer Overflows</vt:lpstr>
      <vt:lpstr>String Library Code</vt:lpstr>
      <vt:lpstr>Vulnerable Buffer Code</vt:lpstr>
      <vt:lpstr>Buffer Overflow Executions</vt:lpstr>
      <vt:lpstr>Buffer Overflow Stack</vt:lpstr>
      <vt:lpstr>Buffer Overflow Stack</vt:lpstr>
      <vt:lpstr>Buffer Overflow Example #1</vt:lpstr>
      <vt:lpstr>Buffer Overflow Example #2</vt:lpstr>
      <vt:lpstr>Buffer Overflow Example #3</vt:lpstr>
      <vt:lpstr>Demonstration: Generating Byte Codes</vt:lpstr>
      <vt:lpstr>Demonstration: Trying the Exploit</vt:lpstr>
      <vt:lpstr>Attack Lab Overview: Phases 4-5</vt:lpstr>
      <vt:lpstr>ROP Example</vt:lpstr>
      <vt:lpstr>ROP Example: Solution</vt:lpstr>
      <vt:lpstr>ROP Demonstration: Looking for Gadgets</vt:lpstr>
      <vt:lpstr>ROP Demonstration: Looking for Gadgets</vt:lpstr>
      <vt:lpstr>Tools</vt:lpstr>
      <vt:lpstr>More Tips</vt:lpstr>
    </vt:vector>
  </TitlesOfParts>
  <Company>Computer Science  VA 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dc:title>
  <dc:creator>Dwight Barnette</dc:creator>
  <cp:lastModifiedBy>wdm</cp:lastModifiedBy>
  <cp:revision>187</cp:revision>
  <cp:lastPrinted>1998-08-23T21:44:04Z</cp:lastPrinted>
  <dcterms:created xsi:type="dcterms:W3CDTF">1998-08-05T19:51:03Z</dcterms:created>
  <dcterms:modified xsi:type="dcterms:W3CDTF">2016-02-17T14:30:42Z</dcterms:modified>
</cp:coreProperties>
</file>