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301" r:id="rId4"/>
    <p:sldId id="320" r:id="rId5"/>
    <p:sldId id="260" r:id="rId6"/>
    <p:sldId id="319" r:id="rId7"/>
    <p:sldId id="262" r:id="rId8"/>
    <p:sldId id="263" r:id="rId9"/>
    <p:sldId id="264" r:id="rId10"/>
    <p:sldId id="265" r:id="rId11"/>
    <p:sldId id="322" r:id="rId12"/>
    <p:sldId id="288" r:id="rId13"/>
    <p:sldId id="323" r:id="rId14"/>
  </p:sldIdLst>
  <p:sldSz cx="9144000" cy="6858000" type="overhead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00"/>
    <a:srgbClr val="FA6600"/>
    <a:srgbClr val="FF3300"/>
    <a:srgbClr val="990033"/>
    <a:srgbClr val="800000"/>
    <a:srgbClr val="99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1" autoAdjust="0"/>
    <p:restoredTop sz="86402" autoAdjust="0"/>
  </p:normalViewPr>
  <p:slideViewPr>
    <p:cSldViewPr>
      <p:cViewPr varScale="1">
        <p:scale>
          <a:sx n="106" d="100"/>
          <a:sy n="106" d="100"/>
        </p:scale>
        <p:origin x="4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572" y="84"/>
      </p:cViewPr>
      <p:guideLst>
        <p:guide orient="horz" pos="2207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63006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2505/06 Computer Organization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5525" y="1"/>
            <a:ext cx="4065025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662"/>
            <a:ext cx="4063006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©William D McQuain,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2009-2019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5525" y="6658662"/>
            <a:ext cx="4065025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D3A80D4-B52A-44FB-87A6-6AD1975860F8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2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>
            <a:lvl1pPr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758" y="2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>
            <a:lvl1pPr algn="r"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8800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349" y="536315"/>
            <a:ext cx="5415319" cy="597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823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b" anchorCtr="0" compatLnSpc="1">
            <a:prstTxWarp prst="textNoShape">
              <a:avLst/>
            </a:prstTxWarp>
          </a:bodyPr>
          <a:lstStyle>
            <a:lvl1pPr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758" y="6659823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b" anchorCtr="0" compatLnSpc="1">
            <a:prstTxWarp prst="textNoShape">
              <a:avLst/>
            </a:prstTxWarp>
          </a:bodyPr>
          <a:lstStyle>
            <a:lvl1pPr algn="r" defTabSz="931845">
              <a:defRPr sz="1000"/>
            </a:lvl1pPr>
          </a:lstStyle>
          <a:p>
            <a:pPr>
              <a:defRPr/>
            </a:pPr>
            <a:fld id="{3AB5858F-C165-4B05-8E74-095702F00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7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4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75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3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82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34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1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7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8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8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94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42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74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91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381000" y="609600"/>
            <a:ext cx="8610600" cy="5867400"/>
            <a:chOff x="240" y="384"/>
            <a:chExt cx="5424" cy="3696"/>
          </a:xfrm>
        </p:grpSpPr>
        <p:sp>
          <p:nvSpPr>
            <p:cNvPr id="1042" name="Rectangle 4"/>
            <p:cNvSpPr>
              <a:spLocks noChangeArrowheads="1"/>
            </p:cNvSpPr>
            <p:nvPr/>
          </p:nvSpPr>
          <p:spPr bwMode="auto">
            <a:xfrm>
              <a:off x="245" y="386"/>
              <a:ext cx="5412" cy="369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5"/>
            <p:cNvSpPr>
              <a:spLocks/>
            </p:cNvSpPr>
            <p:nvPr/>
          </p:nvSpPr>
          <p:spPr bwMode="auto">
            <a:xfrm>
              <a:off x="240" y="384"/>
              <a:ext cx="5412" cy="3695"/>
            </a:xfrm>
            <a:custGeom>
              <a:avLst/>
              <a:gdLst>
                <a:gd name="T0" fmla="*/ 6186 w 5269"/>
                <a:gd name="T1" fmla="*/ 0 h 2977"/>
                <a:gd name="T2" fmla="*/ 0 w 5269"/>
                <a:gd name="T3" fmla="*/ 0 h 2977"/>
                <a:gd name="T4" fmla="*/ 0 w 5269"/>
                <a:gd name="T5" fmla="*/ 10883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"/>
            <p:cNvSpPr>
              <a:spLocks/>
            </p:cNvSpPr>
            <p:nvPr/>
          </p:nvSpPr>
          <p:spPr bwMode="auto">
            <a:xfrm>
              <a:off x="252" y="384"/>
              <a:ext cx="5412" cy="3695"/>
            </a:xfrm>
            <a:custGeom>
              <a:avLst/>
              <a:gdLst>
                <a:gd name="T0" fmla="*/ 6186 w 5269"/>
                <a:gd name="T1" fmla="*/ 0 h 2977"/>
                <a:gd name="T2" fmla="*/ 6186 w 5269"/>
                <a:gd name="T3" fmla="*/ 10883 h 2977"/>
                <a:gd name="T4" fmla="*/ 0 w 5269"/>
                <a:gd name="T5" fmla="*/ 10883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579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0"/>
            <a:r>
              <a:rPr lang="en-US" altLang="en-US" dirty="0" smtClean="0"/>
              <a:t>Second Level</a:t>
            </a:r>
          </a:p>
          <a:p>
            <a:pPr lvl="0"/>
            <a:r>
              <a:rPr lang="en-US" altLang="en-US" dirty="0" smtClean="0"/>
              <a:t>Third Level</a:t>
            </a:r>
          </a:p>
          <a:p>
            <a:pPr lvl="0"/>
            <a:r>
              <a:rPr lang="en-US" altLang="en-US" dirty="0" smtClean="0"/>
              <a:t>Fourth Level</a:t>
            </a:r>
          </a:p>
          <a:p>
            <a:pPr lvl="0"/>
            <a:r>
              <a:rPr lang="en-US" altLang="en-US" dirty="0" smtClean="0"/>
              <a:t>Fifth Level</a:t>
            </a:r>
          </a:p>
        </p:txBody>
      </p:sp>
      <p:grpSp>
        <p:nvGrpSpPr>
          <p:cNvPr id="1029" name="Group 55"/>
          <p:cNvGrpSpPr>
            <a:grpSpLocks/>
          </p:cNvGrpSpPr>
          <p:nvPr/>
        </p:nvGrpSpPr>
        <p:grpSpPr bwMode="auto">
          <a:xfrm>
            <a:off x="39688" y="161925"/>
            <a:ext cx="276225" cy="319088"/>
            <a:chOff x="25" y="102"/>
            <a:chExt cx="173" cy="201"/>
          </a:xfrm>
          <a:solidFill>
            <a:srgbClr val="FA6600"/>
          </a:solidFill>
        </p:grpSpPr>
        <p:sp>
          <p:nvSpPr>
            <p:cNvPr id="1039" name="Rectangle 25"/>
            <p:cNvSpPr>
              <a:spLocks noChangeArrowheads="1"/>
            </p:cNvSpPr>
            <p:nvPr/>
          </p:nvSpPr>
          <p:spPr bwMode="auto">
            <a:xfrm>
              <a:off x="25" y="102"/>
              <a:ext cx="172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99 w 193"/>
                <a:gd name="T1" fmla="*/ 0 h 721"/>
                <a:gd name="T2" fmla="*/ 0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99 w 193"/>
                <a:gd name="T1" fmla="*/ 0 h 721"/>
                <a:gd name="T2" fmla="*/ 99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56"/>
          <p:cNvGrpSpPr>
            <a:grpSpLocks/>
          </p:cNvGrpSpPr>
          <p:nvPr/>
        </p:nvGrpSpPr>
        <p:grpSpPr bwMode="auto">
          <a:xfrm>
            <a:off x="122238" y="600075"/>
            <a:ext cx="106362" cy="5876925"/>
            <a:chOff x="77" y="378"/>
            <a:chExt cx="67" cy="3702"/>
          </a:xfrm>
          <a:solidFill>
            <a:srgbClr val="660000"/>
          </a:solidFill>
        </p:grpSpPr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 flipH="1" flipV="1">
              <a:off x="77" y="383"/>
              <a:ext cx="67" cy="36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42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0 h 721"/>
                <a:gd name="T4" fmla="*/ 0 w 193"/>
                <a:gd name="T5" fmla="*/ 13193117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3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13193117 h 721"/>
                <a:gd name="T4" fmla="*/ 0 w 193"/>
                <a:gd name="T5" fmla="*/ 13193117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48"/>
          <p:cNvSpPr>
            <a:spLocks noChangeArrowheads="1"/>
          </p:cNvSpPr>
          <p:nvPr/>
        </p:nvSpPr>
        <p:spPr bwMode="auto">
          <a:xfrm>
            <a:off x="6786600" y="161544"/>
            <a:ext cx="1900200" cy="3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sz="1800" dirty="0" err="1" smtClean="0">
                <a:latin typeface="Arial" charset="0"/>
                <a:cs typeface="Arial" charset="0"/>
              </a:rPr>
              <a:t>VirtualBox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Setup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3272329" y="6497902"/>
            <a:ext cx="252472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660000"/>
                </a:solidFill>
                <a:latin typeface="Arial" charset="0"/>
              </a:rPr>
              <a:t> Computer </a:t>
            </a:r>
            <a:r>
              <a:rPr lang="en-US" altLang="en-US" sz="1600" b="1" dirty="0" smtClean="0">
                <a:solidFill>
                  <a:srgbClr val="660000"/>
                </a:solidFill>
                <a:latin typeface="Arial" charset="0"/>
              </a:rPr>
              <a:t>Organization</a:t>
            </a:r>
            <a:endParaRPr lang="en-US" altLang="en-US" sz="1600" b="1" dirty="0">
              <a:solidFill>
                <a:srgbClr val="660000"/>
              </a:solidFill>
              <a:latin typeface="Arial" charset="0"/>
            </a:endParaRPr>
          </a:p>
        </p:txBody>
      </p:sp>
      <p:sp>
        <p:nvSpPr>
          <p:cNvPr id="1033" name="Text Box 59"/>
          <p:cNvSpPr txBox="1">
            <a:spLocks noChangeArrowheads="1"/>
          </p:cNvSpPr>
          <p:nvPr userDrawn="1"/>
        </p:nvSpPr>
        <p:spPr bwMode="auto">
          <a:xfrm>
            <a:off x="8610600" y="152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9FFD2268-44D4-4475-AC6C-C4656DE53B2B}" type="slidenum">
              <a:rPr lang="en-US" sz="1800" smtClean="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800" dirty="0" smtClean="0">
              <a:latin typeface="Arial" charset="0"/>
            </a:endParaRPr>
          </a:p>
        </p:txBody>
      </p:sp>
      <p:sp>
        <p:nvSpPr>
          <p:cNvPr id="1034" name="Text Box 21"/>
          <p:cNvSpPr txBox="1">
            <a:spLocks noChangeArrowheads="1"/>
          </p:cNvSpPr>
          <p:nvPr userDrawn="1"/>
        </p:nvSpPr>
        <p:spPr bwMode="auto">
          <a:xfrm>
            <a:off x="304800" y="652145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CS</a:t>
            </a:r>
            <a:r>
              <a:rPr lang="en-US" sz="1400" b="1" dirty="0" smtClean="0">
                <a:solidFill>
                  <a:srgbClr val="FF6600"/>
                </a:solidFill>
                <a:latin typeface="Arial" charset="0"/>
              </a:rPr>
              <a:t>@</a:t>
            </a: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VT</a:t>
            </a:r>
          </a:p>
        </p:txBody>
      </p:sp>
      <p:sp>
        <p:nvSpPr>
          <p:cNvPr id="1035" name="Text Box 22"/>
          <p:cNvSpPr txBox="1">
            <a:spLocks noChangeArrowheads="1"/>
          </p:cNvSpPr>
          <p:nvPr userDrawn="1"/>
        </p:nvSpPr>
        <p:spPr bwMode="auto">
          <a:xfrm>
            <a:off x="6786600" y="6553200"/>
            <a:ext cx="2281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©2013-2020 WD McQuain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42" y="1076491"/>
            <a:ext cx="6058458" cy="423733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altLang="en-US" dirty="0" smtClean="0"/>
              <a:t>Get </a:t>
            </a:r>
            <a:r>
              <a:rPr lang="en-US" altLang="en-US" dirty="0" err="1" smtClean="0"/>
              <a:t>VirtualBox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861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 to www.virtualbox.org and select: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6093023"/>
            <a:ext cx="41148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30188" indent="-230188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*	These notes are based on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6.1.12.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096470"/>
            <a:ext cx="8610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tabLst>
                <a:tab pos="233363" algn="l"/>
              </a:tabLst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Note:  </a:t>
            </a:r>
          </a:p>
          <a:p>
            <a:pPr marL="457200" indent="-457200">
              <a:tabLst>
                <a:tab pos="2333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	the OS on which you will install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is called the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host 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tabLst>
                <a:tab pos="233363" algn="l"/>
              </a:tabLs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	the OS you will install 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(later) is called the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guest 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524" y="684255"/>
            <a:ext cx="2019476" cy="67442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3784060" y="836579"/>
            <a:ext cx="1189498" cy="1916349"/>
          </a:xfrm>
          <a:custGeom>
            <a:avLst/>
            <a:gdLst>
              <a:gd name="connsiteX0" fmla="*/ 515566 w 1189498"/>
              <a:gd name="connsiteY0" fmla="*/ 0 h 1916349"/>
              <a:gd name="connsiteX1" fmla="*/ 1177046 w 1189498"/>
              <a:gd name="connsiteY1" fmla="*/ 1128408 h 1916349"/>
              <a:gd name="connsiteX2" fmla="*/ 0 w 1189498"/>
              <a:gd name="connsiteY2" fmla="*/ 1916349 h 191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9498" h="1916349">
                <a:moveTo>
                  <a:pt x="515566" y="0"/>
                </a:moveTo>
                <a:cubicBezTo>
                  <a:pt x="889270" y="404508"/>
                  <a:pt x="1262974" y="809017"/>
                  <a:pt x="1177046" y="1128408"/>
                </a:cubicBezTo>
                <a:cubicBezTo>
                  <a:pt x="1091118" y="1447799"/>
                  <a:pt x="173476" y="1791511"/>
                  <a:pt x="0" y="191634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05072" y="856034"/>
            <a:ext cx="2084729" cy="3813243"/>
          </a:xfrm>
          <a:custGeom>
            <a:avLst/>
            <a:gdLst>
              <a:gd name="connsiteX0" fmla="*/ 204281 w 2084729"/>
              <a:gd name="connsiteY0" fmla="*/ 0 h 3813243"/>
              <a:gd name="connsiteX1" fmla="*/ 1546698 w 2084729"/>
              <a:gd name="connsiteY1" fmla="*/ 690664 h 3813243"/>
              <a:gd name="connsiteX2" fmla="*/ 2003898 w 2084729"/>
              <a:gd name="connsiteY2" fmla="*/ 1536970 h 3813243"/>
              <a:gd name="connsiteX3" fmla="*/ 0 w 2084729"/>
              <a:gd name="connsiteY3" fmla="*/ 3813243 h 381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729" h="3813243">
                <a:moveTo>
                  <a:pt x="204281" y="0"/>
                </a:moveTo>
                <a:cubicBezTo>
                  <a:pt x="725521" y="217251"/>
                  <a:pt x="1246762" y="434502"/>
                  <a:pt x="1546698" y="690664"/>
                </a:cubicBezTo>
                <a:cubicBezTo>
                  <a:pt x="1846634" y="946826"/>
                  <a:pt x="2261681" y="1016540"/>
                  <a:pt x="2003898" y="1536970"/>
                </a:cubicBezTo>
                <a:cubicBezTo>
                  <a:pt x="1746115" y="2057400"/>
                  <a:pt x="873057" y="2935321"/>
                  <a:pt x="0" y="3813243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Empty VM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Now, you have an empty virtual machine.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That is, a formatted (virtual) hard disk and no OS installation on it.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813014" y="1514765"/>
            <a:ext cx="2093968" cy="999836"/>
          </a:xfrm>
          <a:custGeom>
            <a:avLst/>
            <a:gdLst>
              <a:gd name="connsiteX0" fmla="*/ 653095 w 2093968"/>
              <a:gd name="connsiteY0" fmla="*/ 0 h 1265381"/>
              <a:gd name="connsiteX1" fmla="*/ 71204 w 2093968"/>
              <a:gd name="connsiteY1" fmla="*/ 443345 h 1265381"/>
              <a:gd name="connsiteX2" fmla="*/ 2093968 w 2093968"/>
              <a:gd name="connsiteY2" fmla="*/ 1265381 h 126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968" h="1265381">
                <a:moveTo>
                  <a:pt x="653095" y="0"/>
                </a:moveTo>
                <a:cubicBezTo>
                  <a:pt x="242077" y="116224"/>
                  <a:pt x="-168941" y="232448"/>
                  <a:pt x="71204" y="443345"/>
                </a:cubicBezTo>
                <a:cubicBezTo>
                  <a:pt x="311349" y="654242"/>
                  <a:pt x="1202658" y="959811"/>
                  <a:pt x="2093968" y="1265381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9130"/>
            <a:ext cx="4503420" cy="47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05" y="1226582"/>
            <a:ext cx="5194495" cy="4349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Empty VM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on Settings to bring up a more information about your empty VM: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172670"/>
            <a:ext cx="3263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Under General/Advanced, make the shared clipboard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Drag'n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Drop Bidirectional.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3287949" y="2928026"/>
            <a:ext cx="3262945" cy="2951775"/>
          </a:xfrm>
          <a:custGeom>
            <a:avLst/>
            <a:gdLst>
              <a:gd name="connsiteX0" fmla="*/ 0 w 3262945"/>
              <a:gd name="connsiteY0" fmla="*/ 2743200 h 2951775"/>
              <a:gd name="connsiteX1" fmla="*/ 1167319 w 3262945"/>
              <a:gd name="connsiteY1" fmla="*/ 2937753 h 2951775"/>
              <a:gd name="connsiteX2" fmla="*/ 3103123 w 3262945"/>
              <a:gd name="connsiteY2" fmla="*/ 2402731 h 2951775"/>
              <a:gd name="connsiteX3" fmla="*/ 3015574 w 3262945"/>
              <a:gd name="connsiteY3" fmla="*/ 0 h 295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945" h="2951775">
                <a:moveTo>
                  <a:pt x="0" y="2743200"/>
                </a:moveTo>
                <a:cubicBezTo>
                  <a:pt x="325066" y="2868849"/>
                  <a:pt x="650132" y="2994498"/>
                  <a:pt x="1167319" y="2937753"/>
                </a:cubicBezTo>
                <a:cubicBezTo>
                  <a:pt x="1684506" y="2881008"/>
                  <a:pt x="2795081" y="2892357"/>
                  <a:pt x="3103123" y="2402731"/>
                </a:cubicBezTo>
                <a:cubicBezTo>
                  <a:pt x="3411166" y="1913105"/>
                  <a:pt x="3213370" y="956552"/>
                  <a:pt x="301557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VM Settings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 the Processor tab, you can increase the number of cores your VM can use.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063773"/>
            <a:ext cx="3124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Under Display, enabling 3D Acceleration may improve performance (or not).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also pump Video Memory up to 128MB, but it probably doesn't matter.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7084291" y="2096655"/>
            <a:ext cx="933738" cy="2336800"/>
          </a:xfrm>
          <a:custGeom>
            <a:avLst/>
            <a:gdLst>
              <a:gd name="connsiteX0" fmla="*/ 618836 w 933738"/>
              <a:gd name="connsiteY0" fmla="*/ 0 h 2336800"/>
              <a:gd name="connsiteX1" fmla="*/ 905164 w 933738"/>
              <a:gd name="connsiteY1" fmla="*/ 628072 h 2336800"/>
              <a:gd name="connsiteX2" fmla="*/ 0 w 933738"/>
              <a:gd name="connsiteY2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38" h="2336800">
                <a:moveTo>
                  <a:pt x="618836" y="0"/>
                </a:moveTo>
                <a:cubicBezTo>
                  <a:pt x="813569" y="119302"/>
                  <a:pt x="1008303" y="238605"/>
                  <a:pt x="905164" y="628072"/>
                </a:cubicBezTo>
                <a:cubicBezTo>
                  <a:pt x="802025" y="1017539"/>
                  <a:pt x="401012" y="1677169"/>
                  <a:pt x="0" y="233680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529590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Halfway There…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974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2308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You've got an empty VM, but sensibly configured.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9166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Now you need to install a CentOS into your empty VM…</a:t>
            </a:r>
          </a:p>
        </p:txBody>
      </p:sp>
    </p:spTree>
    <p:extLst>
      <p:ext uri="{BB962C8B-B14F-4D97-AF65-F5344CB8AC3E}">
        <p14:creationId xmlns:p14="http://schemas.microsoft.com/office/powerpoint/2010/main" val="38180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Begin the </a:t>
            </a:r>
            <a:r>
              <a:rPr lang="en-US" dirty="0" err="1" smtClean="0"/>
              <a:t>VirtualBox</a:t>
            </a:r>
            <a:r>
              <a:rPr lang="en-US" dirty="0" smtClean="0"/>
              <a:t> Installation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7379"/>
            <a:ext cx="861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Run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installer.  The first few screens are typical and probably do not require you to make any changes to the default options: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0946"/>
            <a:ext cx="2590038" cy="20242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48" y="1480947"/>
            <a:ext cx="2590038" cy="2024253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19347"/>
            <a:ext cx="2590038" cy="2024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96" y="1480946"/>
            <a:ext cx="2590038" cy="20242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77" y="3919347"/>
            <a:ext cx="2590038" cy="202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54" y="3919347"/>
            <a:ext cx="2590038" cy="20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58240"/>
            <a:ext cx="861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Once the base installation is complete, start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Manager: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6330"/>
            <a:ext cx="4660538" cy="497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638800"/>
            <a:ext cx="7223760" cy="670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4000" y="2886670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Find the file you downloaded for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Extension Pack and double-click it…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362632" y="3755923"/>
            <a:ext cx="2965946" cy="2084438"/>
          </a:xfrm>
          <a:custGeom>
            <a:avLst/>
            <a:gdLst>
              <a:gd name="connsiteX0" fmla="*/ 2595716 w 2965946"/>
              <a:gd name="connsiteY0" fmla="*/ 0 h 2084438"/>
              <a:gd name="connsiteX1" fmla="*/ 2861187 w 2965946"/>
              <a:gd name="connsiteY1" fmla="*/ 845574 h 2084438"/>
              <a:gd name="connsiteX2" fmla="*/ 1061884 w 2965946"/>
              <a:gd name="connsiteY2" fmla="*/ 1042219 h 2084438"/>
              <a:gd name="connsiteX3" fmla="*/ 0 w 2965946"/>
              <a:gd name="connsiteY3" fmla="*/ 2084438 h 20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946" h="2084438">
                <a:moveTo>
                  <a:pt x="2595716" y="0"/>
                </a:moveTo>
                <a:cubicBezTo>
                  <a:pt x="2856270" y="335935"/>
                  <a:pt x="3116825" y="671871"/>
                  <a:pt x="2861187" y="845574"/>
                </a:cubicBezTo>
                <a:cubicBezTo>
                  <a:pt x="2605549" y="1019277"/>
                  <a:pt x="1538748" y="835742"/>
                  <a:pt x="1061884" y="1042219"/>
                </a:cubicBezTo>
                <a:cubicBezTo>
                  <a:pt x="585020" y="1248696"/>
                  <a:pt x="292510" y="1666567"/>
                  <a:pt x="0" y="2084438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 the </a:t>
            </a:r>
            <a:r>
              <a:rPr lang="en-US" dirty="0" err="1" smtClean="0"/>
              <a:t>VirtualBox</a:t>
            </a:r>
            <a:r>
              <a:rPr lang="en-US" dirty="0" smtClean="0"/>
              <a:t> Extensions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85800"/>
            <a:ext cx="8610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Authorize the installation…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2995" y="129540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... and wait for 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05000"/>
            <a:ext cx="2847109" cy="1473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8206" y="129540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… accept the license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5" y="1905000"/>
            <a:ext cx="4587240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41" y="1826489"/>
            <a:ext cx="3142959" cy="3246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64808"/>
            <a:ext cx="5791200" cy="342900"/>
          </a:xfrm>
        </p:spPr>
        <p:txBody>
          <a:bodyPr/>
          <a:lstStyle/>
          <a:p>
            <a:r>
              <a:rPr lang="en-US" dirty="0" smtClean="0"/>
              <a:t>Creating a Virtual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0183" y="706589"/>
            <a:ext cx="4816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Restart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Manager.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New to create your virtual machine: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219200"/>
            <a:ext cx="167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Enter a Name: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532507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If you use a descriptive name for the VM,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should auto-detect the proper OS type and version.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87127" y="1542473"/>
            <a:ext cx="464215" cy="1856509"/>
          </a:xfrm>
          <a:custGeom>
            <a:avLst/>
            <a:gdLst>
              <a:gd name="connsiteX0" fmla="*/ 147782 w 464215"/>
              <a:gd name="connsiteY0" fmla="*/ 0 h 1856509"/>
              <a:gd name="connsiteX1" fmla="*/ 461818 w 464215"/>
              <a:gd name="connsiteY1" fmla="*/ 554182 h 1856509"/>
              <a:gd name="connsiteX2" fmla="*/ 0 w 464215"/>
              <a:gd name="connsiteY2" fmla="*/ 1856509 h 18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15" h="1856509">
                <a:moveTo>
                  <a:pt x="147782" y="0"/>
                </a:moveTo>
                <a:cubicBezTo>
                  <a:pt x="317115" y="122382"/>
                  <a:pt x="486448" y="244764"/>
                  <a:pt x="461818" y="554182"/>
                </a:cubicBezTo>
                <a:cubicBezTo>
                  <a:pt x="437188" y="863600"/>
                  <a:pt x="218594" y="1360054"/>
                  <a:pt x="0" y="185650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" y="1828800"/>
            <a:ext cx="4279384" cy="455613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682885" y="1546698"/>
            <a:ext cx="1235413" cy="583659"/>
          </a:xfrm>
          <a:custGeom>
            <a:avLst/>
            <a:gdLst>
              <a:gd name="connsiteX0" fmla="*/ 0 w 1235413"/>
              <a:gd name="connsiteY0" fmla="*/ 0 h 583659"/>
              <a:gd name="connsiteX1" fmla="*/ 145915 w 1235413"/>
              <a:gd name="connsiteY1" fmla="*/ 145915 h 583659"/>
              <a:gd name="connsiteX2" fmla="*/ 710119 w 1235413"/>
              <a:gd name="connsiteY2" fmla="*/ 126459 h 583659"/>
              <a:gd name="connsiteX3" fmla="*/ 1235413 w 1235413"/>
              <a:gd name="connsiteY3" fmla="*/ 583659 h 58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13" h="583659">
                <a:moveTo>
                  <a:pt x="0" y="0"/>
                </a:moveTo>
                <a:cubicBezTo>
                  <a:pt x="13781" y="62419"/>
                  <a:pt x="27562" y="124839"/>
                  <a:pt x="145915" y="145915"/>
                </a:cubicBezTo>
                <a:cubicBezTo>
                  <a:pt x="264268" y="166992"/>
                  <a:pt x="528536" y="53502"/>
                  <a:pt x="710119" y="126459"/>
                </a:cubicBezTo>
                <a:cubicBezTo>
                  <a:pt x="891702" y="199416"/>
                  <a:pt x="1063557" y="391537"/>
                  <a:pt x="1235413" y="58365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84410"/>
            <a:ext cx="1802892" cy="2149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No 64-bit Options?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27330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What if you only have 32-bit options listed?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923068" y="1423447"/>
            <a:ext cx="4401532" cy="633359"/>
          </a:xfrm>
          <a:custGeom>
            <a:avLst/>
            <a:gdLst>
              <a:gd name="connsiteX0" fmla="*/ 0 w 3242821"/>
              <a:gd name="connsiteY0" fmla="*/ 0 h 1197205"/>
              <a:gd name="connsiteX1" fmla="*/ 1611984 w 3242821"/>
              <a:gd name="connsiteY1" fmla="*/ 226244 h 1197205"/>
              <a:gd name="connsiteX2" fmla="*/ 2450969 w 3242821"/>
              <a:gd name="connsiteY2" fmla="*/ 904974 h 1197205"/>
              <a:gd name="connsiteX3" fmla="*/ 3242821 w 3242821"/>
              <a:gd name="connsiteY3" fmla="*/ 1197205 h 119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2821" h="1197205">
                <a:moveTo>
                  <a:pt x="0" y="0"/>
                </a:moveTo>
                <a:cubicBezTo>
                  <a:pt x="601744" y="37707"/>
                  <a:pt x="1203489" y="75415"/>
                  <a:pt x="1611984" y="226244"/>
                </a:cubicBezTo>
                <a:cubicBezTo>
                  <a:pt x="2020479" y="377073"/>
                  <a:pt x="2179163" y="743147"/>
                  <a:pt x="2450969" y="904974"/>
                </a:cubicBezTo>
                <a:cubicBezTo>
                  <a:pt x="2722775" y="1066801"/>
                  <a:pt x="2982798" y="1132003"/>
                  <a:pt x="3242821" y="1197205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77" y="2362200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There are two likely possibilities: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423" y="2798741"/>
            <a:ext cx="7924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Hardware virtualization support is not enabled on your system.</a:t>
            </a:r>
          </a:p>
          <a:p>
            <a:pPr marL="461963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Reboot.  Go into the BIOS and look for something like VT-X and turn it on.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are running Win8 or Win10 Pro or Enterprise and Hyper-V is turned on: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179" y="3510909"/>
            <a:ext cx="2657456" cy="23564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663625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Follow the instructions at:</a:t>
            </a:r>
          </a:p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https://www.petri.com/how-to-disable-hyper-v-completely-in-windows-10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3179135" y="4189228"/>
            <a:ext cx="2721935" cy="435935"/>
          </a:xfrm>
          <a:custGeom>
            <a:avLst/>
            <a:gdLst>
              <a:gd name="connsiteX0" fmla="*/ 0 w 2721935"/>
              <a:gd name="connsiteY0" fmla="*/ 0 h 435935"/>
              <a:gd name="connsiteX1" fmla="*/ 1297172 w 2721935"/>
              <a:gd name="connsiteY1" fmla="*/ 329609 h 435935"/>
              <a:gd name="connsiteX2" fmla="*/ 2721935 w 2721935"/>
              <a:gd name="connsiteY2" fmla="*/ 435935 h 4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1935" h="435935">
                <a:moveTo>
                  <a:pt x="0" y="0"/>
                </a:moveTo>
                <a:cubicBezTo>
                  <a:pt x="421758" y="128476"/>
                  <a:pt x="843516" y="256953"/>
                  <a:pt x="1297172" y="329609"/>
                </a:cubicBezTo>
                <a:cubicBezTo>
                  <a:pt x="1750828" y="402265"/>
                  <a:pt x="2236381" y="419100"/>
                  <a:pt x="2721935" y="435935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 Memory for the VM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685800"/>
            <a:ext cx="85058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Specify the amount of memory you'll give the VM.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this example, I'm installing on a host machine with 8GB of RAM; with less, I'd probably given the VM 2GB (the minimum for CentOS 8 is 2GB).  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 my current working laptop, I have 16GB of RAM and gave my VM 8GB.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0" y="2727960"/>
            <a:ext cx="34823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</a:t>
            </a:r>
            <a:r>
              <a:rPr lang="en-US" baseline="0" dirty="0" smtClean="0"/>
              <a:t> a Virtual Hard Disk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the next dialog, select the option to create a new virtual hard drive now.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Take the default hard drive file type in the next dialog unless you're concerned about being compatible with some other virtualization tool like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VMWare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48" y="54218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Next, I strongly recommend choosing a fixed-size hard disk.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579"/>
            <a:ext cx="2655849" cy="2743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14" y="2059200"/>
            <a:ext cx="2737787" cy="2743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66" y="2057579"/>
            <a:ext cx="27379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</a:t>
            </a:r>
            <a:r>
              <a:rPr lang="en-US" baseline="0" dirty="0" smtClean="0"/>
              <a:t> a Virtual Hard Disk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generally make this 32GB, but make it smaller if you're short on space.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That said,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CentOS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requires a virtual HD that's 20GB or more.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3505200" y="5317591"/>
            <a:ext cx="2714920" cy="1003163"/>
          </a:xfrm>
          <a:custGeom>
            <a:avLst/>
            <a:gdLst>
              <a:gd name="connsiteX0" fmla="*/ 0 w 2714920"/>
              <a:gd name="connsiteY0" fmla="*/ 480767 h 1003163"/>
              <a:gd name="connsiteX1" fmla="*/ 867266 w 2714920"/>
              <a:gd name="connsiteY1" fmla="*/ 989814 h 1003163"/>
              <a:gd name="connsiteX2" fmla="*/ 2714920 w 2714920"/>
              <a:gd name="connsiteY2" fmla="*/ 0 h 100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4920" h="1003163">
                <a:moveTo>
                  <a:pt x="0" y="480767"/>
                </a:moveTo>
                <a:cubicBezTo>
                  <a:pt x="207389" y="775354"/>
                  <a:pt x="414779" y="1069942"/>
                  <a:pt x="867266" y="989814"/>
                </a:cubicBezTo>
                <a:cubicBezTo>
                  <a:pt x="1319753" y="909686"/>
                  <a:pt x="2017336" y="454843"/>
                  <a:pt x="2714920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4" y="1780580"/>
            <a:ext cx="3985260" cy="399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04" y="4114800"/>
            <a:ext cx="484632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rofessional">
  <a:themeElements>
    <a:clrScheme name="Profession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70C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SkyWalker:Applications:Microsoft Office:Microsoft Office 98:Templates:Presentation Designs:Professional</Template>
  <TotalTime>2373</TotalTime>
  <Words>500</Words>
  <Application>Microsoft Office PowerPoint</Application>
  <PresentationFormat>Overhead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Helvetica</vt:lpstr>
      <vt:lpstr>Monotype Sorts</vt:lpstr>
      <vt:lpstr>Times New Roman</vt:lpstr>
      <vt:lpstr>Professional</vt:lpstr>
      <vt:lpstr>Get VirtualBox</vt:lpstr>
      <vt:lpstr>Begin the VirtualBox Installation</vt:lpstr>
      <vt:lpstr>Start VirtualBox</vt:lpstr>
      <vt:lpstr>Install the VirtualBox Extensions</vt:lpstr>
      <vt:lpstr>Creating a Virtual Machine</vt:lpstr>
      <vt:lpstr>No 64-bit Options?</vt:lpstr>
      <vt:lpstr>Configuring Memory for the VM</vt:lpstr>
      <vt:lpstr>Configuring a Virtual Hard Disk</vt:lpstr>
      <vt:lpstr>Configuring a Virtual Hard Disk</vt:lpstr>
      <vt:lpstr>An Empty VM</vt:lpstr>
      <vt:lpstr>An Empty VM</vt:lpstr>
      <vt:lpstr>VM Settings</vt:lpstr>
      <vt:lpstr>Halfway There…</vt:lpstr>
    </vt:vector>
  </TitlesOfParts>
  <Company>Computer Science  VA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William D McQuain</dc:creator>
  <cp:lastModifiedBy>William D McQuain</cp:lastModifiedBy>
  <cp:revision>349</cp:revision>
  <cp:lastPrinted>2018-08-20T16:04:47Z</cp:lastPrinted>
  <dcterms:created xsi:type="dcterms:W3CDTF">1998-08-05T19:51:03Z</dcterms:created>
  <dcterms:modified xsi:type="dcterms:W3CDTF">2020-08-23T22:39:54Z</dcterms:modified>
</cp:coreProperties>
</file>