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69" r:id="rId2"/>
    <p:sldId id="337" r:id="rId3"/>
    <p:sldId id="338" r:id="rId4"/>
    <p:sldId id="339" r:id="rId5"/>
    <p:sldId id="298" r:id="rId6"/>
    <p:sldId id="351" r:id="rId7"/>
    <p:sldId id="340" r:id="rId8"/>
    <p:sldId id="270" r:id="rId9"/>
    <p:sldId id="283" r:id="rId10"/>
    <p:sldId id="302" r:id="rId11"/>
    <p:sldId id="303" r:id="rId12"/>
    <p:sldId id="304" r:id="rId13"/>
    <p:sldId id="305" r:id="rId14"/>
    <p:sldId id="323" r:id="rId15"/>
    <p:sldId id="341" r:id="rId16"/>
    <p:sldId id="342" r:id="rId17"/>
    <p:sldId id="343" r:id="rId18"/>
    <p:sldId id="307" r:id="rId19"/>
    <p:sldId id="324" r:id="rId20"/>
    <p:sldId id="271" r:id="rId21"/>
    <p:sldId id="325" r:id="rId22"/>
    <p:sldId id="326" r:id="rId23"/>
    <p:sldId id="272" r:id="rId24"/>
    <p:sldId id="273" r:id="rId25"/>
    <p:sldId id="327" r:id="rId26"/>
    <p:sldId id="348" r:id="rId27"/>
    <p:sldId id="328" r:id="rId28"/>
    <p:sldId id="345" r:id="rId29"/>
    <p:sldId id="346" r:id="rId30"/>
    <p:sldId id="347" r:id="rId31"/>
    <p:sldId id="333" r:id="rId32"/>
    <p:sldId id="349" r:id="rId33"/>
    <p:sldId id="344" r:id="rId34"/>
    <p:sldId id="274" r:id="rId35"/>
    <p:sldId id="330" r:id="rId36"/>
    <p:sldId id="331" r:id="rId37"/>
    <p:sldId id="329" r:id="rId38"/>
    <p:sldId id="309" r:id="rId39"/>
    <p:sldId id="314" r:id="rId40"/>
    <p:sldId id="315" r:id="rId41"/>
    <p:sldId id="335" r:id="rId42"/>
    <p:sldId id="336" r:id="rId43"/>
    <p:sldId id="350" r:id="rId44"/>
    <p:sldId id="290" r:id="rId45"/>
    <p:sldId id="291" r:id="rId46"/>
    <p:sldId id="292" r:id="rId47"/>
    <p:sldId id="293" r:id="rId48"/>
    <p:sldId id="311" r:id="rId49"/>
    <p:sldId id="312" r:id="rId50"/>
    <p:sldId id="294" r:id="rId51"/>
    <p:sldId id="334" r:id="rId52"/>
    <p:sldId id="352" r:id="rId53"/>
    <p:sldId id="353" r:id="rId54"/>
    <p:sldId id="354" r:id="rId55"/>
  </p:sldIdLst>
  <p:sldSz cx="9144000" cy="6858000" type="overhead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7" userDrawn="1">
          <p15:clr>
            <a:srgbClr val="A4A3A4"/>
          </p15:clr>
        </p15:guide>
        <p15:guide id="2" pos="29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00"/>
    <a:srgbClr val="FA6600"/>
    <a:srgbClr val="FF3300"/>
    <a:srgbClr val="990033"/>
    <a:srgbClr val="800000"/>
    <a:srgbClr val="99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5" autoAdjust="0"/>
    <p:restoredTop sz="86402" autoAdjust="0"/>
  </p:normalViewPr>
  <p:slideViewPr>
    <p:cSldViewPr>
      <p:cViewPr varScale="1">
        <p:scale>
          <a:sx n="104" d="100"/>
          <a:sy n="104" d="100"/>
        </p:scale>
        <p:origin x="3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97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76"/>
    </p:cViewPr>
  </p:sorterViewPr>
  <p:notesViewPr>
    <p:cSldViewPr>
      <p:cViewPr varScale="1">
        <p:scale>
          <a:sx n="105" d="100"/>
          <a:sy n="105" d="100"/>
        </p:scale>
        <p:origin x="1572" y="84"/>
      </p:cViewPr>
      <p:guideLst>
        <p:guide orient="horz" pos="2207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6.xml"/><Relationship Id="rId2" Type="http://schemas.openxmlformats.org/officeDocument/2006/relationships/slide" Target="slides/slide35.xml"/><Relationship Id="rId1" Type="http://schemas.openxmlformats.org/officeDocument/2006/relationships/slide" Target="slides/slide34.xml"/><Relationship Id="rId5" Type="http://schemas.openxmlformats.org/officeDocument/2006/relationships/slide" Target="slides/slide38.xml"/><Relationship Id="rId4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63006" cy="3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2505/06 Computer Organization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45525" y="1"/>
            <a:ext cx="4065025" cy="3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662"/>
            <a:ext cx="4063006" cy="3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©William D McQuain,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2009-2019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45525" y="6658662"/>
            <a:ext cx="4065025" cy="3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1D3A80D4-B52A-44FB-87A6-6AD1975860F8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27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028642" cy="35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0" rIns="93162" bIns="46580" numCol="1" anchor="t" anchorCtr="0" compatLnSpc="1">
            <a:prstTxWarp prst="textNoShape">
              <a:avLst/>
            </a:prstTxWarp>
          </a:bodyPr>
          <a:lstStyle>
            <a:lvl1pPr defTabSz="931845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758" y="2"/>
            <a:ext cx="4028642" cy="35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0" rIns="93162" bIns="46580" numCol="1" anchor="t" anchorCtr="0" compatLnSpc="1">
            <a:prstTxWarp prst="textNoShape">
              <a:avLst/>
            </a:prstTxWarp>
          </a:bodyPr>
          <a:lstStyle>
            <a:lvl1pPr algn="r" defTabSz="931845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638800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349" y="536315"/>
            <a:ext cx="5415319" cy="597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0" rIns="93162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9823"/>
            <a:ext cx="4028642" cy="35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0" rIns="93162" bIns="46580" numCol="1" anchor="b" anchorCtr="0" compatLnSpc="1">
            <a:prstTxWarp prst="textNoShape">
              <a:avLst/>
            </a:prstTxWarp>
          </a:bodyPr>
          <a:lstStyle>
            <a:lvl1pPr defTabSz="931845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758" y="6659823"/>
            <a:ext cx="4028642" cy="35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0" rIns="93162" bIns="46580" numCol="1" anchor="b" anchorCtr="0" compatLnSpc="1">
            <a:prstTxWarp prst="textNoShape">
              <a:avLst/>
            </a:prstTxWarp>
          </a:bodyPr>
          <a:lstStyle>
            <a:lvl1pPr algn="r" defTabSz="931845">
              <a:defRPr sz="1000"/>
            </a:lvl1pPr>
          </a:lstStyle>
          <a:p>
            <a:pPr>
              <a:defRPr/>
            </a:pPr>
            <a:fld id="{3AB5858F-C165-4B05-8E74-095702F00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519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401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901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086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3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224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608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764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988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554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419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92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987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156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564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319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787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958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807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4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B5858F-C165-4B05-8E74-095702F0083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4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827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972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144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38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54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474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232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67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8571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926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6743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6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152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4300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67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4202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7454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8253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1236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1611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9655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1589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8208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2242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0392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16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378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5145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6596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7530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8705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0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8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09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941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5858F-C165-4B05-8E74-095702F0083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49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4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91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4"/>
          <p:cNvGrpSpPr>
            <a:grpSpLocks/>
          </p:cNvGrpSpPr>
          <p:nvPr/>
        </p:nvGrpSpPr>
        <p:grpSpPr bwMode="auto">
          <a:xfrm>
            <a:off x="381000" y="609600"/>
            <a:ext cx="8610600" cy="5867400"/>
            <a:chOff x="240" y="384"/>
            <a:chExt cx="5424" cy="3696"/>
          </a:xfrm>
        </p:grpSpPr>
        <p:sp>
          <p:nvSpPr>
            <p:cNvPr id="1042" name="Rectangle 4"/>
            <p:cNvSpPr>
              <a:spLocks noChangeArrowheads="1"/>
            </p:cNvSpPr>
            <p:nvPr/>
          </p:nvSpPr>
          <p:spPr bwMode="auto">
            <a:xfrm>
              <a:off x="245" y="386"/>
              <a:ext cx="5412" cy="369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Freeform 5"/>
            <p:cNvSpPr>
              <a:spLocks/>
            </p:cNvSpPr>
            <p:nvPr/>
          </p:nvSpPr>
          <p:spPr bwMode="auto">
            <a:xfrm>
              <a:off x="240" y="384"/>
              <a:ext cx="5412" cy="3695"/>
            </a:xfrm>
            <a:custGeom>
              <a:avLst/>
              <a:gdLst>
                <a:gd name="T0" fmla="*/ 6186 w 5269"/>
                <a:gd name="T1" fmla="*/ 0 h 2977"/>
                <a:gd name="T2" fmla="*/ 0 w 5269"/>
                <a:gd name="T3" fmla="*/ 0 h 2977"/>
                <a:gd name="T4" fmla="*/ 0 w 5269"/>
                <a:gd name="T5" fmla="*/ 10883 h 29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69" h="2977">
                  <a:moveTo>
                    <a:pt x="5268" y="0"/>
                  </a:moveTo>
                  <a:lnTo>
                    <a:pt x="0" y="0"/>
                  </a:lnTo>
                  <a:lnTo>
                    <a:pt x="0" y="2976"/>
                  </a:lnTo>
                </a:path>
              </a:pathLst>
            </a:custGeom>
            <a:noFill/>
            <a:ln w="12700" cap="rnd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6"/>
            <p:cNvSpPr>
              <a:spLocks/>
            </p:cNvSpPr>
            <p:nvPr/>
          </p:nvSpPr>
          <p:spPr bwMode="auto">
            <a:xfrm>
              <a:off x="252" y="384"/>
              <a:ext cx="5412" cy="3695"/>
            </a:xfrm>
            <a:custGeom>
              <a:avLst/>
              <a:gdLst>
                <a:gd name="T0" fmla="*/ 6186 w 5269"/>
                <a:gd name="T1" fmla="*/ 0 h 2977"/>
                <a:gd name="T2" fmla="*/ 6186 w 5269"/>
                <a:gd name="T3" fmla="*/ 10883 h 2977"/>
                <a:gd name="T4" fmla="*/ 0 w 5269"/>
                <a:gd name="T5" fmla="*/ 10883 h 29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69" h="2977">
                  <a:moveTo>
                    <a:pt x="5268" y="0"/>
                  </a:moveTo>
                  <a:lnTo>
                    <a:pt x="5268" y="2976"/>
                  </a:lnTo>
                  <a:lnTo>
                    <a:pt x="0" y="297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1450"/>
            <a:ext cx="579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45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0"/>
            <a:r>
              <a:rPr lang="en-US" altLang="en-US" dirty="0" smtClean="0"/>
              <a:t>Second Level</a:t>
            </a:r>
          </a:p>
          <a:p>
            <a:pPr lvl="0"/>
            <a:r>
              <a:rPr lang="en-US" altLang="en-US" dirty="0" smtClean="0"/>
              <a:t>Third Level</a:t>
            </a:r>
          </a:p>
          <a:p>
            <a:pPr lvl="0"/>
            <a:r>
              <a:rPr lang="en-US" altLang="en-US" dirty="0" smtClean="0"/>
              <a:t>Fourth Level</a:t>
            </a:r>
          </a:p>
          <a:p>
            <a:pPr lvl="0"/>
            <a:r>
              <a:rPr lang="en-US" altLang="en-US" dirty="0" smtClean="0"/>
              <a:t>Fifth Level</a:t>
            </a:r>
          </a:p>
        </p:txBody>
      </p:sp>
      <p:grpSp>
        <p:nvGrpSpPr>
          <p:cNvPr id="1029" name="Group 55"/>
          <p:cNvGrpSpPr>
            <a:grpSpLocks/>
          </p:cNvGrpSpPr>
          <p:nvPr/>
        </p:nvGrpSpPr>
        <p:grpSpPr bwMode="auto">
          <a:xfrm>
            <a:off x="39688" y="161925"/>
            <a:ext cx="276225" cy="319088"/>
            <a:chOff x="25" y="102"/>
            <a:chExt cx="173" cy="201"/>
          </a:xfrm>
          <a:solidFill>
            <a:srgbClr val="FA6600"/>
          </a:solidFill>
        </p:grpSpPr>
        <p:sp>
          <p:nvSpPr>
            <p:cNvPr id="1039" name="Rectangle 25"/>
            <p:cNvSpPr>
              <a:spLocks noChangeArrowheads="1"/>
            </p:cNvSpPr>
            <p:nvPr/>
          </p:nvSpPr>
          <p:spPr bwMode="auto">
            <a:xfrm>
              <a:off x="25" y="102"/>
              <a:ext cx="172" cy="2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26"/>
            <p:cNvSpPr>
              <a:spLocks/>
            </p:cNvSpPr>
            <p:nvPr/>
          </p:nvSpPr>
          <p:spPr bwMode="auto">
            <a:xfrm>
              <a:off x="25" y="102"/>
              <a:ext cx="173" cy="201"/>
            </a:xfrm>
            <a:custGeom>
              <a:avLst/>
              <a:gdLst>
                <a:gd name="T0" fmla="*/ 99 w 193"/>
                <a:gd name="T1" fmla="*/ 0 h 721"/>
                <a:gd name="T2" fmla="*/ 0 w 193"/>
                <a:gd name="T3" fmla="*/ 0 h 721"/>
                <a:gd name="T4" fmla="*/ 0 w 193"/>
                <a:gd name="T5" fmla="*/ 0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0" y="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7"/>
            <p:cNvSpPr>
              <a:spLocks/>
            </p:cNvSpPr>
            <p:nvPr/>
          </p:nvSpPr>
          <p:spPr bwMode="auto">
            <a:xfrm>
              <a:off x="25" y="102"/>
              <a:ext cx="173" cy="201"/>
            </a:xfrm>
            <a:custGeom>
              <a:avLst/>
              <a:gdLst>
                <a:gd name="T0" fmla="*/ 99 w 193"/>
                <a:gd name="T1" fmla="*/ 0 h 721"/>
                <a:gd name="T2" fmla="*/ 99 w 193"/>
                <a:gd name="T3" fmla="*/ 0 h 721"/>
                <a:gd name="T4" fmla="*/ 0 w 193"/>
                <a:gd name="T5" fmla="*/ 0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192" y="72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0" name="Group 56"/>
          <p:cNvGrpSpPr>
            <a:grpSpLocks/>
          </p:cNvGrpSpPr>
          <p:nvPr/>
        </p:nvGrpSpPr>
        <p:grpSpPr bwMode="auto">
          <a:xfrm>
            <a:off x="122238" y="600075"/>
            <a:ext cx="106362" cy="5876925"/>
            <a:chOff x="77" y="378"/>
            <a:chExt cx="67" cy="3702"/>
          </a:xfrm>
          <a:solidFill>
            <a:srgbClr val="660000"/>
          </a:solidFill>
        </p:grpSpPr>
        <p:sp>
          <p:nvSpPr>
            <p:cNvPr id="1036" name="Rectangle 41"/>
            <p:cNvSpPr>
              <a:spLocks noChangeArrowheads="1"/>
            </p:cNvSpPr>
            <p:nvPr/>
          </p:nvSpPr>
          <p:spPr bwMode="auto">
            <a:xfrm flipH="1" flipV="1">
              <a:off x="77" y="383"/>
              <a:ext cx="67" cy="36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42"/>
            <p:cNvSpPr>
              <a:spLocks/>
            </p:cNvSpPr>
            <p:nvPr/>
          </p:nvSpPr>
          <p:spPr bwMode="auto">
            <a:xfrm flipH="1" flipV="1">
              <a:off x="77" y="378"/>
              <a:ext cx="67" cy="3702"/>
            </a:xfrm>
            <a:custGeom>
              <a:avLst/>
              <a:gdLst>
                <a:gd name="T0" fmla="*/ 0 w 193"/>
                <a:gd name="T1" fmla="*/ 0 h 721"/>
                <a:gd name="T2" fmla="*/ 0 w 193"/>
                <a:gd name="T3" fmla="*/ 0 h 721"/>
                <a:gd name="T4" fmla="*/ 0 w 193"/>
                <a:gd name="T5" fmla="*/ 13193117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0" y="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43"/>
            <p:cNvSpPr>
              <a:spLocks/>
            </p:cNvSpPr>
            <p:nvPr/>
          </p:nvSpPr>
          <p:spPr bwMode="auto">
            <a:xfrm flipH="1" flipV="1">
              <a:off x="77" y="378"/>
              <a:ext cx="67" cy="3702"/>
            </a:xfrm>
            <a:custGeom>
              <a:avLst/>
              <a:gdLst>
                <a:gd name="T0" fmla="*/ 0 w 193"/>
                <a:gd name="T1" fmla="*/ 0 h 721"/>
                <a:gd name="T2" fmla="*/ 0 w 193"/>
                <a:gd name="T3" fmla="*/ 13193117 h 721"/>
                <a:gd name="T4" fmla="*/ 0 w 193"/>
                <a:gd name="T5" fmla="*/ 13193117 h 7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192" y="720"/>
                  </a:lnTo>
                  <a:lnTo>
                    <a:pt x="0" y="7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1" name="Rectangle 48"/>
          <p:cNvSpPr>
            <a:spLocks noChangeArrowheads="1"/>
          </p:cNvSpPr>
          <p:nvPr/>
        </p:nvSpPr>
        <p:spPr bwMode="auto">
          <a:xfrm>
            <a:off x="6860865" y="152400"/>
            <a:ext cx="1865895" cy="36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>
            <a:spAutoFit/>
          </a:bodyPr>
          <a:lstStyle/>
          <a:p>
            <a:r>
              <a:rPr lang="en-US" altLang="en-US" sz="1800" dirty="0" smtClean="0">
                <a:latin typeface="Arial" charset="0"/>
                <a:cs typeface="Arial" charset="0"/>
              </a:rPr>
              <a:t>CentOS 8 Setup</a:t>
            </a:r>
            <a:endParaRPr lang="en-US" altLang="en-US" sz="1800" b="1" dirty="0">
              <a:latin typeface="Arial" charset="0"/>
              <a:cs typeface="Arial" charset="0"/>
            </a:endParaRPr>
          </a:p>
        </p:txBody>
      </p:sp>
      <p:sp>
        <p:nvSpPr>
          <p:cNvPr id="1032" name="Rectangle 50"/>
          <p:cNvSpPr>
            <a:spLocks noChangeArrowheads="1"/>
          </p:cNvSpPr>
          <p:nvPr/>
        </p:nvSpPr>
        <p:spPr bwMode="auto">
          <a:xfrm>
            <a:off x="3272329" y="6497902"/>
            <a:ext cx="2524729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660000"/>
                </a:solidFill>
                <a:latin typeface="Arial" charset="0"/>
              </a:rPr>
              <a:t> Computer </a:t>
            </a:r>
            <a:r>
              <a:rPr lang="en-US" altLang="en-US" sz="1600" b="1" dirty="0" smtClean="0">
                <a:solidFill>
                  <a:srgbClr val="660000"/>
                </a:solidFill>
                <a:latin typeface="Arial" charset="0"/>
              </a:rPr>
              <a:t>Organization</a:t>
            </a:r>
            <a:endParaRPr lang="en-US" altLang="en-US" sz="1600" b="1" dirty="0">
              <a:solidFill>
                <a:srgbClr val="660000"/>
              </a:solidFill>
              <a:latin typeface="Arial" charset="0"/>
            </a:endParaRPr>
          </a:p>
        </p:txBody>
      </p:sp>
      <p:sp>
        <p:nvSpPr>
          <p:cNvPr id="1033" name="Text Box 59"/>
          <p:cNvSpPr txBox="1">
            <a:spLocks noChangeArrowheads="1"/>
          </p:cNvSpPr>
          <p:nvPr userDrawn="1"/>
        </p:nvSpPr>
        <p:spPr bwMode="auto">
          <a:xfrm>
            <a:off x="8610600" y="1524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9FFD2268-44D4-4475-AC6C-C4656DE53B2B}" type="slidenum">
              <a:rPr lang="en-US" sz="1800" smtClean="0"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800" dirty="0" smtClean="0">
              <a:latin typeface="Arial" charset="0"/>
            </a:endParaRPr>
          </a:p>
        </p:txBody>
      </p:sp>
      <p:sp>
        <p:nvSpPr>
          <p:cNvPr id="1034" name="Text Box 21"/>
          <p:cNvSpPr txBox="1">
            <a:spLocks noChangeArrowheads="1"/>
          </p:cNvSpPr>
          <p:nvPr userDrawn="1"/>
        </p:nvSpPr>
        <p:spPr bwMode="auto">
          <a:xfrm>
            <a:off x="304800" y="652145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660000"/>
                </a:solidFill>
                <a:latin typeface="Arial" charset="0"/>
              </a:rPr>
              <a:t>CS</a:t>
            </a:r>
            <a:r>
              <a:rPr lang="en-US" sz="1400" b="1" dirty="0" smtClean="0">
                <a:solidFill>
                  <a:srgbClr val="FF6600"/>
                </a:solidFill>
                <a:latin typeface="Arial" charset="0"/>
              </a:rPr>
              <a:t>@</a:t>
            </a:r>
            <a:r>
              <a:rPr lang="en-US" sz="1400" b="1" dirty="0" smtClean="0">
                <a:solidFill>
                  <a:srgbClr val="660000"/>
                </a:solidFill>
                <a:latin typeface="Arial" charset="0"/>
              </a:rPr>
              <a:t>VT</a:t>
            </a:r>
          </a:p>
        </p:txBody>
      </p:sp>
      <p:sp>
        <p:nvSpPr>
          <p:cNvPr id="1035" name="Text Box 22"/>
          <p:cNvSpPr txBox="1">
            <a:spLocks noChangeArrowheads="1"/>
          </p:cNvSpPr>
          <p:nvPr userDrawn="1"/>
        </p:nvSpPr>
        <p:spPr bwMode="auto">
          <a:xfrm>
            <a:off x="6934200" y="6553200"/>
            <a:ext cx="2133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660000"/>
                </a:solidFill>
                <a:latin typeface="Arial" charset="0"/>
              </a:rPr>
              <a:t>©2013-2020</a:t>
            </a:r>
            <a:r>
              <a:rPr lang="en-US" sz="1200" b="1" baseline="0" dirty="0" smtClean="0">
                <a:solidFill>
                  <a:srgbClr val="660000"/>
                </a:solidFill>
                <a:latin typeface="Arial" charset="0"/>
              </a:rPr>
              <a:t> WD</a:t>
            </a:r>
            <a:r>
              <a:rPr lang="en-US" sz="1200" b="1" dirty="0" smtClean="0">
                <a:solidFill>
                  <a:srgbClr val="660000"/>
                </a:solidFill>
                <a:latin typeface="Arial" charset="0"/>
              </a:rPr>
              <a:t> McQuain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Get CentOS 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8458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CentOS 8 matches the department’s servers, including the rlogin cluster, so that is what you should install.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That's where we will evaluate all of your assignments.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When downloading an ISO for CentOS, be aware that the file is fairly large… 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Be sure you've gotten all of it…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419600"/>
            <a:ext cx="552056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7950" indent="-1377950"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Disclaimer:	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following notes illustrate one session installing CentOS 8 on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6.1.12, running on Windows 10 Enterprise, on a particular underlying hardware system. </a:t>
            </a:r>
          </a:p>
          <a:p>
            <a:pPr marL="1377950" indent="-1377950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1377950" indent="-1377950"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YMMV.  Mine certainly has…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6642"/>
            <a:ext cx="2743200" cy="355935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7912729" y="2341364"/>
            <a:ext cx="904817" cy="1759856"/>
          </a:xfrm>
          <a:custGeom>
            <a:avLst/>
            <a:gdLst>
              <a:gd name="connsiteX0" fmla="*/ 380245 w 904817"/>
              <a:gd name="connsiteY0" fmla="*/ 3484 h 1759856"/>
              <a:gd name="connsiteX1" fmla="*/ 769544 w 904817"/>
              <a:gd name="connsiteY1" fmla="*/ 220767 h 1759856"/>
              <a:gd name="connsiteX2" fmla="*/ 851025 w 904817"/>
              <a:gd name="connsiteY2" fmla="*/ 1415824 h 1759856"/>
              <a:gd name="connsiteX3" fmla="*/ 0 w 904817"/>
              <a:gd name="connsiteY3" fmla="*/ 1759856 h 175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817" h="1759856">
                <a:moveTo>
                  <a:pt x="380245" y="3484"/>
                </a:moveTo>
                <a:cubicBezTo>
                  <a:pt x="535663" y="-5570"/>
                  <a:pt x="691081" y="-14623"/>
                  <a:pt x="769544" y="220767"/>
                </a:cubicBezTo>
                <a:cubicBezTo>
                  <a:pt x="848007" y="456157"/>
                  <a:pt x="979282" y="1159309"/>
                  <a:pt x="851025" y="1415824"/>
                </a:cubicBezTo>
                <a:cubicBezTo>
                  <a:pt x="722768" y="1672339"/>
                  <a:pt x="361384" y="1716097"/>
                  <a:pt x="0" y="1759856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762000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This will be the virtual harddrive you just created... take the defaults.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65566"/>
            <a:ext cx="5850687" cy="50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Software Selection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32131"/>
            <a:ext cx="26485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 also chose:</a:t>
            </a:r>
          </a:p>
          <a:p>
            <a:pPr marL="461963" indent="-230188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GNOME desktop</a:t>
            </a:r>
          </a:p>
          <a:p>
            <a:pPr marL="461963" indent="-230188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Office Suite</a:t>
            </a:r>
          </a:p>
          <a:p>
            <a:pPr marL="461963" indent="-230188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Remote Desktop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031468"/>
            <a:ext cx="838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Make other choices as you like... more packages can be installed later.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32131"/>
            <a:ext cx="5334000" cy="45891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97468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Be sure to choose Workstation and to  install the Development Tools.</a:t>
            </a:r>
          </a:p>
        </p:txBody>
      </p:sp>
    </p:spTree>
    <p:extLst>
      <p:ext uri="{BB962C8B-B14F-4D97-AF65-F5344CB8AC3E}">
        <p14:creationId xmlns:p14="http://schemas.microsoft.com/office/powerpoint/2010/main" val="31779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Initiate Installation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358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Fire up the installation routine...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43000"/>
            <a:ext cx="6111240" cy="52578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 bwMode="auto">
          <a:xfrm>
            <a:off x="752966" y="1080655"/>
            <a:ext cx="6035761" cy="4535054"/>
          </a:xfrm>
          <a:custGeom>
            <a:avLst/>
            <a:gdLst>
              <a:gd name="connsiteX0" fmla="*/ 32125 w 6035761"/>
              <a:gd name="connsiteY0" fmla="*/ 0 h 4535054"/>
              <a:gd name="connsiteX1" fmla="*/ 41361 w 6035761"/>
              <a:gd name="connsiteY1" fmla="*/ 2207490 h 4535054"/>
              <a:gd name="connsiteX2" fmla="*/ 438525 w 6035761"/>
              <a:gd name="connsiteY2" fmla="*/ 3556000 h 4535054"/>
              <a:gd name="connsiteX3" fmla="*/ 3006234 w 6035761"/>
              <a:gd name="connsiteY3" fmla="*/ 4082472 h 4535054"/>
              <a:gd name="connsiteX4" fmla="*/ 6035761 w 6035761"/>
              <a:gd name="connsiteY4" fmla="*/ 4535054 h 453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5761" h="4535054">
                <a:moveTo>
                  <a:pt x="32125" y="0"/>
                </a:moveTo>
                <a:cubicBezTo>
                  <a:pt x="2876" y="807411"/>
                  <a:pt x="-26372" y="1614823"/>
                  <a:pt x="41361" y="2207490"/>
                </a:cubicBezTo>
                <a:cubicBezTo>
                  <a:pt x="109094" y="2800157"/>
                  <a:pt x="-55620" y="3243503"/>
                  <a:pt x="438525" y="3556000"/>
                </a:cubicBezTo>
                <a:cubicBezTo>
                  <a:pt x="932670" y="3868497"/>
                  <a:pt x="2073361" y="3919296"/>
                  <a:pt x="3006234" y="4082472"/>
                </a:cubicBezTo>
                <a:cubicBezTo>
                  <a:pt x="3939107" y="4245648"/>
                  <a:pt x="4987434" y="4390351"/>
                  <a:pt x="6035761" y="4535054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root Account Setup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231249"/>
            <a:ext cx="7133316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root is the administrative account.</a:t>
            </a:r>
          </a:p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You will use that for most software installs and some other activities.</a:t>
            </a:r>
          </a:p>
          <a:p>
            <a:pPr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Do not forget this password!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676870"/>
            <a:ext cx="4038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While the installation is running, set the password for the root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superuser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 account.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407416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76" y="1624987"/>
            <a:ext cx="4663440" cy="401218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>
            <a:off x="3260436" y="2244436"/>
            <a:ext cx="951346" cy="498764"/>
          </a:xfrm>
          <a:custGeom>
            <a:avLst/>
            <a:gdLst>
              <a:gd name="connsiteX0" fmla="*/ 0 w 951346"/>
              <a:gd name="connsiteY0" fmla="*/ 0 h 498764"/>
              <a:gd name="connsiteX1" fmla="*/ 480291 w 951346"/>
              <a:gd name="connsiteY1" fmla="*/ 184728 h 498764"/>
              <a:gd name="connsiteX2" fmla="*/ 951346 w 951346"/>
              <a:gd name="connsiteY2" fmla="*/ 498764 h 498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1346" h="498764">
                <a:moveTo>
                  <a:pt x="0" y="0"/>
                </a:moveTo>
                <a:cubicBezTo>
                  <a:pt x="160866" y="50800"/>
                  <a:pt x="321733" y="101601"/>
                  <a:pt x="480291" y="184728"/>
                </a:cubicBezTo>
                <a:cubicBezTo>
                  <a:pt x="638849" y="267855"/>
                  <a:pt x="795097" y="383309"/>
                  <a:pt x="951346" y="498764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1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User Account Setup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780133"/>
            <a:ext cx="464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 also set up a user account for my personal use.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 recommend using your PID for your User name… helps with rlogin later 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330" y="3854131"/>
            <a:ext cx="18554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Security advice notwithstanding, I prefer to run as an admin… this is NOT the same as being root.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1" y="638752"/>
            <a:ext cx="3549758" cy="3054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31" y="2165767"/>
            <a:ext cx="4874669" cy="419391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835564" y="2189018"/>
            <a:ext cx="1256145" cy="969818"/>
          </a:xfrm>
          <a:custGeom>
            <a:avLst/>
            <a:gdLst>
              <a:gd name="connsiteX0" fmla="*/ 0 w 1256145"/>
              <a:gd name="connsiteY0" fmla="*/ 0 h 969818"/>
              <a:gd name="connsiteX1" fmla="*/ 646545 w 1256145"/>
              <a:gd name="connsiteY1" fmla="*/ 240146 h 969818"/>
              <a:gd name="connsiteX2" fmla="*/ 1256145 w 1256145"/>
              <a:gd name="connsiteY2" fmla="*/ 969818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6145" h="969818">
                <a:moveTo>
                  <a:pt x="0" y="0"/>
                </a:moveTo>
                <a:cubicBezTo>
                  <a:pt x="218594" y="39255"/>
                  <a:pt x="437188" y="78510"/>
                  <a:pt x="646545" y="240146"/>
                </a:cubicBezTo>
                <a:cubicBezTo>
                  <a:pt x="855903" y="401782"/>
                  <a:pt x="1056024" y="685800"/>
                  <a:pt x="1256145" y="969818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154545" y="3792093"/>
            <a:ext cx="4387273" cy="2043752"/>
          </a:xfrm>
          <a:custGeom>
            <a:avLst/>
            <a:gdLst>
              <a:gd name="connsiteX0" fmla="*/ 0 w 4387273"/>
              <a:gd name="connsiteY0" fmla="*/ 1860562 h 2043752"/>
              <a:gd name="connsiteX1" fmla="*/ 1477819 w 4387273"/>
              <a:gd name="connsiteY1" fmla="*/ 1962162 h 2043752"/>
              <a:gd name="connsiteX2" fmla="*/ 2068946 w 4387273"/>
              <a:gd name="connsiteY2" fmla="*/ 816852 h 2043752"/>
              <a:gd name="connsiteX3" fmla="*/ 3131128 w 4387273"/>
              <a:gd name="connsiteY3" fmla="*/ 87180 h 2043752"/>
              <a:gd name="connsiteX4" fmla="*/ 4387273 w 4387273"/>
              <a:gd name="connsiteY4" fmla="*/ 40998 h 20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7273" h="2043752">
                <a:moveTo>
                  <a:pt x="0" y="1860562"/>
                </a:moveTo>
                <a:cubicBezTo>
                  <a:pt x="566497" y="1998338"/>
                  <a:pt x="1132995" y="2136114"/>
                  <a:pt x="1477819" y="1962162"/>
                </a:cubicBezTo>
                <a:cubicBezTo>
                  <a:pt x="1822643" y="1788210"/>
                  <a:pt x="1793395" y="1129349"/>
                  <a:pt x="2068946" y="816852"/>
                </a:cubicBezTo>
                <a:cubicBezTo>
                  <a:pt x="2344498" y="504355"/>
                  <a:pt x="2744740" y="216489"/>
                  <a:pt x="3131128" y="87180"/>
                </a:cubicBezTo>
                <a:cubicBezTo>
                  <a:pt x="3517516" y="-42129"/>
                  <a:pt x="3952394" y="-566"/>
                  <a:pt x="4387273" y="40998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Prepare to Reboot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Eventually you should see the completion screen (it takes awhile, depending on how many software packages you chose, the speed of your machine,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4647732"/>
            <a:ext cx="3122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BEFORE you restart the virtual machine...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1" y="1503581"/>
            <a:ext cx="4427220" cy="380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Prepare to Reboot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Before restarting the VM, you need to eject the CentOS 8 ISO: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30" y="1371600"/>
            <a:ext cx="5314870" cy="51160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464475"/>
            <a:ext cx="2971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Manager:</a:t>
            </a:r>
          </a:p>
          <a:p>
            <a:pPr marL="461963" indent="-230188"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goto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Settings</a:t>
            </a:r>
          </a:p>
          <a:p>
            <a:pPr marL="461963" indent="-230188">
              <a:buFont typeface="Arial" panose="020B0604020202020204" pitchFamily="34" charset="0"/>
              <a:buChar char="•"/>
              <a:defRPr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goto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Storage</a:t>
            </a:r>
          </a:p>
          <a:p>
            <a:pPr marL="461963" indent="-230188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select the optical drive</a:t>
            </a:r>
          </a:p>
          <a:p>
            <a:pPr marL="461963" indent="-230188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click as shown</a:t>
            </a:r>
          </a:p>
          <a:p>
            <a:pPr marL="461963" indent="-230188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Remove Disk from Virtual Drive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371600"/>
            <a:ext cx="297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Don't close the VM…</a:t>
            </a:r>
          </a:p>
        </p:txBody>
      </p:sp>
    </p:spTree>
    <p:extLst>
      <p:ext uri="{BB962C8B-B14F-4D97-AF65-F5344CB8AC3E}">
        <p14:creationId xmlns:p14="http://schemas.microsoft.com/office/powerpoint/2010/main" val="176172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Reboot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Now, choose Reboot…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24" y="1226582"/>
            <a:ext cx="611124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License Screen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restart will bring you to the license screens: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26582"/>
            <a:ext cx="3587032" cy="308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97856"/>
            <a:ext cx="4046220" cy="3481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54642"/>
            <a:ext cx="3830596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Login Screen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21268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restart will now bring you to the login screen: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449669"/>
            <a:ext cx="350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 prefer the Gnome Classic desktop… the slides that follow assume that.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8169"/>
            <a:ext cx="5092700" cy="438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2148" y="1752600"/>
            <a:ext cx="5133017" cy="44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Get CentOS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25269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Go to centos.org, and use the Download link.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1305520"/>
            <a:ext cx="789264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Initial Options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CentOS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starts with some basic language and keyboard configuration: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07416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48" y="2133600"/>
            <a:ext cx="47384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Initial Options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You may setup access to online accounts… or not…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297269"/>
            <a:ext cx="335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You may configure some privacy settings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91060"/>
            <a:ext cx="4649857" cy="400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0"/>
            <a:ext cx="47384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Completing Basic Setup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395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Eventually you will reach completion: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8" y="1142999"/>
            <a:ext cx="4132382" cy="35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GNOME Help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On first startup, you'll be offered help for the Linux environment: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879068"/>
            <a:ext cx="8342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Ignore this or explore it, as you like... it's all available at any time.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74182"/>
            <a:ext cx="5417820" cy="46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Starting the Network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Click the Network icon and turn on the network...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219200"/>
            <a:ext cx="229362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89" y="1676400"/>
            <a:ext cx="5446975" cy="46863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1456733" y="932873"/>
            <a:ext cx="815412" cy="858982"/>
          </a:xfrm>
          <a:custGeom>
            <a:avLst/>
            <a:gdLst>
              <a:gd name="connsiteX0" fmla="*/ 307412 w 815412"/>
              <a:gd name="connsiteY0" fmla="*/ 0 h 858982"/>
              <a:gd name="connsiteX1" fmla="*/ 21085 w 815412"/>
              <a:gd name="connsiteY1" fmla="*/ 240145 h 858982"/>
              <a:gd name="connsiteX2" fmla="*/ 815412 w 815412"/>
              <a:gd name="connsiteY2" fmla="*/ 858982 h 85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5412" h="858982">
                <a:moveTo>
                  <a:pt x="307412" y="0"/>
                </a:moveTo>
                <a:cubicBezTo>
                  <a:pt x="121915" y="48490"/>
                  <a:pt x="-63582" y="96981"/>
                  <a:pt x="21085" y="240145"/>
                </a:cubicBezTo>
                <a:cubicBezTo>
                  <a:pt x="105752" y="383309"/>
                  <a:pt x="460582" y="621145"/>
                  <a:pt x="815412" y="858982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477164" y="794327"/>
            <a:ext cx="1958109" cy="2346037"/>
          </a:xfrm>
          <a:custGeom>
            <a:avLst/>
            <a:gdLst>
              <a:gd name="connsiteX0" fmla="*/ 0 w 1958109"/>
              <a:gd name="connsiteY0" fmla="*/ 0 h 2346037"/>
              <a:gd name="connsiteX1" fmla="*/ 960581 w 1958109"/>
              <a:gd name="connsiteY1" fmla="*/ 175491 h 2346037"/>
              <a:gd name="connsiteX2" fmla="*/ 1791854 w 1958109"/>
              <a:gd name="connsiteY2" fmla="*/ 757382 h 2346037"/>
              <a:gd name="connsiteX3" fmla="*/ 1958109 w 1958109"/>
              <a:gd name="connsiteY3" fmla="*/ 2346037 h 234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109" h="2346037">
                <a:moveTo>
                  <a:pt x="0" y="0"/>
                </a:moveTo>
                <a:cubicBezTo>
                  <a:pt x="330969" y="24630"/>
                  <a:pt x="661939" y="49261"/>
                  <a:pt x="960581" y="175491"/>
                </a:cubicBezTo>
                <a:cubicBezTo>
                  <a:pt x="1259223" y="301721"/>
                  <a:pt x="1625599" y="395624"/>
                  <a:pt x="1791854" y="757382"/>
                </a:cubicBezTo>
                <a:cubicBezTo>
                  <a:pt x="1958109" y="1119140"/>
                  <a:pt x="1958109" y="1732588"/>
                  <a:pt x="1958109" y="2346037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Make the Network Automatic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Click the gear icon for settings, and enable the network to be on automatically.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3" y="1207532"/>
            <a:ext cx="3822016" cy="3288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7151" y="2057400"/>
            <a:ext cx="4419601" cy="41148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2170545" y="942109"/>
            <a:ext cx="1487055" cy="1311564"/>
          </a:xfrm>
          <a:custGeom>
            <a:avLst/>
            <a:gdLst>
              <a:gd name="connsiteX0" fmla="*/ 0 w 1487055"/>
              <a:gd name="connsiteY0" fmla="*/ 0 h 1311564"/>
              <a:gd name="connsiteX1" fmla="*/ 184728 w 1487055"/>
              <a:gd name="connsiteY1" fmla="*/ 304800 h 1311564"/>
              <a:gd name="connsiteX2" fmla="*/ 803564 w 1487055"/>
              <a:gd name="connsiteY2" fmla="*/ 508000 h 1311564"/>
              <a:gd name="connsiteX3" fmla="*/ 1487055 w 1487055"/>
              <a:gd name="connsiteY3" fmla="*/ 1311564 h 131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7055" h="1311564">
                <a:moveTo>
                  <a:pt x="0" y="0"/>
                </a:moveTo>
                <a:cubicBezTo>
                  <a:pt x="25400" y="110066"/>
                  <a:pt x="50801" y="220133"/>
                  <a:pt x="184728" y="304800"/>
                </a:cubicBezTo>
                <a:cubicBezTo>
                  <a:pt x="318655" y="389467"/>
                  <a:pt x="586510" y="340206"/>
                  <a:pt x="803564" y="508000"/>
                </a:cubicBezTo>
                <a:cubicBezTo>
                  <a:pt x="1020618" y="675794"/>
                  <a:pt x="1253836" y="993679"/>
                  <a:pt x="1487055" y="1311564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865091" y="951345"/>
            <a:ext cx="1951606" cy="3565237"/>
          </a:xfrm>
          <a:custGeom>
            <a:avLst/>
            <a:gdLst>
              <a:gd name="connsiteX0" fmla="*/ 1671782 w 1951606"/>
              <a:gd name="connsiteY0" fmla="*/ 0 h 3565237"/>
              <a:gd name="connsiteX1" fmla="*/ 1930400 w 1951606"/>
              <a:gd name="connsiteY1" fmla="*/ 895928 h 3565237"/>
              <a:gd name="connsiteX2" fmla="*/ 1717964 w 1951606"/>
              <a:gd name="connsiteY2" fmla="*/ 2576946 h 3565237"/>
              <a:gd name="connsiteX3" fmla="*/ 0 w 1951606"/>
              <a:gd name="connsiteY3" fmla="*/ 3565237 h 356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606" h="3565237">
                <a:moveTo>
                  <a:pt x="1671782" y="0"/>
                </a:moveTo>
                <a:cubicBezTo>
                  <a:pt x="1797242" y="233218"/>
                  <a:pt x="1922703" y="466437"/>
                  <a:pt x="1930400" y="895928"/>
                </a:cubicBezTo>
                <a:cubicBezTo>
                  <a:pt x="1938097" y="1325419"/>
                  <a:pt x="2039697" y="2132061"/>
                  <a:pt x="1717964" y="2576946"/>
                </a:cubicBezTo>
                <a:cubicBezTo>
                  <a:pt x="1396231" y="3021831"/>
                  <a:pt x="698115" y="3293534"/>
                  <a:pt x="0" y="3565237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VirtualBox</a:t>
            </a:r>
            <a:r>
              <a:rPr lang="en-US" baseline="0" dirty="0" smtClean="0"/>
              <a:t> Guest Additions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VirtualBox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Guest Additions provide additional functionality for your VM.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840069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Another note:  if you run the system updater or install other software on your VM, you may have to reinstall the Guest Additions.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58669"/>
            <a:ext cx="8458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Guest Additions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(should) enable the following features:</a:t>
            </a:r>
          </a:p>
          <a:p>
            <a:pPr marL="461963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61963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	auto-capture and auto-release for the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mous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 and keyboard</a:t>
            </a:r>
          </a:p>
          <a:p>
            <a:pPr marL="461963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	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ability to rescale the VM display by just resizing its window</a:t>
            </a:r>
          </a:p>
          <a:p>
            <a:pPr marL="461963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	the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ability to create a directory on the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ost OS that is accessible to the VM</a:t>
            </a:r>
          </a:p>
          <a:p>
            <a:pPr marL="461963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	drag and drop between host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VM</a:t>
            </a:r>
          </a:p>
          <a:p>
            <a:pPr marL="461963" marR="0" lvl="0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	shared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clipboard between host and VM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Install the Guest Additions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97468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Note:  many important CentOS features will not be available until this is done!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3600"/>
            <a:ext cx="4884420" cy="4202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307068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Unfortunately, I needed to install some additional software first…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209800"/>
            <a:ext cx="3276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Go to Applications/System Tools (or possibly Favorites), and start a Terminal session:</a:t>
            </a:r>
          </a:p>
        </p:txBody>
      </p:sp>
    </p:spTree>
    <p:extLst>
      <p:ext uri="{BB962C8B-B14F-4D97-AF65-F5344CB8AC3E}">
        <p14:creationId xmlns:p14="http://schemas.microsoft.com/office/powerpoint/2010/main" val="27283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Install the Missing Libraries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762000"/>
            <a:ext cx="8458200" cy="54784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#782 </a:t>
            </a:r>
            <a:r>
              <a:rPr lang="en-US" sz="1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wmcquain</a:t>
            </a: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~&gt; </a:t>
            </a:r>
            <a:r>
              <a:rPr lang="en-US" sz="1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Password: 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[root@centos8 ~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]# yum install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elfutils-libelf-devel</a:t>
            </a:r>
            <a:endParaRPr lang="en-US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Last metadata expiration check: 0:01:03 ago on Fri 14 Aug 2020 01:01:43 PM EDT.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Dependencies resolved.</a:t>
            </a:r>
          </a:p>
          <a:p>
            <a:pPr marL="230188" indent="-230188">
              <a:defRPr/>
            </a:pP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=================================================================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Package                      Architecture  Version                Repository     Size</a:t>
            </a:r>
          </a:p>
          <a:p>
            <a:pPr marL="230188" indent="-230188">
              <a:defRPr/>
            </a:pP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=================================================================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Installing: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elfutils-libelf-devel</a:t>
            </a: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x86_64        0.178-7.el8            </a:t>
            </a:r>
            <a:r>
              <a:rPr lang="en-US" sz="1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BaseOS</a:t>
            </a: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58 k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Installing dependencies: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zlib-devel</a:t>
            </a: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x86_64        1.2.11-13.el8          </a:t>
            </a:r>
            <a:r>
              <a:rPr lang="en-US" sz="1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BaseOS</a:t>
            </a: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57 k</a:t>
            </a:r>
          </a:p>
          <a:p>
            <a:pPr marL="230188" indent="-230188">
              <a:defRPr/>
            </a:pP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. .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Total download size: 115 k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Installed size: 171 k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 this ok [y/N]: y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Downloading Packages: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(1/2): elfutils-libelf-devel-0.178-7.el8.x86_64.rpm    193 kB/s |  58 kB     00:00    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(2/2): zlib-devel-1.2.11-13.el8.x86_64.rpm             189 kB/s |  57 kB     00:00 </a:t>
            </a:r>
            <a:endParaRPr lang="en-US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30188" indent="-230188">
              <a:defRPr/>
            </a:pP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Installed: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elfutils-libelf-devel-0.178-7.el8.x86_64       zlib-devel-1.2.11-13.el8.x86_64      </a:t>
            </a:r>
          </a:p>
          <a:p>
            <a:pPr marL="230188" indent="-230188">
              <a:defRPr/>
            </a:pP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Complete!</a:t>
            </a:r>
          </a:p>
          <a:p>
            <a:pPr marL="230188" indent="-230188">
              <a:defRPr/>
            </a:pP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root@localhost</a:t>
            </a: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wmcquain</a:t>
            </a:r>
            <a:r>
              <a:rPr lang="en-US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]# 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exit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9554" y="820094"/>
            <a:ext cx="539964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You need to be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install or update a package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2577881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Execute this command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4544840" y="1243648"/>
            <a:ext cx="3930981" cy="1327536"/>
          </a:xfrm>
          <a:custGeom>
            <a:avLst/>
            <a:gdLst>
              <a:gd name="connsiteX0" fmla="*/ 3213980 w 3930981"/>
              <a:gd name="connsiteY0" fmla="*/ 1327536 h 1327536"/>
              <a:gd name="connsiteX1" fmla="*/ 3847722 w 3930981"/>
              <a:gd name="connsiteY1" fmla="*/ 612312 h 1327536"/>
              <a:gd name="connsiteX2" fmla="*/ 3494637 w 3930981"/>
              <a:gd name="connsiteY2" fmla="*/ 41944 h 1327536"/>
              <a:gd name="connsiteX3" fmla="*/ 0 w 3930981"/>
              <a:gd name="connsiteY3" fmla="*/ 87211 h 132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981" h="1327536">
                <a:moveTo>
                  <a:pt x="3213980" y="1327536"/>
                </a:moveTo>
                <a:cubicBezTo>
                  <a:pt x="3507463" y="1077056"/>
                  <a:pt x="3800946" y="826577"/>
                  <a:pt x="3847722" y="612312"/>
                </a:cubicBezTo>
                <a:cubicBezTo>
                  <a:pt x="3894498" y="398047"/>
                  <a:pt x="4135924" y="129461"/>
                  <a:pt x="3494637" y="41944"/>
                </a:cubicBezTo>
                <a:cubicBezTo>
                  <a:pt x="2853350" y="-45573"/>
                  <a:pt x="1426675" y="20819"/>
                  <a:pt x="0" y="87211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7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Install the Missing Libraries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908" y="1143000"/>
            <a:ext cx="4770783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133600"/>
            <a:ext cx="4915563" cy="4229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97468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From the Devices menu in 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Manage, insert the Guest Additions CD: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345668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Choose Run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2057400" y="4769963"/>
            <a:ext cx="4899581" cy="792637"/>
          </a:xfrm>
          <a:custGeom>
            <a:avLst/>
            <a:gdLst>
              <a:gd name="connsiteX0" fmla="*/ 0 w 3384222"/>
              <a:gd name="connsiteY0" fmla="*/ 1206631 h 1206631"/>
              <a:gd name="connsiteX1" fmla="*/ 1941921 w 3384222"/>
              <a:gd name="connsiteY1" fmla="*/ 989814 h 1206631"/>
              <a:gd name="connsiteX2" fmla="*/ 3384222 w 3384222"/>
              <a:gd name="connsiteY2" fmla="*/ 0 h 120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4222" h="1206631">
                <a:moveTo>
                  <a:pt x="0" y="1206631"/>
                </a:moveTo>
                <a:cubicBezTo>
                  <a:pt x="688942" y="1198775"/>
                  <a:pt x="1377884" y="1190919"/>
                  <a:pt x="1941921" y="989814"/>
                </a:cubicBezTo>
                <a:cubicBezTo>
                  <a:pt x="2505958" y="788709"/>
                  <a:pt x="2945090" y="394354"/>
                  <a:pt x="3384222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802868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You'll need to become root…</a:t>
            </a:r>
          </a:p>
        </p:txBody>
      </p:sp>
    </p:spTree>
    <p:extLst>
      <p:ext uri="{BB962C8B-B14F-4D97-AF65-F5344CB8AC3E}">
        <p14:creationId xmlns:p14="http://schemas.microsoft.com/office/powerpoint/2010/main" val="321752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Get CentOS 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25269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Select the ISO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4073058" cy="3832995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 bwMode="auto">
          <a:xfrm>
            <a:off x="1540981" y="1080655"/>
            <a:ext cx="1174510" cy="1662545"/>
          </a:xfrm>
          <a:custGeom>
            <a:avLst/>
            <a:gdLst>
              <a:gd name="connsiteX0" fmla="*/ 694219 w 1174510"/>
              <a:gd name="connsiteY0" fmla="*/ 0 h 1662545"/>
              <a:gd name="connsiteX1" fmla="*/ 10728 w 1174510"/>
              <a:gd name="connsiteY1" fmla="*/ 554181 h 1662545"/>
              <a:gd name="connsiteX2" fmla="*/ 1174510 w 1174510"/>
              <a:gd name="connsiteY2" fmla="*/ 1662545 h 16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4510" h="1662545">
                <a:moveTo>
                  <a:pt x="694219" y="0"/>
                </a:moveTo>
                <a:cubicBezTo>
                  <a:pt x="312449" y="138545"/>
                  <a:pt x="-69320" y="277090"/>
                  <a:pt x="10728" y="554181"/>
                </a:cubicBezTo>
                <a:cubicBezTo>
                  <a:pt x="90776" y="831272"/>
                  <a:pt x="632643" y="1246908"/>
                  <a:pt x="1174510" y="1662545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Install the Guest Additions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0" y="1905000"/>
            <a:ext cx="5501640" cy="37043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97468"/>
            <a:ext cx="84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installation will start, and may take awhile… 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461963" algn="l"/>
              </a:tabLst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…do not close the window until you get a message that it's done.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85847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This WILL fail if you haven't installed the libraries described earlier.</a:t>
            </a:r>
          </a:p>
        </p:txBody>
      </p:sp>
    </p:spTree>
    <p:extLst>
      <p:ext uri="{BB962C8B-B14F-4D97-AF65-F5344CB8AC3E}">
        <p14:creationId xmlns:p14="http://schemas.microsoft.com/office/powerpoint/2010/main" val="12931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New Options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You can now resize 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window and the display should adjust.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477470"/>
            <a:ext cx="861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At this point, I sometimes encounter problems… which are often resolved by performing several restarts of the VM… however, the vast number of different video cards makes this a bit twitchy…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2192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This may be a good time to adjust your display resolution.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100" y="2562999"/>
            <a:ext cx="1295400" cy="2254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00" y="1826795"/>
            <a:ext cx="5029200" cy="3507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1752600"/>
            <a:ext cx="243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Right-click on the display background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2534970" y="2915216"/>
            <a:ext cx="4608214" cy="1869627"/>
          </a:xfrm>
          <a:custGeom>
            <a:avLst/>
            <a:gdLst>
              <a:gd name="connsiteX0" fmla="*/ 0 w 4608214"/>
              <a:gd name="connsiteY0" fmla="*/ 1511929 h 1869627"/>
              <a:gd name="connsiteX1" fmla="*/ 3123446 w 4608214"/>
              <a:gd name="connsiteY1" fmla="*/ 1765426 h 1869627"/>
              <a:gd name="connsiteX2" fmla="*/ 4608214 w 4608214"/>
              <a:gd name="connsiteY2" fmla="*/ 0 h 186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8214" h="1869627">
                <a:moveTo>
                  <a:pt x="0" y="1511929"/>
                </a:moveTo>
                <a:cubicBezTo>
                  <a:pt x="1177705" y="1764671"/>
                  <a:pt x="2355410" y="2017414"/>
                  <a:pt x="3123446" y="1765426"/>
                </a:cubicBezTo>
                <a:cubicBezTo>
                  <a:pt x="3891482" y="1513438"/>
                  <a:pt x="4249848" y="756719"/>
                  <a:pt x="4608214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New Options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4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mouse and keyboard capture feature should now be automatic.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 more Right-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Crtl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release them (in most cases).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353270"/>
            <a:ext cx="861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You now have the ability to create a shared folder with your host OS.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That will be described shortly…</a:t>
            </a:r>
          </a:p>
        </p:txBody>
      </p:sp>
    </p:spTree>
    <p:extLst>
      <p:ext uri="{BB962C8B-B14F-4D97-AF65-F5344CB8AC3E}">
        <p14:creationId xmlns:p14="http://schemas.microsoft.com/office/powerpoint/2010/main" val="22810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Shutdown CentOS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At this point, shut CentOS down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properly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849219"/>
            <a:ext cx="22860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2685327"/>
            <a:ext cx="4724400" cy="1734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284" y="5334000"/>
            <a:ext cx="860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It is VITAL to always shutdown correctly… improper shutdowns may render the VM unbootable!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078468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Click the battery icon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2715" y="1913046"/>
            <a:ext cx="1857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Click Power Off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2630078" y="1272619"/>
            <a:ext cx="251984" cy="575035"/>
          </a:xfrm>
          <a:custGeom>
            <a:avLst/>
            <a:gdLst>
              <a:gd name="connsiteX0" fmla="*/ 0 w 251984"/>
              <a:gd name="connsiteY0" fmla="*/ 0 h 575035"/>
              <a:gd name="connsiteX1" fmla="*/ 245097 w 251984"/>
              <a:gd name="connsiteY1" fmla="*/ 150828 h 575035"/>
              <a:gd name="connsiteX2" fmla="*/ 160256 w 251984"/>
              <a:gd name="connsiteY2" fmla="*/ 575035 h 57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984" h="575035">
                <a:moveTo>
                  <a:pt x="0" y="0"/>
                </a:moveTo>
                <a:cubicBezTo>
                  <a:pt x="109194" y="27494"/>
                  <a:pt x="218388" y="54989"/>
                  <a:pt x="245097" y="150828"/>
                </a:cubicBezTo>
                <a:cubicBezTo>
                  <a:pt x="271806" y="246667"/>
                  <a:pt x="216031" y="410851"/>
                  <a:pt x="160256" y="575035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241303" y="2030763"/>
            <a:ext cx="3210661" cy="1975629"/>
          </a:xfrm>
          <a:custGeom>
            <a:avLst/>
            <a:gdLst>
              <a:gd name="connsiteX0" fmla="*/ 0 w 3210661"/>
              <a:gd name="connsiteY0" fmla="*/ 71414 h 1975629"/>
              <a:gd name="connsiteX1" fmla="*/ 2309567 w 3210661"/>
              <a:gd name="connsiteY1" fmla="*/ 33707 h 1975629"/>
              <a:gd name="connsiteX2" fmla="*/ 3082565 w 3210661"/>
              <a:gd name="connsiteY2" fmla="*/ 495621 h 1975629"/>
              <a:gd name="connsiteX3" fmla="*/ 3139126 w 3210661"/>
              <a:gd name="connsiteY3" fmla="*/ 1259192 h 1975629"/>
              <a:gd name="connsiteX4" fmla="*/ 2366128 w 3210661"/>
              <a:gd name="connsiteY4" fmla="*/ 1975629 h 19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0661" h="1975629">
                <a:moveTo>
                  <a:pt x="0" y="71414"/>
                </a:moveTo>
                <a:cubicBezTo>
                  <a:pt x="897903" y="17210"/>
                  <a:pt x="1795806" y="-36994"/>
                  <a:pt x="2309567" y="33707"/>
                </a:cubicBezTo>
                <a:cubicBezTo>
                  <a:pt x="2823328" y="104408"/>
                  <a:pt x="2944305" y="291374"/>
                  <a:pt x="3082565" y="495621"/>
                </a:cubicBezTo>
                <a:cubicBezTo>
                  <a:pt x="3220825" y="699868"/>
                  <a:pt x="3258532" y="1012524"/>
                  <a:pt x="3139126" y="1259192"/>
                </a:cubicBezTo>
                <a:cubicBezTo>
                  <a:pt x="3019720" y="1505860"/>
                  <a:pt x="2692924" y="1740744"/>
                  <a:pt x="2366128" y="1975629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Back it Up!!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4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 recommend making a total backup of your virtual machine right now!</a:t>
            </a:r>
          </a:p>
          <a:p>
            <a:pPr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This gives you an emergency, pristine VM when things go wrong…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1840468"/>
            <a:ext cx="350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Do this with the VM shut down!</a:t>
            </a:r>
          </a:p>
          <a:p>
            <a:pPr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Do it frequently!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676400"/>
            <a:ext cx="4343401" cy="4552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62" y="2876758"/>
            <a:ext cx="4742656" cy="355699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2218099" y="2353901"/>
            <a:ext cx="1892174" cy="1442058"/>
          </a:xfrm>
          <a:custGeom>
            <a:avLst/>
            <a:gdLst>
              <a:gd name="connsiteX0" fmla="*/ 0 w 1892174"/>
              <a:gd name="connsiteY0" fmla="*/ 0 h 1442058"/>
              <a:gd name="connsiteX1" fmla="*/ 497941 w 1892174"/>
              <a:gd name="connsiteY1" fmla="*/ 660903 h 1442058"/>
              <a:gd name="connsiteX2" fmla="*/ 823865 w 1892174"/>
              <a:gd name="connsiteY2" fmla="*/ 1376127 h 1442058"/>
              <a:gd name="connsiteX3" fmla="*/ 1892174 w 1892174"/>
              <a:gd name="connsiteY3" fmla="*/ 1367073 h 144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174" h="1442058">
                <a:moveTo>
                  <a:pt x="0" y="0"/>
                </a:moveTo>
                <a:cubicBezTo>
                  <a:pt x="180315" y="215774"/>
                  <a:pt x="360630" y="431549"/>
                  <a:pt x="497941" y="660903"/>
                </a:cubicBezTo>
                <a:cubicBezTo>
                  <a:pt x="635252" y="890257"/>
                  <a:pt x="591493" y="1258432"/>
                  <a:pt x="823865" y="1376127"/>
                </a:cubicBezTo>
                <a:cubicBezTo>
                  <a:pt x="1056237" y="1493822"/>
                  <a:pt x="1474205" y="1430447"/>
                  <a:pt x="1892174" y="1367073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5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0872" y="171450"/>
            <a:ext cx="5718928" cy="342900"/>
          </a:xfrm>
        </p:spPr>
        <p:txBody>
          <a:bodyPr/>
          <a:lstStyle/>
          <a:p>
            <a:r>
              <a:rPr lang="en-US" dirty="0" smtClean="0"/>
              <a:t>Exporting a Virtual Machine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715" y="703984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process creates a single file backup of your entire VM.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7190" y="1600200"/>
            <a:ext cx="26882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 suggest tagging the name with the date you made the backup… and keeping more than one backup around.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 suggest copying the backup file to another device for safe keeping.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715" y="5334000"/>
            <a:ext cx="84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You can:</a:t>
            </a:r>
          </a:p>
          <a:p>
            <a:pPr marL="461963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use Import Appliance to reload this if your VM is damaged later</a:t>
            </a:r>
          </a:p>
          <a:p>
            <a:pPr marL="461963" indent="-28575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copy this to another computer and import it to 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installation there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5379720" cy="40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0872" y="171450"/>
            <a:ext cx="5718928" cy="342900"/>
          </a:xfrm>
        </p:spPr>
        <p:txBody>
          <a:bodyPr/>
          <a:lstStyle/>
          <a:p>
            <a:r>
              <a:rPr lang="en-US" dirty="0" smtClean="0"/>
              <a:t>Exporting a Virtual Machine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default settings will suffice, but I usually add a Description.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105400"/>
            <a:ext cx="815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 smtClean="0">
                <a:latin typeface="Arial" panose="020B0604020202020204" pitchFamily="34" charset="0"/>
                <a:cs typeface="Arial" pitchFamily="34" charset="0"/>
              </a:rPr>
              <a:t>Back It Up!!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6582"/>
            <a:ext cx="5074920" cy="3806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3440236"/>
            <a:ext cx="4000500" cy="11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Software Updates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4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 recommend running a general software update at this point.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Go to the Application/System Tools menu and pick Software...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3338"/>
            <a:ext cx="3048000" cy="2996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3" y="3733800"/>
            <a:ext cx="7676967" cy="263282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 bwMode="auto">
          <a:xfrm>
            <a:off x="3395050" y="2607398"/>
            <a:ext cx="2396150" cy="1095469"/>
          </a:xfrm>
          <a:custGeom>
            <a:avLst/>
            <a:gdLst>
              <a:gd name="connsiteX0" fmla="*/ 0 w 1668816"/>
              <a:gd name="connsiteY0" fmla="*/ 0 h 1095469"/>
              <a:gd name="connsiteX1" fmla="*/ 1448554 w 1668816"/>
              <a:gd name="connsiteY1" fmla="*/ 199176 h 1095469"/>
              <a:gd name="connsiteX2" fmla="*/ 1638677 w 1668816"/>
              <a:gd name="connsiteY2" fmla="*/ 1095469 h 109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8816" h="1095469">
                <a:moveTo>
                  <a:pt x="0" y="0"/>
                </a:moveTo>
                <a:cubicBezTo>
                  <a:pt x="587720" y="8299"/>
                  <a:pt x="1175441" y="16598"/>
                  <a:pt x="1448554" y="199176"/>
                </a:cubicBezTo>
                <a:cubicBezTo>
                  <a:pt x="1721667" y="381754"/>
                  <a:pt x="1680172" y="738611"/>
                  <a:pt x="1638677" y="1095469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Software Updates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443" y="1516618"/>
            <a:ext cx="3962400" cy="144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85800"/>
            <a:ext cx="4444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Restart after the updates complete…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505200"/>
            <a:ext cx="84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And… I recommend making another full backup of your VM at this point.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This is a better starting option if things go wrong later.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443" y="4748389"/>
            <a:ext cx="396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anose="020B0604020202020204" pitchFamily="34" charset="0"/>
                <a:cs typeface="Arial" pitchFamily="34" charset="0"/>
              </a:rPr>
              <a:t>If everything seems to still work:</a:t>
            </a:r>
          </a:p>
          <a:p>
            <a:pPr>
              <a:defRPr/>
            </a:pPr>
            <a:r>
              <a:rPr lang="en-US" sz="3600" dirty="0" smtClean="0">
                <a:latin typeface="Arial" panose="020B0604020202020204" pitchFamily="34" charset="0"/>
                <a:cs typeface="Arial" pitchFamily="34" charset="0"/>
              </a:rPr>
              <a:t>Back It Up Again!!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1137003"/>
            <a:ext cx="41224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Shared Folders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38310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most efficient way to transfer files between your VM and the host OS is to set up a shared folder that both OSes can see.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63469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Pick the folder you want to share; I'll use D:\vm_share on my Windows 10 host.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Manager, click on Shared Folders and select the Add Folder button, then enter the path to the shared folder and make it permanent: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5600"/>
            <a:ext cx="3760470" cy="265615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>
            <a:off x="4238135" y="3563332"/>
            <a:ext cx="867266" cy="443060"/>
          </a:xfrm>
          <a:custGeom>
            <a:avLst/>
            <a:gdLst>
              <a:gd name="connsiteX0" fmla="*/ 0 w 867266"/>
              <a:gd name="connsiteY0" fmla="*/ 0 h 443060"/>
              <a:gd name="connsiteX1" fmla="*/ 216817 w 867266"/>
              <a:gd name="connsiteY1" fmla="*/ 282804 h 443060"/>
              <a:gd name="connsiteX2" fmla="*/ 867266 w 867266"/>
              <a:gd name="connsiteY2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266" h="443060">
                <a:moveTo>
                  <a:pt x="0" y="0"/>
                </a:moveTo>
                <a:cubicBezTo>
                  <a:pt x="36136" y="104480"/>
                  <a:pt x="72273" y="208961"/>
                  <a:pt x="216817" y="282804"/>
                </a:cubicBezTo>
                <a:cubicBezTo>
                  <a:pt x="361361" y="356647"/>
                  <a:pt x="614313" y="399853"/>
                  <a:pt x="867266" y="44306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678111"/>
            <a:ext cx="326326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For the mount point, specify it's in the directory /media…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86199"/>
            <a:ext cx="2590800" cy="252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Installing CentOS 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534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following notes assume that you have: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461963" indent="-231775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	installed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461963" indent="-231775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	created an empty VM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352800"/>
            <a:ext cx="8534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If you are preparing a USB flash drive for a dual-boot approach instead, you need to: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461963" indent="-231775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	prepare a bootable installation flash drive (or DVD) from the CentOS 8 ISO</a:t>
            </a:r>
          </a:p>
          <a:p>
            <a:pPr marL="461963" indent="-231775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	boot your computer from that installation medium</a:t>
            </a:r>
          </a:p>
          <a:p>
            <a:pPr marL="461963" indent="-231775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	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very carefully choose your second flash drive for the installation*</a:t>
            </a:r>
          </a:p>
          <a:p>
            <a:pPr marL="461963" indent="-231775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	follow the remaining slides to perform the installation</a:t>
            </a:r>
          </a:p>
          <a:p>
            <a:pPr marL="461963" indent="-231775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	skip the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-specific slides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5955268"/>
            <a:ext cx="81534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30188" indent="-230188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*	If you choose your primary hard drive instead, you will destroy your host OS!</a:t>
            </a:r>
          </a:p>
        </p:txBody>
      </p:sp>
    </p:spTree>
    <p:extLst>
      <p:ext uri="{BB962C8B-B14F-4D97-AF65-F5344CB8AC3E}">
        <p14:creationId xmlns:p14="http://schemas.microsoft.com/office/powerpoint/2010/main" val="118195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Shared Folders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715470"/>
            <a:ext cx="8458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If the auto-mount feature doesn't seem to be working, become root execute:</a:t>
            </a:r>
          </a:p>
          <a:p>
            <a:pPr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858838">
              <a:defRPr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mount.vboxsf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share /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media/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vm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share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Of course, substitute the folder name you chose for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vm_share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84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Back in your CentOS VM, you need to add yourself to a Linux group.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Become root and do this (with YOUR username):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577" y="1760964"/>
            <a:ext cx="7752623" cy="23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Accessing Files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38310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Gnome desktop has a file manager, that is similar to those in Windows and OS X.  Go to Places/Home: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200" y="1284641"/>
            <a:ext cx="4724400" cy="31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Accessing Remote Hosts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3831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Gnome File tool provides drag-and-drop file transfers with remote hosts: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726668"/>
            <a:ext cx="845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Note how I am including the path to my rlogin home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directory.</a:t>
            </a: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pwd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on rlogin to determine yours.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50182" y="5264727"/>
            <a:ext cx="545396" cy="736095"/>
          </a:xfrm>
          <a:custGeom>
            <a:avLst/>
            <a:gdLst>
              <a:gd name="connsiteX0" fmla="*/ 73891 w 545396"/>
              <a:gd name="connsiteY0" fmla="*/ 701964 h 736095"/>
              <a:gd name="connsiteX1" fmla="*/ 544945 w 545396"/>
              <a:gd name="connsiteY1" fmla="*/ 655782 h 736095"/>
              <a:gd name="connsiteX2" fmla="*/ 0 w 545396"/>
              <a:gd name="connsiteY2" fmla="*/ 0 h 73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396" h="736095">
                <a:moveTo>
                  <a:pt x="73891" y="701964"/>
                </a:moveTo>
                <a:cubicBezTo>
                  <a:pt x="315575" y="737370"/>
                  <a:pt x="557260" y="772776"/>
                  <a:pt x="544945" y="655782"/>
                </a:cubicBezTo>
                <a:cubicBezTo>
                  <a:pt x="532630" y="538788"/>
                  <a:pt x="266315" y="269394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226127"/>
            <a:ext cx="7202170" cy="40386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530339" y="1004935"/>
            <a:ext cx="836734" cy="3485584"/>
          </a:xfrm>
          <a:custGeom>
            <a:avLst/>
            <a:gdLst>
              <a:gd name="connsiteX0" fmla="*/ 411221 w 836734"/>
              <a:gd name="connsiteY0" fmla="*/ 0 h 3485584"/>
              <a:gd name="connsiteX1" fmla="*/ 12869 w 836734"/>
              <a:gd name="connsiteY1" fmla="*/ 1620570 h 3485584"/>
              <a:gd name="connsiteX2" fmla="*/ 836734 w 836734"/>
              <a:gd name="connsiteY2" fmla="*/ 3485584 h 348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734" h="3485584">
                <a:moveTo>
                  <a:pt x="411221" y="0"/>
                </a:moveTo>
                <a:cubicBezTo>
                  <a:pt x="176585" y="519819"/>
                  <a:pt x="-58050" y="1039639"/>
                  <a:pt x="12869" y="1620570"/>
                </a:cubicBezTo>
                <a:cubicBezTo>
                  <a:pt x="83788" y="2201501"/>
                  <a:pt x="460261" y="2843542"/>
                  <a:pt x="836734" y="3485584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1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Accessing Remote Hosts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3831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After logging in to the remote host…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7912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… now I have access to my home directory on rlogin.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1503" y="1469583"/>
            <a:ext cx="7073348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4" y="1152727"/>
            <a:ext cx="2201576" cy="19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Additional Stuff:  yum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458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As you use your CentOS system, you'll probably discover new tools you'd like that are not included by default.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 most cases, if you know the name of the software package you'd like to install, you can do so by running the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tool. 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has many options and you should skim its man page.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For instance, we can use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determine what version of a package is installed: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29000"/>
            <a:ext cx="7315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Additional Stuff: yum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We can use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install or update a package: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990600"/>
            <a:ext cx="7848600" cy="461664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230188" indent="-230188">
              <a:defRPr sz="14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[wdm@Centos65 ~]$ yum install tree</a:t>
            </a:r>
          </a:p>
          <a:p>
            <a:r>
              <a:rPr lang="en-US" dirty="0"/>
              <a:t>. . .</a:t>
            </a:r>
          </a:p>
          <a:p>
            <a:r>
              <a:rPr lang="en-US" dirty="0"/>
              <a:t>You need to be root to perform this command.</a:t>
            </a:r>
          </a:p>
          <a:p>
            <a:r>
              <a:rPr lang="en-US" dirty="0"/>
              <a:t>[wdm@Centos65 ~]$ </a:t>
            </a:r>
            <a:r>
              <a:rPr lang="en-US" dirty="0" err="1"/>
              <a:t>su</a:t>
            </a:r>
            <a:endParaRPr lang="en-US" dirty="0"/>
          </a:p>
          <a:p>
            <a:r>
              <a:rPr lang="en-US" dirty="0"/>
              <a:t>Password: </a:t>
            </a:r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wmcquain@localhost</a:t>
            </a:r>
            <a:r>
              <a:rPr lang="en-US" dirty="0"/>
              <a:t> ~]$ </a:t>
            </a:r>
            <a:r>
              <a:rPr lang="en-US" dirty="0" err="1"/>
              <a:t>su</a:t>
            </a:r>
            <a:endParaRPr lang="en-US" dirty="0"/>
          </a:p>
          <a:p>
            <a:r>
              <a:rPr lang="en-US" dirty="0"/>
              <a:t>Password: </a:t>
            </a:r>
          </a:p>
          <a:p>
            <a:r>
              <a:rPr lang="en-US" dirty="0"/>
              <a:t>[</a:t>
            </a:r>
            <a:r>
              <a:rPr lang="en-US" dirty="0" err="1"/>
              <a:t>root@localhost</a:t>
            </a:r>
            <a:r>
              <a:rPr lang="en-US" dirty="0"/>
              <a:t> </a:t>
            </a:r>
            <a:r>
              <a:rPr lang="en-US" dirty="0" err="1"/>
              <a:t>wmcquain</a:t>
            </a:r>
            <a:r>
              <a:rPr lang="en-US" dirty="0"/>
              <a:t>]# yum install tree</a:t>
            </a:r>
          </a:p>
          <a:p>
            <a:r>
              <a:rPr lang="en-US" dirty="0"/>
              <a:t>. . .</a:t>
            </a:r>
          </a:p>
          <a:p>
            <a:r>
              <a:rPr lang="en-US" dirty="0"/>
              <a:t>Resolving Dependencies</a:t>
            </a:r>
          </a:p>
          <a:p>
            <a:r>
              <a:rPr lang="en-US" dirty="0"/>
              <a:t>. . .</a:t>
            </a:r>
          </a:p>
          <a:p>
            <a:r>
              <a:rPr lang="en-US" dirty="0"/>
              <a:t>Dependencies Resolved</a:t>
            </a:r>
          </a:p>
          <a:p>
            <a:r>
              <a:rPr lang="en-US" dirty="0"/>
              <a:t>. . .</a:t>
            </a:r>
          </a:p>
          <a:p>
            <a:r>
              <a:rPr lang="en-US" dirty="0"/>
              <a:t>Transaction Summary</a:t>
            </a:r>
          </a:p>
          <a:p>
            <a:r>
              <a:rPr lang="en-US" dirty="0"/>
              <a:t>====================================================</a:t>
            </a:r>
          </a:p>
          <a:p>
            <a:r>
              <a:rPr lang="en-US" dirty="0"/>
              <a:t>Install  1 Package</a:t>
            </a:r>
          </a:p>
          <a:p>
            <a:endParaRPr lang="en-US" dirty="0"/>
          </a:p>
          <a:p>
            <a:r>
              <a:rPr lang="en-US" dirty="0"/>
              <a:t>Total download size: 46 k</a:t>
            </a:r>
          </a:p>
          <a:p>
            <a:r>
              <a:rPr lang="en-US" dirty="0"/>
              <a:t>Installed size: 87 k</a:t>
            </a:r>
          </a:p>
          <a:p>
            <a:r>
              <a:rPr lang="en-US" dirty="0"/>
              <a:t>Is this ok [y/d/N]: 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1066800"/>
            <a:ext cx="2286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You need to be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install or update a package: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2142530"/>
            <a:ext cx="22860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Now I am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...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bwa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ha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0" y="4535269"/>
            <a:ext cx="29718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has determined what needs to be installed, shown me that info, and now wants confirmation...</a:t>
            </a:r>
          </a:p>
        </p:txBody>
      </p:sp>
    </p:spTree>
    <p:extLst>
      <p:ext uri="{BB962C8B-B14F-4D97-AF65-F5344CB8AC3E}">
        <p14:creationId xmlns:p14="http://schemas.microsoft.com/office/powerpoint/2010/main" val="250062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Additional Stuff: yum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We can use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install or update a package: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990600"/>
            <a:ext cx="7848600" cy="33239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230188" indent="-230188">
              <a:defRPr sz="14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. . .</a:t>
            </a:r>
          </a:p>
          <a:p>
            <a:r>
              <a:rPr lang="en-US" dirty="0"/>
              <a:t>Downloading packages:</a:t>
            </a:r>
          </a:p>
          <a:p>
            <a:r>
              <a:rPr lang="en-US" dirty="0"/>
              <a:t>tree-1.6.0-10.el7.x86_64.rpm   |  46 kB  00:00:00     </a:t>
            </a:r>
          </a:p>
          <a:p>
            <a:r>
              <a:rPr lang="en-US" dirty="0"/>
              <a:t>Running transaction check</a:t>
            </a:r>
          </a:p>
          <a:p>
            <a:r>
              <a:rPr lang="en-US" dirty="0"/>
              <a:t>Running transaction test</a:t>
            </a:r>
          </a:p>
          <a:p>
            <a:r>
              <a:rPr lang="en-US" dirty="0"/>
              <a:t>Transaction test succeeded</a:t>
            </a:r>
          </a:p>
          <a:p>
            <a:r>
              <a:rPr lang="en-US" dirty="0"/>
              <a:t>Running transaction</a:t>
            </a:r>
          </a:p>
          <a:p>
            <a:r>
              <a:rPr lang="en-US" dirty="0"/>
              <a:t>  Installing : tree-1.6.0-10.el7.x86_64     1/1 </a:t>
            </a:r>
          </a:p>
          <a:p>
            <a:r>
              <a:rPr lang="en-US" dirty="0"/>
              <a:t>  Verifying  : tree-1.6.0-10.el7.x86_64     1/1 </a:t>
            </a:r>
          </a:p>
          <a:p>
            <a:endParaRPr lang="en-US" dirty="0"/>
          </a:p>
          <a:p>
            <a:r>
              <a:rPr lang="en-US" dirty="0"/>
              <a:t>Installed:</a:t>
            </a:r>
          </a:p>
          <a:p>
            <a:r>
              <a:rPr lang="en-US" dirty="0"/>
              <a:t>  tree.x86_64 0:1.6.0-10.el7</a:t>
            </a:r>
          </a:p>
          <a:p>
            <a:endParaRPr lang="en-US" dirty="0"/>
          </a:p>
          <a:p>
            <a:r>
              <a:rPr lang="en-US" dirty="0"/>
              <a:t>Complete!</a:t>
            </a:r>
          </a:p>
          <a:p>
            <a:r>
              <a:rPr lang="en-US" dirty="0"/>
              <a:t>[</a:t>
            </a:r>
            <a:r>
              <a:rPr lang="en-US" dirty="0" err="1"/>
              <a:t>root@localhost</a:t>
            </a:r>
            <a:r>
              <a:rPr lang="en-US" dirty="0"/>
              <a:t> </a:t>
            </a:r>
            <a:r>
              <a:rPr lang="en-US" dirty="0" err="1"/>
              <a:t>wmcquain</a:t>
            </a:r>
            <a:r>
              <a:rPr lang="en-US" dirty="0"/>
              <a:t>]# exit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1219200"/>
            <a:ext cx="32766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triggers the installation..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8798" y="3962400"/>
            <a:ext cx="35052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Now I will cease to be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... that much privilege can be dangerous.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031468"/>
            <a:ext cx="77724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I've noticed that CentOS 8 actually includes the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command by default.</a:t>
            </a:r>
          </a:p>
        </p:txBody>
      </p:sp>
    </p:spTree>
    <p:extLst>
      <p:ext uri="{BB962C8B-B14F-4D97-AF65-F5344CB8AC3E}">
        <p14:creationId xmlns:p14="http://schemas.microsoft.com/office/powerpoint/2010/main" val="31624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Additional Stuff: yum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Sometimes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cannot find a package: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990600"/>
            <a:ext cx="7848600" cy="181588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230188" indent="-230188">
              <a:defRPr sz="14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/>
              <a:t>root@localhost</a:t>
            </a:r>
            <a:r>
              <a:rPr lang="en-US" dirty="0"/>
              <a:t> </a:t>
            </a:r>
            <a:r>
              <a:rPr lang="en-US" dirty="0" err="1"/>
              <a:t>wmcquain</a:t>
            </a:r>
            <a:r>
              <a:rPr lang="en-US" dirty="0"/>
              <a:t>]# yum install </a:t>
            </a:r>
            <a:r>
              <a:rPr lang="en-US" dirty="0" err="1"/>
              <a:t>geany</a:t>
            </a:r>
            <a:endParaRPr lang="en-US" dirty="0"/>
          </a:p>
          <a:p>
            <a:r>
              <a:rPr lang="en-US" dirty="0"/>
              <a:t>Loaded plugins: </a:t>
            </a:r>
            <a:r>
              <a:rPr lang="en-US" dirty="0" err="1"/>
              <a:t>fastestmirror</a:t>
            </a:r>
            <a:r>
              <a:rPr lang="en-US" dirty="0"/>
              <a:t>, </a:t>
            </a:r>
            <a:r>
              <a:rPr lang="en-US" dirty="0" err="1"/>
              <a:t>langpacks</a:t>
            </a:r>
            <a:endParaRPr lang="en-US" dirty="0"/>
          </a:p>
          <a:p>
            <a:r>
              <a:rPr lang="en-US" dirty="0"/>
              <a:t>Loading mirror speeds from cached </a:t>
            </a:r>
            <a:r>
              <a:rPr lang="en-US" dirty="0" err="1"/>
              <a:t>hostfile</a:t>
            </a:r>
            <a:endParaRPr lang="en-US" dirty="0"/>
          </a:p>
          <a:p>
            <a:r>
              <a:rPr lang="en-US" dirty="0"/>
              <a:t> * base: mirror.es.its.nyu.edu</a:t>
            </a:r>
          </a:p>
          <a:p>
            <a:r>
              <a:rPr lang="en-US" dirty="0"/>
              <a:t> * extras: mirror.team-cymru.com</a:t>
            </a:r>
          </a:p>
          <a:p>
            <a:r>
              <a:rPr lang="en-US" dirty="0"/>
              <a:t> * updates: mirror.math.princeton.edu</a:t>
            </a:r>
          </a:p>
          <a:p>
            <a:r>
              <a:rPr lang="en-US" dirty="0"/>
              <a:t>No package </a:t>
            </a:r>
            <a:r>
              <a:rPr lang="en-US" dirty="0" err="1"/>
              <a:t>geany</a:t>
            </a:r>
            <a:r>
              <a:rPr lang="en-US" dirty="0"/>
              <a:t> available.</a:t>
            </a:r>
          </a:p>
          <a:p>
            <a:r>
              <a:rPr lang="en-US" dirty="0"/>
              <a:t>Error: Nothing to 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0100" y="2429470"/>
            <a:ext cx="41529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queries a collection of online repositories... in this case it doesn't find the package I wanted.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593068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It's possible to direct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search additional repositories…</a:t>
            </a:r>
          </a:p>
        </p:txBody>
      </p:sp>
    </p:spTree>
    <p:extLst>
      <p:ext uri="{BB962C8B-B14F-4D97-AF65-F5344CB8AC3E}">
        <p14:creationId xmlns:p14="http://schemas.microsoft.com/office/powerpoint/2010/main" val="18753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Adding a Repository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762000"/>
            <a:ext cx="7848600" cy="461664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230188" indent="-230188">
              <a:defRPr sz="14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[</a:t>
            </a:r>
            <a:r>
              <a:rPr lang="en-US" dirty="0" err="1"/>
              <a:t>root@localhost</a:t>
            </a:r>
            <a:r>
              <a:rPr lang="en-US" dirty="0"/>
              <a:t> </a:t>
            </a:r>
            <a:r>
              <a:rPr lang="en-US" dirty="0" err="1"/>
              <a:t>wmcquain</a:t>
            </a:r>
            <a:r>
              <a:rPr lang="en-US" dirty="0"/>
              <a:t>]# yum install </a:t>
            </a:r>
            <a:r>
              <a:rPr lang="en-US" dirty="0" err="1"/>
              <a:t>epel</a:t>
            </a:r>
            <a:r>
              <a:rPr lang="en-US" dirty="0"/>
              <a:t>-release</a:t>
            </a:r>
          </a:p>
          <a:p>
            <a:r>
              <a:rPr lang="en-US" dirty="0"/>
              <a:t>. . .</a:t>
            </a:r>
          </a:p>
          <a:p>
            <a:r>
              <a:rPr lang="en-US" dirty="0"/>
              <a:t>Resolving Dependencies</a:t>
            </a:r>
          </a:p>
          <a:p>
            <a:r>
              <a:rPr lang="en-US" dirty="0"/>
              <a:t>. . .</a:t>
            </a:r>
          </a:p>
          <a:p>
            <a:r>
              <a:rPr lang="en-US" dirty="0"/>
              <a:t>Dependencies Resolved</a:t>
            </a:r>
          </a:p>
          <a:p>
            <a:endParaRPr lang="en-US" dirty="0"/>
          </a:p>
          <a:p>
            <a:r>
              <a:rPr lang="en-US" dirty="0"/>
              <a:t>=============================================================</a:t>
            </a:r>
          </a:p>
          <a:p>
            <a:r>
              <a:rPr lang="en-US" dirty="0"/>
              <a:t> Package            Arch         Version    Repository   Size</a:t>
            </a:r>
          </a:p>
          <a:p>
            <a:r>
              <a:rPr lang="en-US" dirty="0"/>
              <a:t>=============================================================</a:t>
            </a:r>
          </a:p>
          <a:p>
            <a:r>
              <a:rPr lang="en-US" dirty="0"/>
              <a:t>Installing:</a:t>
            </a:r>
          </a:p>
          <a:p>
            <a:r>
              <a:rPr lang="en-US" dirty="0"/>
              <a:t> </a:t>
            </a:r>
            <a:r>
              <a:rPr lang="en-US" dirty="0" err="1"/>
              <a:t>epel</a:t>
            </a:r>
            <a:r>
              <a:rPr lang="en-US" dirty="0"/>
              <a:t>-release       </a:t>
            </a:r>
            <a:r>
              <a:rPr lang="en-US" dirty="0" err="1"/>
              <a:t>noarch</a:t>
            </a:r>
            <a:r>
              <a:rPr lang="en-US" dirty="0"/>
              <a:t>       7-11       extras       15 k</a:t>
            </a:r>
          </a:p>
          <a:p>
            <a:endParaRPr lang="en-US" dirty="0"/>
          </a:p>
          <a:p>
            <a:r>
              <a:rPr lang="en-US" dirty="0"/>
              <a:t>Transaction Summary</a:t>
            </a:r>
          </a:p>
          <a:p>
            <a:r>
              <a:rPr lang="en-US" dirty="0"/>
              <a:t>=============================================================</a:t>
            </a:r>
          </a:p>
          <a:p>
            <a:r>
              <a:rPr lang="en-US" dirty="0"/>
              <a:t>Install  1 Package</a:t>
            </a:r>
          </a:p>
          <a:p>
            <a:endParaRPr lang="en-US" dirty="0"/>
          </a:p>
          <a:p>
            <a:r>
              <a:rPr lang="en-US" dirty="0"/>
              <a:t>Total download size: 15 k</a:t>
            </a:r>
          </a:p>
          <a:p>
            <a:r>
              <a:rPr lang="en-US" dirty="0"/>
              <a:t>Installed size: 24 k</a:t>
            </a:r>
          </a:p>
          <a:p>
            <a:r>
              <a:rPr lang="en-US" dirty="0"/>
              <a:t>Is this ok [y/d/N]: y</a:t>
            </a:r>
          </a:p>
          <a:p>
            <a:r>
              <a:rPr lang="en-US" dirty="0"/>
              <a:t>Downloading packages:</a:t>
            </a:r>
          </a:p>
          <a:p>
            <a:r>
              <a:rPr lang="en-US" dirty="0"/>
              <a:t>. 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3886200"/>
            <a:ext cx="41529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Here, I'm adding another common repository to those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yum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queries by default.</a:t>
            </a:r>
          </a:p>
        </p:txBody>
      </p:sp>
    </p:spTree>
    <p:extLst>
      <p:ext uri="{BB962C8B-B14F-4D97-AF65-F5344CB8AC3E}">
        <p14:creationId xmlns:p14="http://schemas.microsoft.com/office/powerpoint/2010/main" val="1514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305800" cy="504753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230188" indent="-230188">
              <a:defRPr sz="14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/>
              <a:t>root@localhost</a:t>
            </a:r>
            <a:r>
              <a:rPr lang="en-US" dirty="0"/>
              <a:t> </a:t>
            </a:r>
            <a:r>
              <a:rPr lang="en-US" dirty="0" err="1"/>
              <a:t>wmcquain</a:t>
            </a:r>
            <a:r>
              <a:rPr lang="en-US" dirty="0"/>
              <a:t>]# yum install </a:t>
            </a:r>
            <a:r>
              <a:rPr lang="en-US" dirty="0" err="1"/>
              <a:t>geany</a:t>
            </a:r>
            <a:endParaRPr lang="en-US" dirty="0"/>
          </a:p>
          <a:p>
            <a:r>
              <a:rPr lang="en-US" dirty="0"/>
              <a:t>. . .</a:t>
            </a:r>
          </a:p>
          <a:p>
            <a:r>
              <a:rPr lang="en-US" dirty="0"/>
              <a:t>Dependencies Resolved</a:t>
            </a:r>
          </a:p>
          <a:p>
            <a:endParaRPr lang="en-US" dirty="0"/>
          </a:p>
          <a:p>
            <a:r>
              <a:rPr lang="en-US" dirty="0"/>
              <a:t>==========================================================================</a:t>
            </a:r>
          </a:p>
          <a:p>
            <a:r>
              <a:rPr lang="en-US" dirty="0"/>
              <a:t> Package                      Arch       Version        Repository   Size</a:t>
            </a:r>
          </a:p>
          <a:p>
            <a:r>
              <a:rPr lang="en-US" dirty="0"/>
              <a:t>==========================================================================</a:t>
            </a:r>
          </a:p>
          <a:p>
            <a:r>
              <a:rPr lang="en-US" dirty="0"/>
              <a:t>Installing:</a:t>
            </a:r>
          </a:p>
          <a:p>
            <a:r>
              <a:rPr lang="en-US" dirty="0"/>
              <a:t> </a:t>
            </a:r>
            <a:r>
              <a:rPr lang="en-US" dirty="0" err="1"/>
              <a:t>geany</a:t>
            </a:r>
            <a:r>
              <a:rPr lang="en-US" dirty="0"/>
              <a:t>                        x86_64     1.31-3.el7     </a:t>
            </a:r>
            <a:r>
              <a:rPr lang="en-US" dirty="0" err="1"/>
              <a:t>epel</a:t>
            </a:r>
            <a:r>
              <a:rPr lang="en-US" dirty="0"/>
              <a:t>         2.5 M</a:t>
            </a:r>
          </a:p>
          <a:p>
            <a:r>
              <a:rPr lang="en-US" dirty="0"/>
              <a:t>Installing for dependencies:  </a:t>
            </a:r>
          </a:p>
          <a:p>
            <a:r>
              <a:rPr lang="en-US" dirty="0" err="1"/>
              <a:t>geany-libgeany</a:t>
            </a:r>
            <a:r>
              <a:rPr lang="en-US" dirty="0"/>
              <a:t>              </a:t>
            </a:r>
          </a:p>
          <a:p>
            <a:r>
              <a:rPr lang="en-US" dirty="0"/>
              <a:t>                              x86_64     1.31-3.el7     </a:t>
            </a:r>
            <a:r>
              <a:rPr lang="en-US" dirty="0" err="1"/>
              <a:t>epel</a:t>
            </a:r>
            <a:r>
              <a:rPr lang="en-US" dirty="0"/>
              <a:t>         1.0 M</a:t>
            </a:r>
          </a:p>
          <a:p>
            <a:r>
              <a:rPr lang="en-US" dirty="0"/>
              <a:t> vte3                         x86_64     0.36.5-1.el7   base         337 k</a:t>
            </a:r>
          </a:p>
          <a:p>
            <a:endParaRPr lang="en-US" dirty="0"/>
          </a:p>
          <a:p>
            <a:r>
              <a:rPr lang="en-US" dirty="0"/>
              <a:t>Transaction Summary</a:t>
            </a:r>
          </a:p>
          <a:p>
            <a:r>
              <a:rPr lang="en-US" dirty="0"/>
              <a:t>===========================================================================</a:t>
            </a:r>
          </a:p>
          <a:p>
            <a:r>
              <a:rPr lang="en-US" dirty="0"/>
              <a:t>Install  1 Package (+2 Dependent packages)</a:t>
            </a:r>
          </a:p>
          <a:p>
            <a:endParaRPr lang="en-US" dirty="0"/>
          </a:p>
          <a:p>
            <a:r>
              <a:rPr lang="en-US" dirty="0"/>
              <a:t>Total download size: 3.8 M</a:t>
            </a:r>
          </a:p>
          <a:p>
            <a:r>
              <a:rPr lang="en-US" dirty="0"/>
              <a:t>Installed size: 13 M</a:t>
            </a:r>
          </a:p>
          <a:p>
            <a:r>
              <a:rPr lang="en-US" dirty="0"/>
              <a:t>Is this ok [y/d/N]: y</a:t>
            </a:r>
          </a:p>
          <a:p>
            <a:endParaRPr lang="en-US" dirty="0"/>
          </a:p>
          <a:p>
            <a:r>
              <a:rPr lang="en-US" dirty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0" y="838200"/>
            <a:ext cx="32004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Here, I'm installing a programmer's editor,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geany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Installing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90800"/>
            <a:ext cx="3025140" cy="2865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Beginning the CentOS Installation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28471"/>
            <a:ext cx="8610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Select the VM and click Start.</a:t>
            </a:r>
          </a:p>
          <a:p>
            <a:pPr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will recognize the empty system and prompt you to select an installation disk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" y="1888766"/>
            <a:ext cx="4613361" cy="4512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6676" y="1929335"/>
            <a:ext cx="3378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Click the folder icon…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7961745" y="2142836"/>
            <a:ext cx="760808" cy="2567709"/>
          </a:xfrm>
          <a:custGeom>
            <a:avLst/>
            <a:gdLst>
              <a:gd name="connsiteX0" fmla="*/ 0 w 760808"/>
              <a:gd name="connsiteY0" fmla="*/ 0 h 2567709"/>
              <a:gd name="connsiteX1" fmla="*/ 563419 w 760808"/>
              <a:gd name="connsiteY1" fmla="*/ 203200 h 2567709"/>
              <a:gd name="connsiteX2" fmla="*/ 748146 w 760808"/>
              <a:gd name="connsiteY2" fmla="*/ 923637 h 2567709"/>
              <a:gd name="connsiteX3" fmla="*/ 729673 w 760808"/>
              <a:gd name="connsiteY3" fmla="*/ 2567709 h 25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808" h="2567709">
                <a:moveTo>
                  <a:pt x="0" y="0"/>
                </a:moveTo>
                <a:cubicBezTo>
                  <a:pt x="219364" y="24630"/>
                  <a:pt x="438728" y="49261"/>
                  <a:pt x="563419" y="203200"/>
                </a:cubicBezTo>
                <a:cubicBezTo>
                  <a:pt x="688110" y="357139"/>
                  <a:pt x="720437" y="529552"/>
                  <a:pt x="748146" y="923637"/>
                </a:cubicBezTo>
                <a:cubicBezTo>
                  <a:pt x="775855" y="1317722"/>
                  <a:pt x="752764" y="1942715"/>
                  <a:pt x="729673" y="2567709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Additional Stuff: </a:t>
            </a:r>
            <a:r>
              <a:rPr lang="en-US" dirty="0" err="1" smtClean="0"/>
              <a:t>Geany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geany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is a programmer-oriented editor: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355103"/>
            <a:ext cx="845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It's my (current) favorite text editor for programming on Linux.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It's also available for Windows.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823" y="1066800"/>
            <a:ext cx="7996518" cy="403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057400"/>
            <a:ext cx="83058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230188" indent="-230188">
              <a:defRPr sz="14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/>
              <a:t>root@localhost</a:t>
            </a:r>
            <a:r>
              <a:rPr lang="en-US" dirty="0"/>
              <a:t> </a:t>
            </a:r>
            <a:r>
              <a:rPr lang="en-US" dirty="0" err="1"/>
              <a:t>wmcquain</a:t>
            </a:r>
            <a:r>
              <a:rPr lang="en-US" dirty="0"/>
              <a:t>]# yum install glibc-devel.i686 libgcc.i686</a:t>
            </a:r>
          </a:p>
          <a:p>
            <a:r>
              <a:rPr lang="en-US" dirty="0"/>
              <a:t>. . 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Useful Libraries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By default, 64-bit Linux distros do not install some libraries that are needed in order to compile 32-bit binaries.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We may want that capability later on.  The following worked for me: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276600"/>
            <a:ext cx="8305800" cy="73866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230188" indent="-230188">
              <a:defRPr sz="14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/>
              <a:t>root@localhost</a:t>
            </a:r>
            <a:r>
              <a:rPr lang="en-US" dirty="0"/>
              <a:t> </a:t>
            </a:r>
            <a:r>
              <a:rPr lang="en-US" dirty="0" err="1"/>
              <a:t>wmcquain</a:t>
            </a:r>
            <a:r>
              <a:rPr lang="en-US" dirty="0"/>
              <a:t>]# yum install glibc-devel.i686 libgcc.i686 </a:t>
            </a:r>
            <a:r>
              <a:rPr lang="en-US" dirty="0" err="1"/>
              <a:t>libstdc</a:t>
            </a:r>
            <a:r>
              <a:rPr lang="en-US" dirty="0"/>
              <a:t>++-devel.i686 ncurses-devel.i686</a:t>
            </a:r>
          </a:p>
          <a:p>
            <a:r>
              <a:rPr lang="en-US" dirty="0"/>
              <a:t>. .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82958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Others have reported success with:</a:t>
            </a:r>
          </a:p>
        </p:txBody>
      </p:sp>
    </p:spTree>
    <p:extLst>
      <p:ext uri="{BB962C8B-B14F-4D97-AF65-F5344CB8AC3E}">
        <p14:creationId xmlns:p14="http://schemas.microsoft.com/office/powerpoint/2010/main" val="3140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Configuring the Terminal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Terminal application provides some options for customization: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23486"/>
            <a:ext cx="5981700" cy="426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81" y="2286000"/>
            <a:ext cx="4687394" cy="381734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1148837" y="2987644"/>
            <a:ext cx="2981844" cy="1511928"/>
          </a:xfrm>
          <a:custGeom>
            <a:avLst/>
            <a:gdLst>
              <a:gd name="connsiteX0" fmla="*/ 390252 w 2191892"/>
              <a:gd name="connsiteY0" fmla="*/ 0 h 1511928"/>
              <a:gd name="connsiteX1" fmla="*/ 953 w 2191892"/>
              <a:gd name="connsiteY1" fmla="*/ 624689 h 1511928"/>
              <a:gd name="connsiteX2" fmla="*/ 489840 w 2191892"/>
              <a:gd name="connsiteY2" fmla="*/ 1339912 h 1511928"/>
              <a:gd name="connsiteX3" fmla="*/ 2191892 w 2191892"/>
              <a:gd name="connsiteY3" fmla="*/ 1511928 h 151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1892" h="1511928">
                <a:moveTo>
                  <a:pt x="390252" y="0"/>
                </a:moveTo>
                <a:cubicBezTo>
                  <a:pt x="187303" y="200685"/>
                  <a:pt x="-15645" y="401371"/>
                  <a:pt x="953" y="624689"/>
                </a:cubicBezTo>
                <a:cubicBezTo>
                  <a:pt x="17551" y="848007"/>
                  <a:pt x="124684" y="1192039"/>
                  <a:pt x="489840" y="1339912"/>
                </a:cubicBezTo>
                <a:cubicBezTo>
                  <a:pt x="854996" y="1487785"/>
                  <a:pt x="1523444" y="1499856"/>
                  <a:pt x="2191892" y="1511928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638800"/>
            <a:ext cx="3673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Here, I'm renaming the default Terminal Profile…</a:t>
            </a:r>
          </a:p>
        </p:txBody>
      </p:sp>
    </p:spTree>
    <p:extLst>
      <p:ext uri="{BB962C8B-B14F-4D97-AF65-F5344CB8AC3E}">
        <p14:creationId xmlns:p14="http://schemas.microsoft.com/office/powerpoint/2010/main" val="20288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Configuring the Terminal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As you may have noticed, I prefer to reset the Terminal colors: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879068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 also reset the default number of rows and columns… feel free to experiment.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29603"/>
            <a:ext cx="5335876" cy="44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Configuring the Terminal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Go to the Command tab and enable "Run command as a login shell":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879068"/>
            <a:ext cx="853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This makes sure that configuration changes in .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bashrc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.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bash_profile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take effect when you open a new terminal session.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627" b="-1"/>
          <a:stretch/>
        </p:blipFill>
        <p:spPr>
          <a:xfrm>
            <a:off x="2895600" y="1226582"/>
            <a:ext cx="5445255" cy="450746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 bwMode="auto">
          <a:xfrm>
            <a:off x="5698836" y="775855"/>
            <a:ext cx="2466581" cy="2293504"/>
          </a:xfrm>
          <a:custGeom>
            <a:avLst/>
            <a:gdLst>
              <a:gd name="connsiteX0" fmla="*/ 1893455 w 2466581"/>
              <a:gd name="connsiteY0" fmla="*/ 0 h 2293504"/>
              <a:gd name="connsiteX1" fmla="*/ 2466109 w 2466581"/>
              <a:gd name="connsiteY1" fmla="*/ 591127 h 2293504"/>
              <a:gd name="connsiteX2" fmla="*/ 1810328 w 2466581"/>
              <a:gd name="connsiteY2" fmla="*/ 2152072 h 2293504"/>
              <a:gd name="connsiteX3" fmla="*/ 0 w 2466581"/>
              <a:gd name="connsiteY3" fmla="*/ 2124363 h 229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6581" h="2293504">
                <a:moveTo>
                  <a:pt x="1893455" y="0"/>
                </a:moveTo>
                <a:cubicBezTo>
                  <a:pt x="2186709" y="116224"/>
                  <a:pt x="2479964" y="232448"/>
                  <a:pt x="2466109" y="591127"/>
                </a:cubicBezTo>
                <a:cubicBezTo>
                  <a:pt x="2452255" y="949806"/>
                  <a:pt x="2221346" y="1896533"/>
                  <a:pt x="1810328" y="2152072"/>
                </a:cubicBezTo>
                <a:cubicBezTo>
                  <a:pt x="1399310" y="2407611"/>
                  <a:pt x="699655" y="2265987"/>
                  <a:pt x="0" y="2124363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Working with the VM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534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If you click your mouse within the window where CentOS is being installed:</a:t>
            </a:r>
          </a:p>
          <a:p>
            <a:pPr marL="461963" indent="-234950"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461963" indent="-234950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	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VirtualBox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will capture your mouse and keyboard</a:t>
            </a:r>
          </a:p>
          <a:p>
            <a:pPr marL="461963" indent="-234950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	you can release them by pressing the Host key</a:t>
            </a:r>
          </a:p>
          <a:p>
            <a:pPr marL="461963" indent="-234950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	on Windows systems, that's the right-hand Control key (right-Ctrl)</a:t>
            </a:r>
          </a:p>
          <a:p>
            <a:pPr marL="461963" indent="-234950"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-	on Mac systems, that's the left Command key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mouse and keyboard might auto-release on modern systems.</a:t>
            </a:r>
          </a:p>
          <a:p>
            <a:pPr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Once you've installed the Guest Additions in your CentOS VM, they will.</a:t>
            </a:r>
          </a:p>
        </p:txBody>
      </p:sp>
    </p:spTree>
    <p:extLst>
      <p:ext uri="{BB962C8B-B14F-4D97-AF65-F5344CB8AC3E}">
        <p14:creationId xmlns:p14="http://schemas.microsoft.com/office/powerpoint/2010/main" val="41445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Beginning the CentOS Installation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28471"/>
            <a:ext cx="259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Select Add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3480"/>
            <a:ext cx="4033787" cy="2506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73480"/>
            <a:ext cx="4043785" cy="2535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0" y="3885090"/>
            <a:ext cx="3977640" cy="24720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701833"/>
            <a:ext cx="259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Find the CentOS 8 ISO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3885090"/>
            <a:ext cx="1910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Click Open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840509" y="831273"/>
            <a:ext cx="1144647" cy="895927"/>
          </a:xfrm>
          <a:custGeom>
            <a:avLst/>
            <a:gdLst>
              <a:gd name="connsiteX0" fmla="*/ 831273 w 1144647"/>
              <a:gd name="connsiteY0" fmla="*/ 0 h 895927"/>
              <a:gd name="connsiteX1" fmla="*/ 1099127 w 1144647"/>
              <a:gd name="connsiteY1" fmla="*/ 471054 h 895927"/>
              <a:gd name="connsiteX2" fmla="*/ 0 w 1144647"/>
              <a:gd name="connsiteY2" fmla="*/ 895927 h 89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4647" h="895927">
                <a:moveTo>
                  <a:pt x="831273" y="0"/>
                </a:moveTo>
                <a:cubicBezTo>
                  <a:pt x="1034472" y="160866"/>
                  <a:pt x="1237672" y="321733"/>
                  <a:pt x="1099127" y="471054"/>
                </a:cubicBezTo>
                <a:cubicBezTo>
                  <a:pt x="960582" y="620375"/>
                  <a:pt x="480291" y="758151"/>
                  <a:pt x="0" y="895927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696364" y="858982"/>
            <a:ext cx="899058" cy="1376218"/>
          </a:xfrm>
          <a:custGeom>
            <a:avLst/>
            <a:gdLst>
              <a:gd name="connsiteX0" fmla="*/ 637309 w 899058"/>
              <a:gd name="connsiteY0" fmla="*/ 0 h 1376218"/>
              <a:gd name="connsiteX1" fmla="*/ 895927 w 899058"/>
              <a:gd name="connsiteY1" fmla="*/ 230909 h 1376218"/>
              <a:gd name="connsiteX2" fmla="*/ 480291 w 899058"/>
              <a:gd name="connsiteY2" fmla="*/ 1025236 h 1376218"/>
              <a:gd name="connsiteX3" fmla="*/ 0 w 899058"/>
              <a:gd name="connsiteY3" fmla="*/ 1376218 h 137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058" h="1376218">
                <a:moveTo>
                  <a:pt x="637309" y="0"/>
                </a:moveTo>
                <a:cubicBezTo>
                  <a:pt x="779703" y="30018"/>
                  <a:pt x="922097" y="60036"/>
                  <a:pt x="895927" y="230909"/>
                </a:cubicBezTo>
                <a:cubicBezTo>
                  <a:pt x="869757" y="401782"/>
                  <a:pt x="629612" y="834351"/>
                  <a:pt x="480291" y="1025236"/>
                </a:cubicBezTo>
                <a:cubicBezTo>
                  <a:pt x="330970" y="1216121"/>
                  <a:pt x="165485" y="1296169"/>
                  <a:pt x="0" y="1376218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174182" y="3685309"/>
            <a:ext cx="415968" cy="406400"/>
          </a:xfrm>
          <a:custGeom>
            <a:avLst/>
            <a:gdLst>
              <a:gd name="connsiteX0" fmla="*/ 55418 w 415968"/>
              <a:gd name="connsiteY0" fmla="*/ 406400 h 406400"/>
              <a:gd name="connsiteX1" fmla="*/ 415636 w 415968"/>
              <a:gd name="connsiteY1" fmla="*/ 332509 h 406400"/>
              <a:gd name="connsiteX2" fmla="*/ 0 w 415968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968" h="406400">
                <a:moveTo>
                  <a:pt x="55418" y="406400"/>
                </a:moveTo>
                <a:cubicBezTo>
                  <a:pt x="240145" y="403321"/>
                  <a:pt x="424872" y="400242"/>
                  <a:pt x="415636" y="332509"/>
                </a:cubicBezTo>
                <a:cubicBezTo>
                  <a:pt x="406400" y="264776"/>
                  <a:pt x="203200" y="132388"/>
                  <a:pt x="0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Running</a:t>
            </a:r>
            <a:r>
              <a:rPr lang="en-US" baseline="0" dirty="0" smtClean="0"/>
              <a:t> the Installation Code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Click 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8545" y="762000"/>
            <a:ext cx="3544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Select Install CentOS 8...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8545" y="1226582"/>
            <a:ext cx="3544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… and it grinds away awhile…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4" y="1226582"/>
            <a:ext cx="3025140" cy="2865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28109"/>
            <a:ext cx="4561288" cy="39243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1607127" y="858982"/>
            <a:ext cx="1395085" cy="2918691"/>
          </a:xfrm>
          <a:custGeom>
            <a:avLst/>
            <a:gdLst>
              <a:gd name="connsiteX0" fmla="*/ 0 w 1395085"/>
              <a:gd name="connsiteY0" fmla="*/ 0 h 2918691"/>
              <a:gd name="connsiteX1" fmla="*/ 895928 w 1395085"/>
              <a:gd name="connsiteY1" fmla="*/ 341745 h 2918691"/>
              <a:gd name="connsiteX2" fmla="*/ 1394691 w 1395085"/>
              <a:gd name="connsiteY2" fmla="*/ 1099127 h 2918691"/>
              <a:gd name="connsiteX3" fmla="*/ 822037 w 1395085"/>
              <a:gd name="connsiteY3" fmla="*/ 2918691 h 2918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5085" h="2918691">
                <a:moveTo>
                  <a:pt x="0" y="0"/>
                </a:moveTo>
                <a:cubicBezTo>
                  <a:pt x="331740" y="79278"/>
                  <a:pt x="663480" y="158557"/>
                  <a:pt x="895928" y="341745"/>
                </a:cubicBezTo>
                <a:cubicBezTo>
                  <a:pt x="1128377" y="524933"/>
                  <a:pt x="1407006" y="669636"/>
                  <a:pt x="1394691" y="1099127"/>
                </a:cubicBezTo>
                <a:cubicBezTo>
                  <a:pt x="1382376" y="1528618"/>
                  <a:pt x="1102206" y="2223654"/>
                  <a:pt x="822037" y="2918691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Running</a:t>
            </a:r>
            <a:r>
              <a:rPr lang="en-US" baseline="0" dirty="0" smtClean="0"/>
              <a:t> the Installation Code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495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Some basic settings need to be established.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075" y="1223486"/>
            <a:ext cx="2392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After confirming Language and Keyboard…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4093" y="2812534"/>
            <a:ext cx="236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Installation Destination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83905"/>
            <a:ext cx="5715000" cy="4916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6402" y="3962400"/>
            <a:ext cx="23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Software Selection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1939637" y="2371363"/>
            <a:ext cx="5680363" cy="905237"/>
          </a:xfrm>
          <a:custGeom>
            <a:avLst/>
            <a:gdLst>
              <a:gd name="connsiteX0" fmla="*/ 0 w 5680363"/>
              <a:gd name="connsiteY0" fmla="*/ 775928 h 905237"/>
              <a:gd name="connsiteX1" fmla="*/ 2678545 w 5680363"/>
              <a:gd name="connsiteY1" fmla="*/ 120146 h 905237"/>
              <a:gd name="connsiteX2" fmla="*/ 4655127 w 5680363"/>
              <a:gd name="connsiteY2" fmla="*/ 73965 h 905237"/>
              <a:gd name="connsiteX3" fmla="*/ 5680363 w 5680363"/>
              <a:gd name="connsiteY3" fmla="*/ 905237 h 90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63" h="905237">
                <a:moveTo>
                  <a:pt x="0" y="775928"/>
                </a:moveTo>
                <a:cubicBezTo>
                  <a:pt x="951345" y="506534"/>
                  <a:pt x="1902690" y="237140"/>
                  <a:pt x="2678545" y="120146"/>
                </a:cubicBezTo>
                <a:cubicBezTo>
                  <a:pt x="3454400" y="3152"/>
                  <a:pt x="4154824" y="-56883"/>
                  <a:pt x="4655127" y="73965"/>
                </a:cubicBezTo>
                <a:cubicBezTo>
                  <a:pt x="5155430" y="204813"/>
                  <a:pt x="5529502" y="769770"/>
                  <a:pt x="5680363" y="905237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576945" y="4165600"/>
            <a:ext cx="3833091" cy="1006042"/>
          </a:xfrm>
          <a:custGeom>
            <a:avLst/>
            <a:gdLst>
              <a:gd name="connsiteX0" fmla="*/ 0 w 3833091"/>
              <a:gd name="connsiteY0" fmla="*/ 27709 h 1006042"/>
              <a:gd name="connsiteX1" fmla="*/ 1219200 w 3833091"/>
              <a:gd name="connsiteY1" fmla="*/ 766618 h 1006042"/>
              <a:gd name="connsiteX2" fmla="*/ 2475346 w 3833091"/>
              <a:gd name="connsiteY2" fmla="*/ 960582 h 1006042"/>
              <a:gd name="connsiteX3" fmla="*/ 3833091 w 3833091"/>
              <a:gd name="connsiteY3" fmla="*/ 0 h 100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3091" h="1006042">
                <a:moveTo>
                  <a:pt x="0" y="27709"/>
                </a:moveTo>
                <a:cubicBezTo>
                  <a:pt x="403321" y="319424"/>
                  <a:pt x="806642" y="611139"/>
                  <a:pt x="1219200" y="766618"/>
                </a:cubicBezTo>
                <a:cubicBezTo>
                  <a:pt x="1631758" y="922097"/>
                  <a:pt x="2039698" y="1088352"/>
                  <a:pt x="2475346" y="960582"/>
                </a:cubicBezTo>
                <a:cubicBezTo>
                  <a:pt x="2910994" y="832812"/>
                  <a:pt x="3372042" y="416406"/>
                  <a:pt x="3833091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Professional">
  <a:themeElements>
    <a:clrScheme name="Professional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EAEAEA"/>
      </a:accent1>
      <a:accent2>
        <a:srgbClr val="5F5F5F"/>
      </a:accent2>
      <a:accent3>
        <a:srgbClr val="FFFFFF"/>
      </a:accent3>
      <a:accent4>
        <a:srgbClr val="000000"/>
      </a:accent4>
      <a:accent5>
        <a:srgbClr val="F3F3F3"/>
      </a:accent5>
      <a:accent6>
        <a:srgbClr val="555555"/>
      </a:accent6>
      <a:hlink>
        <a:srgbClr val="969696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0070C0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/>
        </a:defPPr>
      </a:lstStyle>
    </a:tx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SkyWalker:Applications:Microsoft Office:Microsoft Office 98:Templates:Presentation Designs:Professional</Template>
  <TotalTime>2835</TotalTime>
  <Words>2278</Words>
  <Application>Microsoft Office PowerPoint</Application>
  <PresentationFormat>Overhead</PresentationFormat>
  <Paragraphs>425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Courier New</vt:lpstr>
      <vt:lpstr>Helvetica</vt:lpstr>
      <vt:lpstr>Monotype Sorts</vt:lpstr>
      <vt:lpstr>Times New Roman</vt:lpstr>
      <vt:lpstr>Professional</vt:lpstr>
      <vt:lpstr>Get CentOS 8</vt:lpstr>
      <vt:lpstr>Get CentOS</vt:lpstr>
      <vt:lpstr>Get CentOS 8</vt:lpstr>
      <vt:lpstr>Installing CentOS 8</vt:lpstr>
      <vt:lpstr>Beginning the CentOS Installation</vt:lpstr>
      <vt:lpstr>Working with the VM</vt:lpstr>
      <vt:lpstr>Beginning the CentOS Installation</vt:lpstr>
      <vt:lpstr>Running the Installation Code</vt:lpstr>
      <vt:lpstr>Running the Installation Code</vt:lpstr>
      <vt:lpstr>Installation Destination</vt:lpstr>
      <vt:lpstr>Software Selection</vt:lpstr>
      <vt:lpstr>Initiate Installation</vt:lpstr>
      <vt:lpstr>root Account Setup</vt:lpstr>
      <vt:lpstr>User Account Setup</vt:lpstr>
      <vt:lpstr>Prepare to Reboot</vt:lpstr>
      <vt:lpstr>Prepare to Reboot</vt:lpstr>
      <vt:lpstr>Reboot</vt:lpstr>
      <vt:lpstr>License Screen</vt:lpstr>
      <vt:lpstr>Login Screen</vt:lpstr>
      <vt:lpstr>Initial Options</vt:lpstr>
      <vt:lpstr>Initial Options</vt:lpstr>
      <vt:lpstr>Completing Basic Setup</vt:lpstr>
      <vt:lpstr>GNOME Help</vt:lpstr>
      <vt:lpstr>Starting the Network</vt:lpstr>
      <vt:lpstr>Make the Network Automatic</vt:lpstr>
      <vt:lpstr>VirtualBox Guest Additions</vt:lpstr>
      <vt:lpstr>Install the Guest Additions</vt:lpstr>
      <vt:lpstr>Install the Missing Libraries</vt:lpstr>
      <vt:lpstr>Install the Missing Libraries</vt:lpstr>
      <vt:lpstr>Install the Guest Additions</vt:lpstr>
      <vt:lpstr>New Options</vt:lpstr>
      <vt:lpstr>New Options</vt:lpstr>
      <vt:lpstr>Shutdown CentOS</vt:lpstr>
      <vt:lpstr>Back it Up!!</vt:lpstr>
      <vt:lpstr>Exporting a Virtual Machine</vt:lpstr>
      <vt:lpstr>Exporting a Virtual Machine</vt:lpstr>
      <vt:lpstr>Software Updates</vt:lpstr>
      <vt:lpstr>Software Updates</vt:lpstr>
      <vt:lpstr>Shared Folders</vt:lpstr>
      <vt:lpstr>Shared Folders</vt:lpstr>
      <vt:lpstr>Accessing Files</vt:lpstr>
      <vt:lpstr>Accessing Remote Hosts</vt:lpstr>
      <vt:lpstr>Accessing Remote Hosts</vt:lpstr>
      <vt:lpstr>Additional Stuff:  yum</vt:lpstr>
      <vt:lpstr>Additional Stuff: yum</vt:lpstr>
      <vt:lpstr>Additional Stuff: yum</vt:lpstr>
      <vt:lpstr>Additional Stuff: yum</vt:lpstr>
      <vt:lpstr>Adding a Repository</vt:lpstr>
      <vt:lpstr>Installing Geany</vt:lpstr>
      <vt:lpstr>Additional Stuff: Geany</vt:lpstr>
      <vt:lpstr>Useful Libraries</vt:lpstr>
      <vt:lpstr>Configuring the Terminal</vt:lpstr>
      <vt:lpstr>Configuring the Terminal</vt:lpstr>
      <vt:lpstr>Configuring the Terminal</vt:lpstr>
    </vt:vector>
  </TitlesOfParts>
  <Company>Computer Science  VA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</dc:title>
  <dc:creator>William D McQuain</dc:creator>
  <cp:lastModifiedBy>William D McQuain</cp:lastModifiedBy>
  <cp:revision>430</cp:revision>
  <cp:lastPrinted>2018-08-20T16:04:47Z</cp:lastPrinted>
  <dcterms:created xsi:type="dcterms:W3CDTF">1998-08-05T19:51:03Z</dcterms:created>
  <dcterms:modified xsi:type="dcterms:W3CDTF">2020-09-19T15:15:45Z</dcterms:modified>
</cp:coreProperties>
</file>