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8" r:id="rId2"/>
    <p:sldId id="259" r:id="rId3"/>
    <p:sldId id="279" r:id="rId4"/>
    <p:sldId id="280" r:id="rId5"/>
    <p:sldId id="281" r:id="rId6"/>
    <p:sldId id="278" r:id="rId7"/>
    <p:sldId id="282" r:id="rId8"/>
    <p:sldId id="260" r:id="rId9"/>
    <p:sldId id="275" r:id="rId10"/>
    <p:sldId id="261" r:id="rId11"/>
    <p:sldId id="262" r:id="rId12"/>
    <p:sldId id="283" r:id="rId13"/>
    <p:sldId id="265" r:id="rId14"/>
    <p:sldId id="284" r:id="rId15"/>
    <p:sldId id="263" r:id="rId16"/>
    <p:sldId id="264" r:id="rId17"/>
    <p:sldId id="267" r:id="rId18"/>
    <p:sldId id="277" r:id="rId19"/>
    <p:sldId id="285" r:id="rId20"/>
    <p:sldId id="286" r:id="rId21"/>
    <p:sldId id="270" r:id="rId22"/>
    <p:sldId id="271" r:id="rId23"/>
    <p:sldId id="272" r:id="rId24"/>
  </p:sldIdLst>
  <p:sldSz cx="9144000" cy="6858000" type="overhead"/>
  <p:notesSz cx="9586913" cy="73009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99" userDrawn="1">
          <p15:clr>
            <a:srgbClr val="A4A3A4"/>
          </p15:clr>
        </p15:guide>
        <p15:guide id="2" pos="301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DEAD"/>
    <a:srgbClr val="DCB488"/>
    <a:srgbClr val="BE9F88"/>
    <a:srgbClr val="A67B5B"/>
    <a:srgbClr val="FF6600"/>
    <a:srgbClr val="660000"/>
    <a:srgbClr val="FF9900"/>
    <a:srgbClr val="FF33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73" autoAdjust="0"/>
    <p:restoredTop sz="86415" autoAdjust="0"/>
  </p:normalViewPr>
  <p:slideViewPr>
    <p:cSldViewPr>
      <p:cViewPr varScale="1">
        <p:scale>
          <a:sx n="98" d="100"/>
          <a:sy n="98" d="100"/>
        </p:scale>
        <p:origin x="1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648" y="-270"/>
      </p:cViewPr>
      <p:guideLst>
        <p:guide orient="horz" pos="2299"/>
        <p:guide pos="301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189975" cy="380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dirty="0"/>
              <a:t>CS </a:t>
            </a:r>
            <a:r>
              <a:rPr lang="en-US" dirty="0" smtClean="0"/>
              <a:t>2506 Computer Organization </a:t>
            </a:r>
            <a:r>
              <a:rPr lang="en-US" dirty="0"/>
              <a:t>II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09445" y="0"/>
            <a:ext cx="4192059" cy="380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934598"/>
            <a:ext cx="4189975" cy="380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dirty="0"/>
              <a:t>©William D McQuain, </a:t>
            </a:r>
            <a:r>
              <a:rPr lang="en-US" dirty="0" smtClean="0"/>
              <a:t>2005-2021</a:t>
            </a:r>
            <a:endParaRPr lang="en-US" dirty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09445" y="6934598"/>
            <a:ext cx="4192059" cy="380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96C3555D-38F1-48A8-8568-AE0A5D525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39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4538" cy="36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2375" y="0"/>
            <a:ext cx="4154538" cy="36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797550" y="547688"/>
            <a:ext cx="3651250" cy="2738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328" y="558540"/>
            <a:ext cx="5584548" cy="6223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35807"/>
            <a:ext cx="4154538" cy="36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2375" y="6935807"/>
            <a:ext cx="4154538" cy="36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fld id="{CC601ADF-F574-4979-90F4-25E8382C08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4175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764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5709 w 5269"/>
                <a:gd name="T1" fmla="*/ 0 h 2977"/>
                <a:gd name="T2" fmla="*/ 0 w 5269"/>
                <a:gd name="T3" fmla="*/ 0 h 2977"/>
                <a:gd name="T4" fmla="*/ 0 w 5269"/>
                <a:gd name="T5" fmla="*/ 5691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5709 w 5269"/>
                <a:gd name="T1" fmla="*/ 0 h 2977"/>
                <a:gd name="T2" fmla="*/ 5709 w 5269"/>
                <a:gd name="T3" fmla="*/ 5691 h 2977"/>
                <a:gd name="T4" fmla="*/ 0 w 5269"/>
                <a:gd name="T5" fmla="*/ 5691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0637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0"/>
            <a:r>
              <a:rPr lang="en-US" altLang="en-US" dirty="0" smtClean="0"/>
              <a:t>Second Level</a:t>
            </a:r>
          </a:p>
          <a:p>
            <a:pPr lvl="0"/>
            <a:r>
              <a:rPr lang="en-US" altLang="en-US" dirty="0" smtClean="0"/>
              <a:t>Third Level</a:t>
            </a:r>
          </a:p>
          <a:p>
            <a:pPr lvl="0"/>
            <a:r>
              <a:rPr lang="en-US" altLang="en-US" dirty="0" smtClean="0"/>
              <a:t>Fourth Level</a:t>
            </a:r>
          </a:p>
          <a:p>
            <a:pPr lvl="0"/>
            <a:r>
              <a:rPr lang="en-US" altLang="en-US" dirty="0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38 w 193"/>
                <a:gd name="T1" fmla="*/ 0 h 721"/>
                <a:gd name="T2" fmla="*/ 0 w 193"/>
                <a:gd name="T3" fmla="*/ 0 h 721"/>
                <a:gd name="T4" fmla="*/ 0 w 193"/>
                <a:gd name="T5" fmla="*/ 1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38 w 193"/>
                <a:gd name="T1" fmla="*/ 0 h 721"/>
                <a:gd name="T2" fmla="*/ 138 w 193"/>
                <a:gd name="T3" fmla="*/ 16 h 721"/>
                <a:gd name="T4" fmla="*/ 0 w 193"/>
                <a:gd name="T5" fmla="*/ 1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8 w 193"/>
                <a:gd name="T1" fmla="*/ 0 h 721"/>
                <a:gd name="T2" fmla="*/ 0 w 193"/>
                <a:gd name="T3" fmla="*/ 0 h 721"/>
                <a:gd name="T4" fmla="*/ 0 w 193"/>
                <a:gd name="T5" fmla="*/ 9746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8 w 193"/>
                <a:gd name="T1" fmla="*/ 0 h 721"/>
                <a:gd name="T2" fmla="*/ 8 w 193"/>
                <a:gd name="T3" fmla="*/ 97464 h 721"/>
                <a:gd name="T4" fmla="*/ 0 w 193"/>
                <a:gd name="T5" fmla="*/ 9746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7265634" y="179303"/>
            <a:ext cx="1327286" cy="36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>
                <a:latin typeface="Helvetica" pitchFamily="34" charset="0"/>
              </a:rPr>
              <a:t>GNU Make</a:t>
            </a:r>
            <a:endParaRPr lang="en-US" altLang="en-US" sz="1800" b="1" dirty="0">
              <a:latin typeface="Helvetica" pitchFamily="34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186113" y="6497638"/>
            <a:ext cx="2697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600" b="1" dirty="0">
                <a:solidFill>
                  <a:srgbClr val="660000"/>
                </a:solidFill>
                <a:latin typeface="Arial" charset="0"/>
              </a:rPr>
              <a:t> Computer Organization II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591550" y="1524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365C2BC0-0440-482F-B2D7-C2141C02E2B6}" type="slidenum">
              <a:rPr lang="en-US" sz="20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2000" dirty="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6781800" y="6553200"/>
            <a:ext cx="2286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©2013-2021 WD 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What is </a:t>
            </a:r>
            <a:r>
              <a:rPr lang="en-US" sz="2400" dirty="0" smtClean="0">
                <a:solidFill>
                  <a:schemeClr val="tx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24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?</a:t>
            </a:r>
            <a:r>
              <a:rPr lang="en-US" altLang="en-US" dirty="0" smtClean="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685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/>
              <a:t> is a system utility for managing the build process (compilation/linking/</a:t>
            </a:r>
            <a:r>
              <a:rPr lang="en-US" sz="1800" dirty="0" err="1" smtClean="0"/>
              <a:t>etc</a:t>
            </a:r>
            <a:r>
              <a:rPr lang="en-US" sz="1800" dirty="0" smtClean="0"/>
              <a:t>).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07068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There are various versions of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/>
              <a:t>; these notes discuss the GNU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/>
              <a:t> utility included on Linux systems.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2096869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As the GNU Make manual* says: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2590800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600" dirty="0" smtClean="0"/>
              <a:t> utility automatically determines which pieces of a large program need to be recompiled, and issues commands to recompile them.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505200" y="6169223"/>
            <a:ext cx="5411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*http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://www.gnu.org/software/make/manual/make.pdf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350520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Using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/>
              <a:t> yields a number of benefits, including:</a:t>
            </a:r>
          </a:p>
          <a:p>
            <a:endParaRPr lang="en-US" sz="1800" dirty="0" smtClean="0"/>
          </a:p>
          <a:p>
            <a:pPr marL="461963" indent="-461963">
              <a:tabLst>
                <a:tab pos="227013" algn="l"/>
              </a:tabLst>
            </a:pPr>
            <a:r>
              <a:rPr lang="en-US" sz="1800" dirty="0"/>
              <a:t>	</a:t>
            </a:r>
            <a:r>
              <a:rPr lang="en-US" sz="1800" dirty="0" smtClean="0"/>
              <a:t>-	faster builds for large systems, since only modules that must be recompiled will be</a:t>
            </a:r>
          </a:p>
          <a:p>
            <a:pPr marL="461963" indent="-461963">
              <a:tabLst>
                <a:tab pos="227013" algn="l"/>
              </a:tabLst>
            </a:pPr>
            <a:r>
              <a:rPr lang="en-US" sz="1800" dirty="0"/>
              <a:t>	</a:t>
            </a:r>
            <a:r>
              <a:rPr lang="en-US" sz="1800" dirty="0" smtClean="0"/>
              <a:t>-	the ability to provide a simple way to distribute build instructions for a project</a:t>
            </a:r>
          </a:p>
          <a:p>
            <a:pPr marL="461963" indent="-461963">
              <a:tabLst>
                <a:tab pos="227013" algn="l"/>
              </a:tabLst>
            </a:pPr>
            <a:r>
              <a:rPr lang="en-US" sz="1800" dirty="0"/>
              <a:t>	</a:t>
            </a:r>
            <a:r>
              <a:rPr lang="en-US" sz="1800" dirty="0" smtClean="0"/>
              <a:t>-	the ability to provide automated cleanup instructions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Makefiles</a:t>
            </a:r>
            <a:r>
              <a:rPr lang="en-US" dirty="0" smtClean="0"/>
              <a:t> and Rules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97468"/>
            <a:ext cx="8534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You use a kind of script called a </a:t>
            </a:r>
            <a:r>
              <a:rPr lang="en-US" sz="1800" i="1" dirty="0" smtClean="0"/>
              <a:t>makefile</a:t>
            </a:r>
            <a:r>
              <a:rPr lang="en-US" sz="1800" dirty="0" smtClean="0"/>
              <a:t> to tell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/>
              <a:t> what to do.</a:t>
            </a:r>
          </a:p>
          <a:p>
            <a:endParaRPr lang="en-US" sz="1800" dirty="0"/>
          </a:p>
          <a:p>
            <a:r>
              <a:rPr lang="en-US" sz="1800" dirty="0" smtClean="0"/>
              <a:t>A simple makefile is just a list of rules of the form:</a:t>
            </a:r>
          </a:p>
          <a:p>
            <a:endParaRPr lang="en-US" sz="1800" dirty="0"/>
          </a:p>
          <a:p>
            <a:r>
              <a:rPr lang="en-US" sz="1800" dirty="0" smtClean="0"/>
              <a:t>	</a:t>
            </a:r>
            <a:r>
              <a:rPr lang="en-US" sz="1800" i="1" dirty="0" smtClean="0"/>
              <a:t>target</a:t>
            </a:r>
            <a:r>
              <a:rPr lang="en-US" sz="1800" dirty="0" smtClean="0"/>
              <a:t> … : </a:t>
            </a:r>
            <a:r>
              <a:rPr lang="en-US" sz="1800" i="1" dirty="0" smtClean="0"/>
              <a:t>prerequisites</a:t>
            </a:r>
            <a:r>
              <a:rPr lang="en-US" sz="1800" dirty="0" smtClean="0"/>
              <a:t> …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i="1" dirty="0" smtClean="0"/>
              <a:t>recipe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…</a:t>
            </a:r>
          </a:p>
          <a:p>
            <a:endParaRPr lang="en-US" sz="1800" dirty="0"/>
          </a:p>
          <a:p>
            <a:r>
              <a:rPr lang="en-US" sz="1800" i="1" dirty="0" smtClean="0"/>
              <a:t>Prerequisites</a:t>
            </a:r>
            <a:r>
              <a:rPr lang="en-US" sz="1800" dirty="0" smtClean="0"/>
              <a:t> are the files that are used as input to create the target.</a:t>
            </a:r>
          </a:p>
          <a:p>
            <a:endParaRPr lang="en-US" sz="1800" dirty="0" smtClean="0"/>
          </a:p>
          <a:p>
            <a:r>
              <a:rPr lang="en-US" sz="1800" dirty="0" smtClean="0"/>
              <a:t>A </a:t>
            </a:r>
            <a:r>
              <a:rPr lang="en-US" sz="1800" i="1" dirty="0" smtClean="0"/>
              <a:t>recipe</a:t>
            </a:r>
            <a:r>
              <a:rPr lang="en-US" sz="1800" dirty="0" smtClean="0"/>
              <a:t> specifies an action that make carries out.</a:t>
            </a:r>
          </a:p>
        </p:txBody>
      </p:sp>
    </p:spTree>
    <p:extLst>
      <p:ext uri="{BB962C8B-B14F-4D97-AF65-F5344CB8AC3E}">
        <p14:creationId xmlns:p14="http://schemas.microsoft.com/office/powerpoint/2010/main" val="178047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Simple Rule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974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Here is a simple rule for compiling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arrayList.c</a:t>
            </a:r>
            <a:r>
              <a:rPr lang="en-US" sz="1800" dirty="0" smtClean="0"/>
              <a:t> (and so producing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arrayList.o</a:t>
            </a:r>
            <a:r>
              <a:rPr lang="en-US" sz="1800" dirty="0" smtClean="0"/>
              <a:t>):</a:t>
            </a:r>
          </a:p>
        </p:txBody>
      </p:sp>
      <p:sp>
        <p:nvSpPr>
          <p:cNvPr id="5" name="Rectangle 4"/>
          <p:cNvSpPr/>
          <p:nvPr/>
        </p:nvSpPr>
        <p:spPr>
          <a:xfrm>
            <a:off x="1866900" y="2057400"/>
            <a:ext cx="4991100" cy="584775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arrayList.o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arrayList.c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arrayList.h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$(CC) $(CFLAGS) -c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arrayList.c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3936" y="12308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target</a:t>
            </a:r>
            <a:endParaRPr lang="en-US" sz="18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1264444"/>
            <a:ext cx="1981200" cy="335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prerequisites</a:t>
            </a:r>
            <a:endParaRPr lang="en-US" sz="18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72255" y="3016905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recipe</a:t>
            </a:r>
            <a:endParaRPr lang="en-US" sz="18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ight Brace 8"/>
          <p:cNvSpPr/>
          <p:nvPr/>
        </p:nvSpPr>
        <p:spPr bwMode="auto">
          <a:xfrm flipH="1">
            <a:off x="4515256" y="1066800"/>
            <a:ext cx="304800" cy="3610584"/>
          </a:xfrm>
          <a:prstGeom prst="rightBrace">
            <a:avLst>
              <a:gd name="adj1" fmla="val 8333"/>
              <a:gd name="adj2" fmla="val 48559"/>
            </a:avLst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ight Brace 9"/>
          <p:cNvSpPr/>
          <p:nvPr/>
        </p:nvSpPr>
        <p:spPr bwMode="auto">
          <a:xfrm flipH="1">
            <a:off x="2362200" y="1219200"/>
            <a:ext cx="304800" cy="1236676"/>
          </a:xfrm>
          <a:prstGeom prst="rightBrace">
            <a:avLst>
              <a:gd name="adj1" fmla="val 8333"/>
              <a:gd name="adj2" fmla="val 48559"/>
            </a:avLst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62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ight Brace 12"/>
          <p:cNvSpPr/>
          <p:nvPr/>
        </p:nvSpPr>
        <p:spPr bwMode="auto">
          <a:xfrm flipH="1">
            <a:off x="4828155" y="434944"/>
            <a:ext cx="333212" cy="2797440"/>
          </a:xfrm>
          <a:prstGeom prst="rightBrace">
            <a:avLst>
              <a:gd name="adj1" fmla="val 8333"/>
              <a:gd name="adj2" fmla="val 48559"/>
            </a:avLst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62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395347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So, if we invoke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/>
              <a:t> on this rule,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/>
              <a:t> will execute the command:</a:t>
            </a:r>
          </a:p>
          <a:p>
            <a:endParaRPr lang="en-US" sz="1800" dirty="0"/>
          </a:p>
          <a:p>
            <a:pPr algn="ctr"/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–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=c11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Wall –W –ggdb3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-c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arrayList.c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which will (ideally) result in the creation of the object file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arrayList.o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.</a:t>
            </a:r>
            <a:endParaRPr lang="en-US" sz="1800" dirty="0" smtClean="0">
              <a:latin typeface="+mn-lt"/>
            </a:endParaRPr>
          </a:p>
        </p:txBody>
      </p:sp>
      <p:sp>
        <p:nvSpPr>
          <p:cNvPr id="15" name="Right Brace 14"/>
          <p:cNvSpPr/>
          <p:nvPr/>
        </p:nvSpPr>
        <p:spPr bwMode="auto">
          <a:xfrm flipH="1">
            <a:off x="2209800" y="2411309"/>
            <a:ext cx="304800" cy="914400"/>
          </a:xfrm>
          <a:prstGeom prst="rightBrace">
            <a:avLst>
              <a:gd name="adj1" fmla="val 8333"/>
              <a:gd name="adj2" fmla="val 48559"/>
            </a:avLst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04224" y="3020007"/>
            <a:ext cx="87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tab!!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50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Simple Rule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974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Here is a simple rule for compiling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arrayList.c</a:t>
            </a:r>
            <a:r>
              <a:rPr lang="en-US" sz="1800" dirty="0" smtClean="0"/>
              <a:t> (and so producing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arrayList.o</a:t>
            </a:r>
            <a:r>
              <a:rPr lang="en-US" sz="1800" dirty="0" smtClean="0"/>
              <a:t>):</a:t>
            </a:r>
          </a:p>
        </p:txBody>
      </p:sp>
      <p:sp>
        <p:nvSpPr>
          <p:cNvPr id="5" name="Rectangle 4"/>
          <p:cNvSpPr/>
          <p:nvPr/>
        </p:nvSpPr>
        <p:spPr>
          <a:xfrm>
            <a:off x="1866900" y="1676400"/>
            <a:ext cx="4800600" cy="584775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arrayList.o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arrayList.c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arrayList.h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$(CC) $(CFLAGS) -c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arrayList.c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27432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list of prerequisites guarantees that if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arrayList.c</a:t>
            </a:r>
            <a:r>
              <a:rPr lang="en-US" sz="1800" dirty="0" smtClean="0"/>
              <a:t> (or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arrayList.h</a:t>
            </a:r>
            <a:r>
              <a:rPr lang="en-US" sz="1800" dirty="0" smtClean="0"/>
              <a:t>) changes, then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arrayList.o</a:t>
            </a:r>
            <a:r>
              <a:rPr lang="en-US" sz="1800" dirty="0" smtClean="0"/>
              <a:t> will be recreated to reflect changes that may have affected it.</a:t>
            </a:r>
            <a:endParaRPr lang="en-US" sz="1800" dirty="0" smtClean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3705999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We could invoke this rule as follows:</a:t>
            </a:r>
            <a:endParaRPr lang="en-US" sz="1800" dirty="0" smtClean="0"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2020" y="4191000"/>
            <a:ext cx="5975480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 &gt;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make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arrayList.o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=c11 -Wall -W -ggdb3 -c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" y="5087779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Invoked again, make detects no need to recompile:</a:t>
            </a:r>
            <a:endParaRPr lang="en-US" sz="1800" dirty="0" smtClean="0"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2020" y="5572780"/>
            <a:ext cx="5975480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 &gt;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make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arrayList.o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make: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arrayList.o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 is up to date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55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 animBg="1"/>
      <p:bldP spid="19" grpId="0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More Complex Rule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974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Here is a simple rule for producing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alTestHelper.o</a:t>
            </a:r>
            <a:r>
              <a:rPr lang="en-US" sz="1800" dirty="0" smtClean="0"/>
              <a:t>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1000" y="1981200"/>
            <a:ext cx="8534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 smtClean="0"/>
              <a:t>Now,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alTestHelper.c</a:t>
            </a:r>
            <a:r>
              <a:rPr lang="en-US" sz="1800" dirty="0" smtClean="0"/>
              <a:t> will be recompiled if any of these conditions hold:</a:t>
            </a:r>
          </a:p>
          <a:p>
            <a:pPr marL="457200" indent="-457200">
              <a:spcAft>
                <a:spcPts val="600"/>
              </a:spcAft>
              <a:tabLst>
                <a:tab pos="233363" algn="l"/>
              </a:tabLst>
            </a:pPr>
            <a:r>
              <a:rPr lang="en-US" sz="1800" dirty="0"/>
              <a:t>	</a:t>
            </a:r>
            <a:r>
              <a:rPr lang="en-US" sz="1800" dirty="0" smtClean="0"/>
              <a:t>-	any prerequisite is more recent than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alTestHelper.o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spcAft>
                <a:spcPts val="600"/>
              </a:spcAft>
              <a:tabLst>
                <a:tab pos="233363" algn="l"/>
              </a:tabLst>
            </a:pPr>
            <a:r>
              <a:rPr lang="en-US" sz="1800" dirty="0"/>
              <a:t>	</a:t>
            </a:r>
            <a:r>
              <a:rPr lang="en-US" sz="1800" dirty="0" smtClean="0"/>
              <a:t>-	any prerequisite has a prerequisite that is more recent than itself (in which case that prerequisite will also be recompiled)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0" y="1219200"/>
            <a:ext cx="8077200" cy="553998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alTestHelper.o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alTestHelper.c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alTestHelper.h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arrayList.o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MLBPerson.o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	$(CC) $(CFLAGS) -c 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alTestHelper.c</a:t>
            </a:r>
            <a:endParaRPr lang="en-US" sz="1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64746" y="3505200"/>
            <a:ext cx="6573028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 &gt;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make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alTestHelper.o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=c11 -Wall -W -ggdb3 -c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=c11 -Wall -W -ggdb3 -c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MLBPerson.c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=c11 -Wall -W -ggdb3 -c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alTestHelper.c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64746" y="4558048"/>
            <a:ext cx="6573028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touch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MLBPerson.o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centos &gt;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alTestHelper.o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=c11 -Wall -W -ggdb3 -c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alTestHelper.c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07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Targets as </a:t>
            </a:r>
            <a:r>
              <a:rPr lang="en-US" dirty="0" err="1" smtClean="0"/>
              <a:t>Prequisites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974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Note that in the rule just given we have specified other targets as prerequisites: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0" y="1503402"/>
            <a:ext cx="8077200" cy="553998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alTestHelper.o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alTestHelper.c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alTestHelper.h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arrayList.o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MLBPerson.o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	$(CC) $(CFLAGS) -c 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alTestHelper.c</a:t>
            </a:r>
            <a:endParaRPr lang="en-US" sz="1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24500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That’s what enables the “chaining” effect seen below: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66800" y="2963614"/>
            <a:ext cx="6573028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touch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MLBPerson.c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centos &gt;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alTestHelper.o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=c11 -Wall -W -ggdb3 -c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MLBPerson.c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=c11 -Wall -W -ggdb3 -c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alTestHelper.c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37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Makefile Variables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974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We can define variables in our makefile and use them in recipes: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307068"/>
            <a:ext cx="7772400" cy="584775"/>
          </a:xfrm>
          <a:prstGeom prst="rect">
            <a:avLst/>
          </a:prstGeom>
          <a:solidFill>
            <a:srgbClr val="FFDEA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CC=gcc</a:t>
            </a:r>
            <a:endParaRPr lang="pl-PL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CFLAGS</a:t>
            </a:r>
            <a:r>
              <a:rPr lang="pl-PL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=-std=c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lang="pl-PL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-Wall -</a:t>
            </a:r>
            <a:r>
              <a:rPr lang="pl-PL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249269"/>
            <a:ext cx="7772400" cy="584775"/>
          </a:xfrm>
          <a:prstGeom prst="rect">
            <a:avLst/>
          </a:prstGeom>
          <a:solidFill>
            <a:srgbClr val="FFDEA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arrayList.o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arrayList.c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arrayList.h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$(CC) $(CFLAGS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-c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arrayList.c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3392269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This would make it easier to alter the compiler options for all targets (or to change compilers).</a:t>
            </a:r>
          </a:p>
          <a:p>
            <a:endParaRPr lang="en-US" sz="1800" dirty="0"/>
          </a:p>
          <a:p>
            <a:r>
              <a:rPr lang="en-US" sz="1800" dirty="0" smtClean="0"/>
              <a:t>Syntax note:  no spaces around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'='</a:t>
            </a:r>
            <a:r>
              <a:rPr lang="en-US" sz="1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4740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Without Prerequisites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92020" y="1600200"/>
            <a:ext cx="7162800" cy="584775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clean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-f *.o *.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stackdump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697468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We can also define a rule with no prerequisites; the most common use is probably to define a cleanup rule: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25540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Invoking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/>
              <a:t> on this target would cause the removal of all object and </a:t>
            </a:r>
            <a:r>
              <a:rPr lang="en-US" sz="1800" dirty="0" err="1" smtClean="0"/>
              <a:t>stackdump</a:t>
            </a:r>
            <a:r>
              <a:rPr lang="en-US" sz="1800" dirty="0" smtClean="0"/>
              <a:t> files from the directory.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4191000"/>
            <a:ext cx="7162800" cy="584775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package: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tar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cvf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c05_source.tar *.h *.c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3620869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This rule is handy for backing up the current source files:</a:t>
            </a:r>
          </a:p>
        </p:txBody>
      </p:sp>
    </p:spTree>
    <p:extLst>
      <p:ext uri="{BB962C8B-B14F-4D97-AF65-F5344CB8AC3E}">
        <p14:creationId xmlns:p14="http://schemas.microsoft.com/office/powerpoint/2010/main" val="366922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Complete Makefile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066800"/>
            <a:ext cx="7162800" cy="3108543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Specify shell to execute recipes</a:t>
            </a: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SHELL=/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/bin/bash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Set compilation options:</a:t>
            </a: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=c11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use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C11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Standard features</a:t>
            </a: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  -Wall      show "all" warnings</a:t>
            </a: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  -W         show even more warnings (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annoyingly informative)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Specify compiler and compiler switches:</a:t>
            </a: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CC=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CFLAGS=-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=c11 -Wall -W</a:t>
            </a:r>
          </a:p>
          <a:p>
            <a:pPr>
              <a:tabLst>
                <a:tab pos="457200" algn="l"/>
              </a:tabLs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6974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Here is a complete makefile for the example project:</a:t>
            </a:r>
          </a:p>
        </p:txBody>
      </p:sp>
    </p:spTree>
    <p:extLst>
      <p:ext uri="{BB962C8B-B14F-4D97-AF65-F5344CB8AC3E}">
        <p14:creationId xmlns:p14="http://schemas.microsoft.com/office/powerpoint/2010/main" val="421830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Complete Makefile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762000"/>
            <a:ext cx="8305800" cy="2893100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Rule for making a debug build:</a:t>
            </a:r>
          </a:p>
          <a:p>
            <a:pPr>
              <a:tabLst>
                <a:tab pos="457200" algn="l"/>
              </a:tabLst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debug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c05driver.c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alTester.o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$(CC) $(CFLAGS) -o c05 -O0 -ggdb3 c05driver.c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alTester.o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alTestHelper.o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mlbSelector.o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arrayList.o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MLBPerson.o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Rule for making a release build:</a:t>
            </a:r>
          </a:p>
          <a:p>
            <a:pPr>
              <a:tabLst>
                <a:tab pos="457200" algn="l"/>
              </a:tabLst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c05driver.c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alTester.o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$(CC) $(CFLAGS) -o c05 c05driver.c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alTester.o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alTestHelper.o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\ 						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mlbSelector.o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arrayList.o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MLBPerson.o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93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Complete Makefile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685800"/>
            <a:ext cx="7924800" cy="3970318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>
              <a:tabLst>
                <a:tab pos="457200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Rules for building the modules:</a:t>
            </a:r>
          </a:p>
          <a:p>
            <a:pPr>
              <a:tabLst>
                <a:tab pos="457200" algn="l"/>
              </a:tabLst>
            </a:pP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alTester.o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alTester.c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alTester.h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alTestHelper.o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mlbSelector.o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$(CC) $(CFLAGS) -c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alTester.c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alTestHelper.o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alTestHelper.c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alTestHelper.h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arrayList.o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MLBPerson.o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$(CC) $(CFLAGS) -c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alTestHelper.c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mlbSelector.o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mlbSelector.c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mlbSelector.h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$(CC) $(CFLAGS) -c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mlbSelector.c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arrayList.o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arrayList.h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$(CC) $(CFLAGS) -c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MLBPerson.o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MLBPerson.c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MLBPerson.h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$(CC) $(CFLAGS) -c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MLBPerson.c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02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 Approach: Source Base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78806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following presentation is based upon the following collection of C source files: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219200"/>
            <a:ext cx="8001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855913" algn="l"/>
              </a:tabLst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+mn-lt"/>
                <a:cs typeface="Courier New" panose="02070309020205020404" pitchFamily="49" charset="0"/>
              </a:rPr>
              <a:t>the main “driver”</a:t>
            </a:r>
          </a:p>
          <a:p>
            <a:pPr>
              <a:tabLst>
                <a:tab pos="2855913" algn="l"/>
              </a:tabLst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55913" algn="l"/>
              </a:tabLst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CSet.h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cs typeface="Courier New" panose="02070309020205020404" pitchFamily="49" charset="0"/>
              </a:rPr>
              <a:t>the </a:t>
            </a:r>
            <a:r>
              <a:rPr lang="en-US" sz="1600" dirty="0" smtClean="0">
                <a:cs typeface="Courier New" panose="02070309020205020404" pitchFamily="49" charset="0"/>
              </a:rPr>
              <a:t>"public" interface of the </a:t>
            </a:r>
            <a:r>
              <a:rPr lang="en-US" sz="1600" dirty="0" err="1" smtClean="0">
                <a:cs typeface="Courier New" panose="02070309020205020404" pitchFamily="49" charset="0"/>
              </a:rPr>
              <a:t>CSet</a:t>
            </a:r>
            <a:r>
              <a:rPr lang="en-US" sz="1600" dirty="0" smtClean="0">
                <a:cs typeface="Courier New" panose="02070309020205020404" pitchFamily="49" charset="0"/>
              </a:rPr>
              <a:t> type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55913" algn="l"/>
              </a:tabLst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CSet.c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cs typeface="Courier New" panose="02070309020205020404" pitchFamily="49" charset="0"/>
              </a:rPr>
              <a:t>the </a:t>
            </a:r>
            <a:r>
              <a:rPr lang="en-US" sz="1600" dirty="0" smtClean="0">
                <a:cs typeface="Courier New" panose="02070309020205020404" pitchFamily="49" charset="0"/>
              </a:rPr>
              <a:t>implementation of the </a:t>
            </a:r>
            <a:r>
              <a:rPr lang="en-US" sz="1600" dirty="0" err="1" smtClean="0">
                <a:cs typeface="Courier New" panose="02070309020205020404" pitchFamily="49" charset="0"/>
              </a:rPr>
              <a:t>CSet</a:t>
            </a:r>
            <a:r>
              <a:rPr lang="en-US" sz="1600" dirty="0" smtClean="0">
                <a:cs typeface="Courier New" panose="02070309020205020404" pitchFamily="49" charset="0"/>
              </a:rPr>
              <a:t> type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55913" algn="l"/>
              </a:tabLst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55913" algn="l"/>
              </a:tabLst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gradeCSet.h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cs typeface="Courier New" panose="02070309020205020404" pitchFamily="49" charset="0"/>
              </a:rPr>
              <a:t>the </a:t>
            </a:r>
            <a:r>
              <a:rPr lang="en-US" sz="1600" dirty="0" smtClean="0">
                <a:cs typeface="Courier New" panose="02070309020205020404" pitchFamily="49" charset="0"/>
              </a:rPr>
              <a:t>"public" interface of the test harness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55913" algn="l"/>
              </a:tabLst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gradeCSet.c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cs typeface="Courier New" panose="02070309020205020404" pitchFamily="49" charset="0"/>
              </a:rPr>
              <a:t>the </a:t>
            </a:r>
            <a:r>
              <a:rPr lang="en-US" sz="1600" dirty="0" smtClean="0">
                <a:cs typeface="Courier New" panose="02070309020205020404" pitchFamily="49" charset="0"/>
              </a:rPr>
              <a:t>implementation </a:t>
            </a:r>
            <a:r>
              <a:rPr lang="en-US" sz="1600" dirty="0">
                <a:cs typeface="Courier New" panose="02070309020205020404" pitchFamily="49" charset="0"/>
              </a:rPr>
              <a:t>of the test </a:t>
            </a:r>
            <a:r>
              <a:rPr lang="en-US" sz="1600" dirty="0" smtClean="0">
                <a:cs typeface="Courier New" panose="02070309020205020404" pitchFamily="49" charset="0"/>
              </a:rPr>
              <a:t>harness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60314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example is derived from an assignment that is occasionally used in CS 2506.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6903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Complete Makefile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685800"/>
            <a:ext cx="7924800" cy="2677656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>
              <a:tabLst>
                <a:tab pos="457200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Rule for packing up source files:</a:t>
            </a: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package:</a:t>
            </a: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tar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cvf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c05_source.tar *.h *.c</a:t>
            </a:r>
          </a:p>
          <a:p>
            <a:pPr>
              <a:tabLst>
                <a:tab pos="457200" algn="l"/>
              </a:tabLs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Rule for cleaning object files from directory:</a:t>
            </a: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clean:</a:t>
            </a: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-f *.o c05</a:t>
            </a:r>
          </a:p>
          <a:p>
            <a:pPr>
              <a:tabLst>
                <a:tab pos="457200" algn="l"/>
              </a:tabLs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02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697468"/>
            <a:ext cx="8534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/>
              <a:t> can be invoked in several ways, including:</a:t>
            </a:r>
          </a:p>
          <a:p>
            <a:endParaRPr lang="en-US" sz="1800" dirty="0"/>
          </a:p>
          <a:p>
            <a:pPr>
              <a:tabLst>
                <a:tab pos="457200" algn="l"/>
              </a:tabLst>
            </a:pPr>
            <a:r>
              <a:rPr lang="en-US" sz="1800" dirty="0" smtClean="0"/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</a:p>
          <a:p>
            <a:pPr>
              <a:tabLst>
                <a:tab pos="4572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 &lt;target&gt;</a:t>
            </a:r>
          </a:p>
          <a:p>
            <a:pPr>
              <a:tabLst>
                <a:tab pos="4572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 –f &lt;makefile name&gt; &lt;target&gt;</a:t>
            </a:r>
          </a:p>
          <a:p>
            <a:pPr>
              <a:tabLst>
                <a:tab pos="457200" algn="l"/>
              </a:tabLst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In the first two cases,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 looks for a makefile, in the current directory, with a default name.  GNU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 looks for the following names, in this order:</a:t>
            </a:r>
          </a:p>
          <a:p>
            <a:pPr>
              <a:tabLst>
                <a:tab pos="457200" algn="l"/>
              </a:tabLst>
            </a:pPr>
            <a:endParaRPr lang="en-US" sz="1800" dirty="0">
              <a:latin typeface="+mn-lt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GNUmakefile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makefile</a:t>
            </a:r>
          </a:p>
          <a:p>
            <a:pPr>
              <a:tabLst>
                <a:tab pos="4572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Makefile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endParaRPr lang="en-US" sz="1800" dirty="0">
              <a:latin typeface="+mn-lt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If no target is specified,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 will process the first rule in the </a:t>
            </a:r>
            <a:r>
              <a:rPr lang="en-US" sz="1800" dirty="0" err="1" smtClean="0">
                <a:latin typeface="+mn-lt"/>
                <a:cs typeface="Courier New" panose="02070309020205020404" pitchFamily="49" charset="0"/>
              </a:rPr>
              <a:t>makefile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99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using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6974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Using the makefile shown above, and the source files indicated earlier:</a:t>
            </a:r>
          </a:p>
        </p:txBody>
      </p:sp>
      <p:sp>
        <p:nvSpPr>
          <p:cNvPr id="5" name="Rectangle 4"/>
          <p:cNvSpPr/>
          <p:nvPr/>
        </p:nvSpPr>
        <p:spPr>
          <a:xfrm>
            <a:off x="692020" y="1221700"/>
            <a:ext cx="8070980" cy="50475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entos 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total 60</a:t>
            </a: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5502 Sep 20 20:56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alTester.c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1939 Sep 20 20:56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alTester.h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5823 Sep 20 20:56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alTestHelper.c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3720 Sep 20 20:56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alTestHelper.h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3563 Sep 20 20:56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5072 Sep 20 20:56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arrayList.h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3846 Sep 20 20:56 c05driver.c</a:t>
            </a: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1117 Sep 20 21:02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makefile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2224 Sep 20 20:56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MLBPerson.c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1706 Sep 20 20:56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MLBPerson.h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1139 Sep 20 20:56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mlbSelector.c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697 Sep 20 20:56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mlbSelector.h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 &gt;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make release</a:t>
            </a:r>
          </a:p>
          <a:p>
            <a:pPr>
              <a:tabLst>
                <a:tab pos="457200" algn="l"/>
              </a:tabLs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=c11 -Wall -W -c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=c11 -Wall -W -c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MLBPerson.c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=c11 -Wall -W -c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alTestHelper.c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=c11 -Wall -W -c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mlbSelector.c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=c11 -Wall -W -c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alTester.c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=c11 -Wall -W -o c05 c05driver.c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alTester.o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alTestHelper.o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\</a:t>
            </a: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mlbSelector.o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arrayList.o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MLBPerson.o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21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using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6974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Now, I’ll modify one of the C files and run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 again:</a:t>
            </a:r>
          </a:p>
        </p:txBody>
      </p:sp>
      <p:sp>
        <p:nvSpPr>
          <p:cNvPr id="5" name="Rectangle 4"/>
          <p:cNvSpPr/>
          <p:nvPr/>
        </p:nvSpPr>
        <p:spPr>
          <a:xfrm>
            <a:off x="692020" y="1221700"/>
            <a:ext cx="8070980" cy="181588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 &gt;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touch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MLBPerson.c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 &gt;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make release</a:t>
            </a:r>
          </a:p>
          <a:p>
            <a:pPr>
              <a:tabLst>
                <a:tab pos="457200" algn="l"/>
              </a:tabLs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=c11 -Wall -W -c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MLBPerson.c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=c11 -Wall -W -c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alTestHelper.c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=c11 -Wall -W -c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alTester.c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=c11 -Wall -W -o c05 c05driver.c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alTester.o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alTestHelper.o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\</a:t>
            </a:r>
          </a:p>
          <a:p>
            <a:pPr lvl="6"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mlbSelector.o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arrayList.o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MLBPerson.o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3922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The only recipes that were invoked were those for the targets that depend on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MLBPerson.c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844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 Approach: a simple </a:t>
            </a:r>
            <a:r>
              <a:rPr lang="en-US" dirty="0" err="1" smtClean="0"/>
              <a:t>makefile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78806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Here's a minimal </a:t>
            </a:r>
            <a:r>
              <a:rPr lang="en-US" sz="1800" dirty="0" err="1" smtClean="0"/>
              <a:t>makefile</a:t>
            </a:r>
            <a:r>
              <a:rPr lang="en-US" sz="1800" dirty="0" smtClean="0"/>
              <a:t> for the given source base: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1376839"/>
            <a:ext cx="6934200" cy="4185761"/>
          </a:xfrm>
          <a:prstGeom prst="rect">
            <a:avLst/>
          </a:prstGeom>
          <a:solidFill>
            <a:srgbClr val="FFDEAD"/>
          </a:solidFill>
        </p:spPr>
        <p:txBody>
          <a:bodyPr wrap="square" rtlCol="0">
            <a:spAutoFit/>
          </a:bodyPr>
          <a:lstStyle/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minimal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makefile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</a:p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SHELL=/bin/bash</a:t>
            </a:r>
          </a:p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</a:p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Specify compiler and compiler switches:</a:t>
            </a:r>
          </a:p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CC=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CFLAGS=-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=c11 -Wall -W -O0 -ggdb3</a:t>
            </a:r>
          </a:p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</a:p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Build executable for testing:</a:t>
            </a:r>
          </a:p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driver: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CSet.c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gradeCSet.c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$(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CC) $(CFLAGS) -o driver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CSet.c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gradeCSet.c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</a:p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Remove object files:</a:t>
            </a:r>
          </a:p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clean:</a:t>
            </a: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-f *.o driver</a:t>
            </a:r>
          </a:p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</a:p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Archive source and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makefile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package:</a:t>
            </a: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tar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cvf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CSetCode.tar *.c *.h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makefile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29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 Approach: make options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78806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given </a:t>
            </a:r>
            <a:r>
              <a:rPr lang="en-US" sz="1800" dirty="0" err="1" smtClean="0"/>
              <a:t>makefile</a:t>
            </a:r>
            <a:r>
              <a:rPr lang="en-US" sz="1800" dirty="0" smtClean="0"/>
              <a:t> provides: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1676400"/>
            <a:ext cx="6934200" cy="1384995"/>
          </a:xfrm>
          <a:prstGeom prst="rect">
            <a:avLst/>
          </a:prstGeom>
          <a:solidFill>
            <a:srgbClr val="FFDEAD"/>
          </a:solidFill>
        </p:spPr>
        <p:txBody>
          <a:bodyPr wrap="square" rtlCol="0">
            <a:spAutoFit/>
          </a:bodyPr>
          <a:lstStyle/>
          <a:p>
            <a:pPr>
              <a:tabLst>
                <a:tab pos="2855913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</a:p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Build executable for testing:</a:t>
            </a:r>
          </a:p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driver: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CSet.c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gradeCSet.c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$(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CC) $(CFLAGS) -o driver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CSet.c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gradeCSet.c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55913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154668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-  a way to create an executable from the given source files: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 driver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32004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-  a way to clear the directory of stale files: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 clean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3758625"/>
            <a:ext cx="6934200" cy="954107"/>
          </a:xfrm>
          <a:prstGeom prst="rect">
            <a:avLst/>
          </a:prstGeom>
          <a:solidFill>
            <a:srgbClr val="FFDEAD"/>
          </a:solidFill>
        </p:spPr>
        <p:txBody>
          <a:bodyPr wrap="square" rtlCol="0">
            <a:spAutoFit/>
          </a:bodyPr>
          <a:lstStyle/>
          <a:p>
            <a:pPr>
              <a:tabLst>
                <a:tab pos="2855913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Remove object files:</a:t>
            </a:r>
          </a:p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clean:</a:t>
            </a: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-f *.o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driver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4812268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-  a way to package the source files: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 package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5370493"/>
            <a:ext cx="6934200" cy="954107"/>
          </a:xfrm>
          <a:prstGeom prst="rect">
            <a:avLst/>
          </a:prstGeom>
          <a:solidFill>
            <a:srgbClr val="FFDEAD"/>
          </a:solidFill>
        </p:spPr>
        <p:txBody>
          <a:bodyPr wrap="square" rtlCol="0">
            <a:spAutoFit/>
          </a:bodyPr>
          <a:lstStyle/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</a:p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Archive source and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makefile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package:</a:t>
            </a: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tar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cvf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CSetCode.tar *.c *.h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makefile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60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 animBg="1"/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 Approach: Limitations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78806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given </a:t>
            </a:r>
            <a:r>
              <a:rPr lang="en-US" sz="1800" dirty="0" err="1" smtClean="0"/>
              <a:t>makefile</a:t>
            </a:r>
            <a:r>
              <a:rPr lang="en-US" sz="1800" dirty="0" smtClean="0"/>
              <a:t> does not take advantage of the most interesting feature of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/>
              <a:t>: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" y="1383268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-  the ability to only recompile files that are affected by changes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15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Example: Source Base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78806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following presentation is based upon the following collection of C modules: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219200"/>
            <a:ext cx="8001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286000" algn="l"/>
              </a:tabLs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c05driver.c	</a:t>
            </a:r>
            <a:r>
              <a:rPr lang="en-US" sz="1600" dirty="0" smtClean="0">
                <a:latin typeface="+mn-lt"/>
                <a:cs typeface="Courier New" panose="02070309020205020404" pitchFamily="49" charset="0"/>
              </a:rPr>
              <a:t>driver for testing code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0" algn="l"/>
              </a:tabLst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0" algn="l"/>
              </a:tabLst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arrayList.h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+mn-lt"/>
                <a:cs typeface="Courier New" panose="02070309020205020404" pitchFamily="49" charset="0"/>
              </a:rPr>
              <a:t>public interface for </a:t>
            </a:r>
            <a:r>
              <a:rPr lang="en-US" sz="1600" dirty="0" err="1" smtClean="0">
                <a:latin typeface="+mn-lt"/>
                <a:cs typeface="Courier New" panose="02070309020205020404" pitchFamily="49" charset="0"/>
              </a:rPr>
              <a:t>arrayList</a:t>
            </a:r>
            <a:r>
              <a:rPr lang="en-US" sz="1600" dirty="0" smtClean="0">
                <a:latin typeface="+mn-lt"/>
                <a:cs typeface="Courier New" panose="02070309020205020404" pitchFamily="49" charset="0"/>
              </a:rPr>
              <a:t> data structure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0" algn="l"/>
              </a:tabLst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arrayList.c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+mn-lt"/>
                <a:cs typeface="Courier New" panose="02070309020205020404" pitchFamily="49" charset="0"/>
              </a:rPr>
              <a:t>implementation of </a:t>
            </a:r>
            <a:r>
              <a:rPr lang="en-US" sz="1600" dirty="0" err="1" smtClean="0">
                <a:latin typeface="+mn-lt"/>
                <a:cs typeface="Courier New" panose="02070309020205020404" pitchFamily="49" charset="0"/>
              </a:rPr>
              <a:t>arrayList</a:t>
            </a:r>
            <a:r>
              <a:rPr lang="en-US" sz="1600" dirty="0" smtClean="0">
                <a:latin typeface="+mn-lt"/>
                <a:cs typeface="Courier New" panose="02070309020205020404" pitchFamily="49" charset="0"/>
              </a:rPr>
              <a:t> functions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0" algn="l"/>
              </a:tabLst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0" algn="l"/>
              </a:tabLst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MLBPerson.h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+mn-lt"/>
                <a:cs typeface="Courier New" panose="02070309020205020404" pitchFamily="49" charset="0"/>
              </a:rPr>
              <a:t>public interface of </a:t>
            </a:r>
            <a:r>
              <a:rPr lang="en-US" sz="1600" dirty="0" err="1" smtClean="0">
                <a:latin typeface="+mn-lt"/>
                <a:cs typeface="Courier New" panose="02070309020205020404" pitchFamily="49" charset="0"/>
              </a:rPr>
              <a:t>MLBPerson</a:t>
            </a:r>
            <a:r>
              <a:rPr lang="en-US" sz="1600" dirty="0" smtClean="0">
                <a:latin typeface="+mn-lt"/>
                <a:cs typeface="Courier New" panose="02070309020205020404" pitchFamily="49" charset="0"/>
              </a:rPr>
              <a:t> data type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0" algn="l"/>
              </a:tabLst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MLBPerson.c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+mn-lt"/>
                <a:cs typeface="Courier New" panose="02070309020205020404" pitchFamily="49" charset="0"/>
              </a:rPr>
              <a:t>implementation of </a:t>
            </a:r>
            <a:r>
              <a:rPr lang="en-US" sz="1600" dirty="0" err="1" smtClean="0">
                <a:latin typeface="+mn-lt"/>
                <a:cs typeface="Courier New" panose="02070309020205020404" pitchFamily="49" charset="0"/>
              </a:rPr>
              <a:t>MLBPerson</a:t>
            </a:r>
            <a:r>
              <a:rPr lang="en-US" sz="1600" dirty="0" smtClean="0">
                <a:latin typeface="+mn-lt"/>
                <a:cs typeface="Courier New" panose="02070309020205020404" pitchFamily="49" charset="0"/>
              </a:rPr>
              <a:t> functions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0" algn="l"/>
              </a:tabLst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0" algn="l"/>
              </a:tabLst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mlbSelector.h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cs typeface="Courier New" panose="02070309020205020404" pitchFamily="49" charset="0"/>
              </a:rPr>
              <a:t> public interface of </a:t>
            </a:r>
            <a:r>
              <a:rPr lang="en-US" sz="1600" dirty="0" err="1" smtClean="0">
                <a:cs typeface="Courier New" panose="02070309020205020404" pitchFamily="49" charset="0"/>
              </a:rPr>
              <a:t>mlbSelector</a:t>
            </a:r>
            <a:r>
              <a:rPr lang="en-US" sz="1600" dirty="0" smtClean="0">
                <a:cs typeface="Courier New" panose="02070309020205020404" pitchFamily="49" charset="0"/>
              </a:rPr>
              <a:t> tools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0" algn="l"/>
              </a:tabLst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mlbSelector.c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cs typeface="Courier New" panose="02070309020205020404" pitchFamily="49" charset="0"/>
              </a:rPr>
              <a:t> implementation of </a:t>
            </a:r>
            <a:r>
              <a:rPr lang="en-US" sz="1600" dirty="0" err="1">
                <a:cs typeface="Courier New" panose="02070309020205020404" pitchFamily="49" charset="0"/>
              </a:rPr>
              <a:t>mlbSelector</a:t>
            </a:r>
            <a:r>
              <a:rPr lang="en-US" sz="1600" dirty="0" smtClean="0">
                <a:cs typeface="Courier New" panose="02070309020205020404" pitchFamily="49" charset="0"/>
              </a:rPr>
              <a:t> </a:t>
            </a:r>
            <a:r>
              <a:rPr lang="en-US" sz="1600" dirty="0">
                <a:cs typeface="Courier New" panose="02070309020205020404" pitchFamily="49" charset="0"/>
              </a:rPr>
              <a:t>functions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0" algn="l"/>
              </a:tabLst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0" algn="l"/>
              </a:tabLst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alTester.h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cs typeface="Courier New" panose="02070309020205020404" pitchFamily="49" charset="0"/>
              </a:rPr>
              <a:t> public interface </a:t>
            </a:r>
            <a:r>
              <a:rPr lang="en-US" sz="1600" dirty="0" smtClean="0">
                <a:cs typeface="Courier New" panose="02070309020205020404" pitchFamily="49" charset="0"/>
              </a:rPr>
              <a:t>of high-level testing tools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0" algn="l"/>
              </a:tabLst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alTester.c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cs typeface="Courier New" panose="02070309020205020404" pitchFamily="49" charset="0"/>
              </a:rPr>
              <a:t> implementation of </a:t>
            </a:r>
            <a:r>
              <a:rPr lang="en-US" sz="1600" dirty="0" smtClean="0">
                <a:cs typeface="Courier New" panose="02070309020205020404" pitchFamily="49" charset="0"/>
              </a:rPr>
              <a:t>high-level testing </a:t>
            </a:r>
            <a:r>
              <a:rPr lang="en-US" sz="1600" dirty="0">
                <a:cs typeface="Courier New" panose="02070309020205020404" pitchFamily="49" charset="0"/>
              </a:rPr>
              <a:t>functions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0" algn="l"/>
              </a:tabLst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0" algn="l"/>
              </a:tabLst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alTestHelper.h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cs typeface="Courier New" panose="02070309020205020404" pitchFamily="49" charset="0"/>
              </a:rPr>
              <a:t> public interface of </a:t>
            </a:r>
            <a:r>
              <a:rPr lang="en-US" sz="1600" dirty="0" smtClean="0">
                <a:cs typeface="Courier New" panose="02070309020205020404" pitchFamily="49" charset="0"/>
              </a:rPr>
              <a:t>low-level testing tools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0" algn="l"/>
              </a:tabLst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alTestHelper.c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cs typeface="Courier New" panose="02070309020205020404" pitchFamily="49" charset="0"/>
              </a:rPr>
              <a:t>implementation </a:t>
            </a:r>
            <a:r>
              <a:rPr lang="en-US" sz="1600" dirty="0">
                <a:cs typeface="Courier New" panose="02070309020205020404" pitchFamily="49" charset="0"/>
              </a:rPr>
              <a:t>of low-level testing tools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60314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example is derived from an assignment that has been used in CS 2505.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1461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Dependencies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974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rep</a:t>
            </a:r>
            <a:r>
              <a:rPr lang="en-US" sz="1800" dirty="0" smtClean="0"/>
              <a:t> can be used to discover 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</a:t>
            </a:r>
            <a:r>
              <a:rPr lang="en-US" sz="1800" dirty="0" smtClean="0"/>
              <a:t> directives related to files in the project:</a:t>
            </a:r>
            <a:endParaRPr lang="en-US" sz="1800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12192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We ignore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</a:t>
            </a:r>
            <a:r>
              <a:rPr lang="en-US" sz="1800" dirty="0" smtClean="0"/>
              <a:t> directives that load Standard Library headers.</a:t>
            </a:r>
            <a:endParaRPr lang="en-US" sz="1800" dirty="0"/>
          </a:p>
        </p:txBody>
      </p:sp>
      <p:sp>
        <p:nvSpPr>
          <p:cNvPr id="3" name="Rectangle 2"/>
          <p:cNvSpPr/>
          <p:nvPr/>
        </p:nvSpPr>
        <p:spPr>
          <a:xfrm>
            <a:off x="838200" y="2502932"/>
            <a:ext cx="4953000" cy="132343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alTester.h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 #include 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arrayList.h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alTester.c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 #include 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alTester.h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alTester.c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 #include 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alTestHelper.h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alTester.c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 #include 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MLBPerson.h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alTester.c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 #include 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mlbSelector.h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7526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We must pay attention to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</a:t>
            </a:r>
            <a:r>
              <a:rPr lang="en-US" sz="1800" dirty="0" smtClean="0"/>
              <a:t> directives for both .h and .c files in each module.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4050268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From the information above, we see that the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alTester</a:t>
            </a:r>
            <a:r>
              <a:rPr lang="en-US" sz="1800" dirty="0" smtClean="0"/>
              <a:t> module depends on:</a:t>
            </a:r>
          </a:p>
          <a:p>
            <a:endParaRPr lang="en-US" sz="1800" dirty="0" smtClean="0"/>
          </a:p>
          <a:p>
            <a:pPr marL="457200" indent="-233363">
              <a:buFont typeface="Arial" panose="020B0604020202020204" pitchFamily="34" charset="0"/>
              <a:buChar char="•"/>
            </a:pPr>
            <a:r>
              <a:rPr lang="en-US" sz="1800" dirty="0" smtClean="0"/>
              <a:t>the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alTesterHelper</a:t>
            </a:r>
            <a:r>
              <a:rPr lang="en-US" sz="1800" dirty="0" smtClean="0"/>
              <a:t> module</a:t>
            </a:r>
          </a:p>
          <a:p>
            <a:pPr marL="457200" indent="-233363">
              <a:buFont typeface="Arial" panose="020B0604020202020204" pitchFamily="34" charset="0"/>
              <a:buChar char="•"/>
            </a:pPr>
            <a:r>
              <a:rPr lang="en-US" sz="1800" dirty="0" smtClean="0"/>
              <a:t>the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MLBPerson</a:t>
            </a:r>
            <a:r>
              <a:rPr lang="en-US" sz="1800" dirty="0" smtClean="0"/>
              <a:t> module</a:t>
            </a:r>
          </a:p>
          <a:p>
            <a:pPr marL="457200" indent="-233363">
              <a:buFont typeface="Arial" panose="020B0604020202020204" pitchFamily="34" charset="0"/>
              <a:buChar char="•"/>
            </a:pPr>
            <a:r>
              <a:rPr lang="en-US" sz="1800" dirty="0" smtClean="0"/>
              <a:t>The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mlbSelector</a:t>
            </a:r>
            <a:r>
              <a:rPr lang="en-US" sz="1800" dirty="0" smtClean="0"/>
              <a:t> module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9770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Dependencies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974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For the other modules, we get these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</a:t>
            </a:r>
            <a:r>
              <a:rPr lang="en-US" sz="1800" dirty="0" smtClean="0"/>
              <a:t> directives:</a:t>
            </a:r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723900" y="1283235"/>
            <a:ext cx="5524500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alTestHelper.h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 #include 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arrayList.h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alTestHelper.c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 #include 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alTestHelper.h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alTestHelper.c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 #include 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MLBPerson.h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62000" y="2369403"/>
            <a:ext cx="5524500" cy="107721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c05driver.c:  #include 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mlbSelector.h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c05driver.c:  #include 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arrayList.h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c05driver.c:  #include 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MLBPerson.h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c05driver.c:  #include 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alTester.h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3701792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So, the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alTestHelper</a:t>
            </a:r>
            <a:r>
              <a:rPr lang="en-US" sz="1800" dirty="0" smtClean="0"/>
              <a:t> module depends on:</a:t>
            </a:r>
          </a:p>
          <a:p>
            <a:endParaRPr lang="en-US" sz="1800" dirty="0" smtClean="0"/>
          </a:p>
          <a:p>
            <a:pPr marL="457200" indent="-233363">
              <a:buFont typeface="Arial" panose="020B0604020202020204" pitchFamily="34" charset="0"/>
              <a:buChar char="•"/>
            </a:pPr>
            <a:r>
              <a:rPr lang="en-US" sz="1800" dirty="0" smtClean="0"/>
              <a:t>the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800" dirty="0" smtClean="0"/>
              <a:t> module</a:t>
            </a:r>
          </a:p>
          <a:p>
            <a:pPr marL="457200" indent="-233363">
              <a:buFont typeface="Arial" panose="020B0604020202020204" pitchFamily="34" charset="0"/>
              <a:buChar char="•"/>
            </a:pPr>
            <a:r>
              <a:rPr lang="en-US" sz="1800" dirty="0" smtClean="0"/>
              <a:t>the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MLBPerson</a:t>
            </a:r>
            <a:r>
              <a:rPr lang="en-US" sz="1800" dirty="0" smtClean="0"/>
              <a:t> module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1000" y="51170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And, the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c05driver</a:t>
            </a:r>
            <a:r>
              <a:rPr lang="en-US" sz="1800" dirty="0" smtClean="0"/>
              <a:t> module depends on all the others (as we might expect).</a:t>
            </a:r>
          </a:p>
        </p:txBody>
      </p:sp>
    </p:spTree>
    <p:extLst>
      <p:ext uri="{BB962C8B-B14F-4D97-AF65-F5344CB8AC3E}">
        <p14:creationId xmlns:p14="http://schemas.microsoft.com/office/powerpoint/2010/main" val="245053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Map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974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C modules exhibit the following dependencies (due to 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</a:t>
            </a:r>
            <a:r>
              <a:rPr lang="en-US" sz="1800" dirty="0" smtClean="0"/>
              <a:t> directives):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242872"/>
            <a:ext cx="1417656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c05driver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7428" y="2990874"/>
            <a:ext cx="18288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alTestHelper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2116873"/>
            <a:ext cx="16764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alTester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4040947"/>
            <a:ext cx="16002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2200" y="4040947"/>
            <a:ext cx="18288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MLBPerson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33800" y="2990874"/>
            <a:ext cx="18288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mlbSelector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>
            <a:stCxn id="5" idx="2"/>
            <a:endCxn id="7" idx="0"/>
          </p:cNvCxnSpPr>
          <p:nvPr/>
        </p:nvCxnSpPr>
        <p:spPr bwMode="auto">
          <a:xfrm>
            <a:off x="1851828" y="1612204"/>
            <a:ext cx="1424772" cy="50466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3399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0" name="Straight Arrow Connector 9"/>
          <p:cNvCxnSpPr>
            <a:stCxn id="7" idx="2"/>
            <a:endCxn id="6" idx="0"/>
          </p:cNvCxnSpPr>
          <p:nvPr/>
        </p:nvCxnSpPr>
        <p:spPr bwMode="auto">
          <a:xfrm flipH="1">
            <a:off x="1851828" y="2486205"/>
            <a:ext cx="1424772" cy="50466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3399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>
            <a:stCxn id="7" idx="2"/>
            <a:endCxn id="13" idx="0"/>
          </p:cNvCxnSpPr>
          <p:nvPr/>
        </p:nvCxnSpPr>
        <p:spPr bwMode="auto">
          <a:xfrm>
            <a:off x="3276600" y="2486205"/>
            <a:ext cx="1371600" cy="50466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3399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>
            <a:endCxn id="11" idx="0"/>
          </p:cNvCxnSpPr>
          <p:nvPr/>
        </p:nvCxnSpPr>
        <p:spPr bwMode="auto">
          <a:xfrm flipH="1">
            <a:off x="1409700" y="3360206"/>
            <a:ext cx="442128" cy="68074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3399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>
            <a:stCxn id="6" idx="2"/>
            <a:endCxn id="12" idx="0"/>
          </p:cNvCxnSpPr>
          <p:nvPr/>
        </p:nvCxnSpPr>
        <p:spPr bwMode="auto">
          <a:xfrm>
            <a:off x="1851828" y="3360206"/>
            <a:ext cx="1424772" cy="68074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3399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81000" y="49162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A module must be recompiled/relinked if any module it depends on, directly or indirectly, has been changed.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1878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70C0"/>
          </a:solidFill>
          <a:prstDash val="solid"/>
          <a:round/>
          <a:headEnd type="none" w="med" len="med"/>
          <a:tailEnd type="stealth" w="lg" len="lg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solidFill>
          <a:schemeClr val="accent1"/>
        </a:solidFill>
        <a:ln w="25400" cap="flat" cmpd="sng" algn="ctr">
          <a:solidFill>
            <a:srgbClr val="003399"/>
          </a:solidFill>
          <a:prstDash val="solid"/>
          <a:round/>
          <a:headEnd type="none" w="med" len="med"/>
          <a:tailEnd type="stealth" w="lg" len="lg"/>
        </a:ln>
        <a:effectLst/>
      </a:spPr>
      <a:bodyPr/>
      <a:lstStyle/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2246</TotalTime>
  <Words>1478</Words>
  <Application>Microsoft Office PowerPoint</Application>
  <PresentationFormat>Overhead</PresentationFormat>
  <Paragraphs>306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Courier New</vt:lpstr>
      <vt:lpstr>Helvetica</vt:lpstr>
      <vt:lpstr>Monotype Sorts</vt:lpstr>
      <vt:lpstr>Times New Roman</vt:lpstr>
      <vt:lpstr>Professional</vt:lpstr>
      <vt:lpstr>What is make? </vt:lpstr>
      <vt:lpstr>Minimal Approach: Source Base</vt:lpstr>
      <vt:lpstr>Minimal Approach: a simple makefile</vt:lpstr>
      <vt:lpstr>Minimal Approach: make options</vt:lpstr>
      <vt:lpstr>Minimal Approach: Limitations</vt:lpstr>
      <vt:lpstr>Standard Example: Source Base</vt:lpstr>
      <vt:lpstr>Determining Dependencies</vt:lpstr>
      <vt:lpstr>Determining Dependencies</vt:lpstr>
      <vt:lpstr>Dependency Map</vt:lpstr>
      <vt:lpstr>Makefiles and Rules</vt:lpstr>
      <vt:lpstr>Defining a Simple Rule</vt:lpstr>
      <vt:lpstr>Defining a Simple Rule</vt:lpstr>
      <vt:lpstr>Defining a More Complex Rule</vt:lpstr>
      <vt:lpstr>Using Targets as Prequisites</vt:lpstr>
      <vt:lpstr>Makefile Variables</vt:lpstr>
      <vt:lpstr>Rules Without Prerequisites</vt:lpstr>
      <vt:lpstr>A Complete Makefile</vt:lpstr>
      <vt:lpstr>A Complete Makefile</vt:lpstr>
      <vt:lpstr>A Complete Makefile</vt:lpstr>
      <vt:lpstr>A Complete Makefile</vt:lpstr>
      <vt:lpstr>Running make</vt:lpstr>
      <vt:lpstr>Examples using make</vt:lpstr>
      <vt:lpstr>Examples using make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Dwight Barnette</dc:creator>
  <cp:lastModifiedBy>William C McQuain</cp:lastModifiedBy>
  <cp:revision>206</cp:revision>
  <cp:lastPrinted>2021-09-20T16:48:20Z</cp:lastPrinted>
  <dcterms:created xsi:type="dcterms:W3CDTF">1998-08-05T19:51:03Z</dcterms:created>
  <dcterms:modified xsi:type="dcterms:W3CDTF">2021-09-23T13:02:20Z</dcterms:modified>
</cp:coreProperties>
</file>