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258" r:id="rId2"/>
    <p:sldId id="265" r:id="rId3"/>
    <p:sldId id="267" r:id="rId4"/>
    <p:sldId id="280" r:id="rId5"/>
    <p:sldId id="279" r:id="rId6"/>
    <p:sldId id="264" r:id="rId7"/>
    <p:sldId id="270" r:id="rId8"/>
    <p:sldId id="268" r:id="rId9"/>
    <p:sldId id="263" r:id="rId10"/>
    <p:sldId id="262" r:id="rId11"/>
    <p:sldId id="271" r:id="rId12"/>
    <p:sldId id="272" r:id="rId13"/>
    <p:sldId id="274" r:id="rId14"/>
    <p:sldId id="273" r:id="rId15"/>
    <p:sldId id="275" r:id="rId16"/>
    <p:sldId id="276" r:id="rId17"/>
    <p:sldId id="277" r:id="rId18"/>
    <p:sldId id="278" r:id="rId19"/>
  </p:sldIdLst>
  <p:sldSz cx="9144000" cy="6858000" type="overhead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FF6600"/>
    <a:srgbClr val="660000"/>
    <a:srgbClr val="FF3300"/>
    <a:srgbClr val="990033"/>
    <a:srgbClr val="800000"/>
    <a:srgbClr val="990000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696" autoAdjust="0"/>
    <p:restoredTop sz="95889" autoAdjust="0"/>
  </p:normalViewPr>
  <p:slideViewPr>
    <p:cSldViewPr>
      <p:cViewPr varScale="1">
        <p:scale>
          <a:sx n="97" d="100"/>
          <a:sy n="97" d="100"/>
        </p:scale>
        <p:origin x="70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2136" y="2004"/>
      </p:cViewPr>
      <p:guideLst>
        <p:guide orient="horz" pos="2927"/>
        <p:guide pos="220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5.xml"/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6400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80" tIns="44140" rIns="88280" bIns="4414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r>
              <a:rPr lang="en-US" dirty="0"/>
              <a:t>CS </a:t>
            </a:r>
            <a:r>
              <a:rPr lang="en-US" dirty="0" smtClean="0"/>
              <a:t>2505 Computer Organization I</a:t>
            </a: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5521" y="0"/>
            <a:ext cx="3065529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80" tIns="44140" rIns="88280" bIns="4414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0658"/>
            <a:ext cx="3064007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80" tIns="44140" rIns="88280" bIns="4414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r>
              <a:rPr lang="en-US" dirty="0"/>
              <a:t>©William D </a:t>
            </a:r>
            <a:r>
              <a:rPr lang="en-US" dirty="0" err="1"/>
              <a:t>McQuain</a:t>
            </a:r>
            <a:r>
              <a:rPr lang="en-US" dirty="0"/>
              <a:t>, </a:t>
            </a:r>
            <a:r>
              <a:rPr lang="en-US" dirty="0" smtClean="0"/>
              <a:t>2005-2014</a:t>
            </a:r>
            <a:endParaRPr lang="en-US" dirty="0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5521" y="8830658"/>
            <a:ext cx="3065529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80" tIns="44140" rIns="88280" bIns="44140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56B131E9-DD43-438D-B4BC-36FA9AA315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488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0" rIns="93162" bIns="46580" numCol="1" anchor="t" anchorCtr="0" compatLnSpc="1">
            <a:prstTxWarp prst="textNoShape">
              <a:avLst/>
            </a:prstTxWarp>
          </a:bodyPr>
          <a:lstStyle>
            <a:lvl1pPr defTabSz="931845"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57" y="1"/>
            <a:ext cx="3038144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0" rIns="93162" bIns="46580" numCol="1" anchor="t" anchorCtr="0" compatLnSpc="1">
            <a:prstTxWarp prst="textNoShape">
              <a:avLst/>
            </a:prstTxWarp>
          </a:bodyPr>
          <a:lstStyle>
            <a:lvl1pPr algn="r" defTabSz="931845"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49613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46" y="711679"/>
            <a:ext cx="4083315" cy="7923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0" rIns="93162" bIns="465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195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0" rIns="93162" bIns="46580" numCol="1" anchor="b" anchorCtr="0" compatLnSpc="1">
            <a:prstTxWarp prst="textNoShape">
              <a:avLst/>
            </a:prstTxWarp>
          </a:bodyPr>
          <a:lstStyle>
            <a:lvl1pPr defTabSz="931845"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57" y="8832195"/>
            <a:ext cx="3038144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0" rIns="93162" bIns="46580" numCol="1" anchor="b" anchorCtr="0" compatLnSpc="1">
            <a:prstTxWarp prst="textNoShape">
              <a:avLst/>
            </a:prstTxWarp>
          </a:bodyPr>
          <a:lstStyle>
            <a:lvl1pPr algn="r" defTabSz="931845">
              <a:defRPr sz="1000"/>
            </a:lvl1pPr>
          </a:lstStyle>
          <a:p>
            <a:pPr>
              <a:defRPr/>
            </a:pPr>
            <a:fld id="{F9A41412-6F45-4131-9FEF-6B10BEE3C5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62126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A41412-6F45-4131-9FEF-6B10BEE3C54D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0891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A41412-6F45-4131-9FEF-6B10BEE3C54D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2074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A41412-6F45-4131-9FEF-6B10BEE3C54D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8016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A41412-6F45-4131-9FEF-6B10BEE3C54D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73369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A41412-6F45-4131-9FEF-6B10BEE3C54D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7370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A41412-6F45-4131-9FEF-6B10BEE3C54D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0005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A41412-6F45-4131-9FEF-6B10BEE3C54D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75913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A41412-6F45-4131-9FEF-6B10BEE3C54D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83682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A41412-6F45-4131-9FEF-6B10BEE3C54D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58827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A41412-6F45-4131-9FEF-6B10BEE3C54D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5731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079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4307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54"/>
          <p:cNvGrpSpPr>
            <a:grpSpLocks/>
          </p:cNvGrpSpPr>
          <p:nvPr/>
        </p:nvGrpSpPr>
        <p:grpSpPr bwMode="auto">
          <a:xfrm>
            <a:off x="381000" y="609600"/>
            <a:ext cx="8610600" cy="5867400"/>
            <a:chOff x="240" y="384"/>
            <a:chExt cx="5424" cy="3696"/>
          </a:xfrm>
        </p:grpSpPr>
        <p:sp>
          <p:nvSpPr>
            <p:cNvPr id="1042" name="Rectangle 4"/>
            <p:cNvSpPr>
              <a:spLocks noChangeArrowheads="1"/>
            </p:cNvSpPr>
            <p:nvPr/>
          </p:nvSpPr>
          <p:spPr bwMode="auto">
            <a:xfrm>
              <a:off x="245" y="386"/>
              <a:ext cx="5412" cy="3694"/>
            </a:xfrm>
            <a:prstGeom prst="rect">
              <a:avLst/>
            </a:pr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Freeform 5"/>
            <p:cNvSpPr>
              <a:spLocks/>
            </p:cNvSpPr>
            <p:nvPr/>
          </p:nvSpPr>
          <p:spPr bwMode="auto">
            <a:xfrm>
              <a:off x="240" y="384"/>
              <a:ext cx="5412" cy="3695"/>
            </a:xfrm>
            <a:custGeom>
              <a:avLst/>
              <a:gdLst>
                <a:gd name="T0" fmla="*/ 6186 w 5269"/>
                <a:gd name="T1" fmla="*/ 0 h 2977"/>
                <a:gd name="T2" fmla="*/ 0 w 5269"/>
                <a:gd name="T3" fmla="*/ 0 h 2977"/>
                <a:gd name="T4" fmla="*/ 0 w 5269"/>
                <a:gd name="T5" fmla="*/ 10883 h 29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269" h="2977">
                  <a:moveTo>
                    <a:pt x="5268" y="0"/>
                  </a:moveTo>
                  <a:lnTo>
                    <a:pt x="0" y="0"/>
                  </a:lnTo>
                  <a:lnTo>
                    <a:pt x="0" y="2976"/>
                  </a:lnTo>
                </a:path>
              </a:pathLst>
            </a:custGeom>
            <a:noFill/>
            <a:ln w="12700" cap="rnd" cmpd="sng">
              <a:solidFill>
                <a:srgbClr val="B2B2B2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Freeform 6"/>
            <p:cNvSpPr>
              <a:spLocks/>
            </p:cNvSpPr>
            <p:nvPr/>
          </p:nvSpPr>
          <p:spPr bwMode="auto">
            <a:xfrm>
              <a:off x="252" y="384"/>
              <a:ext cx="5412" cy="3695"/>
            </a:xfrm>
            <a:custGeom>
              <a:avLst/>
              <a:gdLst>
                <a:gd name="T0" fmla="*/ 6186 w 5269"/>
                <a:gd name="T1" fmla="*/ 0 h 2977"/>
                <a:gd name="T2" fmla="*/ 6186 w 5269"/>
                <a:gd name="T3" fmla="*/ 10883 h 2977"/>
                <a:gd name="T4" fmla="*/ 0 w 5269"/>
                <a:gd name="T5" fmla="*/ 10883 h 29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269" h="2977">
                  <a:moveTo>
                    <a:pt x="5268" y="0"/>
                  </a:moveTo>
                  <a:lnTo>
                    <a:pt x="5268" y="2976"/>
                  </a:lnTo>
                  <a:lnTo>
                    <a:pt x="0" y="2976"/>
                  </a:lnTo>
                </a:path>
              </a:pathLst>
            </a:custGeom>
            <a:noFill/>
            <a:ln w="127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71450"/>
            <a:ext cx="57912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685800"/>
            <a:ext cx="84582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0"/>
            <a:r>
              <a:rPr lang="en-US" altLang="en-US" dirty="0" smtClean="0"/>
              <a:t>Second Level</a:t>
            </a:r>
          </a:p>
          <a:p>
            <a:pPr lvl="0"/>
            <a:r>
              <a:rPr lang="en-US" altLang="en-US" dirty="0" smtClean="0"/>
              <a:t>Third Level</a:t>
            </a:r>
          </a:p>
          <a:p>
            <a:pPr lvl="0"/>
            <a:r>
              <a:rPr lang="en-US" altLang="en-US" dirty="0" smtClean="0"/>
              <a:t>Fourth Level</a:t>
            </a:r>
          </a:p>
          <a:p>
            <a:pPr lvl="0"/>
            <a:r>
              <a:rPr lang="en-US" altLang="en-US" dirty="0" smtClean="0"/>
              <a:t>Fifth Level</a:t>
            </a:r>
          </a:p>
        </p:txBody>
      </p:sp>
      <p:grpSp>
        <p:nvGrpSpPr>
          <p:cNvPr id="1029" name="Group 55"/>
          <p:cNvGrpSpPr>
            <a:grpSpLocks/>
          </p:cNvGrpSpPr>
          <p:nvPr/>
        </p:nvGrpSpPr>
        <p:grpSpPr bwMode="auto">
          <a:xfrm>
            <a:off x="39688" y="161925"/>
            <a:ext cx="276225" cy="319088"/>
            <a:chOff x="25" y="102"/>
            <a:chExt cx="173" cy="201"/>
          </a:xfrm>
          <a:solidFill>
            <a:srgbClr val="FF6600"/>
          </a:solidFill>
        </p:grpSpPr>
        <p:sp>
          <p:nvSpPr>
            <p:cNvPr id="1039" name="Rectangle 25"/>
            <p:cNvSpPr>
              <a:spLocks noChangeArrowheads="1"/>
            </p:cNvSpPr>
            <p:nvPr/>
          </p:nvSpPr>
          <p:spPr bwMode="auto">
            <a:xfrm>
              <a:off x="25" y="102"/>
              <a:ext cx="172" cy="20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Freeform 26"/>
            <p:cNvSpPr>
              <a:spLocks/>
            </p:cNvSpPr>
            <p:nvPr/>
          </p:nvSpPr>
          <p:spPr bwMode="auto">
            <a:xfrm>
              <a:off x="25" y="102"/>
              <a:ext cx="173" cy="201"/>
            </a:xfrm>
            <a:custGeom>
              <a:avLst/>
              <a:gdLst>
                <a:gd name="T0" fmla="*/ 99 w 193"/>
                <a:gd name="T1" fmla="*/ 0 h 721"/>
                <a:gd name="T2" fmla="*/ 0 w 193"/>
                <a:gd name="T3" fmla="*/ 0 h 721"/>
                <a:gd name="T4" fmla="*/ 0 w 193"/>
                <a:gd name="T5" fmla="*/ 0 h 72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3" h="721">
                  <a:moveTo>
                    <a:pt x="192" y="0"/>
                  </a:moveTo>
                  <a:lnTo>
                    <a:pt x="0" y="0"/>
                  </a:lnTo>
                  <a:lnTo>
                    <a:pt x="0" y="72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 cap="rnd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Freeform 27"/>
            <p:cNvSpPr>
              <a:spLocks/>
            </p:cNvSpPr>
            <p:nvPr/>
          </p:nvSpPr>
          <p:spPr bwMode="auto">
            <a:xfrm>
              <a:off x="25" y="102"/>
              <a:ext cx="173" cy="201"/>
            </a:xfrm>
            <a:custGeom>
              <a:avLst/>
              <a:gdLst>
                <a:gd name="T0" fmla="*/ 99 w 193"/>
                <a:gd name="T1" fmla="*/ 0 h 721"/>
                <a:gd name="T2" fmla="*/ 99 w 193"/>
                <a:gd name="T3" fmla="*/ 0 h 721"/>
                <a:gd name="T4" fmla="*/ 0 w 193"/>
                <a:gd name="T5" fmla="*/ 0 h 72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3" h="721">
                  <a:moveTo>
                    <a:pt x="192" y="0"/>
                  </a:moveTo>
                  <a:lnTo>
                    <a:pt x="192" y="720"/>
                  </a:lnTo>
                  <a:lnTo>
                    <a:pt x="0" y="72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 cap="rnd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0" name="Group 56"/>
          <p:cNvGrpSpPr>
            <a:grpSpLocks/>
          </p:cNvGrpSpPr>
          <p:nvPr/>
        </p:nvGrpSpPr>
        <p:grpSpPr bwMode="auto">
          <a:xfrm>
            <a:off x="122238" y="600075"/>
            <a:ext cx="106362" cy="5876925"/>
            <a:chOff x="77" y="378"/>
            <a:chExt cx="67" cy="3702"/>
          </a:xfrm>
          <a:solidFill>
            <a:srgbClr val="660000"/>
          </a:solidFill>
        </p:grpSpPr>
        <p:sp>
          <p:nvSpPr>
            <p:cNvPr id="1036" name="Rectangle 41"/>
            <p:cNvSpPr>
              <a:spLocks noChangeArrowheads="1"/>
            </p:cNvSpPr>
            <p:nvPr/>
          </p:nvSpPr>
          <p:spPr bwMode="auto">
            <a:xfrm flipH="1" flipV="1">
              <a:off x="77" y="383"/>
              <a:ext cx="67" cy="36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Freeform 42"/>
            <p:cNvSpPr>
              <a:spLocks/>
            </p:cNvSpPr>
            <p:nvPr/>
          </p:nvSpPr>
          <p:spPr bwMode="auto">
            <a:xfrm flipH="1" flipV="1">
              <a:off x="77" y="378"/>
              <a:ext cx="67" cy="3702"/>
            </a:xfrm>
            <a:custGeom>
              <a:avLst/>
              <a:gdLst>
                <a:gd name="T0" fmla="*/ 0 w 193"/>
                <a:gd name="T1" fmla="*/ 0 h 721"/>
                <a:gd name="T2" fmla="*/ 0 w 193"/>
                <a:gd name="T3" fmla="*/ 0 h 721"/>
                <a:gd name="T4" fmla="*/ 0 w 193"/>
                <a:gd name="T5" fmla="*/ 13193117 h 72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3" h="721">
                  <a:moveTo>
                    <a:pt x="192" y="0"/>
                  </a:moveTo>
                  <a:lnTo>
                    <a:pt x="0" y="0"/>
                  </a:lnTo>
                  <a:lnTo>
                    <a:pt x="0" y="72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 cap="rnd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43"/>
            <p:cNvSpPr>
              <a:spLocks/>
            </p:cNvSpPr>
            <p:nvPr/>
          </p:nvSpPr>
          <p:spPr bwMode="auto">
            <a:xfrm flipH="1" flipV="1">
              <a:off x="77" y="378"/>
              <a:ext cx="67" cy="3702"/>
            </a:xfrm>
            <a:custGeom>
              <a:avLst/>
              <a:gdLst>
                <a:gd name="T0" fmla="*/ 0 w 193"/>
                <a:gd name="T1" fmla="*/ 0 h 721"/>
                <a:gd name="T2" fmla="*/ 0 w 193"/>
                <a:gd name="T3" fmla="*/ 13193117 h 721"/>
                <a:gd name="T4" fmla="*/ 0 w 193"/>
                <a:gd name="T5" fmla="*/ 13193117 h 72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3" h="721">
                  <a:moveTo>
                    <a:pt x="192" y="0"/>
                  </a:moveTo>
                  <a:lnTo>
                    <a:pt x="192" y="720"/>
                  </a:lnTo>
                  <a:lnTo>
                    <a:pt x="0" y="72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 cap="rnd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1" name="Rectangle 48"/>
          <p:cNvSpPr>
            <a:spLocks noChangeArrowheads="1"/>
          </p:cNvSpPr>
          <p:nvPr/>
        </p:nvSpPr>
        <p:spPr bwMode="auto">
          <a:xfrm>
            <a:off x="6553200" y="152620"/>
            <a:ext cx="2135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7" rIns="92075" bIns="46037">
            <a:spAutoFit/>
          </a:bodyPr>
          <a:lstStyle/>
          <a:p>
            <a:r>
              <a:rPr lang="en-US" altLang="en-US" sz="1800" dirty="0">
                <a:latin typeface="Arial" charset="0"/>
                <a:cs typeface="Arial" charset="0"/>
              </a:rPr>
              <a:t>Shell Configuration</a:t>
            </a:r>
            <a:endParaRPr lang="en-US" altLang="en-US" sz="1800" b="1" dirty="0">
              <a:latin typeface="Arial" charset="0"/>
              <a:cs typeface="Arial" charset="0"/>
            </a:endParaRPr>
          </a:p>
        </p:txBody>
      </p:sp>
      <p:sp>
        <p:nvSpPr>
          <p:cNvPr id="1032" name="Rectangle 50"/>
          <p:cNvSpPr>
            <a:spLocks noChangeArrowheads="1"/>
          </p:cNvSpPr>
          <p:nvPr/>
        </p:nvSpPr>
        <p:spPr bwMode="auto">
          <a:xfrm>
            <a:off x="3201988" y="6497638"/>
            <a:ext cx="266541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 sz="1600" b="1">
                <a:solidFill>
                  <a:srgbClr val="660000"/>
                </a:solidFill>
                <a:latin typeface="Arial" charset="0"/>
              </a:rPr>
              <a:t> Computer Organization I</a:t>
            </a:r>
          </a:p>
        </p:txBody>
      </p:sp>
      <p:sp>
        <p:nvSpPr>
          <p:cNvPr id="1033" name="Text Box 59"/>
          <p:cNvSpPr txBox="1">
            <a:spLocks noChangeArrowheads="1"/>
          </p:cNvSpPr>
          <p:nvPr userDrawn="1"/>
        </p:nvSpPr>
        <p:spPr bwMode="auto">
          <a:xfrm>
            <a:off x="8610600" y="152400"/>
            <a:ext cx="609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fld id="{5020FD06-FFB8-461A-B4F2-5903788FBD30}" type="slidenum">
              <a:rPr lang="en-US" sz="1800" smtClean="0">
                <a:latin typeface="Arial" charset="0"/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sz="1800" dirty="0" smtClean="0">
              <a:latin typeface="Arial" charset="0"/>
            </a:endParaRPr>
          </a:p>
        </p:txBody>
      </p:sp>
      <p:sp>
        <p:nvSpPr>
          <p:cNvPr id="1034" name="Text Box 21"/>
          <p:cNvSpPr txBox="1">
            <a:spLocks noChangeArrowheads="1"/>
          </p:cNvSpPr>
          <p:nvPr userDrawn="1"/>
        </p:nvSpPr>
        <p:spPr bwMode="auto">
          <a:xfrm>
            <a:off x="304800" y="652145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rgbClr val="660000"/>
                </a:solidFill>
                <a:latin typeface="Arial" charset="0"/>
              </a:rPr>
              <a:t>CS</a:t>
            </a:r>
            <a:r>
              <a:rPr lang="en-US" sz="1400" b="1" dirty="0" smtClean="0">
                <a:solidFill>
                  <a:srgbClr val="FF6600"/>
                </a:solidFill>
                <a:latin typeface="Arial" charset="0"/>
              </a:rPr>
              <a:t>@</a:t>
            </a:r>
            <a:r>
              <a:rPr lang="en-US" sz="1400" b="1" dirty="0" smtClean="0">
                <a:solidFill>
                  <a:srgbClr val="660000"/>
                </a:solidFill>
                <a:latin typeface="Arial" charset="0"/>
              </a:rPr>
              <a:t>VT</a:t>
            </a:r>
          </a:p>
        </p:txBody>
      </p:sp>
      <p:sp>
        <p:nvSpPr>
          <p:cNvPr id="1035" name="Text Box 22"/>
          <p:cNvSpPr txBox="1">
            <a:spLocks noChangeArrowheads="1"/>
          </p:cNvSpPr>
          <p:nvPr userDrawn="1"/>
        </p:nvSpPr>
        <p:spPr bwMode="auto">
          <a:xfrm>
            <a:off x="6781800" y="6553200"/>
            <a:ext cx="2286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sz="1200" b="1" dirty="0" smtClean="0">
                <a:solidFill>
                  <a:srgbClr val="660000"/>
                </a:solidFill>
                <a:latin typeface="Arial" charset="0"/>
              </a:rPr>
              <a:t>©</a:t>
            </a:r>
            <a:r>
              <a:rPr lang="en-US" sz="1200" b="1" dirty="0" smtClean="0">
                <a:solidFill>
                  <a:srgbClr val="660000"/>
                </a:solidFill>
                <a:latin typeface="Arial" charset="0"/>
              </a:rPr>
              <a:t>2005-2020</a:t>
            </a:r>
            <a:r>
              <a:rPr lang="en-US" sz="1200" b="1" baseline="0" dirty="0" smtClean="0">
                <a:solidFill>
                  <a:srgbClr val="660000"/>
                </a:solidFill>
                <a:latin typeface="Arial" charset="0"/>
              </a:rPr>
              <a:t> WD</a:t>
            </a:r>
            <a:r>
              <a:rPr lang="en-US" sz="1200" b="1" dirty="0" smtClean="0">
                <a:solidFill>
                  <a:srgbClr val="660000"/>
                </a:solidFill>
                <a:latin typeface="Arial" charset="0"/>
              </a:rPr>
              <a:t> </a:t>
            </a:r>
            <a:r>
              <a:rPr lang="en-US" sz="1200" b="1" dirty="0" smtClean="0">
                <a:solidFill>
                  <a:srgbClr val="660000"/>
                </a:solidFill>
                <a:latin typeface="Arial" charset="0"/>
              </a:rPr>
              <a:t>McQuain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elvetic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elvetic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elvetic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Monotype Sorts" pitchFamily="2" charset="2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Monotype Sorts" pitchFamily="2" charset="2"/>
        <a:buChar char="n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12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12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12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12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r>
              <a:rPr lang="en-US" altLang="en-US" dirty="0" smtClean="0">
                <a:latin typeface="Arial" charset="0"/>
                <a:cs typeface="Arial" charset="0"/>
              </a:rPr>
              <a:t>Environment Variables</a:t>
            </a:r>
          </a:p>
        </p:txBody>
      </p:sp>
      <p:sp>
        <p:nvSpPr>
          <p:cNvPr id="2051" name="TextBox 1"/>
          <p:cNvSpPr txBox="1">
            <a:spLocks noChangeArrowheads="1"/>
          </p:cNvSpPr>
          <p:nvPr/>
        </p:nvSpPr>
        <p:spPr bwMode="auto">
          <a:xfrm>
            <a:off x="381000" y="762000"/>
            <a:ext cx="8610600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A shell is simply a program that supplies certain services to users.</a:t>
            </a:r>
          </a:p>
          <a:p>
            <a:endParaRPr lang="en-US" sz="1800" dirty="0"/>
          </a:p>
          <a:p>
            <a:r>
              <a:rPr lang="en-US" sz="1800" dirty="0"/>
              <a:t>As such, a shell may take parameters whose values modify or define certain behaviors.</a:t>
            </a:r>
          </a:p>
          <a:p>
            <a:endParaRPr lang="en-US" sz="1800" dirty="0"/>
          </a:p>
          <a:p>
            <a:r>
              <a:rPr lang="en-US" sz="1800" dirty="0"/>
              <a:t>These parameters (or </a:t>
            </a:r>
            <a:r>
              <a:rPr lang="en-US" sz="1800" i="1" dirty="0"/>
              <a:t>shell variables</a:t>
            </a:r>
            <a:r>
              <a:rPr lang="en-US" sz="1800" dirty="0"/>
              <a:t> or global </a:t>
            </a:r>
            <a:r>
              <a:rPr lang="en-US" sz="1800" i="1" dirty="0"/>
              <a:t>environment variables</a:t>
            </a:r>
            <a:r>
              <a:rPr lang="en-US" sz="1800" dirty="0"/>
              <a:t>) typically have values that are set in certain </a:t>
            </a:r>
            <a:r>
              <a:rPr lang="en-US" sz="1800" i="1" dirty="0"/>
              <a:t>configuration files</a:t>
            </a:r>
            <a:r>
              <a:rPr lang="en-US" sz="1800" dirty="0"/>
              <a:t>.</a:t>
            </a:r>
          </a:p>
          <a:p>
            <a:endParaRPr lang="en-US" sz="1800" dirty="0"/>
          </a:p>
          <a:p>
            <a:r>
              <a:rPr lang="en-US" sz="1800" dirty="0"/>
              <a:t>When you install Linux, or use your rlogin account, many of these parameters will have default values determined by the system administrator or by Linux installer.</a:t>
            </a:r>
          </a:p>
          <a:p>
            <a:endParaRPr lang="en-US" sz="1800" dirty="0"/>
          </a:p>
          <a:p>
            <a:r>
              <a:rPr lang="en-US" sz="1800" dirty="0"/>
              <a:t>You may generally modify those default values and even define new parameters by editing configuration files within your home directory.</a:t>
            </a:r>
          </a:p>
          <a:p>
            <a:endParaRPr lang="en-US" sz="1800" dirty="0"/>
          </a:p>
          <a:p>
            <a:r>
              <a:rPr lang="en-US" sz="1800" dirty="0"/>
              <a:t>Open a bash shell and enter the command </a:t>
            </a:r>
            <a:r>
              <a:rPr lang="en-US" sz="1800" b="1" dirty="0">
                <a:latin typeface="Arial" charset="0"/>
                <a:cs typeface="Arial" charset="0"/>
              </a:rPr>
              <a:t>$HOME</a:t>
            </a:r>
            <a:r>
              <a:rPr lang="en-US" sz="1800" dirty="0"/>
              <a:t>… this will show the current value of the environment variable </a:t>
            </a:r>
            <a:r>
              <a:rPr lang="en-US" sz="1800" b="1" dirty="0">
                <a:latin typeface="Arial" charset="0"/>
                <a:cs typeface="Arial" charset="0"/>
              </a:rPr>
              <a:t>HOME</a:t>
            </a:r>
            <a:r>
              <a:rPr lang="en-US" sz="1800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~/.</a:t>
            </a:r>
            <a:r>
              <a:rPr lang="en-US" dirty="0" err="1" smtClean="0">
                <a:latin typeface="Arial" charset="0"/>
                <a:cs typeface="Arial" charset="0"/>
              </a:rPr>
              <a:t>bashrc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9219" name="TextBox 2"/>
          <p:cNvSpPr txBox="1">
            <a:spLocks noChangeArrowheads="1"/>
          </p:cNvSpPr>
          <p:nvPr/>
        </p:nvSpPr>
        <p:spPr bwMode="auto">
          <a:xfrm>
            <a:off x="381000" y="762000"/>
            <a:ext cx="8610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/>
              <a:t>Here is a sample </a:t>
            </a:r>
            <a:r>
              <a:rPr lang="en-US" sz="1800" b="1">
                <a:latin typeface="Arial" charset="0"/>
                <a:cs typeface="Arial" charset="0"/>
              </a:rPr>
              <a:t>~/.bashrc</a:t>
            </a:r>
            <a:r>
              <a:rPr lang="en-US" sz="1800"/>
              <a:t> adapted from Sobell:</a:t>
            </a:r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1143000" y="1295400"/>
            <a:ext cx="7620000" cy="28931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[ -f /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bashrc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]; then  # if  global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bashrc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exists, run it</a:t>
            </a: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source /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bashrc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#   note:  no period in file name</a:t>
            </a: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fi </a:t>
            </a: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[ -d "$HOME/bin" ] ; then    # add user’s bin directory to path</a:t>
            </a: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PATH="$HOME/bin:$PATH"</a:t>
            </a: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fi</a:t>
            </a: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set -o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noclobber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# prevent silent overwriting of files</a:t>
            </a: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#    (by redirection)</a:t>
            </a:r>
          </a:p>
          <a:p>
            <a:pPr>
              <a:defRPr/>
            </a:pP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alias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rm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='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rm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–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               # always use interactive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rm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cmd</a:t>
            </a: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lias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cp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='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cp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–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               #    and interactive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cp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cmd</a:t>
            </a: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alias recent='history | tail'   # displays last few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cmds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run</a:t>
            </a: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alias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='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–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alF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</p:txBody>
      </p:sp>
      <p:sp>
        <p:nvSpPr>
          <p:cNvPr id="9221" name="TextBox 4"/>
          <p:cNvSpPr txBox="1">
            <a:spLocks noChangeArrowheads="1"/>
          </p:cNvSpPr>
          <p:nvPr/>
        </p:nvSpPr>
        <p:spPr bwMode="auto">
          <a:xfrm>
            <a:off x="381000" y="5373688"/>
            <a:ext cx="8610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b="1" dirty="0">
                <a:latin typeface="Arial" charset="0"/>
                <a:cs typeface="Arial" charset="0"/>
              </a:rPr>
              <a:t>alias</a:t>
            </a:r>
            <a:r>
              <a:rPr lang="en-US" sz="1800" dirty="0"/>
              <a:t> commands are a convenient way to create mnemonics for specialized execution of system commands.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Defining</a:t>
            </a:r>
            <a:r>
              <a:rPr lang="en-US" baseline="0" dirty="0" smtClean="0"/>
              <a:t> </a:t>
            </a:r>
            <a:r>
              <a:rPr lang="en-US" dirty="0" smtClean="0"/>
              <a:t>Aliases</a:t>
            </a:r>
            <a:endParaRPr lang="en-US" dirty="0"/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381000" y="685800"/>
            <a:ext cx="861060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b="1" dirty="0">
                <a:latin typeface="Arial" charset="0"/>
                <a:cs typeface="Arial" charset="0"/>
              </a:rPr>
              <a:t>alias</a:t>
            </a:r>
            <a:r>
              <a:rPr lang="en-US" sz="1800" dirty="0"/>
              <a:t> commands are a convenient way to create mnemonics for specialized execution of system commands. </a:t>
            </a:r>
            <a:endParaRPr lang="en-US" sz="1800" dirty="0" smtClean="0"/>
          </a:p>
          <a:p>
            <a:endParaRPr lang="en-US" sz="1800" dirty="0"/>
          </a:p>
          <a:p>
            <a:r>
              <a:rPr lang="en-US" sz="1800" dirty="0" smtClean="0"/>
              <a:t>The syntax (for the bash shell) is:</a:t>
            </a:r>
          </a:p>
          <a:p>
            <a:endParaRPr lang="en-US" sz="1800" dirty="0"/>
          </a:p>
          <a:p>
            <a:r>
              <a:rPr lang="en-US" sz="1800" dirty="0" smtClean="0"/>
              <a:t>	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alias &lt;mnemonic&gt;='command to be run'</a:t>
            </a:r>
          </a:p>
          <a:p>
            <a:endParaRPr lang="en-US" sz="1800" dirty="0" smtClean="0"/>
          </a:p>
          <a:p>
            <a:r>
              <a:rPr lang="en-US" sz="1800" dirty="0" smtClean="0"/>
              <a:t>There are no spaces around the equal sign, and the specification of the command to be run must be enclosed in single quotes if it contains spaces.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6697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Defining Aliases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62000" y="685800"/>
            <a:ext cx="7086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alias list='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gAFG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-t -r --time-style=long-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iso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</p:txBody>
      </p:sp>
      <p:sp>
        <p:nvSpPr>
          <p:cNvPr id="4" name="Rectangle 3"/>
          <p:cNvSpPr/>
          <p:nvPr/>
        </p:nvSpPr>
        <p:spPr>
          <a:xfrm>
            <a:off x="3276600" y="1219200"/>
            <a:ext cx="5562600" cy="116955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#1017 wdm@Centos65:code&gt; list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total 12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rw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rw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-r--. 1 3442 2014-10-23 22:34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BinaryInt.c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rw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rw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-r--. 1  816 2014-10-23 22:34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driver.c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rw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rw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-r--. 1 2183 2014-10-23 22:34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BinaryInt.h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3420" y="2895600"/>
            <a:ext cx="737549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-A, --almost-all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do not list implied . and ..</a:t>
            </a: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-F, --classify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append indicator (one of */=&gt;@|) to entries</a:t>
            </a: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-g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like -l, but do not list owner</a:t>
            </a: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-G, --no-group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in a long listing, don’t print group names</a:t>
            </a: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-r, --reverse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reverse order while sorting</a:t>
            </a:r>
          </a:p>
          <a:p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-t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sort by modification time</a:t>
            </a: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--time-style=STYLE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with  -l, show times using style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: full-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iso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long-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iso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iso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. . .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539060" y="1024932"/>
            <a:ext cx="2163947" cy="2029767"/>
          </a:xfrm>
          <a:custGeom>
            <a:avLst/>
            <a:gdLst>
              <a:gd name="connsiteX0" fmla="*/ 777274 w 2163947"/>
              <a:gd name="connsiteY0" fmla="*/ 2029767 h 2029767"/>
              <a:gd name="connsiteX1" fmla="*/ 284905 w 2163947"/>
              <a:gd name="connsiteY1" fmla="*/ 1537398 h 2029767"/>
              <a:gd name="connsiteX2" fmla="*/ 124131 w 2163947"/>
              <a:gd name="connsiteY2" fmla="*/ 874206 h 2029767"/>
              <a:gd name="connsiteX3" fmla="*/ 2163947 w 2163947"/>
              <a:gd name="connsiteY3" fmla="*/ 0 h 2029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3947" h="2029767">
                <a:moveTo>
                  <a:pt x="777274" y="2029767"/>
                </a:moveTo>
                <a:cubicBezTo>
                  <a:pt x="585518" y="1879879"/>
                  <a:pt x="393762" y="1729991"/>
                  <a:pt x="284905" y="1537398"/>
                </a:cubicBezTo>
                <a:cubicBezTo>
                  <a:pt x="176048" y="1344805"/>
                  <a:pt x="-189043" y="1130439"/>
                  <a:pt x="124131" y="874206"/>
                </a:cubicBezTo>
                <a:cubicBezTo>
                  <a:pt x="437305" y="617973"/>
                  <a:pt x="2163947" y="0"/>
                  <a:pt x="2163947" y="0"/>
                </a:cubicBezTo>
              </a:path>
            </a:pathLst>
          </a:custGeom>
          <a:noFill/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stealth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521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Shell Scripting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762000"/>
            <a:ext cx="86106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 smtClean="0">
                <a:latin typeface="+mn-lt"/>
              </a:rPr>
              <a:t>The shell supports a built-in programming language, called a scripting language.</a:t>
            </a:r>
          </a:p>
          <a:p>
            <a:pPr>
              <a:defRPr/>
            </a:pPr>
            <a:endParaRPr lang="en-US" sz="1800" dirty="0">
              <a:latin typeface="+mn-lt"/>
              <a:cs typeface="Arial" pitchFamily="34" charset="0"/>
            </a:endParaRPr>
          </a:p>
          <a:p>
            <a:pPr>
              <a:defRPr/>
            </a:pPr>
            <a:r>
              <a:rPr lang="en-US" sz="1800" dirty="0" smtClean="0">
                <a:latin typeface="+mn-lt"/>
                <a:cs typeface="Arial" pitchFamily="34" charset="0"/>
              </a:rPr>
              <a:t>(Different shells support different scripting languages.)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658070"/>
            <a:ext cx="86106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 smtClean="0">
                <a:latin typeface="+mn-lt"/>
              </a:rPr>
              <a:t>We will explore shell scripting in detail later in the course.</a:t>
            </a:r>
          </a:p>
          <a:p>
            <a:pPr>
              <a:defRPr/>
            </a:pPr>
            <a:endParaRPr lang="en-US" sz="1800" dirty="0">
              <a:latin typeface="+mn-lt"/>
              <a:cs typeface="Arial" pitchFamily="34" charset="0"/>
            </a:endParaRPr>
          </a:p>
          <a:p>
            <a:pPr>
              <a:defRPr/>
            </a:pPr>
            <a:r>
              <a:rPr lang="en-US" sz="1800" dirty="0" smtClean="0">
                <a:latin typeface="+mn-lt"/>
                <a:cs typeface="Arial" pitchFamily="34" charset="0"/>
              </a:rPr>
              <a:t>For now, we'll show a couple of examples to illustrate how the bash scripting language works.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55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62000" y="762000"/>
            <a:ext cx="8001000" cy="526297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first_vowel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                  # utility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called by piggy()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`expr index "$1"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aeiouAEIOU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`</a:t>
            </a:r>
          </a:p>
          <a:p>
            <a:pPr>
              <a:defRPr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defRPr/>
            </a:pP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piggy()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                        # translates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params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to pig-Latin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for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x;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                      # iterate through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params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first_vowel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             # locate first vowel in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="$?"                 # save return value from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first_vowel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>
              <a:defRPr/>
            </a:pP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[[ $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eq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1 ]];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then     # vowel is at front of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echo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-n $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x"way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"</a:t>
            </a: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else                             # vowel is not at front of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length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=`expr length "$x"`</a:t>
            </a: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prefix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=`expr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substr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"$x" 1 $((retval-1))`</a:t>
            </a: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suffix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=`expr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substr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"$x" $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$length`</a:t>
            </a: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echo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-n $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suffix$prefix"ay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"</a:t>
            </a: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fi</a:t>
            </a:r>
          </a:p>
          <a:p>
            <a:pPr>
              <a:defRPr/>
            </a:pP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done                           # end of for loop body</a:t>
            </a: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echo                           # bang out a newline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return 0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56056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09600" y="762000"/>
            <a:ext cx="8229600" cy="9541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first_vowel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                           # utility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called by piggy()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# no return type,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list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`expr index "$1"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aeiouAEIOU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`</a:t>
            </a: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09600" y="2286000"/>
            <a:ext cx="8229600" cy="7386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. .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first_vowel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  # call passes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syntax like command-line invocation</a:t>
            </a: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. .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09600" y="3505200"/>
            <a:ext cx="8001000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="$?"      # return value accessed as $?</a:t>
            </a:r>
          </a:p>
        </p:txBody>
      </p:sp>
    </p:spTree>
    <p:extLst>
      <p:ext uri="{BB962C8B-B14F-4D97-AF65-F5344CB8AC3E}">
        <p14:creationId xmlns:p14="http://schemas.microsoft.com/office/powerpoint/2010/main" val="84667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09600" y="914400"/>
            <a:ext cx="8001000" cy="16004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. .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piggy()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pPr>
              <a:defRPr/>
            </a:pP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for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x;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     # have for-loop construct; this iterates over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params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. . .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done          # do/done pair delimit body of loop</a:t>
            </a: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. . .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09600" y="914400"/>
            <a:ext cx="8001000" cy="31085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. . .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[[ $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eq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1 ]];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then     # have if-then construct</a:t>
            </a:r>
          </a:p>
          <a:p>
            <a:pPr>
              <a:defRPr/>
            </a:pP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echo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-n $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x"way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"</a:t>
            </a:r>
          </a:p>
          <a:p>
            <a:pPr>
              <a:defRPr/>
            </a:pP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else                             # else is optional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length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=`expr length "$x"`</a:t>
            </a: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prefix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=`expr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substr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"$x" 1 $((retval-1))`</a:t>
            </a: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suffix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=`expr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substr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"$x" $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$length`</a:t>
            </a: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echo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-n $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suffix$prefix"ay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"</a:t>
            </a:r>
          </a:p>
          <a:p>
            <a:pPr>
              <a:defRPr/>
            </a:pP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fi                    # if/fi pair delimit if body</a:t>
            </a:r>
          </a:p>
          <a:p>
            <a:pPr>
              <a:defRPr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. . .</a:t>
            </a:r>
          </a:p>
        </p:txBody>
      </p:sp>
    </p:spTree>
    <p:extLst>
      <p:ext uri="{BB962C8B-B14F-4D97-AF65-F5344CB8AC3E}">
        <p14:creationId xmlns:p14="http://schemas.microsoft.com/office/powerpoint/2010/main" val="286847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Adding</a:t>
            </a:r>
            <a:r>
              <a:rPr lang="en-US" baseline="0" dirty="0" smtClean="0"/>
              <a:t> Function to Shell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762000"/>
            <a:ext cx="86106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 smtClean="0">
                <a:latin typeface="+mn-lt"/>
              </a:rPr>
              <a:t>If we add the function(s) to the 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bashrc</a:t>
            </a:r>
            <a:r>
              <a:rPr lang="en-US" sz="1800" dirty="0" smtClean="0">
                <a:latin typeface="+mn-lt"/>
              </a:rPr>
              <a:t> file, they become available in future shell invocations: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3745468"/>
            <a:ext cx="861060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 smtClean="0">
                <a:latin typeface="+mn-lt"/>
              </a:rPr>
              <a:t>Of course, this is just a "joke" function... 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1447800"/>
            <a:ext cx="6553200" cy="203132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#1004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: ~&gt; source .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bashrc</a:t>
            </a:r>
            <a:endParaRPr lang="en-US" sz="1400" b="1" dirty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  <a:p>
            <a:endParaRPr lang="en-US" sz="1400" b="1" dirty="0" smtClean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  <a:p>
            <a:endParaRPr lang="en-US" sz="1400" b="1" dirty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  <a:p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#1006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: ~&gt; piggy wash your hands</a:t>
            </a:r>
          </a:p>
          <a:p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ashway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ouryay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andshay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</a:t>
            </a:r>
          </a:p>
          <a:p>
            <a:endParaRPr lang="en-US" sz="1400" b="1" dirty="0" smtClean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  <a:p>
            <a:endParaRPr lang="en-US" sz="1400" b="1" dirty="0" smtClean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  <a:p>
            <a:r>
              <a:rPr lang="en-US" sz="1400" b="1" dirty="0" smtClean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#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1007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: ~&gt; piggy we are pilgrims in an unholy land</a:t>
            </a:r>
          </a:p>
          <a:p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eway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areway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ilgrimspay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inway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anway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unholyway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andlay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29400" y="1447800"/>
            <a:ext cx="2286000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eloads" .</a:t>
            </a:r>
            <a:r>
              <a:rPr lang="en-US" sz="1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bashrc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813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990600"/>
            <a:ext cx="8153400" cy="35394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protect() {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if [[ $# -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eq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0 ]];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then                    # check for a parameter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"Invocation:  protect filename"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1;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fi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if [[ ! -f $1 ]];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then                     # see if it's a regular file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echo "$1 is not a regular file."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2;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fi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chmod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g-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rwx,o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rwx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    # if so, remove all group/other access to it</a:t>
            </a:r>
          </a:p>
          <a:p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return 0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A More Useful Function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19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The Path Variable</a:t>
            </a: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381000" y="649236"/>
            <a:ext cx="8610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The environment variable that is most often encountered is the </a:t>
            </a:r>
            <a:r>
              <a:rPr lang="en-US" sz="1800" b="1" dirty="0">
                <a:latin typeface="Arial" charset="0"/>
                <a:cs typeface="Arial" charset="0"/>
              </a:rPr>
              <a:t>PATH</a:t>
            </a:r>
            <a:r>
              <a:rPr lang="en-US" sz="1800" dirty="0"/>
              <a:t> variable, which determines which directories the shell will search (and in what order) when the shell attempts to locate programs you are attempting to execute.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381000" y="2873276"/>
            <a:ext cx="86106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We see that the default </a:t>
            </a:r>
            <a:r>
              <a:rPr lang="en-US" sz="1800" b="1" dirty="0">
                <a:latin typeface="Arial" charset="0"/>
                <a:cs typeface="Arial" charset="0"/>
              </a:rPr>
              <a:t>PATH</a:t>
            </a:r>
            <a:r>
              <a:rPr lang="en-US" sz="1800" dirty="0"/>
              <a:t> for this </a:t>
            </a:r>
            <a:r>
              <a:rPr lang="en-US" sz="1800" dirty="0" smtClean="0"/>
              <a:t>CentOS installation </a:t>
            </a:r>
            <a:r>
              <a:rPr lang="en-US" sz="1800" dirty="0"/>
              <a:t>contains the directories:</a:t>
            </a:r>
          </a:p>
          <a:p>
            <a:endParaRPr lang="en-US" sz="1800" dirty="0"/>
          </a:p>
          <a:p>
            <a:r>
              <a:rPr lang="en-US" sz="1800" dirty="0"/>
              <a:t>	</a:t>
            </a:r>
            <a:r>
              <a:rPr lang="en-US" sz="1800" b="1" dirty="0">
                <a:latin typeface="Arial" charset="0"/>
                <a:cs typeface="Arial" charset="0"/>
              </a:rPr>
              <a:t>./</a:t>
            </a:r>
          </a:p>
          <a:p>
            <a:r>
              <a:rPr lang="en-US" sz="1800" b="1" dirty="0">
                <a:latin typeface="Arial" charset="0"/>
                <a:cs typeface="Arial" charset="0"/>
              </a:rPr>
              <a:t>	</a:t>
            </a:r>
            <a:r>
              <a:rPr lang="en-US" sz="1800" b="1" dirty="0" smtClean="0">
                <a:latin typeface="Arial" charset="0"/>
                <a:cs typeface="Arial" charset="0"/>
              </a:rPr>
              <a:t>/</a:t>
            </a:r>
            <a:r>
              <a:rPr lang="en-US" sz="1800" b="1" dirty="0" err="1" smtClean="0">
                <a:latin typeface="Arial" charset="0"/>
                <a:cs typeface="Arial" charset="0"/>
              </a:rPr>
              <a:t>usr</a:t>
            </a:r>
            <a:r>
              <a:rPr lang="en-US" sz="1800" b="1" dirty="0" smtClean="0">
                <a:latin typeface="Arial" charset="0"/>
                <a:cs typeface="Arial" charset="0"/>
              </a:rPr>
              <a:t>/local/bin</a:t>
            </a:r>
          </a:p>
          <a:p>
            <a:r>
              <a:rPr lang="en-US" sz="1800" dirty="0"/>
              <a:t>	</a:t>
            </a:r>
            <a:r>
              <a:rPr lang="en-US" sz="1800" b="1" dirty="0">
                <a:latin typeface="Arial" charset="0"/>
                <a:cs typeface="Arial" charset="0"/>
              </a:rPr>
              <a:t>/</a:t>
            </a:r>
            <a:r>
              <a:rPr lang="en-US" sz="1800" b="1" dirty="0" err="1" smtClean="0">
                <a:latin typeface="Arial" charset="0"/>
                <a:cs typeface="Arial" charset="0"/>
              </a:rPr>
              <a:t>usr</a:t>
            </a:r>
            <a:r>
              <a:rPr lang="en-US" sz="1800" b="1" dirty="0" smtClean="0">
                <a:latin typeface="Arial" charset="0"/>
                <a:cs typeface="Arial" charset="0"/>
              </a:rPr>
              <a:t>/local/</a:t>
            </a:r>
            <a:r>
              <a:rPr lang="en-US" sz="1800" b="1" dirty="0" err="1" smtClean="0">
                <a:latin typeface="Arial" charset="0"/>
                <a:cs typeface="Arial" charset="0"/>
              </a:rPr>
              <a:t>sbin</a:t>
            </a:r>
            <a:endParaRPr lang="en-US" sz="1800" b="1" dirty="0">
              <a:latin typeface="Arial" charset="0"/>
              <a:cs typeface="Arial" charset="0"/>
            </a:endParaRPr>
          </a:p>
          <a:p>
            <a:r>
              <a:rPr lang="en-US" sz="1800" dirty="0"/>
              <a:t>	</a:t>
            </a:r>
            <a:r>
              <a:rPr lang="en-US" sz="1800" b="1" dirty="0">
                <a:latin typeface="Arial" charset="0"/>
                <a:cs typeface="Arial" charset="0"/>
              </a:rPr>
              <a:t>/</a:t>
            </a:r>
            <a:r>
              <a:rPr lang="en-US" sz="1800" b="1" dirty="0" err="1" smtClean="0">
                <a:latin typeface="Arial" charset="0"/>
                <a:cs typeface="Arial" charset="0"/>
              </a:rPr>
              <a:t>usr</a:t>
            </a:r>
            <a:r>
              <a:rPr lang="en-US" sz="1800" b="1" dirty="0" smtClean="0">
                <a:latin typeface="Arial" charset="0"/>
                <a:cs typeface="Arial" charset="0"/>
              </a:rPr>
              <a:t>/bin</a:t>
            </a:r>
            <a:r>
              <a:rPr lang="en-US" sz="1800" b="1" dirty="0">
                <a:latin typeface="Arial" charset="0"/>
                <a:cs typeface="Arial" charset="0"/>
              </a:rPr>
              <a:t>		</a:t>
            </a:r>
            <a:r>
              <a:rPr lang="en-US" sz="1800" b="1" dirty="0" smtClean="0">
                <a:latin typeface="Arial" charset="0"/>
                <a:cs typeface="Arial" charset="0"/>
              </a:rPr>
              <a:t> 	</a:t>
            </a:r>
            <a:r>
              <a:rPr lang="en-US" sz="1800" dirty="0"/>
              <a:t>	</a:t>
            </a:r>
            <a:endParaRPr lang="en-US" sz="1800" dirty="0" smtClean="0"/>
          </a:p>
          <a:p>
            <a:r>
              <a:rPr lang="en-US" sz="1800" b="1" dirty="0">
                <a:latin typeface="Arial" charset="0"/>
                <a:cs typeface="Arial" charset="0"/>
              </a:rPr>
              <a:t>	</a:t>
            </a:r>
            <a:r>
              <a:rPr lang="en-US" sz="1800" b="1" dirty="0" smtClean="0">
                <a:latin typeface="Arial" charset="0"/>
                <a:cs typeface="Arial" charset="0"/>
              </a:rPr>
              <a:t>/</a:t>
            </a:r>
            <a:r>
              <a:rPr lang="en-US" sz="1800" b="1" dirty="0" err="1" smtClean="0">
                <a:latin typeface="Arial" charset="0"/>
                <a:cs typeface="Arial" charset="0"/>
              </a:rPr>
              <a:t>usr</a:t>
            </a:r>
            <a:r>
              <a:rPr lang="en-US" sz="1800" b="1" dirty="0" smtClean="0">
                <a:latin typeface="Arial" charset="0"/>
                <a:cs typeface="Arial" charset="0"/>
              </a:rPr>
              <a:t>/</a:t>
            </a:r>
            <a:r>
              <a:rPr lang="en-US" sz="1800" b="1" dirty="0" err="1" smtClean="0">
                <a:latin typeface="Arial" charset="0"/>
                <a:cs typeface="Arial" charset="0"/>
              </a:rPr>
              <a:t>sbin</a:t>
            </a:r>
            <a:endParaRPr lang="en-US" sz="1800" b="1" dirty="0" smtClean="0">
              <a:latin typeface="Arial" charset="0"/>
              <a:cs typeface="Arial" charset="0"/>
            </a:endParaRPr>
          </a:p>
          <a:p>
            <a:r>
              <a:rPr lang="en-US" sz="1800" b="1" dirty="0">
                <a:latin typeface="Arial" charset="0"/>
                <a:cs typeface="Arial" charset="0"/>
              </a:rPr>
              <a:t>	</a:t>
            </a:r>
            <a:r>
              <a:rPr lang="en-US" sz="1800" b="1" dirty="0" smtClean="0">
                <a:latin typeface="Arial" charset="0"/>
                <a:cs typeface="Arial" charset="0"/>
              </a:rPr>
              <a:t>/home/</a:t>
            </a:r>
            <a:r>
              <a:rPr lang="en-US" sz="1800" b="1" dirty="0" err="1" smtClean="0">
                <a:latin typeface="Arial" charset="0"/>
                <a:cs typeface="Arial" charset="0"/>
              </a:rPr>
              <a:t>wmcquain</a:t>
            </a:r>
            <a:r>
              <a:rPr lang="en-US" sz="1800" b="1" dirty="0" smtClean="0">
                <a:latin typeface="Arial" charset="0"/>
                <a:cs typeface="Arial" charset="0"/>
              </a:rPr>
              <a:t>/bin</a:t>
            </a:r>
            <a:endParaRPr lang="en-US" sz="1800" b="1" dirty="0">
              <a:latin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1852136"/>
            <a:ext cx="8153400" cy="73866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#1002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: ~&gt; $PATH</a:t>
            </a:r>
          </a:p>
          <a:p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-bash: </a:t>
            </a:r>
            <a:r>
              <a:rPr lang="en-US" sz="1400" b="1" dirty="0" smtClean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./:/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usr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/local/bin:/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usr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/local/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sbin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:/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usr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/bin:/</a:t>
            </a:r>
            <a:r>
              <a:rPr lang="en-US" sz="1400" b="1" dirty="0" err="1" smtClean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usr</a:t>
            </a:r>
            <a:r>
              <a:rPr lang="en-US" sz="1400" b="1" dirty="0" smtClean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/</a:t>
            </a:r>
            <a:r>
              <a:rPr lang="en-US" sz="1400" b="1" dirty="0" err="1" smtClean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sbin</a:t>
            </a:r>
            <a:r>
              <a:rPr lang="en-US" sz="1400" b="1" dirty="0" smtClean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:/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home/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/bin</a:t>
            </a:r>
            <a:r>
              <a:rPr lang="en-US" sz="1400" b="1" dirty="0" smtClean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:</a:t>
            </a:r>
            <a:endParaRPr lang="en-US" sz="1400" b="1" dirty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</p:txBody>
      </p:sp>
      <p:sp>
        <p:nvSpPr>
          <p:cNvPr id="8" name="TextBox 2"/>
          <p:cNvSpPr txBox="1">
            <a:spLocks noChangeArrowheads="1"/>
          </p:cNvSpPr>
          <p:nvPr/>
        </p:nvSpPr>
        <p:spPr bwMode="auto">
          <a:xfrm>
            <a:off x="4703506" y="3505200"/>
            <a:ext cx="357156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 smtClean="0"/>
              <a:t>By default, the shell will only find executables that are in these directories…</a:t>
            </a:r>
            <a:endParaRPr lang="en-US" sz="1800" dirty="0"/>
          </a:p>
        </p:txBody>
      </p:sp>
      <p:sp>
        <p:nvSpPr>
          <p:cNvPr id="9" name="TextBox 2"/>
          <p:cNvSpPr txBox="1">
            <a:spLocks noChangeArrowheads="1"/>
          </p:cNvSpPr>
          <p:nvPr/>
        </p:nvSpPr>
        <p:spPr bwMode="auto">
          <a:xfrm>
            <a:off x="4724400" y="4639270"/>
            <a:ext cx="357156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 smtClean="0"/>
              <a:t>… for executables in other directories, we'd have to include the path…</a:t>
            </a:r>
            <a:endParaRPr lang="en-US" sz="1800" dirty="0"/>
          </a:p>
        </p:txBody>
      </p:sp>
      <p:sp>
        <p:nvSpPr>
          <p:cNvPr id="10" name="TextBox 2"/>
          <p:cNvSpPr txBox="1">
            <a:spLocks noChangeArrowheads="1"/>
          </p:cNvSpPr>
          <p:nvPr/>
        </p:nvSpPr>
        <p:spPr bwMode="auto">
          <a:xfrm>
            <a:off x="4724400" y="5802868"/>
            <a:ext cx="35715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 smtClean="0"/>
              <a:t>… or modify 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PATH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7" grpId="0" animBg="1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Command not found…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4099" name="TextBox 2"/>
          <p:cNvSpPr txBox="1">
            <a:spLocks noChangeArrowheads="1"/>
          </p:cNvSpPr>
          <p:nvPr/>
        </p:nvSpPr>
        <p:spPr bwMode="auto">
          <a:xfrm>
            <a:off x="381000" y="762000"/>
            <a:ext cx="8610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 smtClean="0"/>
              <a:t>Here, we have an executable but the shell can't find it:</a:t>
            </a:r>
            <a:endParaRPr lang="en-US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1295400"/>
            <a:ext cx="7086600" cy="332398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#1007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: ~&gt;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ll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development/mergerv3</a:t>
            </a:r>
          </a:p>
          <a:p>
            <a:endParaRPr lang="en-US" sz="1400" b="1" dirty="0" smtClean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  <a:p>
            <a:r>
              <a:rPr lang="en-US" sz="1400" b="1" dirty="0" smtClean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rw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rw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-r--. 1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 3814 Mar  2 13:11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Config.c</a:t>
            </a:r>
            <a:endParaRPr lang="en-US" sz="1400" b="1" dirty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  <a:p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rw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rw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-r--. 1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  408 Mar  2 13:11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Config.h</a:t>
            </a:r>
            <a:endParaRPr lang="en-US" sz="1400" b="1" dirty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  <a:p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rw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rw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-r--. 1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10030 Mar  6 18:21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csvList.c</a:t>
            </a:r>
            <a:endParaRPr lang="en-US" sz="1400" b="1" dirty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  <a:p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rw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rw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-r--. 1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  850 Mar  2 13:48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csvList.h</a:t>
            </a:r>
            <a:endParaRPr lang="en-US" sz="1400" b="1" dirty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  <a:p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rwxrwxr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-x. 1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62120 Mar  6 18:23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csvmerger</a:t>
            </a:r>
            <a:endParaRPr lang="en-US" sz="1400" b="1" dirty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  <a:p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rw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rw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-r--. 1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 2599 Mar  2 13:47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csvmerger.c</a:t>
            </a:r>
            <a:endParaRPr lang="en-US" sz="1400" b="1" dirty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  <a:p>
            <a:r>
              <a:rPr lang="en-US" sz="1400" b="1" dirty="0" smtClean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rw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rw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-r--. 1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  904 Mar  6 18:23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Partners.c</a:t>
            </a:r>
            <a:endParaRPr lang="en-US" sz="1400" b="1" dirty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  <a:p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rw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rw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-r--. 1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  167 Mar  2 13:48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Partners.h</a:t>
            </a:r>
            <a:endParaRPr lang="en-US" sz="1400" b="1" dirty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  <a:p>
            <a:r>
              <a:rPr lang="en-US" sz="1400" b="1" dirty="0" smtClean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rw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rw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-r--. 1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  864 Mar  6 18:23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Utilities.c</a:t>
            </a:r>
            <a:endParaRPr lang="en-US" sz="1400" b="1" dirty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  <a:p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rw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rw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-r--. 1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  126 Mar  6 18:16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Utilities.h</a:t>
            </a:r>
            <a:endParaRPr lang="en-US" sz="1400" b="1" dirty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  <a:p>
            <a:endParaRPr lang="en-US" sz="1400" b="1" dirty="0" smtClean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  <a:p>
            <a:r>
              <a:rPr lang="en-US" sz="1400" b="1" dirty="0" smtClean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#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1008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: ~&gt;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csvmerger</a:t>
            </a:r>
            <a:endParaRPr lang="en-US" sz="1400" b="1" dirty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  <a:p>
            <a:r>
              <a:rPr lang="en-US" sz="1400" b="1" dirty="0" smtClean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bash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: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csvmerger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: command not found...</a:t>
            </a:r>
          </a:p>
        </p:txBody>
      </p:sp>
      <p:sp>
        <p:nvSpPr>
          <p:cNvPr id="2" name="Freeform 1"/>
          <p:cNvSpPr/>
          <p:nvPr/>
        </p:nvSpPr>
        <p:spPr bwMode="auto">
          <a:xfrm>
            <a:off x="391364" y="1052052"/>
            <a:ext cx="2155191" cy="1685245"/>
          </a:xfrm>
          <a:custGeom>
            <a:avLst/>
            <a:gdLst>
              <a:gd name="connsiteX0" fmla="*/ 2155191 w 2155191"/>
              <a:gd name="connsiteY0" fmla="*/ 0 h 1685245"/>
              <a:gd name="connsiteX1" fmla="*/ 641023 w 2155191"/>
              <a:gd name="connsiteY1" fmla="*/ 127819 h 1685245"/>
              <a:gd name="connsiteX2" fmla="*/ 51088 w 2155191"/>
              <a:gd name="connsiteY2" fmla="*/ 265471 h 1685245"/>
              <a:gd name="connsiteX3" fmla="*/ 60920 w 2155191"/>
              <a:gd name="connsiteY3" fmla="*/ 1514167 h 1685245"/>
              <a:gd name="connsiteX4" fmla="*/ 316559 w 2155191"/>
              <a:gd name="connsiteY4" fmla="*/ 1641987 h 1685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55191" h="1685245">
                <a:moveTo>
                  <a:pt x="2155191" y="0"/>
                </a:moveTo>
                <a:cubicBezTo>
                  <a:pt x="1573449" y="41787"/>
                  <a:pt x="991707" y="83574"/>
                  <a:pt x="641023" y="127819"/>
                </a:cubicBezTo>
                <a:cubicBezTo>
                  <a:pt x="290339" y="172064"/>
                  <a:pt x="147772" y="34413"/>
                  <a:pt x="51088" y="265471"/>
                </a:cubicBezTo>
                <a:cubicBezTo>
                  <a:pt x="-45596" y="496529"/>
                  <a:pt x="16675" y="1284748"/>
                  <a:pt x="60920" y="1514167"/>
                </a:cubicBezTo>
                <a:cubicBezTo>
                  <a:pt x="105165" y="1743586"/>
                  <a:pt x="210862" y="1692786"/>
                  <a:pt x="316559" y="1641987"/>
                </a:cubicBezTo>
              </a:path>
            </a:pathLst>
          </a:custGeom>
          <a:noFill/>
          <a:ln w="25400" cap="flat" cmpd="sng" algn="ctr">
            <a:solidFill>
              <a:srgbClr val="003399"/>
            </a:solidFill>
            <a:prstDash val="solid"/>
            <a:round/>
            <a:headEnd type="none" w="med" len="med"/>
            <a:tailEnd type="stealth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Freeform 2"/>
          <p:cNvSpPr/>
          <p:nvPr/>
        </p:nvSpPr>
        <p:spPr bwMode="auto">
          <a:xfrm>
            <a:off x="4886632" y="789988"/>
            <a:ext cx="3687937" cy="4250837"/>
          </a:xfrm>
          <a:custGeom>
            <a:avLst/>
            <a:gdLst>
              <a:gd name="connsiteX0" fmla="*/ 639097 w 3687937"/>
              <a:gd name="connsiteY0" fmla="*/ 153909 h 4250837"/>
              <a:gd name="connsiteX1" fmla="*/ 3205316 w 3687937"/>
              <a:gd name="connsiteY1" fmla="*/ 94915 h 4250837"/>
              <a:gd name="connsiteX2" fmla="*/ 3539613 w 3687937"/>
              <a:gd name="connsiteY2" fmla="*/ 1264954 h 4250837"/>
              <a:gd name="connsiteX3" fmla="*/ 3490452 w 3687937"/>
              <a:gd name="connsiteY3" fmla="*/ 3801677 h 4250837"/>
              <a:gd name="connsiteX4" fmla="*/ 1229033 w 3687937"/>
              <a:gd name="connsiteY4" fmla="*/ 4244128 h 4250837"/>
              <a:gd name="connsiteX5" fmla="*/ 0 w 3687937"/>
              <a:gd name="connsiteY5" fmla="*/ 3723018 h 425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87937" h="4250837">
                <a:moveTo>
                  <a:pt x="639097" y="153909"/>
                </a:moveTo>
                <a:cubicBezTo>
                  <a:pt x="1680497" y="31825"/>
                  <a:pt x="2721897" y="-90259"/>
                  <a:pt x="3205316" y="94915"/>
                </a:cubicBezTo>
                <a:cubicBezTo>
                  <a:pt x="3688735" y="280089"/>
                  <a:pt x="3492090" y="647161"/>
                  <a:pt x="3539613" y="1264954"/>
                </a:cubicBezTo>
                <a:cubicBezTo>
                  <a:pt x="3587136" y="1882747"/>
                  <a:pt x="3875549" y="3305148"/>
                  <a:pt x="3490452" y="3801677"/>
                </a:cubicBezTo>
                <a:cubicBezTo>
                  <a:pt x="3105355" y="4298206"/>
                  <a:pt x="1810775" y="4257238"/>
                  <a:pt x="1229033" y="4244128"/>
                </a:cubicBezTo>
                <a:cubicBezTo>
                  <a:pt x="647291" y="4231018"/>
                  <a:pt x="323645" y="3977018"/>
                  <a:pt x="0" y="3723018"/>
                </a:cubicBezTo>
              </a:path>
            </a:pathLst>
          </a:custGeom>
          <a:noFill/>
          <a:ln w="25400" cap="flat" cmpd="sng" algn="ctr">
            <a:solidFill>
              <a:srgbClr val="003399"/>
            </a:solidFill>
            <a:prstDash val="solid"/>
            <a:round/>
            <a:headEnd type="none" w="med" len="med"/>
            <a:tailEnd type="stealth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Explicitly Using the Path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4099" name="TextBox 2"/>
          <p:cNvSpPr txBox="1">
            <a:spLocks noChangeArrowheads="1"/>
          </p:cNvSpPr>
          <p:nvPr/>
        </p:nvSpPr>
        <p:spPr bwMode="auto">
          <a:xfrm>
            <a:off x="381000" y="762000"/>
            <a:ext cx="8610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 smtClean="0"/>
              <a:t>If we know where the executable is, we can specify that in the command:</a:t>
            </a:r>
            <a:endParaRPr lang="en-US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1295400"/>
            <a:ext cx="8153400" cy="116955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#1010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: ~&gt; ./development/mergerv3/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csvmerger</a:t>
            </a:r>
            <a:endParaRPr lang="en-US" sz="1400" b="1" dirty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  <a:p>
            <a:endParaRPr lang="en-US" sz="1400" b="1" dirty="0" smtClean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  <a:p>
            <a:r>
              <a:rPr lang="en-US" sz="1400" b="1" dirty="0" smtClean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Invocation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:</a:t>
            </a:r>
          </a:p>
          <a:p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merger -h=NN -s=NN [-c] [-p] [-t] &lt;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mergefile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&gt; &lt;csv1&gt; &lt;csv2&gt; {&lt;csv3&gt; . . .&lt;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csvk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&gt;}</a:t>
            </a:r>
          </a:p>
        </p:txBody>
      </p:sp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381000" y="2895600"/>
            <a:ext cx="8610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 smtClean="0"/>
              <a:t>But… this becomes tedious… especially for long paths…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4082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Setting </a:t>
            </a:r>
            <a:r>
              <a:rPr lang="en-US" dirty="0" smtClean="0">
                <a:latin typeface="Arial" charset="0"/>
                <a:cs typeface="Arial" charset="0"/>
              </a:rPr>
              <a:t>the PATH </a:t>
            </a:r>
            <a:r>
              <a:rPr lang="en-US" dirty="0" smtClean="0">
                <a:latin typeface="Arial" charset="0"/>
                <a:cs typeface="Arial" charset="0"/>
              </a:rPr>
              <a:t>Variable</a:t>
            </a:r>
          </a:p>
        </p:txBody>
      </p:sp>
      <p:sp>
        <p:nvSpPr>
          <p:cNvPr id="4099" name="TextBox 2"/>
          <p:cNvSpPr txBox="1">
            <a:spLocks noChangeArrowheads="1"/>
          </p:cNvSpPr>
          <p:nvPr/>
        </p:nvSpPr>
        <p:spPr bwMode="auto">
          <a:xfrm>
            <a:off x="381000" y="752475"/>
            <a:ext cx="8610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You can change the value of a shell variable from the command line.</a:t>
            </a:r>
          </a:p>
          <a:p>
            <a:endParaRPr lang="en-US" sz="1800" dirty="0"/>
          </a:p>
          <a:p>
            <a:r>
              <a:rPr lang="en-US" sz="1800" dirty="0"/>
              <a:t>Let’s add the </a:t>
            </a:r>
            <a:r>
              <a:rPr lang="en-US" sz="1800" dirty="0" smtClean="0"/>
              <a:t>directory for one of my tools </a:t>
            </a:r>
            <a:r>
              <a:rPr lang="en-US" sz="1800" dirty="0"/>
              <a:t>to the </a:t>
            </a:r>
            <a:r>
              <a:rPr lang="en-US" sz="1800" b="1" dirty="0">
                <a:latin typeface="Arial" charset="0"/>
                <a:cs typeface="Arial" charset="0"/>
              </a:rPr>
              <a:t>PATH</a:t>
            </a:r>
            <a:r>
              <a:rPr lang="en-US" sz="1800" dirty="0"/>
              <a:t>: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381000" y="4191000"/>
            <a:ext cx="8610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Note that we can now run the user program </a:t>
            </a:r>
            <a:r>
              <a:rPr lang="en-US" sz="1800" b="1" dirty="0" err="1" smtClean="0">
                <a:latin typeface="Arial" charset="0"/>
                <a:cs typeface="Arial" charset="0"/>
              </a:rPr>
              <a:t>csvmerger</a:t>
            </a:r>
            <a:r>
              <a:rPr lang="en-US" sz="1800" dirty="0" smtClean="0"/>
              <a:t> </a:t>
            </a:r>
            <a:r>
              <a:rPr lang="en-US" sz="1800" dirty="0"/>
              <a:t>without specifying the path.</a:t>
            </a:r>
          </a:p>
          <a:p>
            <a:endParaRPr lang="en-US" sz="1800" dirty="0"/>
          </a:p>
          <a:p>
            <a:r>
              <a:rPr lang="en-US" sz="1800" dirty="0"/>
              <a:t>But… this only resets </a:t>
            </a:r>
            <a:r>
              <a:rPr lang="en-US" sz="1800" b="1" dirty="0">
                <a:latin typeface="Arial" charset="0"/>
                <a:cs typeface="Arial" charset="0"/>
              </a:rPr>
              <a:t>PATH</a:t>
            </a:r>
            <a:r>
              <a:rPr lang="en-US" sz="1800" dirty="0"/>
              <a:t> for the current shell session.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1852136"/>
            <a:ext cx="8153400" cy="160043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#1001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: ~&gt; PATH=$PATH:~/development/mergerv3</a:t>
            </a:r>
            <a:r>
              <a:rPr lang="en-US" sz="1400" b="1" dirty="0" smtClean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/</a:t>
            </a:r>
          </a:p>
          <a:p>
            <a:endParaRPr lang="en-US" sz="1400" b="1" dirty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  <a:p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#1002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wmcquain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: ~&gt; 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csvmerger</a:t>
            </a:r>
            <a:endParaRPr lang="en-US" sz="1400" b="1" dirty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  <a:p>
            <a:endParaRPr lang="en-US" sz="1400" b="1" dirty="0" smtClean="0">
              <a:solidFill>
                <a:srgbClr val="99FF33"/>
              </a:solidFill>
              <a:latin typeface="Lucida Sans Typewriter" panose="020B0602040502020304" pitchFamily="33" charset="0"/>
              <a:cs typeface="Lucida Sans Typewriter" panose="020B0602040502020304" pitchFamily="33" charset="0"/>
            </a:endParaRPr>
          </a:p>
          <a:p>
            <a:r>
              <a:rPr lang="en-US" sz="1400" b="1" dirty="0" smtClean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Invocation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:</a:t>
            </a:r>
          </a:p>
          <a:p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 merger -h=NN -s=NN [-c] [-p] [-t] &lt;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mergefile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&gt; &lt;csv1&gt; &lt;csv2&gt; {&lt;csv3&gt; . . .&lt;</a:t>
            </a:r>
            <a:r>
              <a:rPr lang="en-US" sz="1400" b="1" dirty="0" err="1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csvk</a:t>
            </a:r>
            <a:r>
              <a:rPr lang="en-US" sz="1400" b="1" dirty="0">
                <a:solidFill>
                  <a:srgbClr val="99FF33"/>
                </a:solidFill>
                <a:latin typeface="Lucida Sans Typewriter" panose="020B0602040502020304" pitchFamily="33" charset="0"/>
                <a:cs typeface="Lucida Sans Typewriter" panose="020B0602040502020304" pitchFamily="33" charset="0"/>
              </a:rPr>
              <a:t>&gt;}</a:t>
            </a:r>
          </a:p>
        </p:txBody>
      </p:sp>
    </p:spTree>
    <p:extLst>
      <p:ext uri="{BB962C8B-B14F-4D97-AF65-F5344CB8AC3E}">
        <p14:creationId xmlns:p14="http://schemas.microsoft.com/office/powerpoint/2010/main" val="2631770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r>
              <a:rPr lang="en-US" altLang="en-US" dirty="0" smtClean="0">
                <a:latin typeface="Arial" charset="0"/>
                <a:cs typeface="Arial" charset="0"/>
              </a:rPr>
              <a:t>Bash Shell Startup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1000" y="762000"/>
            <a:ext cx="86106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/>
              <a:t>When a bash shell is started, it automatically executes commands stored in certain files.</a:t>
            </a:r>
          </a:p>
          <a:p>
            <a:pPr>
              <a:defRPr/>
            </a:pPr>
            <a:endParaRPr lang="en-US" sz="1800" dirty="0"/>
          </a:p>
          <a:p>
            <a:pPr marL="457200" indent="-457200">
              <a:defRPr/>
            </a:pPr>
            <a:r>
              <a:rPr lang="en-US" sz="1800" dirty="0"/>
              <a:t>There are three kinds of shells</a:t>
            </a:r>
            <a:r>
              <a:rPr lang="en-US" sz="1800" dirty="0" smtClean="0"/>
              <a:t>:</a:t>
            </a: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799272"/>
            <a:ext cx="8610600" cy="14773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914400" indent="-914400">
              <a:tabLst>
                <a:tab pos="457200" algn="l"/>
                <a:tab pos="3657600" algn="l"/>
              </a:tabLst>
              <a:defRPr/>
            </a:pPr>
            <a:r>
              <a:rPr lang="en-US" sz="1800" dirty="0"/>
              <a:t>	</a:t>
            </a:r>
            <a:r>
              <a:rPr lang="en-US" sz="1800" i="1" dirty="0"/>
              <a:t>(interactive) login shells	</a:t>
            </a:r>
            <a:r>
              <a:rPr lang="en-US" sz="1800" dirty="0"/>
              <a:t>(sets values for various shell variables)</a:t>
            </a:r>
            <a:endParaRPr lang="en-US" sz="1800" i="1" dirty="0"/>
          </a:p>
          <a:p>
            <a:pPr marL="914400" indent="-914400">
              <a:tabLst>
                <a:tab pos="457200" algn="l"/>
                <a:tab pos="3657600" algn="l"/>
              </a:tabLst>
              <a:defRPr/>
            </a:pPr>
            <a:r>
              <a:rPr lang="en-US" sz="1800" dirty="0"/>
              <a:t>		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1800" b="1" dirty="0" err="1">
                <a:latin typeface="Arial" pitchFamily="34" charset="0"/>
                <a:cs typeface="Arial" pitchFamily="34" charset="0"/>
              </a:rPr>
              <a:t>etc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/profile</a:t>
            </a:r>
            <a:r>
              <a:rPr lang="en-US" sz="1800" dirty="0"/>
              <a:t>	a system file that only the 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root</a:t>
            </a:r>
            <a:r>
              <a:rPr lang="en-US" sz="1800" dirty="0"/>
              <a:t> user can modify</a:t>
            </a:r>
          </a:p>
          <a:p>
            <a:pPr marL="914400" indent="-914400">
              <a:tabLst>
                <a:tab pos="457200" algn="l"/>
                <a:tab pos="3657600" algn="l"/>
              </a:tabLst>
              <a:defRPr/>
            </a:pPr>
            <a:r>
              <a:rPr lang="en-US" sz="1800" dirty="0"/>
              <a:t>		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~/.</a:t>
            </a:r>
            <a:r>
              <a:rPr lang="en-US" sz="1800" b="1" dirty="0" err="1">
                <a:latin typeface="Arial" pitchFamily="34" charset="0"/>
                <a:cs typeface="Arial" pitchFamily="34" charset="0"/>
              </a:rPr>
              <a:t>bash_profile</a:t>
            </a:r>
            <a:r>
              <a:rPr lang="en-US" sz="1800" dirty="0"/>
              <a:t>	files in your 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HOME</a:t>
            </a:r>
            <a:r>
              <a:rPr lang="en-US" sz="1800" dirty="0"/>
              <a:t> directory that you can change</a:t>
            </a:r>
          </a:p>
          <a:p>
            <a:pPr marL="914400" indent="-914400">
              <a:tabLst>
                <a:tab pos="457200" algn="l"/>
                <a:tab pos="3657600" algn="l"/>
              </a:tabLst>
              <a:defRPr/>
            </a:pPr>
            <a:r>
              <a:rPr lang="en-US" sz="1800" dirty="0"/>
              <a:t>		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~/.</a:t>
            </a:r>
            <a:r>
              <a:rPr lang="en-US" sz="1800" b="1" dirty="0" err="1">
                <a:latin typeface="Arial" pitchFamily="34" charset="0"/>
                <a:cs typeface="Arial" pitchFamily="34" charset="0"/>
              </a:rPr>
              <a:t>bash_login</a:t>
            </a:r>
            <a:r>
              <a:rPr lang="en-US" sz="1800" dirty="0"/>
              <a:t>	</a:t>
            </a:r>
          </a:p>
          <a:p>
            <a:pPr marL="914400" indent="-914400">
              <a:tabLst>
                <a:tab pos="457200" algn="l"/>
                <a:tab pos="3657600" algn="l"/>
              </a:tabLst>
              <a:defRPr/>
            </a:pPr>
            <a:r>
              <a:rPr lang="en-US" sz="1800" dirty="0"/>
              <a:t>		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~/.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profile</a:t>
            </a:r>
            <a:endParaRPr lang="en-US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3496270"/>
            <a:ext cx="86106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914400" indent="-914400">
              <a:tabLst>
                <a:tab pos="457200" algn="l"/>
                <a:tab pos="3657600" algn="l"/>
              </a:tabLst>
              <a:defRPr/>
            </a:pPr>
            <a:r>
              <a:rPr lang="en-US" sz="1800" dirty="0"/>
              <a:t>	</a:t>
            </a:r>
            <a:r>
              <a:rPr lang="en-US" sz="1800" i="1" dirty="0"/>
              <a:t>interactive non-login shells</a:t>
            </a:r>
            <a:r>
              <a:rPr lang="en-US" sz="1800" dirty="0"/>
              <a:t>	(inherits login shell variables from files above)</a:t>
            </a:r>
          </a:p>
          <a:p>
            <a:pPr marL="914400" indent="-914400">
              <a:tabLst>
                <a:tab pos="457200" algn="l"/>
                <a:tab pos="3657600" algn="l"/>
              </a:tabLst>
              <a:defRPr/>
            </a:pPr>
            <a:r>
              <a:rPr lang="en-US" sz="1800" dirty="0"/>
              <a:t>		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1800" b="1" dirty="0" err="1">
                <a:latin typeface="Arial" pitchFamily="34" charset="0"/>
                <a:cs typeface="Arial" pitchFamily="34" charset="0"/>
              </a:rPr>
              <a:t>etc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1800" b="1" dirty="0" err="1">
                <a:latin typeface="Arial" pitchFamily="34" charset="0"/>
                <a:cs typeface="Arial" pitchFamily="34" charset="0"/>
              </a:rPr>
              <a:t>bashrc</a:t>
            </a:r>
            <a:r>
              <a:rPr lang="en-US" sz="1800" dirty="0"/>
              <a:t>	another system file</a:t>
            </a:r>
          </a:p>
          <a:p>
            <a:pPr marL="914400" indent="-914400">
              <a:tabLst>
                <a:tab pos="457200" algn="l"/>
                <a:tab pos="3657600" algn="l"/>
              </a:tabLst>
              <a:defRPr/>
            </a:pPr>
            <a:r>
              <a:rPr lang="en-US" sz="1800" dirty="0"/>
              <a:t>		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~/.</a:t>
            </a:r>
            <a:r>
              <a:rPr lang="en-US" sz="1800" b="1" dirty="0" err="1">
                <a:latin typeface="Arial" pitchFamily="34" charset="0"/>
                <a:cs typeface="Arial" pitchFamily="34" charset="0"/>
              </a:rPr>
              <a:t>bashrc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/>
              <a:t>	another file in your 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HOME</a:t>
            </a:r>
            <a:r>
              <a:rPr lang="en-US" sz="1800" dirty="0"/>
              <a:t> </a:t>
            </a:r>
            <a:r>
              <a:rPr lang="en-US" sz="1800" dirty="0" smtClean="0"/>
              <a:t>directory</a:t>
            </a:r>
            <a:endParaRPr lang="en-US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4840069"/>
            <a:ext cx="86106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914400" indent="-914400">
              <a:tabLst>
                <a:tab pos="457200" algn="l"/>
                <a:tab pos="3657600" algn="l"/>
              </a:tabLst>
              <a:defRPr/>
            </a:pPr>
            <a:r>
              <a:rPr lang="en-US" sz="1800" dirty="0"/>
              <a:t>	</a:t>
            </a:r>
            <a:r>
              <a:rPr lang="en-US" sz="1800" i="1" dirty="0"/>
              <a:t>non-interactive shells	</a:t>
            </a:r>
            <a:r>
              <a:rPr lang="en-US" sz="1800" dirty="0"/>
              <a:t> (inherits login shell variables from files above)</a:t>
            </a:r>
            <a:endParaRPr lang="en-US" sz="1800" i="1" dirty="0"/>
          </a:p>
          <a:p>
            <a:pPr marL="914400" indent="-914400">
              <a:tabLst>
                <a:tab pos="457200" algn="l"/>
                <a:tab pos="3657600" algn="l"/>
              </a:tabLst>
              <a:defRPr/>
            </a:pPr>
            <a:r>
              <a:rPr lang="en-US" sz="1800" dirty="0"/>
              <a:t>		files named by the environment variable 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BASH_ENV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Side Note:  Hidden Files</a:t>
            </a:r>
          </a:p>
        </p:txBody>
      </p:sp>
      <p:sp>
        <p:nvSpPr>
          <p:cNvPr id="6147" name="TextBox 2"/>
          <p:cNvSpPr txBox="1">
            <a:spLocks noChangeArrowheads="1"/>
          </p:cNvSpPr>
          <p:nvPr/>
        </p:nvSpPr>
        <p:spPr bwMode="auto">
          <a:xfrm>
            <a:off x="381000" y="762000"/>
            <a:ext cx="86106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If you try the </a:t>
            </a:r>
            <a:r>
              <a:rPr lang="en-US" sz="1800" b="1" dirty="0">
                <a:latin typeface="Arial" charset="0"/>
                <a:cs typeface="Arial" charset="0"/>
              </a:rPr>
              <a:t>ls</a:t>
            </a:r>
            <a:r>
              <a:rPr lang="en-US" sz="1800" dirty="0"/>
              <a:t> command in your home directory, you </a:t>
            </a:r>
            <a:r>
              <a:rPr lang="en-US" sz="1800" dirty="0" smtClean="0"/>
              <a:t>will </a:t>
            </a:r>
            <a:r>
              <a:rPr lang="en-US" sz="1800" dirty="0"/>
              <a:t>notice that the file </a:t>
            </a:r>
            <a:r>
              <a:rPr lang="en-US" sz="1800" b="1" dirty="0">
                <a:latin typeface="Arial" charset="0"/>
                <a:cs typeface="Arial" charset="0"/>
              </a:rPr>
              <a:t>.</a:t>
            </a:r>
            <a:r>
              <a:rPr lang="en-US" sz="1800" b="1" dirty="0" err="1">
                <a:latin typeface="Arial" charset="0"/>
                <a:cs typeface="Arial" charset="0"/>
              </a:rPr>
              <a:t>bash_profile</a:t>
            </a:r>
            <a:r>
              <a:rPr lang="en-US" sz="1800" dirty="0"/>
              <a:t> is not listed.</a:t>
            </a:r>
          </a:p>
          <a:p>
            <a:endParaRPr lang="en-US" sz="1800" dirty="0"/>
          </a:p>
          <a:p>
            <a:r>
              <a:rPr lang="en-US" sz="1800" dirty="0"/>
              <a:t>Filenames that begin with a period are hidden by default.</a:t>
            </a:r>
          </a:p>
          <a:p>
            <a:endParaRPr lang="en-US" sz="1800" dirty="0"/>
          </a:p>
          <a:p>
            <a:r>
              <a:rPr lang="en-US" sz="1800" dirty="0"/>
              <a:t>You can use the </a:t>
            </a:r>
            <a:r>
              <a:rPr lang="en-US" sz="1800" b="1" dirty="0">
                <a:latin typeface="Arial" charset="0"/>
                <a:cs typeface="Arial" charset="0"/>
              </a:rPr>
              <a:t>ls -a</a:t>
            </a:r>
            <a:r>
              <a:rPr lang="en-US" sz="1800" dirty="0"/>
              <a:t> command will show hidden files as well as non-hidden files.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r>
              <a:rPr lang="en-US" altLang="en-US" dirty="0" smtClean="0">
                <a:latin typeface="Arial" charset="0"/>
                <a:cs typeface="Arial" charset="0"/>
              </a:rPr>
              <a:t>Common Variance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1000" y="685800"/>
            <a:ext cx="8610600" cy="14773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/>
              <a:t>When you open an interactive terminal session in </a:t>
            </a:r>
            <a:r>
              <a:rPr lang="en-US" sz="1800" dirty="0" smtClean="0"/>
              <a:t>Linux, </a:t>
            </a:r>
            <a:r>
              <a:rPr lang="en-US" sz="1800" dirty="0"/>
              <a:t>the sequence described on the preceding slide </a:t>
            </a:r>
            <a:r>
              <a:rPr lang="en-US" sz="1800" dirty="0" smtClean="0"/>
              <a:t>is probably </a:t>
            </a:r>
            <a:r>
              <a:rPr lang="en-US" sz="1800" dirty="0"/>
              <a:t>NOT followed by default.</a:t>
            </a:r>
          </a:p>
          <a:p>
            <a:pPr>
              <a:defRPr/>
            </a:pPr>
            <a:endParaRPr lang="en-US" sz="1800" dirty="0"/>
          </a:p>
          <a:p>
            <a:pPr>
              <a:defRPr/>
            </a:pPr>
            <a:r>
              <a:rPr lang="en-US" sz="1800" dirty="0"/>
              <a:t>In particular, 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~/.</a:t>
            </a:r>
            <a:r>
              <a:rPr lang="en-US" sz="1800" b="1" dirty="0" err="1">
                <a:latin typeface="Arial" pitchFamily="34" charset="0"/>
                <a:cs typeface="Arial" pitchFamily="34" charset="0"/>
              </a:rPr>
              <a:t>bash_profile</a:t>
            </a:r>
            <a:r>
              <a:rPr lang="en-US" sz="1800" dirty="0"/>
              <a:t> is not executed automatically, and therefore changes you make to it will not be effective</a:t>
            </a:r>
            <a:r>
              <a:rPr lang="en-US" sz="1800" dirty="0" smtClean="0"/>
              <a:t>.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506662"/>
            <a:ext cx="8610600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914400" indent="-914400">
              <a:tabLst>
                <a:tab pos="457200" algn="l"/>
                <a:tab pos="3657600" algn="l"/>
              </a:tabLst>
              <a:defRPr/>
            </a:pPr>
            <a:r>
              <a:rPr lang="en-US" sz="1800" dirty="0" smtClean="0"/>
              <a:t>There </a:t>
            </a:r>
            <a:r>
              <a:rPr lang="en-US" sz="1800" dirty="0"/>
              <a:t>is a simple fix for the issue:</a:t>
            </a:r>
          </a:p>
          <a:p>
            <a:pPr marL="914400" indent="-914400">
              <a:tabLst>
                <a:tab pos="457200" algn="l"/>
                <a:tab pos="3657600" algn="l"/>
              </a:tabLst>
              <a:defRPr/>
            </a:pPr>
            <a:endParaRPr lang="en-US" sz="1800" b="1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tabLst>
                <a:tab pos="228600" algn="l"/>
                <a:tab pos="3657600" algn="l"/>
              </a:tabLst>
              <a:defRPr/>
            </a:pPr>
            <a:r>
              <a:rPr lang="en-US" sz="1800" dirty="0">
                <a:latin typeface="+mn-lt"/>
                <a:cs typeface="Arial" pitchFamily="34" charset="0"/>
              </a:rPr>
              <a:t>	-	open a terminal session and go to Edit/Profile Preferences</a:t>
            </a:r>
          </a:p>
          <a:p>
            <a:pPr marL="457200" indent="-457200">
              <a:tabLst>
                <a:tab pos="228600" algn="l"/>
                <a:tab pos="3657600" algn="l"/>
              </a:tabLst>
              <a:defRPr/>
            </a:pPr>
            <a:r>
              <a:rPr lang="en-US" sz="1800" dirty="0">
                <a:latin typeface="+mn-lt"/>
                <a:cs typeface="Arial" pitchFamily="34" charset="0"/>
              </a:rPr>
              <a:t>	-	select the Title and Command tab</a:t>
            </a:r>
          </a:p>
          <a:p>
            <a:pPr marL="457200" indent="-457200">
              <a:tabLst>
                <a:tab pos="228600" algn="l"/>
                <a:tab pos="3657600" algn="l"/>
              </a:tabLst>
              <a:defRPr/>
            </a:pPr>
            <a:r>
              <a:rPr lang="en-US" sz="1800" dirty="0">
                <a:latin typeface="+mn-lt"/>
                <a:cs typeface="Arial" pitchFamily="34" charset="0"/>
              </a:rPr>
              <a:t>	-	check the box for “Run command as a login shell”</a:t>
            </a:r>
          </a:p>
          <a:p>
            <a:pPr marL="457200" indent="-457200">
              <a:tabLst>
                <a:tab pos="228600" algn="l"/>
                <a:tab pos="3657600" algn="l"/>
              </a:tabLst>
              <a:defRPr/>
            </a:pPr>
            <a:endParaRPr lang="en-US" sz="1800" dirty="0">
              <a:latin typeface="+mn-lt"/>
              <a:cs typeface="Arial" pitchFamily="34" charset="0"/>
            </a:endParaRPr>
          </a:p>
          <a:p>
            <a:pPr>
              <a:tabLst>
                <a:tab pos="228600" algn="l"/>
                <a:tab pos="3657600" algn="l"/>
              </a:tabLst>
              <a:defRPr/>
            </a:pPr>
            <a:r>
              <a:rPr lang="en-US" sz="1800" dirty="0">
                <a:latin typeface="+mn-lt"/>
                <a:cs typeface="Arial" pitchFamily="34" charset="0"/>
              </a:rPr>
              <a:t>In fact, in my </a:t>
            </a:r>
            <a:r>
              <a:rPr lang="en-US" sz="1800" dirty="0" smtClean="0">
                <a:latin typeface="+mn-lt"/>
                <a:cs typeface="Arial" pitchFamily="34" charset="0"/>
              </a:rPr>
              <a:t>rlogin installation</a:t>
            </a:r>
            <a:r>
              <a:rPr lang="en-US" sz="1800" dirty="0">
                <a:latin typeface="+mn-lt"/>
                <a:cs typeface="Arial" pitchFamily="34" charset="0"/>
              </a:rPr>
              <a:t>, 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~/.</a:t>
            </a:r>
            <a:r>
              <a:rPr lang="en-US" sz="1800" b="1" dirty="0" err="1">
                <a:latin typeface="Arial" pitchFamily="34" charset="0"/>
                <a:cs typeface="Arial" pitchFamily="34" charset="0"/>
              </a:rPr>
              <a:t>bash_profile</a:t>
            </a:r>
            <a:r>
              <a:rPr lang="en-US" sz="1800" dirty="0">
                <a:latin typeface="+mn-lt"/>
                <a:cs typeface="Arial" pitchFamily="34" charset="0"/>
              </a:rPr>
              <a:t> did not exist initially; I had to create it </a:t>
            </a:r>
            <a:r>
              <a:rPr lang="en-US" sz="1800" dirty="0" smtClean="0">
                <a:latin typeface="+mn-lt"/>
                <a:cs typeface="Arial" pitchFamily="34" charset="0"/>
              </a:rPr>
              <a:t>with a text editor.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~/.</a:t>
            </a:r>
            <a:r>
              <a:rPr lang="en-US" dirty="0" err="1" smtClean="0">
                <a:latin typeface="Arial" charset="0"/>
                <a:cs typeface="Arial" charset="0"/>
              </a:rPr>
              <a:t>bash_profile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8195" name="TextBox 2"/>
          <p:cNvSpPr txBox="1">
            <a:spLocks noChangeArrowheads="1"/>
          </p:cNvSpPr>
          <p:nvPr/>
        </p:nvSpPr>
        <p:spPr bwMode="auto">
          <a:xfrm>
            <a:off x="381000" y="762000"/>
            <a:ext cx="8610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/>
              <a:t>You should use </a:t>
            </a:r>
            <a:r>
              <a:rPr lang="en-US" sz="1800" b="1">
                <a:latin typeface="Arial" charset="0"/>
                <a:cs typeface="Arial" charset="0"/>
              </a:rPr>
              <a:t>~/.bash_profile</a:t>
            </a:r>
            <a:r>
              <a:rPr lang="en-US" sz="1800"/>
              <a:t> to set changes to the PATH variable because </a:t>
            </a:r>
            <a:r>
              <a:rPr lang="en-US" sz="1800" b="1">
                <a:latin typeface="Arial" charset="0"/>
                <a:cs typeface="Arial" charset="0"/>
              </a:rPr>
              <a:t>~/.bash_profile</a:t>
            </a:r>
            <a:r>
              <a:rPr lang="en-US" sz="1800"/>
              <a:t> is only executed once.</a:t>
            </a:r>
          </a:p>
          <a:p>
            <a:endParaRPr lang="en-US" sz="1800"/>
          </a:p>
          <a:p>
            <a:r>
              <a:rPr lang="en-US" sz="1800"/>
              <a:t>Here is a sample </a:t>
            </a:r>
            <a:r>
              <a:rPr lang="en-US" sz="1800" b="1">
                <a:latin typeface="Arial" charset="0"/>
                <a:cs typeface="Arial" charset="0"/>
              </a:rPr>
              <a:t>.bash_profile </a:t>
            </a:r>
            <a:r>
              <a:rPr lang="en-US" sz="1800"/>
              <a:t>taken from Sobell:</a:t>
            </a:r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1143000" y="2057400"/>
            <a:ext cx="7620000" cy="181588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[ -f ~/.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bashrc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]; then   # if .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bashrc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exists </a:t>
            </a: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#   in the home directory</a:t>
            </a: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source ~/.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bashrc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#    run it</a:t>
            </a: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fi </a:t>
            </a:r>
          </a:p>
          <a:p>
            <a:pPr>
              <a:defRPr/>
            </a:pP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PATH=$PATH:.             # add working directory to the path</a:t>
            </a:r>
          </a:p>
          <a:p>
            <a:pPr>
              <a:defRPr/>
            </a:pP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export PS1='[\h \W \!]\$ '   # configure the shell prompt</a:t>
            </a:r>
          </a:p>
        </p:txBody>
      </p:sp>
      <p:sp>
        <p:nvSpPr>
          <p:cNvPr id="8197" name="TextBox 2"/>
          <p:cNvSpPr txBox="1">
            <a:spLocks noChangeArrowheads="1"/>
          </p:cNvSpPr>
          <p:nvPr/>
        </p:nvSpPr>
        <p:spPr bwMode="auto">
          <a:xfrm>
            <a:off x="381000" y="4341812"/>
            <a:ext cx="86106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Normally, </a:t>
            </a:r>
            <a:r>
              <a:rPr lang="en-US" sz="1800" b="1" dirty="0">
                <a:latin typeface="Arial" charset="0"/>
                <a:cs typeface="Arial" charset="0"/>
              </a:rPr>
              <a:t>~/.</a:t>
            </a:r>
            <a:r>
              <a:rPr lang="en-US" sz="1800" b="1" dirty="0" err="1">
                <a:latin typeface="Arial" charset="0"/>
                <a:cs typeface="Arial" charset="0"/>
              </a:rPr>
              <a:t>bashrc</a:t>
            </a:r>
            <a:r>
              <a:rPr lang="en-US" sz="1800" b="1" dirty="0">
                <a:latin typeface="Arial" charset="0"/>
                <a:cs typeface="Arial" charset="0"/>
              </a:rPr>
              <a:t> </a:t>
            </a:r>
            <a:r>
              <a:rPr lang="en-US" sz="1800" dirty="0"/>
              <a:t>is invoked from another configuration file, as shown here.</a:t>
            </a:r>
          </a:p>
          <a:p>
            <a:endParaRPr lang="en-US" sz="1800" dirty="0"/>
          </a:p>
          <a:p>
            <a:r>
              <a:rPr lang="en-US" sz="1800" dirty="0"/>
              <a:t>See the note in </a:t>
            </a:r>
            <a:r>
              <a:rPr lang="en-US" sz="1800" dirty="0" err="1"/>
              <a:t>Sobell</a:t>
            </a:r>
            <a:r>
              <a:rPr lang="en-US" sz="1800" dirty="0"/>
              <a:t> regarding adding the working directory to the path</a:t>
            </a:r>
            <a:r>
              <a:rPr lang="en-US" sz="1800" dirty="0" smtClean="0"/>
              <a:t>; a bit of (weak) security advice is to </a:t>
            </a:r>
            <a:r>
              <a:rPr lang="en-US" sz="1800" dirty="0"/>
              <a:t>NEVER add </a:t>
            </a:r>
            <a:r>
              <a:rPr lang="en-US" sz="1800" dirty="0" smtClean="0"/>
              <a:t>the current working directory</a:t>
            </a:r>
            <a:r>
              <a:rPr lang="en-US" sz="1800" dirty="0" smtClean="0"/>
              <a:t> </a:t>
            </a:r>
            <a:r>
              <a:rPr lang="en-US" sz="1800" dirty="0"/>
              <a:t>at the beginning of the path!</a:t>
            </a:r>
          </a:p>
          <a:p>
            <a:endParaRPr lang="en-US" sz="1800" dirty="0"/>
          </a:p>
          <a:p>
            <a:r>
              <a:rPr lang="en-US" sz="1800" dirty="0" err="1"/>
              <a:t>Sobell</a:t>
            </a:r>
            <a:r>
              <a:rPr lang="en-US" sz="1800" dirty="0"/>
              <a:t> has a good discussion of the various options for the appearance of the prompt.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theme/theme1.xml><?xml version="1.0" encoding="utf-8"?>
<a:theme xmlns:a="http://schemas.openxmlformats.org/drawingml/2006/main" name="Professional">
  <a:themeElements>
    <a:clrScheme name="Professional 3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EAEAEA"/>
      </a:accent1>
      <a:accent2>
        <a:srgbClr val="5F5F5F"/>
      </a:accent2>
      <a:accent3>
        <a:srgbClr val="FFFFFF"/>
      </a:accent3>
      <a:accent4>
        <a:srgbClr val="000000"/>
      </a:accent4>
      <a:accent5>
        <a:srgbClr val="F3F3F3"/>
      </a:accent5>
      <a:accent6>
        <a:srgbClr val="555555"/>
      </a:accent6>
      <a:hlink>
        <a:srgbClr val="969696"/>
      </a:hlink>
      <a:folHlink>
        <a:srgbClr val="CBCBCB"/>
      </a:folHlink>
    </a:clrScheme>
    <a:fontScheme name="Professional">
      <a:majorFont>
        <a:latin typeface="Helvetica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003399"/>
          </a:solidFill>
          <a:prstDash val="solid"/>
          <a:round/>
          <a:headEnd type="none" w="med" len="med"/>
          <a:tailEnd type="stealth" w="lg" len="lg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800" dirty="0" smtClean="0"/>
        </a:defPPr>
      </a:lstStyle>
    </a:txDef>
  </a:objectDefaults>
  <a:extraClrSchemeLst>
    <a:extraClrScheme>
      <a:clrScheme name="Professional 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00FF"/>
        </a:accent1>
        <a:accent2>
          <a:srgbClr val="CC00FF"/>
        </a:accent2>
        <a:accent3>
          <a:srgbClr val="FFFFFF"/>
        </a:accent3>
        <a:accent4>
          <a:srgbClr val="000000"/>
        </a:accent4>
        <a:accent5>
          <a:srgbClr val="B8A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FF99CC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0033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SkyWalker:Applications:Microsoft Office:Microsoft Office 98:Templates:Presentation Designs:Professional</Template>
  <TotalTime>1320</TotalTime>
  <Words>1736</Words>
  <Application>Microsoft Office PowerPoint</Application>
  <PresentationFormat>Overhead</PresentationFormat>
  <Paragraphs>264</Paragraphs>
  <Slides>18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Courier New</vt:lpstr>
      <vt:lpstr>Helvetica</vt:lpstr>
      <vt:lpstr>Lucida Sans Typewriter</vt:lpstr>
      <vt:lpstr>Monotype Sorts</vt:lpstr>
      <vt:lpstr>Times New Roman</vt:lpstr>
      <vt:lpstr>Professional</vt:lpstr>
      <vt:lpstr>Environment Variables</vt:lpstr>
      <vt:lpstr>The Path Variable</vt:lpstr>
      <vt:lpstr>Command not found…</vt:lpstr>
      <vt:lpstr>Explicitly Using the Path</vt:lpstr>
      <vt:lpstr>Setting the PATH Variable</vt:lpstr>
      <vt:lpstr>Bash Shell Startup</vt:lpstr>
      <vt:lpstr>Side Note:  Hidden Files</vt:lpstr>
      <vt:lpstr>Common Variance</vt:lpstr>
      <vt:lpstr>~/.bash_profile</vt:lpstr>
      <vt:lpstr>~/.bashrc</vt:lpstr>
      <vt:lpstr>Defining Aliases</vt:lpstr>
      <vt:lpstr>Defining Aliases</vt:lpstr>
      <vt:lpstr>Shell Scripting</vt:lpstr>
      <vt:lpstr>Functions</vt:lpstr>
      <vt:lpstr>Analysis</vt:lpstr>
      <vt:lpstr>Analysis</vt:lpstr>
      <vt:lpstr>Adding Function to Shell</vt:lpstr>
      <vt:lpstr>A More Useful Function</vt:lpstr>
    </vt:vector>
  </TitlesOfParts>
  <Company>Computer Science  VA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1</dc:title>
  <dc:creator>William D McQuain</dc:creator>
  <cp:lastModifiedBy>William D McQuain</cp:lastModifiedBy>
  <cp:revision>147</cp:revision>
  <cp:lastPrinted>2014-08-29T16:51:41Z</cp:lastPrinted>
  <dcterms:created xsi:type="dcterms:W3CDTF">1998-08-05T19:51:03Z</dcterms:created>
  <dcterms:modified xsi:type="dcterms:W3CDTF">2020-08-25T17:57:45Z</dcterms:modified>
</cp:coreProperties>
</file>