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99" r:id="rId2"/>
    <p:sldId id="300" r:id="rId3"/>
    <p:sldId id="301" r:id="rId4"/>
    <p:sldId id="302" r:id="rId5"/>
    <p:sldId id="303" r:id="rId6"/>
    <p:sldId id="289" r:id="rId7"/>
    <p:sldId id="304" r:id="rId8"/>
    <p:sldId id="306" r:id="rId9"/>
    <p:sldId id="307" r:id="rId10"/>
    <p:sldId id="322" r:id="rId11"/>
    <p:sldId id="308" r:id="rId12"/>
    <p:sldId id="309" r:id="rId13"/>
    <p:sldId id="321" r:id="rId14"/>
    <p:sldId id="310" r:id="rId15"/>
    <p:sldId id="311" r:id="rId16"/>
    <p:sldId id="314" r:id="rId17"/>
    <p:sldId id="312" r:id="rId18"/>
    <p:sldId id="313" r:id="rId19"/>
    <p:sldId id="315" r:id="rId20"/>
    <p:sldId id="316" r:id="rId21"/>
    <p:sldId id="305" r:id="rId22"/>
    <p:sldId id="290" r:id="rId23"/>
    <p:sldId id="317" r:id="rId24"/>
    <p:sldId id="318" r:id="rId25"/>
    <p:sldId id="319" r:id="rId26"/>
    <p:sldId id="320" r:id="rId27"/>
    <p:sldId id="298" r:id="rId28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AD"/>
    <a:srgbClr val="FF6600"/>
    <a:srgbClr val="660000"/>
    <a:srgbClr val="FFFF99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6" autoAdjust="0"/>
    <p:restoredTop sz="86355" autoAdjust="0"/>
  </p:normalViewPr>
  <p:slideViewPr>
    <p:cSldViewPr>
      <p:cViewPr varScale="1">
        <p:scale>
          <a:sx n="52" d="100"/>
          <a:sy n="52" d="100"/>
        </p:scale>
        <p:origin x="-53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23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9711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5" y="1"/>
            <a:ext cx="319870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1"/>
            <a:ext cx="319711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5" y="9119471"/>
            <a:ext cx="3198709" cy="5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F16E727-97E7-4FBA-AF43-44CB897A8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72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6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4" cy="818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06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defTabSz="966744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1"/>
            <a:ext cx="3170079" cy="48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44">
              <a:defRPr sz="1000"/>
            </a:lvl1pPr>
          </a:lstStyle>
          <a:p>
            <a:pPr>
              <a:defRPr/>
            </a:pPr>
            <a:fld id="{2AD2AB32-408D-4FE9-A0B4-EA24FF130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054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mucked-up</a:t>
            </a:r>
            <a:r>
              <a:rPr lang="en-US" baseline="0" dirty="0" smtClean="0"/>
              <a:t> version of one of my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1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mucked-up</a:t>
            </a:r>
            <a:r>
              <a:rPr lang="en-US" baseline="0" dirty="0" smtClean="0"/>
              <a:t> version of one of my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1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a mucked-up</a:t>
            </a:r>
            <a:r>
              <a:rPr lang="en-US" baseline="0" dirty="0" smtClean="0"/>
              <a:t> version of one of my </a:t>
            </a:r>
            <a:r>
              <a:rPr lang="en-US" baseline="0" dirty="0" err="1" smtClean="0"/>
              <a:t>DList</a:t>
            </a:r>
            <a:r>
              <a:rPr lang="en-US" baseline="0" dirty="0" smtClean="0"/>
              <a:t> implementations.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081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D2AB32-408D-4FE9-A0B4-EA24FF130E6F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77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19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887531" y="166688"/>
            <a:ext cx="570669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err="1" smtClean="0">
                <a:latin typeface="Arial" charset="0"/>
                <a:cs typeface="Arial" charset="0"/>
              </a:rPr>
              <a:t>gdb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A7CCA3E-183B-4325-ADDD-1E17D912D06B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©2005-2015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6858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following notes illustrate debugging a linked list implementation with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gdb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The example makes use of the following payload type: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52600"/>
            <a:ext cx="8001000" cy="4278094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char*    Word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// zero-terminated C-string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uint32_t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   // number of occurrences in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char*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uint32_t Frequency);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char*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WordRecord_Word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uint32_t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WordRecord_Frequency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WordRecord_Increment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WordRecord_Decrement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WordRecord_equals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pLeft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pRight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WordRecord_Clear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WordRecord_Print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FILE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608707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source code for the payload type is probably available on the course website.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591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</a:t>
            </a:r>
            <a:r>
              <a:rPr lang="en-US" baseline="0" dirty="0" smtClean="0"/>
              <a:t>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$</a:t>
            </a:r>
            <a:r>
              <a:rPr lang="en-US" dirty="0"/>
              <a:t>1 = {0x80af348 "zero",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0x80af34d </a:t>
            </a:r>
            <a:r>
              <a:rPr lang="en-US" dirty="0"/>
              <a:t>"one",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0x80af351 </a:t>
            </a:r>
            <a:r>
              <a:rPr lang="en-US" dirty="0"/>
              <a:t>"two",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0x80af355 </a:t>
            </a:r>
            <a:r>
              <a:rPr lang="en-US" dirty="0"/>
              <a:t>"three",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0x80af35b </a:t>
            </a:r>
            <a:r>
              <a:rPr lang="en-US" dirty="0"/>
              <a:t>"four"}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914400"/>
            <a:ext cx="54864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These are the values stored in the array Words[ ].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So, these are pointers to the strings.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828800" y="944058"/>
            <a:ext cx="1354667" cy="1799142"/>
          </a:xfrm>
          <a:custGeom>
            <a:avLst/>
            <a:gdLst>
              <a:gd name="connsiteX0" fmla="*/ 1236134 w 1236134"/>
              <a:gd name="connsiteY0" fmla="*/ 122742 h 664609"/>
              <a:gd name="connsiteX1" fmla="*/ 558800 w 1236134"/>
              <a:gd name="connsiteY1" fmla="*/ 38075 h 664609"/>
              <a:gd name="connsiteX2" fmla="*/ 0 w 1236134"/>
              <a:gd name="connsiteY2" fmla="*/ 664609 h 664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6134" h="664609">
                <a:moveTo>
                  <a:pt x="1236134" y="122742"/>
                </a:moveTo>
                <a:cubicBezTo>
                  <a:pt x="1000478" y="35253"/>
                  <a:pt x="764822" y="-52236"/>
                  <a:pt x="558800" y="38075"/>
                </a:cubicBezTo>
                <a:cubicBezTo>
                  <a:pt x="352778" y="128386"/>
                  <a:pt x="176389" y="396497"/>
                  <a:pt x="0" y="664609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132667" y="1778000"/>
            <a:ext cx="3674721" cy="948267"/>
          </a:xfrm>
          <a:custGeom>
            <a:avLst/>
            <a:gdLst>
              <a:gd name="connsiteX0" fmla="*/ 3420533 w 3674721"/>
              <a:gd name="connsiteY0" fmla="*/ 0 h 948267"/>
              <a:gd name="connsiteX1" fmla="*/ 3420533 w 3674721"/>
              <a:gd name="connsiteY1" fmla="*/ 355600 h 948267"/>
              <a:gd name="connsiteX2" fmla="*/ 778933 w 3674721"/>
              <a:gd name="connsiteY2" fmla="*/ 237067 h 948267"/>
              <a:gd name="connsiteX3" fmla="*/ 0 w 3674721"/>
              <a:gd name="connsiteY3" fmla="*/ 948267 h 94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4721" h="948267">
                <a:moveTo>
                  <a:pt x="3420533" y="0"/>
                </a:moveTo>
                <a:cubicBezTo>
                  <a:pt x="3640666" y="158044"/>
                  <a:pt x="3860800" y="316089"/>
                  <a:pt x="3420533" y="355600"/>
                </a:cubicBezTo>
                <a:cubicBezTo>
                  <a:pt x="2980266" y="395111"/>
                  <a:pt x="1349022" y="138289"/>
                  <a:pt x="778933" y="237067"/>
                </a:cubicBezTo>
                <a:cubicBezTo>
                  <a:pt x="208844" y="335845"/>
                  <a:pt x="104422" y="642056"/>
                  <a:pt x="0" y="948267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4334470"/>
            <a:ext cx="41910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Do those pointer values make sense?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Remember how strings are stored in C.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7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Breakpoint 1, main () at driver.c:23</a:t>
            </a:r>
          </a:p>
          <a:p>
            <a:r>
              <a:rPr lang="en-US" dirty="0"/>
              <a:t>23	   </a:t>
            </a:r>
            <a:r>
              <a:rPr lang="en-US" dirty="0" err="1"/>
              <a:t>DList_Init</a:t>
            </a:r>
            <a:r>
              <a:rPr lang="en-US" dirty="0"/>
              <a:t>(&amp;</a:t>
            </a:r>
            <a:r>
              <a:rPr lang="en-US" dirty="0" err="1"/>
              <a:t>myList</a:t>
            </a:r>
            <a:r>
              <a:rPr lang="en-US" dirty="0"/>
              <a:t>);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27</a:t>
            </a:r>
            <a:r>
              <a:rPr lang="en-US" dirty="0"/>
              <a:t>	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NUMWORDS;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$2 = {head = {</a:t>
            </a:r>
            <a:r>
              <a:rPr lang="en-US" dirty="0" err="1"/>
              <a:t>prev</a:t>
            </a:r>
            <a:r>
              <a:rPr lang="en-US" dirty="0"/>
              <a:t> = 0xffffd800, next = 0xffffd808},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0xffffd800, next = 0xffffd808}}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839295"/>
            <a:ext cx="43434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let's execute the call to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DList_Init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212068"/>
            <a:ext cx="43434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And, examine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variable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6600" y="4583668"/>
            <a:ext cx="43434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How can we determine whether these values make sense?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$2 = {head = {</a:t>
            </a:r>
            <a:r>
              <a:rPr lang="en-US" dirty="0" err="1"/>
              <a:t>prev</a:t>
            </a:r>
            <a:r>
              <a:rPr lang="en-US" dirty="0"/>
              <a:t> = 0xffffd800, next = 0xffffd808},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0xffffd800, next = 0xffffd808}}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myList.head</a:t>
            </a:r>
            <a:endParaRPr lang="en-US" dirty="0"/>
          </a:p>
          <a:p>
            <a:r>
              <a:rPr lang="en-US" dirty="0"/>
              <a:t>$3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myList.tail</a:t>
            </a:r>
            <a:endParaRPr lang="en-US" dirty="0"/>
          </a:p>
          <a:p>
            <a:r>
              <a:rPr lang="en-US" dirty="0"/>
              <a:t>$4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6553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We can display the addresses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myList.tail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4154269"/>
            <a:ext cx="43434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Now… do the contents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appear to be correct?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85800"/>
            <a:ext cx="83820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$2 = {head = {</a:t>
            </a:r>
            <a:r>
              <a:rPr lang="en-US" dirty="0" err="1"/>
              <a:t>prev</a:t>
            </a:r>
            <a:r>
              <a:rPr lang="en-US" dirty="0"/>
              <a:t> = 0xffffd800, next = 0xffffd808},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0xffffd800, next = 0xffffd808}}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myList.head</a:t>
            </a:r>
            <a:endParaRPr lang="en-US" dirty="0"/>
          </a:p>
          <a:p>
            <a:r>
              <a:rPr lang="en-US" dirty="0"/>
              <a:t>$3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</a:t>
            </a:r>
            <a:r>
              <a:rPr lang="en-US" dirty="0" err="1"/>
              <a:t>myList.tail</a:t>
            </a:r>
            <a:endParaRPr lang="en-US" dirty="0"/>
          </a:p>
          <a:p>
            <a:r>
              <a:rPr lang="en-US" dirty="0"/>
              <a:t>$4 = (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DNode</a:t>
            </a:r>
            <a:r>
              <a:rPr lang="en-US" dirty="0"/>
              <a:t> *) 0xffffd808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95950" y="2234335"/>
            <a:ext cx="2847975" cy="147732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Yep.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Compare the addresses of the two node objects to the values of their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prev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next pointers.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61657" y="4631190"/>
            <a:ext cx="3658279" cy="307777"/>
            <a:chOff x="3461658" y="4631190"/>
            <a:chExt cx="1066800" cy="307777"/>
          </a:xfrm>
        </p:grpSpPr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34616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err="1" smtClean="0">
                  <a:latin typeface="Arial" charset="0"/>
                  <a:cs typeface="Arial" charset="0"/>
                </a:rPr>
                <a:t>prev</a:t>
              </a:r>
              <a:r>
                <a:rPr lang="en-US" sz="1400" dirty="0" smtClean="0">
                  <a:latin typeface="Arial" charset="0"/>
                  <a:cs typeface="Arial" charset="0"/>
                </a:rPr>
                <a:t>:  0xFFFFD800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8" name="TextBox 8"/>
            <p:cNvSpPr txBox="1">
              <a:spLocks noChangeArrowheads="1"/>
            </p:cNvSpPr>
            <p:nvPr/>
          </p:nvSpPr>
          <p:spPr bwMode="auto">
            <a:xfrm>
              <a:off x="39950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smtClean="0">
                  <a:latin typeface="Arial" charset="0"/>
                  <a:cs typeface="Arial" charset="0"/>
                </a:rPr>
                <a:t>next:  0xFFFFD808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3352800" y="4267200"/>
            <a:ext cx="1447800" cy="36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Head</a:t>
            </a: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3352800" y="5105400"/>
            <a:ext cx="1447800" cy="36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latin typeface="Arial" charset="0"/>
                <a:cs typeface="Arial" charset="0"/>
              </a:rPr>
              <a:t>Tail</a:t>
            </a:r>
          </a:p>
        </p:txBody>
      </p:sp>
      <p:sp>
        <p:nvSpPr>
          <p:cNvPr id="14" name="Rounded Rectangle 1"/>
          <p:cNvSpPr>
            <a:spLocks noChangeArrowheads="1"/>
          </p:cNvSpPr>
          <p:nvPr/>
        </p:nvSpPr>
        <p:spPr bwMode="auto">
          <a:xfrm>
            <a:off x="1371600" y="4114800"/>
            <a:ext cx="5943600" cy="205740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76600" y="6129338"/>
            <a:ext cx="1447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dirty="0" err="1" smtClean="0">
                <a:latin typeface="Arial" charset="0"/>
                <a:cs typeface="Arial" charset="0"/>
              </a:rPr>
              <a:t>myList</a:t>
            </a:r>
            <a:endParaRPr lang="en-US" sz="1800" dirty="0">
              <a:latin typeface="Arial" charset="0"/>
              <a:cs typeface="Arial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469351" y="5486400"/>
            <a:ext cx="3658279" cy="307777"/>
            <a:chOff x="3461658" y="4631190"/>
            <a:chExt cx="1066800" cy="307777"/>
          </a:xfrm>
        </p:grpSpPr>
        <p:sp>
          <p:nvSpPr>
            <p:cNvPr id="27" name="TextBox 7"/>
            <p:cNvSpPr txBox="1">
              <a:spLocks noChangeArrowheads="1"/>
            </p:cNvSpPr>
            <p:nvPr/>
          </p:nvSpPr>
          <p:spPr bwMode="auto">
            <a:xfrm>
              <a:off x="34616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err="1" smtClean="0">
                  <a:latin typeface="Arial" charset="0"/>
                  <a:cs typeface="Arial" charset="0"/>
                </a:rPr>
                <a:t>prev</a:t>
              </a:r>
              <a:r>
                <a:rPr lang="en-US" sz="1400" dirty="0" smtClean="0">
                  <a:latin typeface="Arial" charset="0"/>
                  <a:cs typeface="Arial" charset="0"/>
                </a:rPr>
                <a:t>:  0xFFFFD800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  <p:sp>
          <p:nvSpPr>
            <p:cNvPr id="28" name="TextBox 8"/>
            <p:cNvSpPr txBox="1">
              <a:spLocks noChangeArrowheads="1"/>
            </p:cNvSpPr>
            <p:nvPr/>
          </p:nvSpPr>
          <p:spPr bwMode="auto">
            <a:xfrm>
              <a:off x="3995058" y="4631190"/>
              <a:ext cx="5334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400" dirty="0" smtClean="0">
                  <a:latin typeface="Arial" charset="0"/>
                  <a:cs typeface="Arial" charset="0"/>
                </a:rPr>
                <a:t>next:  0xFFFFD808</a:t>
              </a:r>
              <a:endParaRPr lang="en-US" sz="1400" dirty="0">
                <a:latin typeface="Arial" charset="0"/>
                <a:cs typeface="Arial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52599" y="4631189"/>
            <a:ext cx="152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at:  0xFFFFD800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2600" y="5483423"/>
            <a:ext cx="152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at:  0xFFFFD808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4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 smtClean="0"/>
              <a:t>27</a:t>
            </a:r>
            <a:r>
              <a:rPr lang="en-US" dirty="0"/>
              <a:t>	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NUMWORDS;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pPr marL="342900" indent="-342900">
              <a:buAutoNum type="arabicPlain" startAt="28"/>
            </a:pPr>
            <a:r>
              <a:rPr lang="en-US" dirty="0" smtClean="0"/>
              <a:t>       </a:t>
            </a:r>
            <a:r>
              <a:rPr lang="en-US" dirty="0" err="1" smtClean="0"/>
              <a:t>WordRecordDT</a:t>
            </a:r>
            <a:r>
              <a:rPr lang="en-US" dirty="0" smtClean="0"/>
              <a:t> </a:t>
            </a:r>
            <a:r>
              <a:rPr lang="en-US" dirty="0"/>
              <a:t>*</a:t>
            </a:r>
            <a:r>
              <a:rPr lang="en-US" dirty="0" err="1"/>
              <a:t>pWRDT</a:t>
            </a:r>
            <a:r>
              <a:rPr lang="en-US" dirty="0"/>
              <a:t> = </a:t>
            </a:r>
            <a:endParaRPr lang="en-US" dirty="0" smtClean="0"/>
          </a:p>
          <a:p>
            <a:r>
              <a:rPr lang="en-US" dirty="0" smtClean="0"/>
              <a:t>                         </a:t>
            </a:r>
            <a:r>
              <a:rPr lang="en-US" dirty="0" err="1" smtClean="0"/>
              <a:t>malloc</a:t>
            </a:r>
            <a:r>
              <a:rPr lang="en-US" dirty="0"/>
              <a:t>(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WordRecordDT</a:t>
            </a:r>
            <a:r>
              <a:rPr lang="en-US" dirty="0"/>
              <a:t>) 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/>
              <a:t>29	      assert( </a:t>
            </a:r>
            <a:r>
              <a:rPr lang="en-US" dirty="0" err="1"/>
              <a:t>pWRDT</a:t>
            </a:r>
            <a:r>
              <a:rPr lang="en-US" dirty="0"/>
              <a:t> != NULL 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/>
              <a:t>31	      </a:t>
            </a:r>
            <a:r>
              <a:rPr lang="en-US" dirty="0" err="1"/>
              <a:t>WordRecord_Init</a:t>
            </a:r>
            <a:r>
              <a:rPr lang="en-US" dirty="0"/>
              <a:t>(&amp;WR, Words[</a:t>
            </a:r>
            <a:r>
              <a:rPr lang="en-US" dirty="0" err="1"/>
              <a:t>i</a:t>
            </a:r>
            <a:r>
              <a:rPr lang="en-US" dirty="0"/>
              <a:t>], 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WR</a:t>
            </a:r>
          </a:p>
          <a:p>
            <a:r>
              <a:rPr lang="en-US" dirty="0"/>
              <a:t>$5 = {Word = 0x80d42b0 "zero", </a:t>
            </a:r>
            <a:r>
              <a:rPr lang="en-US" dirty="0" err="1"/>
              <a:t>Freq</a:t>
            </a:r>
            <a:r>
              <a:rPr lang="en-US" dirty="0"/>
              <a:t> = 0}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1600200"/>
            <a:ext cx="68199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create our first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objects: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8150" y="5167868"/>
            <a:ext cx="44005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Is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 as expected?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/>
              <a:t>32	      </a:t>
            </a:r>
            <a:r>
              <a:rPr lang="en-US" dirty="0" err="1"/>
              <a:t>WordRecordDT_Init</a:t>
            </a:r>
            <a:r>
              <a:rPr lang="en-US" dirty="0"/>
              <a:t>(</a:t>
            </a:r>
            <a:r>
              <a:rPr lang="en-US" dirty="0" err="1"/>
              <a:t>pWRDT</a:t>
            </a:r>
            <a:r>
              <a:rPr lang="en-US" dirty="0"/>
              <a:t>, &amp;WR);</a:t>
            </a:r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n</a:t>
            </a:r>
          </a:p>
          <a:p>
            <a:r>
              <a:rPr lang="en-US" dirty="0" smtClean="0"/>
              <a:t>. . 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</a:t>
            </a:r>
            <a:r>
              <a:rPr lang="en-US" dirty="0" err="1"/>
              <a:t>pWRDT</a:t>
            </a:r>
            <a:endParaRPr lang="en-US" dirty="0"/>
          </a:p>
          <a:p>
            <a:r>
              <a:rPr lang="en-US" dirty="0"/>
              <a:t>$6 = {WR = {Word = 0x80d42c0 "zero", </a:t>
            </a:r>
            <a:r>
              <a:rPr lang="en-US" dirty="0" err="1"/>
              <a:t>Freq</a:t>
            </a:r>
            <a:r>
              <a:rPr lang="en-US" dirty="0"/>
              <a:t> = 0},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node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0x0, next = 0x0}}</a:t>
            </a:r>
          </a:p>
          <a:p>
            <a:r>
              <a:rPr lang="en-US" dirty="0" smtClean="0"/>
              <a:t>. . 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-&gt;WR)</a:t>
            </a:r>
          </a:p>
          <a:p>
            <a:r>
              <a:rPr lang="en-US" dirty="0"/>
              <a:t>$9 = (</a:t>
            </a:r>
            <a:r>
              <a:rPr lang="en-US" dirty="0" err="1"/>
              <a:t>WordRecord</a:t>
            </a:r>
            <a:r>
              <a:rPr lang="en-US" dirty="0"/>
              <a:t> *) 0x80d42d0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-&gt;node)</a:t>
            </a:r>
          </a:p>
          <a:p>
            <a:r>
              <a:rPr lang="en-US" dirty="0"/>
              <a:t>$10 = (</a:t>
            </a:r>
            <a:r>
              <a:rPr lang="en-US" dirty="0" err="1"/>
              <a:t>DNode</a:t>
            </a:r>
            <a:r>
              <a:rPr lang="en-US" dirty="0"/>
              <a:t> *) 0x80d42d8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1524000"/>
            <a:ext cx="417195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we've initialized a wrapper object.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examine its structure: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3192468"/>
            <a:ext cx="417195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see where the parts are stored in memory: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7375" y="4870816"/>
            <a:ext cx="2771775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What does that tell us?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</a:t>
            </a:r>
            <a:r>
              <a:rPr lang="en-US" baseline="0" dirty="0" smtClean="0"/>
              <a:t> Points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62000"/>
            <a:ext cx="83820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-&gt;WR)</a:t>
            </a:r>
          </a:p>
          <a:p>
            <a:r>
              <a:rPr lang="en-US" dirty="0"/>
              <a:t>$9 = (</a:t>
            </a:r>
            <a:r>
              <a:rPr lang="en-US" dirty="0" err="1"/>
              <a:t>WordRecord</a:t>
            </a:r>
            <a:r>
              <a:rPr lang="en-US" dirty="0"/>
              <a:t> *) 0x80d42d0</a:t>
            </a: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&amp;(</a:t>
            </a:r>
            <a:r>
              <a:rPr lang="en-US" dirty="0" err="1"/>
              <a:t>pWRDT</a:t>
            </a:r>
            <a:r>
              <a:rPr lang="en-US" dirty="0"/>
              <a:t>-&gt;node)</a:t>
            </a:r>
          </a:p>
          <a:p>
            <a:r>
              <a:rPr lang="en-US" dirty="0"/>
              <a:t>$10 = (</a:t>
            </a:r>
            <a:r>
              <a:rPr lang="en-US" dirty="0" err="1"/>
              <a:t>DNode</a:t>
            </a:r>
            <a:r>
              <a:rPr lang="en-US" dirty="0"/>
              <a:t> *) 0x80d42d8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124200"/>
            <a:ext cx="6858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This tells us the memory layout of this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66483"/>
              </p:ext>
            </p:extLst>
          </p:nvPr>
        </p:nvGraphicFramePr>
        <p:xfrm>
          <a:off x="4038600" y="3657600"/>
          <a:ext cx="411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615"/>
                <a:gridCol w="25321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0x80D42D0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WordRecord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0x80D42D8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DNode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668520"/>
            <a:ext cx="6858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And, therefore, the layout of every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679803"/>
              </p:ext>
            </p:extLst>
          </p:nvPr>
        </p:nvGraphicFramePr>
        <p:xfrm>
          <a:off x="4038600" y="5201920"/>
          <a:ext cx="411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615"/>
                <a:gridCol w="25321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WordRecord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 8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DNode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member</a:t>
                      </a:r>
                      <a:endParaRPr lang="en-US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34	      </a:t>
            </a:r>
            <a:r>
              <a:rPr lang="en-US" dirty="0" err="1"/>
              <a:t>DList_PushBack</a:t>
            </a:r>
            <a:r>
              <a:rPr lang="en-US" dirty="0"/>
              <a:t>(&amp;</a:t>
            </a:r>
            <a:r>
              <a:rPr lang="en-US" dirty="0" err="1"/>
              <a:t>myList</a:t>
            </a:r>
            <a:r>
              <a:rPr lang="en-US" dirty="0"/>
              <a:t>, &amp;</a:t>
            </a:r>
            <a:r>
              <a:rPr lang="en-US" dirty="0" err="1"/>
              <a:t>pWRDT</a:t>
            </a:r>
            <a:r>
              <a:rPr lang="en-US" dirty="0"/>
              <a:t>-&gt;node);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gdb</a:t>
            </a:r>
            <a:r>
              <a:rPr lang="en-US" dirty="0" smtClean="0"/>
              <a:t>) n</a:t>
            </a:r>
          </a:p>
          <a:p>
            <a:endParaRPr lang="en-US" dirty="0" smtClean="0"/>
          </a:p>
          <a:p>
            <a:r>
              <a:rPr lang="en-US" dirty="0" smtClean="0"/>
              <a:t>27</a:t>
            </a:r>
            <a:r>
              <a:rPr lang="en-US" dirty="0"/>
              <a:t>	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NUMWORDS;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$7 = {head = {</a:t>
            </a:r>
            <a:r>
              <a:rPr lang="en-US" dirty="0" err="1"/>
              <a:t>prev</a:t>
            </a:r>
            <a:r>
              <a:rPr lang="en-US" dirty="0"/>
              <a:t> = 0xffffd800, next = 0x80d42a0},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tail </a:t>
            </a:r>
            <a:r>
              <a:rPr lang="en-US" dirty="0"/>
              <a:t>= {</a:t>
            </a:r>
            <a:r>
              <a:rPr lang="en-US" dirty="0" err="1"/>
              <a:t>prev</a:t>
            </a:r>
            <a:r>
              <a:rPr lang="en-US" dirty="0"/>
              <a:t> = 0x80d42a0, next = 0xffffd808}}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</a:t>
            </a:r>
            <a:r>
              <a:rPr lang="en-US" dirty="0" err="1"/>
              <a:t>myList.head.next</a:t>
            </a:r>
            <a:endParaRPr lang="en-US" dirty="0"/>
          </a:p>
          <a:p>
            <a:r>
              <a:rPr lang="en-US" dirty="0"/>
              <a:t>$8 = {</a:t>
            </a:r>
            <a:r>
              <a:rPr lang="en-US" dirty="0" err="1"/>
              <a:t>prev</a:t>
            </a:r>
            <a:r>
              <a:rPr lang="en-US" dirty="0"/>
              <a:t> = 0xffffd800, next = 0xffffd808}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1143000"/>
            <a:ext cx="40957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insert the first object into the list: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981200"/>
            <a:ext cx="40957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 examine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now: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3364468"/>
            <a:ext cx="409575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And see what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points to: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00750" y="4507468"/>
            <a:ext cx="2362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Does that look OK?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</a:t>
            </a:r>
            <a:r>
              <a:rPr lang="en-US" dirty="0" err="1"/>
              <a:t>myList</a:t>
            </a:r>
            <a:endParaRPr lang="en-US" dirty="0"/>
          </a:p>
          <a:p>
            <a:r>
              <a:rPr lang="en-US" dirty="0"/>
              <a:t>$7 = {head = {</a:t>
            </a:r>
            <a:r>
              <a:rPr lang="en-US" dirty="0" err="1"/>
              <a:t>prev</a:t>
            </a:r>
            <a:r>
              <a:rPr lang="en-US" dirty="0"/>
              <a:t> = 0xffffd800, next = 0x80d42a0}, </a:t>
            </a:r>
          </a:p>
          <a:p>
            <a:r>
              <a:rPr lang="en-US" dirty="0"/>
              <a:t>      tail = {</a:t>
            </a:r>
            <a:r>
              <a:rPr lang="en-US" dirty="0" err="1"/>
              <a:t>prev</a:t>
            </a:r>
            <a:r>
              <a:rPr lang="en-US" dirty="0"/>
              <a:t> = 0x80d42a0, next = 0xffffd808}}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*</a:t>
            </a:r>
            <a:r>
              <a:rPr lang="en-US" dirty="0" err="1"/>
              <a:t>myList.head.next</a:t>
            </a:r>
            <a:endParaRPr lang="en-US" dirty="0"/>
          </a:p>
          <a:p>
            <a:r>
              <a:rPr lang="en-US" dirty="0"/>
              <a:t>$8 = {</a:t>
            </a:r>
            <a:r>
              <a:rPr lang="en-US" dirty="0" err="1"/>
              <a:t>prev</a:t>
            </a:r>
            <a:r>
              <a:rPr lang="en-US" dirty="0"/>
              <a:t> = 0xffffd800, next = 0xffffd808}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*(</a:t>
            </a:r>
            <a:r>
              <a:rPr lang="en-US" dirty="0" err="1"/>
              <a:t>WordRecord</a:t>
            </a:r>
            <a:r>
              <a:rPr lang="en-US" dirty="0"/>
              <a:t>*)((uint8_t*)myList.head.next-8)</a:t>
            </a:r>
          </a:p>
          <a:p>
            <a:r>
              <a:rPr lang="en-US" dirty="0"/>
              <a:t>$16 = {Word = 0x80d42c0 "zero", </a:t>
            </a:r>
            <a:r>
              <a:rPr lang="en-US" dirty="0" err="1"/>
              <a:t>Freq</a:t>
            </a:r>
            <a:r>
              <a:rPr lang="en-US" dirty="0"/>
              <a:t> = 0</a:t>
            </a:r>
            <a:r>
              <a:rPr lang="en-US" dirty="0" smtClean="0"/>
              <a:t>}</a:t>
            </a:r>
          </a:p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66800" y="3156466"/>
            <a:ext cx="73914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Now we'll get sneaky.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Here's a nice use of pointer arithmetic and typecasting to access the payload relative to the node object within the wrapper: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1400" y="5169432"/>
            <a:ext cx="23622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Does that look OK?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Fine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</a:p>
          <a:p>
            <a:r>
              <a:rPr lang="en-US" dirty="0" smtClean="0"/>
              <a:t>(</a:t>
            </a:r>
            <a:r>
              <a:rPr lang="en-US" dirty="0" err="1"/>
              <a:t>gdb</a:t>
            </a:r>
            <a:r>
              <a:rPr lang="en-US" dirty="0"/>
              <a:t>) print *(</a:t>
            </a:r>
            <a:r>
              <a:rPr lang="en-US" dirty="0" err="1"/>
              <a:t>WordRecord</a:t>
            </a:r>
            <a:r>
              <a:rPr lang="en-US" dirty="0"/>
              <a:t>*)((uint8_t*)</a:t>
            </a:r>
            <a:r>
              <a:rPr lang="en-US" dirty="0" err="1" smtClean="0"/>
              <a:t>myList.head.next</a:t>
            </a:r>
            <a:r>
              <a:rPr lang="en-US" dirty="0" smtClean="0"/>
              <a:t> - 8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16 = {Word = 0x80d42c0 "zero", </a:t>
            </a:r>
            <a:r>
              <a:rPr lang="en-US" dirty="0" err="1"/>
              <a:t>Freq</a:t>
            </a:r>
            <a:r>
              <a:rPr lang="en-US" dirty="0"/>
              <a:t> = 0</a:t>
            </a:r>
            <a:r>
              <a:rPr lang="en-US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209800"/>
            <a:ext cx="8229600" cy="397031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The pointer manipulation logic is:</a:t>
            </a:r>
          </a:p>
          <a:p>
            <a:pPr marL="465138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points to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DNode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 within a wrapper object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But… that pointer is of type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DNode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*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(uint8_t*)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also points to that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DNode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But… this (nameless) pointer has a 1-byte target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>
                <a:latin typeface="Arial" pitchFamily="34" charset="0"/>
                <a:cs typeface="Arial" pitchFamily="34" charset="0"/>
              </a:rPr>
              <a:t>(uint8_t*)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– 8 points to the beginning of the wrapper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And hence to the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object within the wrapper</a:t>
            </a: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But… that pointer has a 1-byte target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*) ((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uint8_t*)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8) has 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target</a:t>
            </a:r>
          </a:p>
          <a:p>
            <a:pPr marL="465138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800" dirty="0" smtClean="0">
                <a:latin typeface="Arial" pitchFamily="34" charset="0"/>
                <a:cs typeface="Arial" pitchFamily="34" charset="0"/>
              </a:rPr>
              <a:t>*(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WordRecord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*) ((uint8_t*)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myList.head.next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– 8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 is that target!</a:t>
            </a:r>
          </a:p>
        </p:txBody>
      </p:sp>
    </p:spTree>
    <p:extLst>
      <p:ext uri="{BB962C8B-B14F-4D97-AF65-F5344CB8AC3E}">
        <p14:creationId xmlns:p14="http://schemas.microsoft.com/office/powerpoint/2010/main" val="41203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"Duct-tape" Wrapper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example uses the following "duct-tape" wrapper type to attach payload values to list nodes: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8001000" cy="2308324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WR;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node;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5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OK, now you know how to do the following things:</a:t>
            </a:r>
          </a:p>
          <a:p>
            <a:endParaRPr lang="en-US" sz="1800" dirty="0"/>
          </a:p>
          <a:p>
            <a:pPr marL="914400" indent="-449263">
              <a:buFontTx/>
              <a:buChar char="-"/>
            </a:pPr>
            <a:r>
              <a:rPr lang="en-US" sz="1800" dirty="0" smtClean="0"/>
              <a:t>display and interpret the contents of </a:t>
            </a:r>
            <a:r>
              <a:rPr lang="en-US" sz="1800" dirty="0" err="1" smtClean="0"/>
              <a:t>struct</a:t>
            </a:r>
            <a:r>
              <a:rPr lang="en-US" sz="1800" dirty="0" smtClean="0"/>
              <a:t> variables</a:t>
            </a:r>
            <a:endParaRPr lang="en-US" sz="1800" dirty="0"/>
          </a:p>
          <a:p>
            <a:pPr marL="914400" indent="-449263">
              <a:buFontTx/>
              <a:buChar char="-"/>
            </a:pPr>
            <a:r>
              <a:rPr lang="en-US" sz="1800" dirty="0" smtClean="0"/>
              <a:t>display and interpret pointer values</a:t>
            </a:r>
          </a:p>
          <a:p>
            <a:pPr marL="914400" indent="-449263">
              <a:buFontTx/>
              <a:buChar char="-"/>
            </a:pPr>
            <a:r>
              <a:rPr lang="en-US" sz="1800" dirty="0" smtClean="0"/>
              <a:t>display and interpret targets of pointers</a:t>
            </a:r>
          </a:p>
          <a:p>
            <a:pPr marL="914400" indent="-449263">
              <a:buFontTx/>
              <a:buChar char="-"/>
            </a:pPr>
            <a:r>
              <a:rPr lang="en-US" sz="1800" dirty="0" smtClean="0"/>
              <a:t>use C syntax in specifying pointer expressions</a:t>
            </a:r>
          </a:p>
          <a:p>
            <a:pPr marL="914400" indent="-449263">
              <a:buFontTx/>
              <a:buChar char="-"/>
            </a:pPr>
            <a:r>
              <a:rPr lang="en-US" sz="1800" dirty="0" smtClean="0"/>
              <a:t>apply pointer arithmetic</a:t>
            </a:r>
          </a:p>
        </p:txBody>
      </p:sp>
    </p:spTree>
    <p:extLst>
      <p:ext uri="{BB962C8B-B14F-4D97-AF65-F5344CB8AC3E}">
        <p14:creationId xmlns:p14="http://schemas.microsoft.com/office/powerpoint/2010/main" val="30825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Driver v2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Now we will add the following loop to the original driver: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8001000" cy="3293209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while ( 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) {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current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(current,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node);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WordRecord_Print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-&gt;WR,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"\n");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82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When we run the driver, it should create and display the contents of a list with 5 data nodes.</a:t>
            </a:r>
          </a:p>
          <a:p>
            <a:r>
              <a:rPr lang="en-US" sz="1800" dirty="0" smtClean="0"/>
              <a:t>Which it does.</a:t>
            </a:r>
          </a:p>
          <a:p>
            <a:endParaRPr lang="en-US" sz="1800" dirty="0"/>
          </a:p>
          <a:p>
            <a:r>
              <a:rPr lang="en-US" sz="1800" dirty="0" smtClean="0"/>
              <a:t>Then, it should delete the last data node and display the corresponding payload until the list is empty.</a:t>
            </a:r>
          </a:p>
          <a:p>
            <a:endParaRPr lang="en-US" sz="1800" dirty="0"/>
          </a:p>
          <a:p>
            <a:r>
              <a:rPr lang="en-US" sz="1800" dirty="0" smtClean="0"/>
              <a:t>What it actually does is fall into an infinite loop, repeatedly printing the same value.</a:t>
            </a:r>
          </a:p>
          <a:p>
            <a:endParaRPr lang="en-US" sz="1800" dirty="0"/>
          </a:p>
          <a:p>
            <a:r>
              <a:rPr lang="en-US" sz="1800" dirty="0" smtClean="0"/>
              <a:t>We'll examine this behavior in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gdb</a:t>
            </a:r>
            <a:r>
              <a:rPr lang="en-US" sz="1800" dirty="0" smtClean="0"/>
              <a:t>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923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set a breakpoint at the new while loop and run to that line: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82000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2031: session2 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driver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break driver.c:40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 at 0x80483ca: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driver.c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line 40.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run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Starting program: /home/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williammcquain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/2505/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/session2/driver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0: zero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1: one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2: two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3: three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4: four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1, main () at driver.c:40</a:t>
            </a:r>
          </a:p>
          <a:p>
            <a:pPr marL="342900" indent="-342900">
              <a:buAutoNum type="arabicPlain" startAt="4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3200400"/>
            <a:ext cx="40386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the list that was created by the first loop displayed correctly… that's something at least…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762000"/>
            <a:ext cx="8382000" cy="48013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   while 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42	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current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pPr marL="342900" indent="-342900">
              <a:buAutoNum type="arabicPlain" startAt="43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(current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node);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44	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WordRecord_Print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-&gt;WR,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45	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"\n");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4: four</a:t>
            </a:r>
          </a:p>
          <a:p>
            <a:pPr marL="342900" indent="-342900">
              <a:buAutoNum type="arabicPlain" startAt="4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6257" y="5325070"/>
            <a:ext cx="40386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the correct value was displayed after popping the original final record from the list.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5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set a breakpoint at the new while loop and run to that line: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82000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40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   while ( !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) {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$1 = {head 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0xffffd7f8, next = 0x80d42a0},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tail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0x80d4380, next = 0xffffd800}}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myList.tail.prev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$2 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0x80d4348, next = 0xffffd800}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*)((uint8_t*)myList.tail.prev-8)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$3 = {Word = 0x80d43a0 "four",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4}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1828800"/>
            <a:ext cx="5715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Look at the contents of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myList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; doesn't tell us much…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3135868"/>
            <a:ext cx="5715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Look at the preceding node; next is OK…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5469467" y="3437467"/>
            <a:ext cx="778933" cy="389466"/>
          </a:xfrm>
          <a:custGeom>
            <a:avLst/>
            <a:gdLst>
              <a:gd name="connsiteX0" fmla="*/ 778933 w 778933"/>
              <a:gd name="connsiteY0" fmla="*/ 0 h 389466"/>
              <a:gd name="connsiteX1" fmla="*/ 186266 w 778933"/>
              <a:gd name="connsiteY1" fmla="*/ 203200 h 389466"/>
              <a:gd name="connsiteX2" fmla="*/ 0 w 778933"/>
              <a:gd name="connsiteY2" fmla="*/ 389466 h 389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933" h="389466">
                <a:moveTo>
                  <a:pt x="778933" y="0"/>
                </a:moveTo>
                <a:cubicBezTo>
                  <a:pt x="547510" y="69144"/>
                  <a:pt x="316088" y="138289"/>
                  <a:pt x="186266" y="203200"/>
                </a:cubicBezTo>
                <a:cubicBezTo>
                  <a:pt x="56444" y="268111"/>
                  <a:pt x="28222" y="328788"/>
                  <a:pt x="0" y="389466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2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set a breakpoint at the new while loop and run to that line: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066800"/>
            <a:ext cx="838200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myList.tail.prev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$2 = {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0x80d4348, next = 0xffffd800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print *(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*)((uint8_t*)myList.tail.prev-8)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$3 = {Word = 0x80d43a0 "four",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Freq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4}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145268"/>
            <a:ext cx="57150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Let's check the current last payload: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516868"/>
            <a:ext cx="5715000" cy="92333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Well, that's not good… that should have been gone.</a:t>
            </a: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Looks like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PopBack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() didn't do its job.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DList_PopBack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1754326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list) 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back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DList_Back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(list);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(back);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 back;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6670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That looks OK, as far as it goes, but this depends on the implementations of two other </a:t>
            </a:r>
            <a:r>
              <a:rPr lang="en-US" sz="1800" dirty="0" err="1" smtClean="0"/>
              <a:t>DList</a:t>
            </a:r>
            <a:r>
              <a:rPr lang="en-US" sz="1800" dirty="0" smtClean="0"/>
              <a:t> functions.</a:t>
            </a:r>
            <a:endParaRPr lang="en-US" sz="18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655874"/>
            <a:ext cx="8382000" cy="1477328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 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-&gt;next;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297269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That looks suspicious.  Shouldn't this be resetting two pointers instead of one?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You'd better check the logic.</a:t>
            </a:r>
          </a:p>
        </p:txBody>
      </p:sp>
      <p:pic>
        <p:nvPicPr>
          <p:cNvPr id="8" name="Picture 2" descr="C:\Users\williammcquain\Pictures\bu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832" y="4138138"/>
            <a:ext cx="1052512" cy="961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1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list is fully generic and uses the following interface (which you've seen before):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90685"/>
            <a:ext cx="8153400" cy="4278094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prev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pointer to previous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element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*next;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pointer to next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element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head;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head sentinel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tail;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tail sentinel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define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DList_Entry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(LIST_ELEM, STRUCT, MEMBER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\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STRUCT *) ((uint8_t *) (LIST_ELEM)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         \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offsetof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(STRUCT, MEMBER)))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list is fully generic and uses the following interface: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20200"/>
            <a:ext cx="8001000" cy="3293209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DList_PushFront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node);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DList_PushBack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DList_Insert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before,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DList_Remove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DList_PopFront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DList_PopBack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89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list is fully generic and uses the following interface: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120200"/>
            <a:ext cx="8001000" cy="2800767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DList_Next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DList_RBegin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DList_Prev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DList_REnd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DList_Head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DList_Tail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DList_Front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* list);</a:t>
            </a:r>
          </a:p>
        </p:txBody>
      </p:sp>
    </p:spTree>
    <p:extLst>
      <p:ext uri="{BB962C8B-B14F-4D97-AF65-F5344CB8AC3E}">
        <p14:creationId xmlns:p14="http://schemas.microsoft.com/office/powerpoint/2010/main" val="39300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Driver v1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one version of the driver code: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8001000" cy="3293209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char* Words[NUMWORDS];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Words[0] = "zero";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Words[1] = "one";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Words[2] = "two";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Words[3] = "three";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Words[4] = "four";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79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Driver v1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Here is one version of the driver code: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19200"/>
            <a:ext cx="8001000" cy="4524315"/>
          </a:xfrm>
          <a:prstGeom prst="rect">
            <a:avLst/>
          </a:prstGeom>
          <a:solidFill>
            <a:srgbClr val="FFDEA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WordRecord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WR;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 NUMWORDS;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assert(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!= NULL 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(&amp;WR, Words[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WordRecordDT_Init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&amp;WR);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DList_PushBack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pWRDT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-&gt;node);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printList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"\n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52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610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We'll compile the code for examination under </a:t>
            </a:r>
            <a:r>
              <a:rPr lang="en-US" sz="1800" dirty="0" err="1" smtClean="0"/>
              <a:t>gdb</a:t>
            </a:r>
            <a:r>
              <a:rPr lang="en-US" sz="1800" dirty="0" smtClean="0"/>
              <a:t>:</a:t>
            </a:r>
          </a:p>
          <a:p>
            <a:endParaRPr lang="en-US" sz="1800" dirty="0" smtClean="0"/>
          </a:p>
          <a:p>
            <a:pPr marL="465138"/>
            <a:r>
              <a:rPr lang="en-US" sz="1400" b="1" dirty="0" err="1">
                <a:latin typeface="Arial" pitchFamily="34" charset="0"/>
                <a:cs typeface="Arial" pitchFamily="34" charset="0"/>
              </a:rPr>
              <a:t>gcc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-o driver -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std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=c99 -Wall </a:t>
            </a:r>
            <a:r>
              <a:rPr lang="en-US" sz="1400" b="1"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 smtClean="0">
                <a:latin typeface="Arial" pitchFamily="34" charset="0"/>
                <a:cs typeface="Arial" pitchFamily="34" charset="0"/>
              </a:rPr>
              <a:t>O0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-m32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–ggdb3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driver.c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WordRecord.c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465138"/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WordRecordDT.c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>
                <a:latin typeface="Arial" pitchFamily="34" charset="0"/>
                <a:cs typeface="Arial" pitchFamily="34" charset="0"/>
              </a:rPr>
              <a:t>DList.o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endParaRPr lang="en-US" sz="1800" dirty="0"/>
          </a:p>
          <a:p>
            <a:r>
              <a:rPr lang="en-US" sz="1800" dirty="0" smtClean="0"/>
              <a:t>Note:  I'm posting an object file for the implementation of </a:t>
            </a:r>
            <a:r>
              <a:rPr lang="en-US" sz="1800" dirty="0" err="1" smtClean="0"/>
              <a:t>DList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Start a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gdb</a:t>
            </a:r>
            <a:r>
              <a:rPr lang="en-US" sz="1800" dirty="0" smtClean="0"/>
              <a:t> session; some uninformative output has been clipped and some formatting has been altered for clarity.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85279"/>
            <a:ext cx="83820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2001: session1 &gt;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driver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break driver.c:22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 at 0x80482f1: file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driver.c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line 22.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run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Starting program: /home/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williammcquain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/2505/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/session1/driver 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Breakpoint 1, main () at driver.c:23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23	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DList_Init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0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Examining Execution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762000"/>
            <a:ext cx="8382000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800"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en-US" dirty="0" smtClean="0"/>
              <a:t>. . .</a:t>
            </a:r>
            <a:endParaRPr lang="en-US" dirty="0"/>
          </a:p>
          <a:p>
            <a:r>
              <a:rPr lang="en-US" dirty="0"/>
              <a:t>Breakpoint 1, main () at driver.c:23</a:t>
            </a:r>
          </a:p>
          <a:p>
            <a:r>
              <a:rPr lang="en-US" dirty="0"/>
              <a:t>23	   </a:t>
            </a:r>
            <a:r>
              <a:rPr lang="en-US" dirty="0" err="1"/>
              <a:t>DList_Init</a:t>
            </a:r>
            <a:r>
              <a:rPr lang="en-US" dirty="0"/>
              <a:t>(&amp;</a:t>
            </a:r>
            <a:r>
              <a:rPr lang="en-US" dirty="0" err="1"/>
              <a:t>myList</a:t>
            </a:r>
            <a:r>
              <a:rPr lang="en-US" dirty="0"/>
              <a:t>);</a:t>
            </a:r>
          </a:p>
          <a:p>
            <a:r>
              <a:rPr lang="en-US" dirty="0"/>
              <a:t>(</a:t>
            </a:r>
            <a:r>
              <a:rPr lang="en-US" dirty="0" err="1"/>
              <a:t>gdb</a:t>
            </a:r>
            <a:r>
              <a:rPr lang="en-US" dirty="0"/>
              <a:t>) print Words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$</a:t>
            </a:r>
            <a:r>
              <a:rPr lang="en-US" dirty="0"/>
              <a:t>1 = {0x80af348 "zero",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0x80af34d </a:t>
            </a:r>
            <a:r>
              <a:rPr lang="en-US" dirty="0"/>
              <a:t>"one",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0x80af351 </a:t>
            </a:r>
            <a:r>
              <a:rPr lang="en-US" dirty="0"/>
              <a:t>"two",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0x80af355 </a:t>
            </a:r>
            <a:r>
              <a:rPr lang="en-US" dirty="0"/>
              <a:t>"three",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0x80af35b </a:t>
            </a:r>
            <a:r>
              <a:rPr lang="en-US" dirty="0"/>
              <a:t>"four"}</a:t>
            </a:r>
          </a:p>
          <a:p>
            <a:r>
              <a:rPr lang="en-US" dirty="0" smtClean="0"/>
              <a:t>. . 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1676400"/>
            <a:ext cx="4038600" cy="64633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OK, we've reached the breakpoint; let's examine the array Words[ ]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2608659"/>
            <a:ext cx="5105400" cy="36933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How would you explain the data shown here?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7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1677</TotalTime>
  <Words>2083</Words>
  <Application>Microsoft Office PowerPoint</Application>
  <PresentationFormat>Overhead</PresentationFormat>
  <Paragraphs>469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Professional</vt:lpstr>
      <vt:lpstr>Payload Type</vt:lpstr>
      <vt:lpstr>"Duct-tape" Wrapper</vt:lpstr>
      <vt:lpstr>List Interface</vt:lpstr>
      <vt:lpstr>List Interface</vt:lpstr>
      <vt:lpstr>List Interface</vt:lpstr>
      <vt:lpstr>Driver v1</vt:lpstr>
      <vt:lpstr>Driver v1</vt:lpstr>
      <vt:lpstr>Examining Execution</vt:lpstr>
      <vt:lpstr>Examining Execution</vt:lpstr>
      <vt:lpstr>Fine Points</vt:lpstr>
      <vt:lpstr>Examining Execution</vt:lpstr>
      <vt:lpstr>Examining Execution</vt:lpstr>
      <vt:lpstr>Fine Points</vt:lpstr>
      <vt:lpstr>Examining Execution</vt:lpstr>
      <vt:lpstr>Examining Execution</vt:lpstr>
      <vt:lpstr>Fine Points</vt:lpstr>
      <vt:lpstr>Examining Execution</vt:lpstr>
      <vt:lpstr>Examining Execution</vt:lpstr>
      <vt:lpstr>Fine Points</vt:lpstr>
      <vt:lpstr>Summary</vt:lpstr>
      <vt:lpstr>Driver v2</vt:lpstr>
      <vt:lpstr>Error</vt:lpstr>
      <vt:lpstr>Examining Execution</vt:lpstr>
      <vt:lpstr>Examining Execution</vt:lpstr>
      <vt:lpstr>Examining Execution</vt:lpstr>
      <vt:lpstr>Examining Execution</vt:lpstr>
      <vt:lpstr>DList_PopBack()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wdm</cp:lastModifiedBy>
  <cp:revision>177</cp:revision>
  <cp:lastPrinted>2012-11-08T14:14:55Z</cp:lastPrinted>
  <dcterms:created xsi:type="dcterms:W3CDTF">1998-08-05T19:51:03Z</dcterms:created>
  <dcterms:modified xsi:type="dcterms:W3CDTF">2015-06-25T15:57:19Z</dcterms:modified>
</cp:coreProperties>
</file>