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60" r:id="rId2"/>
    <p:sldId id="293" r:id="rId3"/>
    <p:sldId id="272" r:id="rId4"/>
    <p:sldId id="271" r:id="rId5"/>
    <p:sldId id="279" r:id="rId6"/>
    <p:sldId id="277" r:id="rId7"/>
    <p:sldId id="278" r:id="rId8"/>
    <p:sldId id="287" r:id="rId9"/>
    <p:sldId id="280" r:id="rId10"/>
    <p:sldId id="282" r:id="rId11"/>
    <p:sldId id="292" r:id="rId12"/>
    <p:sldId id="283" r:id="rId13"/>
    <p:sldId id="288" r:id="rId14"/>
    <p:sldId id="284" r:id="rId15"/>
    <p:sldId id="294" r:id="rId16"/>
    <p:sldId id="285" r:id="rId17"/>
    <p:sldId id="286" r:id="rId18"/>
    <p:sldId id="290" r:id="rId19"/>
    <p:sldId id="291" r:id="rId20"/>
  </p:sldIdLst>
  <p:sldSz cx="9144000" cy="6858000" type="overhead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EAD"/>
    <a:srgbClr val="FF6600"/>
    <a:srgbClr val="660000"/>
    <a:srgbClr val="FFFF99"/>
    <a:srgbClr val="008000"/>
    <a:srgbClr val="FF9900"/>
    <a:srgbClr val="0033CC"/>
    <a:srgbClr val="FF3300"/>
    <a:srgbClr val="990033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25155" autoAdjust="0"/>
    <p:restoredTop sz="86364" autoAdjust="0"/>
  </p:normalViewPr>
  <p:slideViewPr>
    <p:cSldViewPr>
      <p:cViewPr varScale="1">
        <p:scale>
          <a:sx n="67" d="100"/>
          <a:sy n="67" d="100"/>
        </p:scale>
        <p:origin x="-859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94" y="3048"/>
      </p:cViewPr>
      <p:guideLst>
        <p:guide orient="horz" pos="3023"/>
        <p:guide pos="230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9722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 dirty="0"/>
              <a:t>CS </a:t>
            </a:r>
            <a:r>
              <a:rPr lang="en-US" dirty="0" smtClean="0"/>
              <a:t>2505 Computer Organization I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27500" y="0"/>
            <a:ext cx="31988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9722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 dirty="0"/>
              <a:t>©William D </a:t>
            </a:r>
            <a:r>
              <a:rPr lang="en-US" dirty="0" err="1"/>
              <a:t>McQuain</a:t>
            </a:r>
            <a:r>
              <a:rPr lang="en-US" dirty="0"/>
              <a:t>, </a:t>
            </a:r>
            <a:r>
              <a:rPr lang="en-US" dirty="0" smtClean="0"/>
              <a:t>2001-2012</a:t>
            </a:r>
            <a:endParaRPr lang="en-US" dirty="0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27500" y="9120188"/>
            <a:ext cx="3198813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66DC20F2-7339-469D-A00B-0AB3CFA2E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839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defTabSz="966744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algn="r" defTabSz="966744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6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013" y="735013"/>
            <a:ext cx="4260850" cy="818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defTabSz="966744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algn="r" defTabSz="966744">
              <a:defRPr sz="1000"/>
            </a:lvl1pPr>
          </a:lstStyle>
          <a:p>
            <a:pPr>
              <a:defRPr/>
            </a:pPr>
            <a:fld id="{1AF4AECF-3BA2-403C-9E39-1332B599CB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54072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4AECF-3BA2-403C-9E39-1332B599CB6F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4851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4AECF-3BA2-403C-9E39-1332B599CB6F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5203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4AECF-3BA2-403C-9E39-1332B599CB6F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218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896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2407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6703 w 5269"/>
                <a:gd name="T1" fmla="*/ 0 h 2977"/>
                <a:gd name="T2" fmla="*/ 0 w 5269"/>
                <a:gd name="T3" fmla="*/ 0 h 2977"/>
                <a:gd name="T4" fmla="*/ 0 w 5269"/>
                <a:gd name="T5" fmla="*/ 20810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6703 w 5269"/>
                <a:gd name="T1" fmla="*/ 0 h 2977"/>
                <a:gd name="T2" fmla="*/ 6703 w 5269"/>
                <a:gd name="T3" fmla="*/ 20810 h 2977"/>
                <a:gd name="T4" fmla="*/ 0 w 5269"/>
                <a:gd name="T5" fmla="*/ 20810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1450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Second Level</a:t>
            </a:r>
          </a:p>
          <a:p>
            <a:pPr lvl="0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Fourth Level</a:t>
            </a:r>
          </a:p>
          <a:p>
            <a:pPr lvl="0"/>
            <a:r>
              <a:rPr lang="en-US" altLang="en-US" smtClean="0"/>
              <a:t>Fifth Level</a:t>
            </a:r>
          </a:p>
        </p:txBody>
      </p:sp>
      <p:grpSp>
        <p:nvGrpSpPr>
          <p:cNvPr id="1029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72 w 193"/>
                <a:gd name="T1" fmla="*/ 0 h 721"/>
                <a:gd name="T2" fmla="*/ 0 w 193"/>
                <a:gd name="T3" fmla="*/ 0 h 721"/>
                <a:gd name="T4" fmla="*/ 0 w 193"/>
                <a:gd name="T5" fmla="*/ 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72 w 193"/>
                <a:gd name="T1" fmla="*/ 0 h 721"/>
                <a:gd name="T2" fmla="*/ 72 w 193"/>
                <a:gd name="T3" fmla="*/ 0 h 721"/>
                <a:gd name="T4" fmla="*/ 0 w 193"/>
                <a:gd name="T5" fmla="*/ 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0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0 w 193"/>
                <a:gd name="T1" fmla="*/ 0 h 721"/>
                <a:gd name="T2" fmla="*/ 0 w 193"/>
                <a:gd name="T3" fmla="*/ 0 h 721"/>
                <a:gd name="T4" fmla="*/ 0 w 193"/>
                <a:gd name="T5" fmla="*/ 1785874205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0 w 193"/>
                <a:gd name="T1" fmla="*/ 0 h 721"/>
                <a:gd name="T2" fmla="*/ 0 w 193"/>
                <a:gd name="T3" fmla="*/ 1785874205 h 721"/>
                <a:gd name="T4" fmla="*/ 0 w 193"/>
                <a:gd name="T5" fmla="*/ 1785874205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1" name="Rectangle 48"/>
          <p:cNvSpPr>
            <a:spLocks noChangeArrowheads="1"/>
          </p:cNvSpPr>
          <p:nvPr/>
        </p:nvSpPr>
        <p:spPr bwMode="auto">
          <a:xfrm>
            <a:off x="6934200" y="166688"/>
            <a:ext cx="15192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800">
                <a:latin typeface="Arial" charset="0"/>
                <a:cs typeface="Arial" charset="0"/>
              </a:rPr>
              <a:t>C Linked List</a:t>
            </a:r>
            <a:endParaRPr lang="en-US" altLang="en-US" sz="1800" b="1">
              <a:latin typeface="Arial" charset="0"/>
              <a:cs typeface="Arial" charset="0"/>
            </a:endParaRPr>
          </a:p>
        </p:txBody>
      </p:sp>
      <p:sp>
        <p:nvSpPr>
          <p:cNvPr id="1032" name="Rectangle 50"/>
          <p:cNvSpPr>
            <a:spLocks noChangeArrowheads="1"/>
          </p:cNvSpPr>
          <p:nvPr/>
        </p:nvSpPr>
        <p:spPr bwMode="auto">
          <a:xfrm>
            <a:off x="3201988" y="6497638"/>
            <a:ext cx="26654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>
                <a:solidFill>
                  <a:srgbClr val="660000"/>
                </a:solidFill>
                <a:latin typeface="Arial" charset="0"/>
              </a:rPr>
              <a:t> Computer Organization I</a:t>
            </a:r>
          </a:p>
        </p:txBody>
      </p:sp>
      <p:sp>
        <p:nvSpPr>
          <p:cNvPr id="1033" name="Text Box 59"/>
          <p:cNvSpPr txBox="1">
            <a:spLocks noChangeArrowheads="1"/>
          </p:cNvSpPr>
          <p:nvPr userDrawn="1"/>
        </p:nvSpPr>
        <p:spPr bwMode="auto">
          <a:xfrm>
            <a:off x="8305800" y="1524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9E20223A-A061-4685-926F-BA84F2161318}" type="slidenum">
              <a:rPr lang="en-US" sz="1800" smtClean="0"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800" dirty="0" smtClean="0">
              <a:latin typeface="Arial" charset="0"/>
            </a:endParaRPr>
          </a:p>
        </p:txBody>
      </p:sp>
      <p:sp>
        <p:nvSpPr>
          <p:cNvPr id="1034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1035" name="Text Box 22"/>
          <p:cNvSpPr txBox="1">
            <a:spLocks noChangeArrowheads="1"/>
          </p:cNvSpPr>
          <p:nvPr userDrawn="1"/>
        </p:nvSpPr>
        <p:spPr bwMode="auto">
          <a:xfrm>
            <a:off x="7162800" y="6553200"/>
            <a:ext cx="1905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</a:t>
            </a: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2005-2015 </a:t>
            </a: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Linked Lists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381000" y="685800"/>
            <a:ext cx="8610600" cy="1062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A linked list is a </a:t>
            </a:r>
            <a:r>
              <a:rPr lang="en-US" sz="1800" i="1" dirty="0"/>
              <a:t>data structure</a:t>
            </a:r>
            <a:r>
              <a:rPr lang="en-US" sz="1800" dirty="0"/>
              <a:t> that uses a "chain" of node objects, connected by pointers, to organize a collection of user data values.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Here's a fairly typical </a:t>
            </a:r>
            <a:r>
              <a:rPr lang="en-US" sz="1800" dirty="0" smtClean="0"/>
              <a:t>conceptual view </a:t>
            </a:r>
            <a:r>
              <a:rPr lang="en-US" sz="1800" dirty="0"/>
              <a:t>of a </a:t>
            </a:r>
            <a:r>
              <a:rPr lang="en-US" sz="1800" dirty="0" smtClean="0"/>
              <a:t>doubly-linked </a:t>
            </a:r>
            <a:r>
              <a:rPr lang="en-US" sz="1800" dirty="0"/>
              <a:t>list:</a:t>
            </a:r>
          </a:p>
        </p:txBody>
      </p:sp>
      <p:grpSp>
        <p:nvGrpSpPr>
          <p:cNvPr id="2052" name="Group 5"/>
          <p:cNvGrpSpPr>
            <a:grpSpLocks/>
          </p:cNvGrpSpPr>
          <p:nvPr/>
        </p:nvGrpSpPr>
        <p:grpSpPr bwMode="auto">
          <a:xfrm>
            <a:off x="652463" y="1846263"/>
            <a:ext cx="1447800" cy="733425"/>
            <a:chOff x="653142" y="1845911"/>
            <a:chExt cx="1447800" cy="733221"/>
          </a:xfrm>
        </p:grpSpPr>
        <p:grpSp>
          <p:nvGrpSpPr>
            <p:cNvPr id="2099" name="Group 6"/>
            <p:cNvGrpSpPr>
              <a:grpSpLocks/>
            </p:cNvGrpSpPr>
            <p:nvPr/>
          </p:nvGrpSpPr>
          <p:grpSpPr bwMode="auto">
            <a:xfrm>
              <a:off x="762000" y="2209800"/>
              <a:ext cx="1066800" cy="369332"/>
              <a:chOff x="1066800" y="2514600"/>
              <a:chExt cx="1066800" cy="369332"/>
            </a:xfrm>
          </p:grpSpPr>
          <p:sp>
            <p:nvSpPr>
              <p:cNvPr id="2101" name="TextBox 7"/>
              <p:cNvSpPr txBox="1">
                <a:spLocks noChangeArrowheads="1"/>
              </p:cNvSpPr>
              <p:nvPr/>
            </p:nvSpPr>
            <p:spPr bwMode="auto">
              <a:xfrm>
                <a:off x="1066800" y="2514600"/>
                <a:ext cx="533400" cy="3693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n-US" sz="18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2102" name="TextBox 8"/>
              <p:cNvSpPr txBox="1">
                <a:spLocks noChangeArrowheads="1"/>
              </p:cNvSpPr>
              <p:nvPr/>
            </p:nvSpPr>
            <p:spPr bwMode="auto">
              <a:xfrm>
                <a:off x="1600200" y="2514600"/>
                <a:ext cx="533400" cy="3693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n-US" sz="1800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2100" name="TextBox 3"/>
            <p:cNvSpPr txBox="1">
              <a:spLocks noChangeArrowheads="1"/>
            </p:cNvSpPr>
            <p:nvPr/>
          </p:nvSpPr>
          <p:spPr bwMode="auto">
            <a:xfrm>
              <a:off x="653142" y="1845911"/>
              <a:ext cx="1447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latin typeface="Arial" charset="0"/>
                  <a:cs typeface="Arial" charset="0"/>
                </a:rPr>
                <a:t>Head node</a:t>
              </a:r>
            </a:p>
          </p:txBody>
        </p:sp>
      </p:grpSp>
      <p:grpSp>
        <p:nvGrpSpPr>
          <p:cNvPr id="2053" name="Group 9"/>
          <p:cNvGrpSpPr>
            <a:grpSpLocks/>
          </p:cNvGrpSpPr>
          <p:nvPr/>
        </p:nvGrpSpPr>
        <p:grpSpPr bwMode="auto">
          <a:xfrm>
            <a:off x="685800" y="5562600"/>
            <a:ext cx="1447800" cy="733425"/>
            <a:chOff x="685800" y="5562600"/>
            <a:chExt cx="1447800" cy="733221"/>
          </a:xfrm>
        </p:grpSpPr>
        <p:grpSp>
          <p:nvGrpSpPr>
            <p:cNvPr id="2095" name="Group 12"/>
            <p:cNvGrpSpPr>
              <a:grpSpLocks/>
            </p:cNvGrpSpPr>
            <p:nvPr/>
          </p:nvGrpSpPr>
          <p:grpSpPr bwMode="auto">
            <a:xfrm>
              <a:off x="718458" y="5926489"/>
              <a:ext cx="1066800" cy="369332"/>
              <a:chOff x="1066800" y="2514600"/>
              <a:chExt cx="1066800" cy="369332"/>
            </a:xfrm>
          </p:grpSpPr>
          <p:sp>
            <p:nvSpPr>
              <p:cNvPr id="2097" name="TextBox 14"/>
              <p:cNvSpPr txBox="1">
                <a:spLocks noChangeArrowheads="1"/>
              </p:cNvSpPr>
              <p:nvPr/>
            </p:nvSpPr>
            <p:spPr bwMode="auto">
              <a:xfrm>
                <a:off x="1066800" y="2514600"/>
                <a:ext cx="533400" cy="3693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n-US" sz="18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2098" name="TextBox 15"/>
              <p:cNvSpPr txBox="1">
                <a:spLocks noChangeArrowheads="1"/>
              </p:cNvSpPr>
              <p:nvPr/>
            </p:nvSpPr>
            <p:spPr bwMode="auto">
              <a:xfrm>
                <a:off x="1600200" y="2514600"/>
                <a:ext cx="533400" cy="3693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n-US" sz="1800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2096" name="TextBox 13"/>
            <p:cNvSpPr txBox="1">
              <a:spLocks noChangeArrowheads="1"/>
            </p:cNvSpPr>
            <p:nvPr/>
          </p:nvSpPr>
          <p:spPr bwMode="auto">
            <a:xfrm>
              <a:off x="685800" y="5562600"/>
              <a:ext cx="1447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latin typeface="Arial" charset="0"/>
                  <a:cs typeface="Arial" charset="0"/>
                </a:rPr>
                <a:t>Tail node</a:t>
              </a:r>
            </a:p>
          </p:txBody>
        </p:sp>
      </p:grpSp>
      <p:grpSp>
        <p:nvGrpSpPr>
          <p:cNvPr id="2054" name="Group 17"/>
          <p:cNvGrpSpPr>
            <a:grpSpLocks/>
          </p:cNvGrpSpPr>
          <p:nvPr/>
        </p:nvGrpSpPr>
        <p:grpSpPr bwMode="auto">
          <a:xfrm>
            <a:off x="1306513" y="3071813"/>
            <a:ext cx="1066800" cy="368300"/>
            <a:chOff x="1066800" y="2514600"/>
            <a:chExt cx="1066800" cy="369332"/>
          </a:xfrm>
        </p:grpSpPr>
        <p:sp>
          <p:nvSpPr>
            <p:cNvPr id="2093" name="TextBox 18"/>
            <p:cNvSpPr txBox="1">
              <a:spLocks noChangeArrowheads="1"/>
            </p:cNvSpPr>
            <p:nvPr/>
          </p:nvSpPr>
          <p:spPr bwMode="auto">
            <a:xfrm>
              <a:off x="1066800" y="2514600"/>
              <a:ext cx="5334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latin typeface="Arial" charset="0"/>
                  <a:cs typeface="Arial" charset="0"/>
                </a:rPr>
                <a:t>41</a:t>
              </a:r>
            </a:p>
          </p:txBody>
        </p:sp>
        <p:sp>
          <p:nvSpPr>
            <p:cNvPr id="2094" name="TextBox 19"/>
            <p:cNvSpPr txBox="1">
              <a:spLocks noChangeArrowheads="1"/>
            </p:cNvSpPr>
            <p:nvPr/>
          </p:nvSpPr>
          <p:spPr bwMode="auto">
            <a:xfrm>
              <a:off x="1600200" y="2514600"/>
              <a:ext cx="5334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sz="1800">
                <a:latin typeface="Arial" charset="0"/>
                <a:cs typeface="Arial" charset="0"/>
              </a:endParaRPr>
            </a:p>
          </p:txBody>
        </p:sp>
      </p:grpSp>
      <p:grpSp>
        <p:nvGrpSpPr>
          <p:cNvPr id="2055" name="Group 20"/>
          <p:cNvGrpSpPr>
            <a:grpSpLocks/>
          </p:cNvGrpSpPr>
          <p:nvPr/>
        </p:nvGrpSpPr>
        <p:grpSpPr bwMode="auto">
          <a:xfrm>
            <a:off x="7315200" y="5562600"/>
            <a:ext cx="1066800" cy="369888"/>
            <a:chOff x="1066800" y="2514600"/>
            <a:chExt cx="1066800" cy="369332"/>
          </a:xfrm>
        </p:grpSpPr>
        <p:sp>
          <p:nvSpPr>
            <p:cNvPr id="2091" name="TextBox 21"/>
            <p:cNvSpPr txBox="1">
              <a:spLocks noChangeArrowheads="1"/>
            </p:cNvSpPr>
            <p:nvPr/>
          </p:nvSpPr>
          <p:spPr bwMode="auto">
            <a:xfrm>
              <a:off x="1066800" y="2514600"/>
              <a:ext cx="5334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latin typeface="Arial" charset="0"/>
                  <a:cs typeface="Arial" charset="0"/>
                </a:rPr>
                <a:t>32</a:t>
              </a:r>
            </a:p>
          </p:txBody>
        </p:sp>
        <p:sp>
          <p:nvSpPr>
            <p:cNvPr id="2092" name="TextBox 22"/>
            <p:cNvSpPr txBox="1">
              <a:spLocks noChangeArrowheads="1"/>
            </p:cNvSpPr>
            <p:nvPr/>
          </p:nvSpPr>
          <p:spPr bwMode="auto">
            <a:xfrm>
              <a:off x="1600200" y="2514600"/>
              <a:ext cx="5334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sz="1800">
                <a:latin typeface="Arial" charset="0"/>
                <a:cs typeface="Arial" charset="0"/>
              </a:endParaRPr>
            </a:p>
          </p:txBody>
        </p:sp>
      </p:grpSp>
      <p:grpSp>
        <p:nvGrpSpPr>
          <p:cNvPr id="2056" name="Group 23"/>
          <p:cNvGrpSpPr>
            <a:grpSpLocks/>
          </p:cNvGrpSpPr>
          <p:nvPr/>
        </p:nvGrpSpPr>
        <p:grpSpPr bwMode="auto">
          <a:xfrm>
            <a:off x="6096000" y="2701925"/>
            <a:ext cx="1066800" cy="369888"/>
            <a:chOff x="1066800" y="2514600"/>
            <a:chExt cx="1066800" cy="369332"/>
          </a:xfrm>
        </p:grpSpPr>
        <p:sp>
          <p:nvSpPr>
            <p:cNvPr id="2089" name="TextBox 24"/>
            <p:cNvSpPr txBox="1">
              <a:spLocks noChangeArrowheads="1"/>
            </p:cNvSpPr>
            <p:nvPr/>
          </p:nvSpPr>
          <p:spPr bwMode="auto">
            <a:xfrm>
              <a:off x="1066800" y="2514600"/>
              <a:ext cx="5334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latin typeface="Arial" charset="0"/>
                  <a:cs typeface="Arial" charset="0"/>
                </a:rPr>
                <a:t>17</a:t>
              </a:r>
            </a:p>
          </p:txBody>
        </p:sp>
        <p:sp>
          <p:nvSpPr>
            <p:cNvPr id="2090" name="TextBox 25"/>
            <p:cNvSpPr txBox="1">
              <a:spLocks noChangeArrowheads="1"/>
            </p:cNvSpPr>
            <p:nvPr/>
          </p:nvSpPr>
          <p:spPr bwMode="auto">
            <a:xfrm>
              <a:off x="1600200" y="2514600"/>
              <a:ext cx="5334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sz="1800">
                <a:latin typeface="Arial" charset="0"/>
                <a:cs typeface="Arial" charset="0"/>
              </a:endParaRPr>
            </a:p>
          </p:txBody>
        </p:sp>
      </p:grpSp>
      <p:grpSp>
        <p:nvGrpSpPr>
          <p:cNvPr id="2057" name="Group 26"/>
          <p:cNvGrpSpPr>
            <a:grpSpLocks/>
          </p:cNvGrpSpPr>
          <p:nvPr/>
        </p:nvGrpSpPr>
        <p:grpSpPr bwMode="auto">
          <a:xfrm>
            <a:off x="3070225" y="3865563"/>
            <a:ext cx="1066800" cy="369887"/>
            <a:chOff x="1066800" y="2514600"/>
            <a:chExt cx="1066800" cy="369332"/>
          </a:xfrm>
        </p:grpSpPr>
        <p:sp>
          <p:nvSpPr>
            <p:cNvPr id="2087" name="TextBox 27"/>
            <p:cNvSpPr txBox="1">
              <a:spLocks noChangeArrowheads="1"/>
            </p:cNvSpPr>
            <p:nvPr/>
          </p:nvSpPr>
          <p:spPr bwMode="auto">
            <a:xfrm>
              <a:off x="1066800" y="2514600"/>
              <a:ext cx="5334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latin typeface="Arial" charset="0"/>
                  <a:cs typeface="Arial" charset="0"/>
                </a:rPr>
                <a:t>19</a:t>
              </a:r>
            </a:p>
          </p:txBody>
        </p:sp>
        <p:sp>
          <p:nvSpPr>
            <p:cNvPr id="2088" name="TextBox 28"/>
            <p:cNvSpPr txBox="1">
              <a:spLocks noChangeArrowheads="1"/>
            </p:cNvSpPr>
            <p:nvPr/>
          </p:nvSpPr>
          <p:spPr bwMode="auto">
            <a:xfrm>
              <a:off x="1600200" y="2514600"/>
              <a:ext cx="5334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sz="1800">
                <a:latin typeface="Arial" charset="0"/>
                <a:cs typeface="Arial" charset="0"/>
              </a:endParaRPr>
            </a:p>
          </p:txBody>
        </p:sp>
      </p:grpSp>
      <p:grpSp>
        <p:nvGrpSpPr>
          <p:cNvPr id="2058" name="Group 29"/>
          <p:cNvGrpSpPr>
            <a:grpSpLocks/>
          </p:cNvGrpSpPr>
          <p:nvPr/>
        </p:nvGrpSpPr>
        <p:grpSpPr bwMode="auto">
          <a:xfrm>
            <a:off x="3395663" y="2216150"/>
            <a:ext cx="1066800" cy="368300"/>
            <a:chOff x="1066800" y="2514600"/>
            <a:chExt cx="1066800" cy="369332"/>
          </a:xfrm>
        </p:grpSpPr>
        <p:sp>
          <p:nvSpPr>
            <p:cNvPr id="2085" name="TextBox 30"/>
            <p:cNvSpPr txBox="1">
              <a:spLocks noChangeArrowheads="1"/>
            </p:cNvSpPr>
            <p:nvPr/>
          </p:nvSpPr>
          <p:spPr bwMode="auto">
            <a:xfrm>
              <a:off x="1066800" y="2514600"/>
              <a:ext cx="5334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latin typeface="Arial" charset="0"/>
                  <a:cs typeface="Arial" charset="0"/>
                </a:rPr>
                <a:t>12</a:t>
              </a:r>
            </a:p>
          </p:txBody>
        </p:sp>
        <p:sp>
          <p:nvSpPr>
            <p:cNvPr id="2086" name="TextBox 31"/>
            <p:cNvSpPr txBox="1">
              <a:spLocks noChangeArrowheads="1"/>
            </p:cNvSpPr>
            <p:nvPr/>
          </p:nvSpPr>
          <p:spPr bwMode="auto">
            <a:xfrm>
              <a:off x="1600200" y="2514600"/>
              <a:ext cx="5334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sz="1800">
                <a:latin typeface="Arial" charset="0"/>
                <a:cs typeface="Arial" charset="0"/>
              </a:endParaRPr>
            </a:p>
          </p:txBody>
        </p:sp>
      </p:grpSp>
      <p:grpSp>
        <p:nvGrpSpPr>
          <p:cNvPr id="2059" name="Group 32"/>
          <p:cNvGrpSpPr>
            <a:grpSpLocks/>
          </p:cNvGrpSpPr>
          <p:nvPr/>
        </p:nvGrpSpPr>
        <p:grpSpPr bwMode="auto">
          <a:xfrm>
            <a:off x="3124200" y="5573713"/>
            <a:ext cx="1066800" cy="369887"/>
            <a:chOff x="1066800" y="2514600"/>
            <a:chExt cx="1066800" cy="369332"/>
          </a:xfrm>
        </p:grpSpPr>
        <p:sp>
          <p:nvSpPr>
            <p:cNvPr id="2083" name="TextBox 33"/>
            <p:cNvSpPr txBox="1">
              <a:spLocks noChangeArrowheads="1"/>
            </p:cNvSpPr>
            <p:nvPr/>
          </p:nvSpPr>
          <p:spPr bwMode="auto">
            <a:xfrm>
              <a:off x="1066800" y="2514600"/>
              <a:ext cx="5334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latin typeface="Arial" charset="0"/>
                  <a:cs typeface="Arial" charset="0"/>
                </a:rPr>
                <a:t>33</a:t>
              </a:r>
            </a:p>
          </p:txBody>
        </p:sp>
        <p:sp>
          <p:nvSpPr>
            <p:cNvPr id="2084" name="TextBox 34"/>
            <p:cNvSpPr txBox="1">
              <a:spLocks noChangeArrowheads="1"/>
            </p:cNvSpPr>
            <p:nvPr/>
          </p:nvSpPr>
          <p:spPr bwMode="auto">
            <a:xfrm>
              <a:off x="1600200" y="2514600"/>
              <a:ext cx="5334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sz="1800">
                <a:latin typeface="Arial" charset="0"/>
                <a:cs typeface="Arial" charset="0"/>
              </a:endParaRPr>
            </a:p>
          </p:txBody>
        </p:sp>
      </p:grpSp>
      <p:grpSp>
        <p:nvGrpSpPr>
          <p:cNvPr id="2060" name="Group 35"/>
          <p:cNvGrpSpPr>
            <a:grpSpLocks/>
          </p:cNvGrpSpPr>
          <p:nvPr/>
        </p:nvGrpSpPr>
        <p:grpSpPr bwMode="auto">
          <a:xfrm>
            <a:off x="4195763" y="3071813"/>
            <a:ext cx="1066800" cy="369887"/>
            <a:chOff x="1066800" y="2514600"/>
            <a:chExt cx="1066800" cy="369332"/>
          </a:xfrm>
        </p:grpSpPr>
        <p:sp>
          <p:nvSpPr>
            <p:cNvPr id="2081" name="TextBox 36"/>
            <p:cNvSpPr txBox="1">
              <a:spLocks noChangeArrowheads="1"/>
            </p:cNvSpPr>
            <p:nvPr/>
          </p:nvSpPr>
          <p:spPr bwMode="auto">
            <a:xfrm>
              <a:off x="1066800" y="2514600"/>
              <a:ext cx="5334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latin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2082" name="TextBox 37"/>
            <p:cNvSpPr txBox="1">
              <a:spLocks noChangeArrowheads="1"/>
            </p:cNvSpPr>
            <p:nvPr/>
          </p:nvSpPr>
          <p:spPr bwMode="auto">
            <a:xfrm>
              <a:off x="1600200" y="2514600"/>
              <a:ext cx="5334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sz="1800">
                <a:latin typeface="Arial" charset="0"/>
                <a:cs typeface="Arial" charset="0"/>
              </a:endParaRPr>
            </a:p>
          </p:txBody>
        </p:sp>
      </p:grpSp>
      <p:grpSp>
        <p:nvGrpSpPr>
          <p:cNvPr id="2061" name="Group 38"/>
          <p:cNvGrpSpPr>
            <a:grpSpLocks/>
          </p:cNvGrpSpPr>
          <p:nvPr/>
        </p:nvGrpSpPr>
        <p:grpSpPr bwMode="auto">
          <a:xfrm>
            <a:off x="4729163" y="4867275"/>
            <a:ext cx="1066800" cy="368300"/>
            <a:chOff x="1066800" y="2514600"/>
            <a:chExt cx="1066800" cy="369332"/>
          </a:xfrm>
        </p:grpSpPr>
        <p:sp>
          <p:nvSpPr>
            <p:cNvPr id="2079" name="TextBox 39"/>
            <p:cNvSpPr txBox="1">
              <a:spLocks noChangeArrowheads="1"/>
            </p:cNvSpPr>
            <p:nvPr/>
          </p:nvSpPr>
          <p:spPr bwMode="auto">
            <a:xfrm>
              <a:off x="1066800" y="2514600"/>
              <a:ext cx="5334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latin typeface="Arial" charset="0"/>
                  <a:cs typeface="Arial" charset="0"/>
                </a:rPr>
                <a:t>23</a:t>
              </a:r>
            </a:p>
          </p:txBody>
        </p:sp>
        <p:sp>
          <p:nvSpPr>
            <p:cNvPr id="2080" name="TextBox 40"/>
            <p:cNvSpPr txBox="1">
              <a:spLocks noChangeArrowheads="1"/>
            </p:cNvSpPr>
            <p:nvPr/>
          </p:nvSpPr>
          <p:spPr bwMode="auto">
            <a:xfrm>
              <a:off x="1600200" y="2514600"/>
              <a:ext cx="5334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sz="1800">
                <a:latin typeface="Arial" charset="0"/>
                <a:cs typeface="Arial" charset="0"/>
              </a:endParaRPr>
            </a:p>
          </p:txBody>
        </p:sp>
      </p:grpSp>
      <p:grpSp>
        <p:nvGrpSpPr>
          <p:cNvPr id="2062" name="Group 41"/>
          <p:cNvGrpSpPr>
            <a:grpSpLocks/>
          </p:cNvGrpSpPr>
          <p:nvPr/>
        </p:nvGrpSpPr>
        <p:grpSpPr bwMode="auto">
          <a:xfrm>
            <a:off x="6896100" y="3865563"/>
            <a:ext cx="1066800" cy="369887"/>
            <a:chOff x="1066800" y="2514600"/>
            <a:chExt cx="1066800" cy="369332"/>
          </a:xfrm>
        </p:grpSpPr>
        <p:sp>
          <p:nvSpPr>
            <p:cNvPr id="2077" name="TextBox 42"/>
            <p:cNvSpPr txBox="1">
              <a:spLocks noChangeArrowheads="1"/>
            </p:cNvSpPr>
            <p:nvPr/>
          </p:nvSpPr>
          <p:spPr bwMode="auto">
            <a:xfrm>
              <a:off x="1066800" y="2514600"/>
              <a:ext cx="5334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latin typeface="Arial" charset="0"/>
                  <a:cs typeface="Arial" charset="0"/>
                </a:rPr>
                <a:t>8</a:t>
              </a:r>
            </a:p>
          </p:txBody>
        </p:sp>
        <p:sp>
          <p:nvSpPr>
            <p:cNvPr id="2078" name="TextBox 43"/>
            <p:cNvSpPr txBox="1">
              <a:spLocks noChangeArrowheads="1"/>
            </p:cNvSpPr>
            <p:nvPr/>
          </p:nvSpPr>
          <p:spPr bwMode="auto">
            <a:xfrm>
              <a:off x="1600200" y="2514600"/>
              <a:ext cx="5334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sz="1800">
                <a:latin typeface="Arial" charset="0"/>
                <a:cs typeface="Arial" charset="0"/>
              </a:endParaRPr>
            </a:p>
          </p:txBody>
        </p:sp>
      </p:grpSp>
      <p:grpSp>
        <p:nvGrpSpPr>
          <p:cNvPr id="2063" name="Group 44"/>
          <p:cNvGrpSpPr>
            <a:grpSpLocks/>
          </p:cNvGrpSpPr>
          <p:nvPr/>
        </p:nvGrpSpPr>
        <p:grpSpPr bwMode="auto">
          <a:xfrm>
            <a:off x="1638300" y="4692650"/>
            <a:ext cx="1066800" cy="368300"/>
            <a:chOff x="1066800" y="2514600"/>
            <a:chExt cx="1066800" cy="369332"/>
          </a:xfrm>
        </p:grpSpPr>
        <p:sp>
          <p:nvSpPr>
            <p:cNvPr id="2075" name="TextBox 45"/>
            <p:cNvSpPr txBox="1">
              <a:spLocks noChangeArrowheads="1"/>
            </p:cNvSpPr>
            <p:nvPr/>
          </p:nvSpPr>
          <p:spPr bwMode="auto">
            <a:xfrm>
              <a:off x="1066800" y="2514600"/>
              <a:ext cx="5334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latin typeface="Arial" charset="0"/>
                  <a:cs typeface="Arial" charset="0"/>
                </a:rPr>
                <a:t>27</a:t>
              </a:r>
            </a:p>
          </p:txBody>
        </p:sp>
        <p:sp>
          <p:nvSpPr>
            <p:cNvPr id="2076" name="TextBox 46"/>
            <p:cNvSpPr txBox="1">
              <a:spLocks noChangeArrowheads="1"/>
            </p:cNvSpPr>
            <p:nvPr/>
          </p:nvSpPr>
          <p:spPr bwMode="auto">
            <a:xfrm>
              <a:off x="1600200" y="2514600"/>
              <a:ext cx="5334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sz="1800">
                <a:latin typeface="Arial" charset="0"/>
                <a:cs typeface="Arial" charset="0"/>
              </a:endParaRPr>
            </a:p>
          </p:txBody>
        </p:sp>
      </p:grpSp>
      <p:sp>
        <p:nvSpPr>
          <p:cNvPr id="2064" name="Freeform 10"/>
          <p:cNvSpPr>
            <a:spLocks/>
          </p:cNvSpPr>
          <p:nvPr/>
        </p:nvSpPr>
        <p:spPr bwMode="auto">
          <a:xfrm>
            <a:off x="1600200" y="2400300"/>
            <a:ext cx="1763713" cy="0"/>
          </a:xfrm>
          <a:custGeom>
            <a:avLst/>
            <a:gdLst>
              <a:gd name="T0" fmla="*/ 0 w 1763486"/>
              <a:gd name="T1" fmla="*/ 1763713 w 1763486"/>
              <a:gd name="T2" fmla="*/ 0 60000 65536"/>
              <a:gd name="T3" fmla="*/ 0 60000 65536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0" t="0" r="r" b="b"/>
            <a:pathLst>
              <a:path w="1763486">
                <a:moveTo>
                  <a:pt x="0" y="0"/>
                </a:moveTo>
                <a:lnTo>
                  <a:pt x="1763486" y="0"/>
                </a:lnTo>
              </a:path>
            </a:pathLst>
          </a:custGeom>
          <a:noFill/>
          <a:ln w="31750" cap="flat" cmpd="sng" algn="ctr">
            <a:solidFill>
              <a:srgbClr val="C00000"/>
            </a:solidFill>
            <a:prstDash val="solid"/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5" name="Freeform 16"/>
          <p:cNvSpPr>
            <a:spLocks/>
          </p:cNvSpPr>
          <p:nvPr/>
        </p:nvSpPr>
        <p:spPr bwMode="auto">
          <a:xfrm>
            <a:off x="4195763" y="1317625"/>
            <a:ext cx="3935412" cy="2535238"/>
          </a:xfrm>
          <a:custGeom>
            <a:avLst/>
            <a:gdLst>
              <a:gd name="T0" fmla="*/ 0 w 3935395"/>
              <a:gd name="T1" fmla="*/ 1099153 h 2536701"/>
              <a:gd name="T2" fmla="*/ 1273634 w 3935395"/>
              <a:gd name="T3" fmla="*/ 625897 h 2536701"/>
              <a:gd name="T4" fmla="*/ 2351324 w 3935395"/>
              <a:gd name="T5" fmla="*/ 38407 h 2536701"/>
              <a:gd name="T6" fmla="*/ 3918874 w 3935395"/>
              <a:gd name="T7" fmla="*/ 332152 h 2536701"/>
              <a:gd name="T8" fmla="*/ 3037127 w 3935395"/>
              <a:gd name="T9" fmla="*/ 2535238 h 25367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935395" h="2536701">
                <a:moveTo>
                  <a:pt x="0" y="1099787"/>
                </a:moveTo>
                <a:cubicBezTo>
                  <a:pt x="440871" y="951469"/>
                  <a:pt x="881742" y="803151"/>
                  <a:pt x="1273628" y="626258"/>
                </a:cubicBezTo>
                <a:cubicBezTo>
                  <a:pt x="1665514" y="449365"/>
                  <a:pt x="1910442" y="87415"/>
                  <a:pt x="2351314" y="38429"/>
                </a:cubicBezTo>
                <a:cubicBezTo>
                  <a:pt x="2792186" y="-10557"/>
                  <a:pt x="3804557" y="-84035"/>
                  <a:pt x="3918857" y="332344"/>
                </a:cubicBezTo>
                <a:cubicBezTo>
                  <a:pt x="4033157" y="748723"/>
                  <a:pt x="3535135" y="1642712"/>
                  <a:pt x="3037114" y="2536701"/>
                </a:cubicBezTo>
              </a:path>
            </a:pathLst>
          </a:custGeom>
          <a:noFill/>
          <a:ln w="31750" cap="flat" cmpd="sng" algn="ctr">
            <a:solidFill>
              <a:srgbClr val="C00000"/>
            </a:solidFill>
            <a:prstDash val="solid"/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6" name="Freeform 47"/>
          <p:cNvSpPr>
            <a:spLocks/>
          </p:cNvSpPr>
          <p:nvPr/>
        </p:nvSpPr>
        <p:spPr bwMode="auto">
          <a:xfrm>
            <a:off x="7559675" y="4049713"/>
            <a:ext cx="179388" cy="1517650"/>
          </a:xfrm>
          <a:custGeom>
            <a:avLst/>
            <a:gdLst>
              <a:gd name="T0" fmla="*/ 179388 w 179614"/>
              <a:gd name="T1" fmla="*/ 0 h 1518557"/>
              <a:gd name="T2" fmla="*/ 0 w 179614"/>
              <a:gd name="T3" fmla="*/ 1517650 h 1518557"/>
              <a:gd name="T4" fmla="*/ 0 w 179614"/>
              <a:gd name="T5" fmla="*/ 1517650 h 151855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9614" h="1518557">
                <a:moveTo>
                  <a:pt x="179614" y="0"/>
                </a:moveTo>
                <a:lnTo>
                  <a:pt x="0" y="1518557"/>
                </a:lnTo>
              </a:path>
            </a:pathLst>
          </a:custGeom>
          <a:noFill/>
          <a:ln w="31750" cap="flat" cmpd="sng" algn="ctr">
            <a:solidFill>
              <a:srgbClr val="C00000"/>
            </a:solidFill>
            <a:prstDash val="solid"/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7" name="Freeform 48"/>
          <p:cNvSpPr>
            <a:spLocks/>
          </p:cNvSpPr>
          <p:nvPr/>
        </p:nvSpPr>
        <p:spPr bwMode="auto">
          <a:xfrm>
            <a:off x="5078413" y="5291138"/>
            <a:ext cx="3313112" cy="993775"/>
          </a:xfrm>
          <a:custGeom>
            <a:avLst/>
            <a:gdLst>
              <a:gd name="T0" fmla="*/ 3101949 w 3313624"/>
              <a:gd name="T1" fmla="*/ 506196 h 993756"/>
              <a:gd name="T2" fmla="*/ 3232557 w 3313624"/>
              <a:gd name="T3" fmla="*/ 865431 h 993756"/>
              <a:gd name="T4" fmla="*/ 2024430 w 3313624"/>
              <a:gd name="T5" fmla="*/ 930747 h 993756"/>
              <a:gd name="T6" fmla="*/ 0 w 3313624"/>
              <a:gd name="T7" fmla="*/ 0 h 99375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313624" h="993756">
                <a:moveTo>
                  <a:pt x="3102428" y="506186"/>
                </a:moveTo>
                <a:cubicBezTo>
                  <a:pt x="3257549" y="650421"/>
                  <a:pt x="3412671" y="794657"/>
                  <a:pt x="3233057" y="865414"/>
                </a:cubicBezTo>
                <a:cubicBezTo>
                  <a:pt x="3053443" y="936171"/>
                  <a:pt x="2563586" y="1074965"/>
                  <a:pt x="2024743" y="930729"/>
                </a:cubicBezTo>
                <a:cubicBezTo>
                  <a:pt x="1485900" y="786493"/>
                  <a:pt x="742950" y="393246"/>
                  <a:pt x="0" y="0"/>
                </a:cubicBezTo>
              </a:path>
            </a:pathLst>
          </a:custGeom>
          <a:noFill/>
          <a:ln w="31750" cap="flat" cmpd="sng" algn="ctr">
            <a:solidFill>
              <a:srgbClr val="C00000"/>
            </a:solidFill>
            <a:prstDash val="solid"/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" name="Freeform 49"/>
          <p:cNvSpPr>
            <a:spLocks/>
          </p:cNvSpPr>
          <p:nvPr/>
        </p:nvSpPr>
        <p:spPr bwMode="auto">
          <a:xfrm>
            <a:off x="5511800" y="3070225"/>
            <a:ext cx="908050" cy="1958975"/>
          </a:xfrm>
          <a:custGeom>
            <a:avLst/>
            <a:gdLst>
              <a:gd name="T0" fmla="*/ 72343 w 907212"/>
              <a:gd name="T1" fmla="*/ 1958975 h 1959429"/>
              <a:gd name="T2" fmla="*/ 72343 w 907212"/>
              <a:gd name="T3" fmla="*/ 1485556 h 1959429"/>
              <a:gd name="T4" fmla="*/ 824152 w 907212"/>
              <a:gd name="T5" fmla="*/ 359146 h 1959429"/>
              <a:gd name="T6" fmla="*/ 856839 w 907212"/>
              <a:gd name="T7" fmla="*/ 0 h 195942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07212" h="1959429">
                <a:moveTo>
                  <a:pt x="72276" y="1959429"/>
                </a:moveTo>
                <a:cubicBezTo>
                  <a:pt x="9683" y="1856014"/>
                  <a:pt x="-52910" y="1752600"/>
                  <a:pt x="72276" y="1485900"/>
                </a:cubicBezTo>
                <a:cubicBezTo>
                  <a:pt x="197462" y="1219200"/>
                  <a:pt x="692762" y="606879"/>
                  <a:pt x="823391" y="359229"/>
                </a:cubicBezTo>
                <a:cubicBezTo>
                  <a:pt x="954020" y="111579"/>
                  <a:pt x="905034" y="55789"/>
                  <a:pt x="856048" y="0"/>
                </a:cubicBezTo>
              </a:path>
            </a:pathLst>
          </a:custGeom>
          <a:noFill/>
          <a:ln w="31750" cap="flat" cmpd="sng" algn="ctr">
            <a:solidFill>
              <a:srgbClr val="C00000"/>
            </a:solidFill>
            <a:prstDash val="solid"/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9" name="Freeform 50"/>
          <p:cNvSpPr>
            <a:spLocks/>
          </p:cNvSpPr>
          <p:nvPr/>
        </p:nvSpPr>
        <p:spPr bwMode="auto">
          <a:xfrm>
            <a:off x="1600200" y="2055813"/>
            <a:ext cx="5357813" cy="981075"/>
          </a:xfrm>
          <a:custGeom>
            <a:avLst/>
            <a:gdLst>
              <a:gd name="T0" fmla="*/ 5307277 w 5357317"/>
              <a:gd name="T1" fmla="*/ 834266 h 982067"/>
              <a:gd name="T2" fmla="*/ 5290947 w 5357317"/>
              <a:gd name="T3" fmla="*/ 328592 h 982067"/>
              <a:gd name="T4" fmla="*/ 4654074 w 5357317"/>
              <a:gd name="T5" fmla="*/ 2351 h 982067"/>
              <a:gd name="T6" fmla="*/ 3412987 w 5357317"/>
              <a:gd name="T7" fmla="*/ 491713 h 982067"/>
              <a:gd name="T8" fmla="*/ 2465842 w 5357317"/>
              <a:gd name="T9" fmla="*/ 703770 h 982067"/>
              <a:gd name="T10" fmla="*/ 914485 w 5357317"/>
              <a:gd name="T11" fmla="*/ 638521 h 982067"/>
              <a:gd name="T12" fmla="*/ 0 w 5357317"/>
              <a:gd name="T13" fmla="*/ 981075 h 98206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357317" h="982067">
                <a:moveTo>
                  <a:pt x="5306786" y="835110"/>
                </a:moveTo>
                <a:cubicBezTo>
                  <a:pt x="5353050" y="651413"/>
                  <a:pt x="5399314" y="467717"/>
                  <a:pt x="5290457" y="328924"/>
                </a:cubicBezTo>
                <a:cubicBezTo>
                  <a:pt x="5181600" y="190131"/>
                  <a:pt x="4966607" y="-24861"/>
                  <a:pt x="4653643" y="2353"/>
                </a:cubicBezTo>
                <a:cubicBezTo>
                  <a:pt x="4340679" y="29567"/>
                  <a:pt x="3777342" y="375189"/>
                  <a:pt x="3412671" y="492210"/>
                </a:cubicBezTo>
                <a:cubicBezTo>
                  <a:pt x="3048000" y="609231"/>
                  <a:pt x="2881992" y="679989"/>
                  <a:pt x="2465614" y="704482"/>
                </a:cubicBezTo>
                <a:cubicBezTo>
                  <a:pt x="2049235" y="728975"/>
                  <a:pt x="1325336" y="592903"/>
                  <a:pt x="914400" y="639167"/>
                </a:cubicBezTo>
                <a:cubicBezTo>
                  <a:pt x="503464" y="685431"/>
                  <a:pt x="251732" y="833749"/>
                  <a:pt x="0" y="982067"/>
                </a:cubicBezTo>
              </a:path>
            </a:pathLst>
          </a:custGeom>
          <a:noFill/>
          <a:ln w="31750" cap="flat" cmpd="sng" algn="ctr">
            <a:solidFill>
              <a:srgbClr val="C00000"/>
            </a:solidFill>
            <a:prstDash val="solid"/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0" name="Freeform 51"/>
          <p:cNvSpPr>
            <a:spLocks/>
          </p:cNvSpPr>
          <p:nvPr/>
        </p:nvSpPr>
        <p:spPr bwMode="auto">
          <a:xfrm>
            <a:off x="1763713" y="3330575"/>
            <a:ext cx="423862" cy="1339850"/>
          </a:xfrm>
          <a:custGeom>
            <a:avLst/>
            <a:gdLst>
              <a:gd name="T0" fmla="*/ 423862 w 424794"/>
              <a:gd name="T1" fmla="*/ 0 h 1338942"/>
              <a:gd name="T2" fmla="*/ 250 w 424794"/>
              <a:gd name="T3" fmla="*/ 408491 h 1338942"/>
              <a:gd name="T4" fmla="*/ 374983 w 424794"/>
              <a:gd name="T5" fmla="*/ 1339850 h 133894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4794" h="1338942">
                <a:moveTo>
                  <a:pt x="424794" y="0"/>
                </a:moveTo>
                <a:cubicBezTo>
                  <a:pt x="216604" y="92528"/>
                  <a:pt x="8415" y="185057"/>
                  <a:pt x="251" y="408214"/>
                </a:cubicBezTo>
                <a:cubicBezTo>
                  <a:pt x="-7913" y="631371"/>
                  <a:pt x="183947" y="985156"/>
                  <a:pt x="375808" y="1338942"/>
                </a:cubicBezTo>
              </a:path>
            </a:pathLst>
          </a:custGeom>
          <a:noFill/>
          <a:ln w="31750" cap="flat" cmpd="sng" algn="ctr">
            <a:solidFill>
              <a:srgbClr val="C00000"/>
            </a:solidFill>
            <a:prstDash val="solid"/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1" name="Freeform 52"/>
          <p:cNvSpPr>
            <a:spLocks/>
          </p:cNvSpPr>
          <p:nvPr/>
        </p:nvSpPr>
        <p:spPr bwMode="auto">
          <a:xfrm>
            <a:off x="2481263" y="3201988"/>
            <a:ext cx="1731962" cy="1697037"/>
          </a:xfrm>
          <a:custGeom>
            <a:avLst/>
            <a:gdLst>
              <a:gd name="T0" fmla="*/ 0 w 1730828"/>
              <a:gd name="T1" fmla="*/ 1697037 h 1697250"/>
              <a:gd name="T2" fmla="*/ 179732 w 1730828"/>
              <a:gd name="T3" fmla="*/ 799079 h 1697250"/>
              <a:gd name="T4" fmla="*/ 522856 w 1730828"/>
              <a:gd name="T5" fmla="*/ 80712 h 1697250"/>
              <a:gd name="T6" fmla="*/ 1731962 w 1730828"/>
              <a:gd name="T7" fmla="*/ 48059 h 169725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730828" h="1697250">
                <a:moveTo>
                  <a:pt x="0" y="1697250"/>
                </a:moveTo>
                <a:cubicBezTo>
                  <a:pt x="46264" y="1382925"/>
                  <a:pt x="92528" y="1068600"/>
                  <a:pt x="179614" y="799179"/>
                </a:cubicBezTo>
                <a:cubicBezTo>
                  <a:pt x="266700" y="529758"/>
                  <a:pt x="263978" y="205908"/>
                  <a:pt x="522514" y="80722"/>
                </a:cubicBezTo>
                <a:cubicBezTo>
                  <a:pt x="781050" y="-44464"/>
                  <a:pt x="1255939" y="1800"/>
                  <a:pt x="1730828" y="48065"/>
                </a:cubicBezTo>
              </a:path>
            </a:pathLst>
          </a:custGeom>
          <a:noFill/>
          <a:ln w="31750" cap="flat" cmpd="sng" algn="ctr">
            <a:solidFill>
              <a:srgbClr val="C00000"/>
            </a:solidFill>
            <a:prstDash val="solid"/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2" name="Freeform 53"/>
          <p:cNvSpPr>
            <a:spLocks/>
          </p:cNvSpPr>
          <p:nvPr/>
        </p:nvSpPr>
        <p:spPr bwMode="auto">
          <a:xfrm>
            <a:off x="3494088" y="3281363"/>
            <a:ext cx="1577975" cy="2270125"/>
          </a:xfrm>
          <a:custGeom>
            <a:avLst/>
            <a:gdLst>
              <a:gd name="T0" fmla="*/ 1518409 w 1578129"/>
              <a:gd name="T1" fmla="*/ 0 h 2269671"/>
              <a:gd name="T2" fmla="*/ 1551064 w 1578129"/>
              <a:gd name="T3" fmla="*/ 538951 h 2269671"/>
              <a:gd name="T4" fmla="*/ 1175542 w 1578129"/>
              <a:gd name="T5" fmla="*/ 865587 h 2269671"/>
              <a:gd name="T6" fmla="*/ 0 w 1578129"/>
              <a:gd name="T7" fmla="*/ 2270125 h 226967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78129" h="2269671">
                <a:moveTo>
                  <a:pt x="1518557" y="0"/>
                </a:moveTo>
                <a:cubicBezTo>
                  <a:pt x="1563461" y="197304"/>
                  <a:pt x="1608365" y="394608"/>
                  <a:pt x="1551215" y="538843"/>
                </a:cubicBezTo>
                <a:cubicBezTo>
                  <a:pt x="1494065" y="683078"/>
                  <a:pt x="1434193" y="576943"/>
                  <a:pt x="1175657" y="865414"/>
                </a:cubicBezTo>
                <a:cubicBezTo>
                  <a:pt x="917121" y="1153885"/>
                  <a:pt x="458560" y="1711778"/>
                  <a:pt x="0" y="2269671"/>
                </a:cubicBezTo>
              </a:path>
            </a:pathLst>
          </a:custGeom>
          <a:noFill/>
          <a:ln w="31750" cap="flat" cmpd="sng" algn="ctr">
            <a:solidFill>
              <a:srgbClr val="C00000"/>
            </a:solidFill>
            <a:prstDash val="solid"/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3" name="Freeform 54"/>
          <p:cNvSpPr>
            <a:spLocks/>
          </p:cNvSpPr>
          <p:nvPr/>
        </p:nvSpPr>
        <p:spPr bwMode="auto">
          <a:xfrm>
            <a:off x="2713038" y="4278313"/>
            <a:ext cx="1379537" cy="1952625"/>
          </a:xfrm>
          <a:custGeom>
            <a:avLst/>
            <a:gdLst>
              <a:gd name="T0" fmla="*/ 1304303 w 1378819"/>
              <a:gd name="T1" fmla="*/ 1453494 h 1952288"/>
              <a:gd name="T2" fmla="*/ 1255291 w 1378819"/>
              <a:gd name="T3" fmla="*/ 1894441 h 1952288"/>
              <a:gd name="T4" fmla="*/ 144370 w 1378819"/>
              <a:gd name="T5" fmla="*/ 1878109 h 1952288"/>
              <a:gd name="T6" fmla="*/ 79022 w 1378819"/>
              <a:gd name="T7" fmla="*/ 1257517 h 1952288"/>
              <a:gd name="T8" fmla="*/ 748842 w 1378819"/>
              <a:gd name="T9" fmla="*/ 783906 h 1952288"/>
              <a:gd name="T10" fmla="*/ 683494 w 1378819"/>
              <a:gd name="T11" fmla="*/ 0 h 19522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378819" h="1952288">
                <a:moveTo>
                  <a:pt x="1303624" y="1453243"/>
                </a:moveTo>
                <a:cubicBezTo>
                  <a:pt x="1375741" y="1638300"/>
                  <a:pt x="1447859" y="1823357"/>
                  <a:pt x="1254638" y="1894114"/>
                </a:cubicBezTo>
                <a:cubicBezTo>
                  <a:pt x="1061417" y="1964871"/>
                  <a:pt x="340238" y="1983921"/>
                  <a:pt x="144295" y="1877785"/>
                </a:cubicBezTo>
                <a:cubicBezTo>
                  <a:pt x="-51648" y="1771649"/>
                  <a:pt x="-21712" y="1439636"/>
                  <a:pt x="78981" y="1257300"/>
                </a:cubicBezTo>
                <a:cubicBezTo>
                  <a:pt x="179674" y="1074964"/>
                  <a:pt x="647759" y="993321"/>
                  <a:pt x="748452" y="783771"/>
                </a:cubicBezTo>
                <a:cubicBezTo>
                  <a:pt x="849145" y="574221"/>
                  <a:pt x="683138" y="0"/>
                  <a:pt x="683138" y="0"/>
                </a:cubicBezTo>
              </a:path>
            </a:pathLst>
          </a:custGeom>
          <a:noFill/>
          <a:ln w="31750" cap="flat" cmpd="sng" algn="ctr">
            <a:solidFill>
              <a:srgbClr val="C00000"/>
            </a:solidFill>
            <a:prstDash val="solid"/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4" name="Freeform 55"/>
          <p:cNvSpPr>
            <a:spLocks/>
          </p:cNvSpPr>
          <p:nvPr/>
        </p:nvSpPr>
        <p:spPr bwMode="auto">
          <a:xfrm>
            <a:off x="1566863" y="4262438"/>
            <a:ext cx="1633537" cy="1892300"/>
          </a:xfrm>
          <a:custGeom>
            <a:avLst/>
            <a:gdLst>
              <a:gd name="T0" fmla="*/ 0 w 1632857"/>
              <a:gd name="T1" fmla="*/ 1827911 h 1893220"/>
              <a:gd name="T2" fmla="*/ 686086 w 1632857"/>
              <a:gd name="T3" fmla="*/ 1827911 h 1893220"/>
              <a:gd name="T4" fmla="*/ 800433 w 1632857"/>
              <a:gd name="T5" fmla="*/ 1158766 h 1893220"/>
              <a:gd name="T6" fmla="*/ 1437512 w 1632857"/>
              <a:gd name="T7" fmla="*/ 864993 h 1893220"/>
              <a:gd name="T8" fmla="*/ 1633537 w 1632857"/>
              <a:gd name="T9" fmla="*/ 0 h 18932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32857" h="1893220">
                <a:moveTo>
                  <a:pt x="0" y="1828800"/>
                </a:moveTo>
                <a:cubicBezTo>
                  <a:pt x="276225" y="1884589"/>
                  <a:pt x="552450" y="1940379"/>
                  <a:pt x="685800" y="1828800"/>
                </a:cubicBezTo>
                <a:cubicBezTo>
                  <a:pt x="819150" y="1717221"/>
                  <a:pt x="674914" y="1319893"/>
                  <a:pt x="800100" y="1159329"/>
                </a:cubicBezTo>
                <a:cubicBezTo>
                  <a:pt x="925286" y="998765"/>
                  <a:pt x="1298121" y="1058635"/>
                  <a:pt x="1436914" y="865414"/>
                </a:cubicBezTo>
                <a:cubicBezTo>
                  <a:pt x="1575707" y="672192"/>
                  <a:pt x="1632857" y="0"/>
                  <a:pt x="1632857" y="0"/>
                </a:cubicBezTo>
              </a:path>
            </a:pathLst>
          </a:custGeom>
          <a:noFill/>
          <a:ln w="31750" cap="flat" cmpd="sng" algn="ctr">
            <a:solidFill>
              <a:srgbClr val="C00000"/>
            </a:solidFill>
            <a:prstDash val="solid"/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Searching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685800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Clearly, we need to be able to search a list for a data value that matches some search criterion.</a:t>
            </a:r>
            <a:endParaRPr lang="en-US" sz="2000" dirty="0"/>
          </a:p>
        </p:txBody>
      </p:sp>
      <p:grpSp>
        <p:nvGrpSpPr>
          <p:cNvPr id="4" name="Group 3"/>
          <p:cNvGrpSpPr/>
          <p:nvPr/>
        </p:nvGrpSpPr>
        <p:grpSpPr>
          <a:xfrm>
            <a:off x="2362200" y="1143000"/>
            <a:ext cx="6417425" cy="4026932"/>
            <a:chOff x="838200" y="773668"/>
            <a:chExt cx="6417425" cy="4026932"/>
          </a:xfrm>
        </p:grpSpPr>
        <p:grpSp>
          <p:nvGrpSpPr>
            <p:cNvPr id="5" name="Group 4"/>
            <p:cNvGrpSpPr/>
            <p:nvPr/>
          </p:nvGrpSpPr>
          <p:grpSpPr>
            <a:xfrm>
              <a:off x="914400" y="1143000"/>
              <a:ext cx="1752600" cy="1295400"/>
              <a:chOff x="914400" y="1143000"/>
              <a:chExt cx="1752600" cy="1295400"/>
            </a:xfrm>
          </p:grpSpPr>
          <p:sp>
            <p:nvSpPr>
              <p:cNvPr id="42" name="Rounded Rectangle 41"/>
              <p:cNvSpPr/>
              <p:nvPr/>
            </p:nvSpPr>
            <p:spPr bwMode="auto">
              <a:xfrm>
                <a:off x="914400" y="1143000"/>
                <a:ext cx="1752600" cy="1295400"/>
              </a:xfrm>
              <a:prstGeom prst="roundRect">
                <a:avLst/>
              </a:prstGeom>
              <a:noFill/>
              <a:ln w="31750" cap="flat" cmpd="sng" algn="ctr">
                <a:solidFill>
                  <a:srgbClr val="0033CC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" name="Rounded Rectangle 42"/>
              <p:cNvSpPr/>
              <p:nvPr/>
            </p:nvSpPr>
            <p:spPr bwMode="auto">
              <a:xfrm>
                <a:off x="1790700" y="1219200"/>
                <a:ext cx="495300" cy="495300"/>
              </a:xfrm>
              <a:prstGeom prst="roundRect">
                <a:avLst/>
              </a:prstGeom>
              <a:noFill/>
              <a:ln w="31750" cap="flat" cmpd="sng" algn="ctr">
                <a:solidFill>
                  <a:srgbClr val="00800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4" name="Rounded Rectangle 43"/>
              <p:cNvSpPr/>
              <p:nvPr/>
            </p:nvSpPr>
            <p:spPr bwMode="auto">
              <a:xfrm>
                <a:off x="1790700" y="1866900"/>
                <a:ext cx="495300" cy="495300"/>
              </a:xfrm>
              <a:prstGeom prst="roundRect">
                <a:avLst/>
              </a:prstGeom>
              <a:noFill/>
              <a:ln w="31750" cap="flat" cmpd="sng" algn="ctr">
                <a:solidFill>
                  <a:srgbClr val="00800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3733801" y="897775"/>
              <a:ext cx="2209799" cy="1056834"/>
              <a:chOff x="3505200" y="1057716"/>
              <a:chExt cx="2209799" cy="1056834"/>
            </a:xfrm>
          </p:grpSpPr>
          <p:sp>
            <p:nvSpPr>
              <p:cNvPr id="37" name="Oval 36"/>
              <p:cNvSpPr/>
              <p:nvPr/>
            </p:nvSpPr>
            <p:spPr bwMode="auto">
              <a:xfrm>
                <a:off x="3505200" y="1057716"/>
                <a:ext cx="2209799" cy="1056834"/>
              </a:xfrm>
              <a:prstGeom prst="ellipse">
                <a:avLst/>
              </a:prstGeom>
              <a:noFill/>
              <a:ln w="31750" cap="flat" cmpd="sng" algn="ctr">
                <a:solidFill>
                  <a:srgbClr val="FF990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8" name="Rounded Rectangle 37"/>
              <p:cNvSpPr/>
              <p:nvPr/>
            </p:nvSpPr>
            <p:spPr bwMode="auto">
              <a:xfrm>
                <a:off x="3886200" y="1371600"/>
                <a:ext cx="495300" cy="495300"/>
              </a:xfrm>
              <a:prstGeom prst="roundRect">
                <a:avLst/>
              </a:prstGeom>
              <a:noFill/>
              <a:ln w="31750" cap="flat" cmpd="sng" algn="ctr">
                <a:solidFill>
                  <a:srgbClr val="00800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39" name="Group 38"/>
              <p:cNvGrpSpPr/>
              <p:nvPr/>
            </p:nvGrpSpPr>
            <p:grpSpPr>
              <a:xfrm>
                <a:off x="4571999" y="1269076"/>
                <a:ext cx="838201" cy="533400"/>
                <a:chOff x="4638848" y="3657600"/>
                <a:chExt cx="838201" cy="533400"/>
              </a:xfrm>
            </p:grpSpPr>
            <p:sp>
              <p:nvSpPr>
                <p:cNvPr id="40" name="Isosceles Triangle 39"/>
                <p:cNvSpPr/>
                <p:nvPr/>
              </p:nvSpPr>
              <p:spPr bwMode="auto">
                <a:xfrm>
                  <a:off x="4638848" y="3657600"/>
                  <a:ext cx="838201" cy="533400"/>
                </a:xfrm>
                <a:prstGeom prst="triangle">
                  <a:avLst/>
                </a:prstGeom>
                <a:solidFill>
                  <a:srgbClr val="FFFF00"/>
                </a:solidFill>
                <a:ln w="31750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stealth" w="lg" len="lg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4767699" y="3852446"/>
                  <a:ext cx="5929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b="1" dirty="0" smtClean="0">
                      <a:latin typeface="Arial" pitchFamily="34" charset="0"/>
                      <a:cs typeface="Arial" pitchFamily="34" charset="0"/>
                    </a:rPr>
                    <a:t>7</a:t>
                  </a:r>
                  <a:endParaRPr lang="en-US" sz="16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7" name="TextBox 6"/>
            <p:cNvSpPr txBox="1"/>
            <p:nvPr/>
          </p:nvSpPr>
          <p:spPr>
            <a:xfrm>
              <a:off x="1219200" y="773668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err="1" smtClean="0">
                  <a:latin typeface="Arial" pitchFamily="34" charset="0"/>
                  <a:cs typeface="Arial" pitchFamily="34" charset="0"/>
                </a:rPr>
                <a:t>DList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3733800" y="2295966"/>
              <a:ext cx="2209799" cy="1056834"/>
              <a:chOff x="3505200" y="1057716"/>
              <a:chExt cx="2209799" cy="1056834"/>
            </a:xfrm>
          </p:grpSpPr>
          <p:sp>
            <p:nvSpPr>
              <p:cNvPr id="32" name="Oval 31"/>
              <p:cNvSpPr/>
              <p:nvPr/>
            </p:nvSpPr>
            <p:spPr bwMode="auto">
              <a:xfrm>
                <a:off x="3505200" y="1057716"/>
                <a:ext cx="2209799" cy="1056834"/>
              </a:xfrm>
              <a:prstGeom prst="ellipse">
                <a:avLst/>
              </a:prstGeom>
              <a:noFill/>
              <a:ln w="31750" cap="flat" cmpd="sng" algn="ctr">
                <a:solidFill>
                  <a:srgbClr val="FF990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3" name="Rounded Rectangle 32"/>
              <p:cNvSpPr/>
              <p:nvPr/>
            </p:nvSpPr>
            <p:spPr bwMode="auto">
              <a:xfrm>
                <a:off x="3886200" y="1371600"/>
                <a:ext cx="495300" cy="495300"/>
              </a:xfrm>
              <a:prstGeom prst="roundRect">
                <a:avLst/>
              </a:prstGeom>
              <a:noFill/>
              <a:ln w="31750" cap="flat" cmpd="sng" algn="ctr">
                <a:solidFill>
                  <a:srgbClr val="00800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34" name="Group 33"/>
              <p:cNvGrpSpPr/>
              <p:nvPr/>
            </p:nvGrpSpPr>
            <p:grpSpPr>
              <a:xfrm>
                <a:off x="4571999" y="1269076"/>
                <a:ext cx="838201" cy="533400"/>
                <a:chOff x="4638848" y="3657600"/>
                <a:chExt cx="838201" cy="533400"/>
              </a:xfrm>
            </p:grpSpPr>
            <p:sp>
              <p:nvSpPr>
                <p:cNvPr id="35" name="Isosceles Triangle 34"/>
                <p:cNvSpPr/>
                <p:nvPr/>
              </p:nvSpPr>
              <p:spPr bwMode="auto">
                <a:xfrm>
                  <a:off x="4638848" y="3657600"/>
                  <a:ext cx="838201" cy="533400"/>
                </a:xfrm>
                <a:prstGeom prst="triangle">
                  <a:avLst/>
                </a:prstGeom>
                <a:solidFill>
                  <a:srgbClr val="FFFF00"/>
                </a:solidFill>
                <a:ln w="31750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stealth" w="lg" len="lg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4767699" y="3852446"/>
                  <a:ext cx="5929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b="1" dirty="0" smtClean="0">
                      <a:latin typeface="Arial" pitchFamily="34" charset="0"/>
                      <a:cs typeface="Arial" pitchFamily="34" charset="0"/>
                    </a:rPr>
                    <a:t>42</a:t>
                  </a:r>
                  <a:endParaRPr lang="en-US" sz="16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9" name="Group 8"/>
            <p:cNvGrpSpPr/>
            <p:nvPr/>
          </p:nvGrpSpPr>
          <p:grpSpPr>
            <a:xfrm>
              <a:off x="3733800" y="3743766"/>
              <a:ext cx="2209799" cy="1056834"/>
              <a:chOff x="3505200" y="1057716"/>
              <a:chExt cx="2209799" cy="1056834"/>
            </a:xfrm>
          </p:grpSpPr>
          <p:sp>
            <p:nvSpPr>
              <p:cNvPr id="27" name="Oval 26"/>
              <p:cNvSpPr/>
              <p:nvPr/>
            </p:nvSpPr>
            <p:spPr bwMode="auto">
              <a:xfrm>
                <a:off x="3505200" y="1057716"/>
                <a:ext cx="2209799" cy="1056834"/>
              </a:xfrm>
              <a:prstGeom prst="ellipse">
                <a:avLst/>
              </a:prstGeom>
              <a:noFill/>
              <a:ln w="31750" cap="flat" cmpd="sng" algn="ctr">
                <a:solidFill>
                  <a:srgbClr val="FF990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8" name="Rounded Rectangle 27"/>
              <p:cNvSpPr/>
              <p:nvPr/>
            </p:nvSpPr>
            <p:spPr bwMode="auto">
              <a:xfrm>
                <a:off x="3886200" y="1371600"/>
                <a:ext cx="495300" cy="495300"/>
              </a:xfrm>
              <a:prstGeom prst="roundRect">
                <a:avLst/>
              </a:prstGeom>
              <a:noFill/>
              <a:ln w="31750" cap="flat" cmpd="sng" algn="ctr">
                <a:solidFill>
                  <a:srgbClr val="00800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4571999" y="1269076"/>
                <a:ext cx="838201" cy="533400"/>
                <a:chOff x="4638848" y="3657600"/>
                <a:chExt cx="838201" cy="533400"/>
              </a:xfrm>
            </p:grpSpPr>
            <p:sp>
              <p:nvSpPr>
                <p:cNvPr id="30" name="Isosceles Triangle 29"/>
                <p:cNvSpPr/>
                <p:nvPr/>
              </p:nvSpPr>
              <p:spPr bwMode="auto">
                <a:xfrm>
                  <a:off x="4638848" y="3657600"/>
                  <a:ext cx="838201" cy="533400"/>
                </a:xfrm>
                <a:prstGeom prst="triangle">
                  <a:avLst/>
                </a:prstGeom>
                <a:solidFill>
                  <a:srgbClr val="FFFF00"/>
                </a:solidFill>
                <a:ln w="31750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stealth" w="lg" len="lg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4767699" y="3852446"/>
                  <a:ext cx="5929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b="1" dirty="0" smtClean="0">
                      <a:latin typeface="Arial" pitchFamily="34" charset="0"/>
                      <a:cs typeface="Arial" pitchFamily="34" charset="0"/>
                    </a:rPr>
                    <a:t>25</a:t>
                  </a:r>
                  <a:endParaRPr lang="en-US" sz="16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10" name="TextBox 9"/>
            <p:cNvSpPr txBox="1"/>
            <p:nvPr/>
          </p:nvSpPr>
          <p:spPr>
            <a:xfrm>
              <a:off x="838200" y="1273818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head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38200" y="1916668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tail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>
              <a:off x="2038350" y="1375835"/>
              <a:ext cx="2076450" cy="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 flipH="1">
              <a:off x="2286000" y="1526160"/>
              <a:ext cx="1981200" cy="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flipH="1">
              <a:off x="4452849" y="1375835"/>
              <a:ext cx="1" cy="1234015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 flipV="1">
              <a:off x="4267200" y="1714500"/>
              <a:ext cx="0" cy="1156949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 flipH="1">
              <a:off x="4452849" y="2771586"/>
              <a:ext cx="1" cy="1234015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 flipV="1">
              <a:off x="4267200" y="3110251"/>
              <a:ext cx="0" cy="1156949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grpSp>
          <p:nvGrpSpPr>
            <p:cNvPr id="18" name="Group 17"/>
            <p:cNvGrpSpPr/>
            <p:nvPr/>
          </p:nvGrpSpPr>
          <p:grpSpPr>
            <a:xfrm>
              <a:off x="1905000" y="2209800"/>
              <a:ext cx="2195600" cy="2019300"/>
              <a:chOff x="1905000" y="2209800"/>
              <a:chExt cx="2195600" cy="2019300"/>
            </a:xfrm>
          </p:grpSpPr>
          <p:cxnSp>
            <p:nvCxnSpPr>
              <p:cNvPr id="25" name="Straight Connector 24"/>
              <p:cNvCxnSpPr/>
              <p:nvPr/>
            </p:nvCxnSpPr>
            <p:spPr bwMode="auto">
              <a:xfrm>
                <a:off x="1921625" y="2209800"/>
                <a:ext cx="0" cy="2019300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</p:spPr>
          </p:cxnSp>
          <p:cxnSp>
            <p:nvCxnSpPr>
              <p:cNvPr id="26" name="Straight Arrow Connector 25"/>
              <p:cNvCxnSpPr/>
              <p:nvPr/>
            </p:nvCxnSpPr>
            <p:spPr bwMode="auto">
              <a:xfrm>
                <a:off x="1905000" y="4221826"/>
                <a:ext cx="2195600" cy="2424"/>
              </a:xfrm>
              <a:prstGeom prst="straightConnector1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19" name="Group 18"/>
            <p:cNvGrpSpPr/>
            <p:nvPr/>
          </p:nvGrpSpPr>
          <p:grpSpPr>
            <a:xfrm>
              <a:off x="2133600" y="2362200"/>
              <a:ext cx="2319250" cy="2133601"/>
              <a:chOff x="2133600" y="2362200"/>
              <a:chExt cx="2319250" cy="2133601"/>
            </a:xfrm>
          </p:grpSpPr>
          <p:cxnSp>
            <p:nvCxnSpPr>
              <p:cNvPr id="23" name="Straight Connector 22"/>
              <p:cNvCxnSpPr/>
              <p:nvPr/>
            </p:nvCxnSpPr>
            <p:spPr bwMode="auto">
              <a:xfrm flipH="1">
                <a:off x="2133600" y="4488526"/>
                <a:ext cx="2319250" cy="0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</p:spPr>
          </p:cxnSp>
          <p:cxnSp>
            <p:nvCxnSpPr>
              <p:cNvPr id="24" name="Straight Arrow Connector 23"/>
              <p:cNvCxnSpPr/>
              <p:nvPr/>
            </p:nvCxnSpPr>
            <p:spPr bwMode="auto">
              <a:xfrm flipV="1">
                <a:off x="2133600" y="2362200"/>
                <a:ext cx="0" cy="2133601"/>
              </a:xfrm>
              <a:prstGeom prst="straightConnector1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20" name="TextBox 19"/>
            <p:cNvSpPr txBox="1"/>
            <p:nvPr/>
          </p:nvSpPr>
          <p:spPr>
            <a:xfrm>
              <a:off x="5951913" y="1233422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err="1" smtClean="0">
                  <a:latin typeface="Arial" pitchFamily="34" charset="0"/>
                  <a:cs typeface="Arial" pitchFamily="34" charset="0"/>
                </a:rPr>
                <a:t>IntegerDT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960225" y="25908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err="1" smtClean="0">
                  <a:latin typeface="Arial" pitchFamily="34" charset="0"/>
                  <a:cs typeface="Arial" pitchFamily="34" charset="0"/>
                </a:rPr>
                <a:t>IntegerDT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960225" y="4126468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err="1" smtClean="0">
                  <a:latin typeface="Arial" pitchFamily="34" charset="0"/>
                  <a:cs typeface="Arial" pitchFamily="34" charset="0"/>
                </a:rPr>
                <a:t>IntegerDT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381000" y="5334000"/>
            <a:ext cx="861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But we must follow the list pointers, which tie the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2000" dirty="0" smtClean="0"/>
              <a:t> objects together…</a:t>
            </a:r>
          </a:p>
          <a:p>
            <a:endParaRPr lang="en-US" sz="2000" dirty="0"/>
          </a:p>
          <a:p>
            <a:r>
              <a:rPr lang="en-US" sz="2000" dirty="0" smtClean="0"/>
              <a:t>… so how are we going to access the user data objects?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1383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Accessing the "duct tape"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1665" y="4572000"/>
            <a:ext cx="838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We want a pointer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q</a:t>
            </a:r>
            <a:r>
              <a:rPr lang="en-US" sz="2000" dirty="0" smtClean="0"/>
              <a:t> that points to the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IntegerDT</a:t>
            </a:r>
            <a:r>
              <a:rPr lang="en-US" sz="2000" dirty="0" smtClean="0"/>
              <a:t> object that contains the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Dnode</a:t>
            </a:r>
            <a:r>
              <a:rPr lang="en-US" sz="2000" dirty="0" smtClean="0"/>
              <a:t> that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2000" dirty="0" smtClean="0"/>
              <a:t> points to.</a:t>
            </a:r>
          </a:p>
          <a:p>
            <a:endParaRPr lang="en-US" sz="2000" dirty="0" smtClean="0"/>
          </a:p>
          <a:p>
            <a:r>
              <a:rPr lang="en-US" sz="2000" dirty="0" smtClean="0"/>
              <a:t>Then it appears we can set the value for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q</a:t>
            </a:r>
            <a:r>
              <a:rPr lang="en-US" sz="2000" dirty="0" smtClean="0"/>
              <a:t> by subtracting 4 from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2000" dirty="0" smtClean="0"/>
              <a:t>…</a:t>
            </a:r>
          </a:p>
          <a:p>
            <a:r>
              <a:rPr lang="en-US" sz="2000" dirty="0" smtClean="0"/>
              <a:t>… but that logic depends on the specific memory layout shown above.</a:t>
            </a:r>
            <a:endParaRPr lang="en-US" sz="2000" dirty="0"/>
          </a:p>
        </p:txBody>
      </p:sp>
      <p:grpSp>
        <p:nvGrpSpPr>
          <p:cNvPr id="9" name="Group 8"/>
          <p:cNvGrpSpPr/>
          <p:nvPr/>
        </p:nvGrpSpPr>
        <p:grpSpPr>
          <a:xfrm>
            <a:off x="685800" y="1371600"/>
            <a:ext cx="2209799" cy="1056834"/>
            <a:chOff x="3505200" y="1057716"/>
            <a:chExt cx="2209799" cy="1056834"/>
          </a:xfrm>
        </p:grpSpPr>
        <p:sp>
          <p:nvSpPr>
            <p:cNvPr id="27" name="Oval 26"/>
            <p:cNvSpPr/>
            <p:nvPr/>
          </p:nvSpPr>
          <p:spPr bwMode="auto">
            <a:xfrm>
              <a:off x="3505200" y="1057716"/>
              <a:ext cx="2209799" cy="1056834"/>
            </a:xfrm>
            <a:prstGeom prst="ellipse">
              <a:avLst/>
            </a:prstGeom>
            <a:noFill/>
            <a:ln w="31750" cap="flat" cmpd="sng" algn="ctr">
              <a:solidFill>
                <a:srgbClr val="FF99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Rounded Rectangle 27"/>
            <p:cNvSpPr/>
            <p:nvPr/>
          </p:nvSpPr>
          <p:spPr bwMode="auto">
            <a:xfrm>
              <a:off x="3886200" y="1371600"/>
              <a:ext cx="495300" cy="495300"/>
            </a:xfrm>
            <a:prstGeom prst="roundRect">
              <a:avLst/>
            </a:prstGeom>
            <a:noFill/>
            <a:ln w="317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4571999" y="1269076"/>
              <a:ext cx="838201" cy="533400"/>
              <a:chOff x="4638848" y="3657600"/>
              <a:chExt cx="838201" cy="533400"/>
            </a:xfrm>
          </p:grpSpPr>
          <p:sp>
            <p:nvSpPr>
              <p:cNvPr id="30" name="Isosceles Triangle 29"/>
              <p:cNvSpPr/>
              <p:nvPr/>
            </p:nvSpPr>
            <p:spPr bwMode="auto">
              <a:xfrm>
                <a:off x="4638848" y="3657600"/>
                <a:ext cx="838201" cy="533400"/>
              </a:xfrm>
              <a:prstGeom prst="triangle">
                <a:avLst/>
              </a:prstGeom>
              <a:solidFill>
                <a:srgbClr val="FFFF00"/>
              </a:solidFill>
              <a:ln w="3175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767699" y="3852446"/>
                <a:ext cx="592975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 smtClean="0">
                    <a:latin typeface="Arial" pitchFamily="34" charset="0"/>
                    <a:cs typeface="Arial" pitchFamily="34" charset="0"/>
                  </a:rPr>
                  <a:t>payload</a:t>
                </a:r>
                <a:endParaRPr lang="en-US" sz="9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2" name="TextBox 21"/>
          <p:cNvSpPr txBox="1"/>
          <p:nvPr/>
        </p:nvSpPr>
        <p:spPr>
          <a:xfrm>
            <a:off x="1142999" y="2590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IntegerDT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036044" y="1637762"/>
            <a:ext cx="624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prev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next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174437"/>
              </p:ext>
            </p:extLst>
          </p:nvPr>
        </p:nvGraphicFramePr>
        <p:xfrm>
          <a:off x="6248400" y="1529080"/>
          <a:ext cx="1371599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599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payload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prev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next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6256868" y="1105896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memory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382000" y="1703884"/>
            <a:ext cx="461665" cy="272409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increasing addresses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 bwMode="auto">
          <a:xfrm>
            <a:off x="8843665" y="1874736"/>
            <a:ext cx="0" cy="232463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7636934" y="2853175"/>
            <a:ext cx="461665" cy="1524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IntegerDT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895599" y="1186934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p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Freeform 54"/>
          <p:cNvSpPr/>
          <p:nvPr/>
        </p:nvSpPr>
        <p:spPr bwMode="auto">
          <a:xfrm>
            <a:off x="1371600" y="1193254"/>
            <a:ext cx="1727200" cy="449279"/>
          </a:xfrm>
          <a:custGeom>
            <a:avLst/>
            <a:gdLst>
              <a:gd name="connsiteX0" fmla="*/ 1727200 w 1727200"/>
              <a:gd name="connsiteY0" fmla="*/ 195279 h 449279"/>
              <a:gd name="connsiteX1" fmla="*/ 1032933 w 1727200"/>
              <a:gd name="connsiteY1" fmla="*/ 9013 h 449279"/>
              <a:gd name="connsiteX2" fmla="*/ 0 w 1727200"/>
              <a:gd name="connsiteY2" fmla="*/ 449279 h 449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7200" h="449279">
                <a:moveTo>
                  <a:pt x="1727200" y="195279"/>
                </a:moveTo>
                <a:cubicBezTo>
                  <a:pt x="1524000" y="80979"/>
                  <a:pt x="1320800" y="-33320"/>
                  <a:pt x="1032933" y="9013"/>
                </a:cubicBezTo>
                <a:cubicBezTo>
                  <a:pt x="745066" y="51346"/>
                  <a:pt x="169333" y="373079"/>
                  <a:pt x="0" y="449279"/>
                </a:cubicBezTo>
              </a:path>
            </a:pathLst>
          </a:custGeom>
          <a:noFill/>
          <a:ln w="31750" cap="flat" cmpd="sng" algn="ctr">
            <a:solidFill>
              <a:srgbClr val="0033CC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5791200" y="3391840"/>
            <a:ext cx="461665" cy="985335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DNode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559299" y="2696597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p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Freeform 57"/>
          <p:cNvSpPr/>
          <p:nvPr/>
        </p:nvSpPr>
        <p:spPr bwMode="auto">
          <a:xfrm>
            <a:off x="4944533" y="3030974"/>
            <a:ext cx="1303867" cy="389467"/>
          </a:xfrm>
          <a:custGeom>
            <a:avLst/>
            <a:gdLst>
              <a:gd name="connsiteX0" fmla="*/ 0 w 1303867"/>
              <a:gd name="connsiteY0" fmla="*/ 0 h 389467"/>
              <a:gd name="connsiteX1" fmla="*/ 372534 w 1303867"/>
              <a:gd name="connsiteY1" fmla="*/ 169333 h 389467"/>
              <a:gd name="connsiteX2" fmla="*/ 931334 w 1303867"/>
              <a:gd name="connsiteY2" fmla="*/ 237067 h 389467"/>
              <a:gd name="connsiteX3" fmla="*/ 1303867 w 1303867"/>
              <a:gd name="connsiteY3" fmla="*/ 389467 h 389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3867" h="389467">
                <a:moveTo>
                  <a:pt x="0" y="0"/>
                </a:moveTo>
                <a:cubicBezTo>
                  <a:pt x="108656" y="64911"/>
                  <a:pt x="217312" y="129822"/>
                  <a:pt x="372534" y="169333"/>
                </a:cubicBezTo>
                <a:cubicBezTo>
                  <a:pt x="527756" y="208844"/>
                  <a:pt x="776112" y="200378"/>
                  <a:pt x="931334" y="237067"/>
                </a:cubicBezTo>
                <a:cubicBezTo>
                  <a:pt x="1086556" y="273756"/>
                  <a:pt x="1195211" y="331611"/>
                  <a:pt x="1303867" y="389467"/>
                </a:cubicBezTo>
              </a:path>
            </a:pathLst>
          </a:custGeom>
          <a:noFill/>
          <a:ln w="31750" cap="flat" cmpd="sng" algn="ctr">
            <a:solidFill>
              <a:srgbClr val="0033CC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4883149" y="2136991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q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5350933" y="2370574"/>
            <a:ext cx="897467" cy="737930"/>
          </a:xfrm>
          <a:custGeom>
            <a:avLst/>
            <a:gdLst>
              <a:gd name="connsiteX0" fmla="*/ 0 w 897467"/>
              <a:gd name="connsiteY0" fmla="*/ 0 h 737930"/>
              <a:gd name="connsiteX1" fmla="*/ 355600 w 897467"/>
              <a:gd name="connsiteY1" fmla="*/ 186267 h 737930"/>
              <a:gd name="connsiteX2" fmla="*/ 355600 w 897467"/>
              <a:gd name="connsiteY2" fmla="*/ 694267 h 737930"/>
              <a:gd name="connsiteX3" fmla="*/ 897467 w 897467"/>
              <a:gd name="connsiteY3" fmla="*/ 677333 h 737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7467" h="737930">
                <a:moveTo>
                  <a:pt x="0" y="0"/>
                </a:moveTo>
                <a:cubicBezTo>
                  <a:pt x="148166" y="35278"/>
                  <a:pt x="296333" y="70556"/>
                  <a:pt x="355600" y="186267"/>
                </a:cubicBezTo>
                <a:cubicBezTo>
                  <a:pt x="414867" y="301978"/>
                  <a:pt x="265289" y="612423"/>
                  <a:pt x="355600" y="694267"/>
                </a:cubicBezTo>
                <a:cubicBezTo>
                  <a:pt x="445911" y="776111"/>
                  <a:pt x="671689" y="726722"/>
                  <a:pt x="897467" y="677333"/>
                </a:cubicBezTo>
              </a:path>
            </a:pathLst>
          </a:custGeom>
          <a:noFill/>
          <a:ln w="31750" cap="flat" cmpd="sng" algn="ctr">
            <a:solidFill>
              <a:srgbClr val="0033CC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457200" y="666690"/>
            <a:ext cx="838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Suppose the </a:t>
            </a:r>
            <a:r>
              <a:rPr lang="en-US" sz="2000" dirty="0" err="1" smtClean="0"/>
              <a:t>IntegerDT</a:t>
            </a:r>
            <a:r>
              <a:rPr lang="en-US" sz="2000" dirty="0" smtClean="0"/>
              <a:t> object is laid out in memory as shown: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8600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err="1" smtClean="0"/>
              <a:t>offsetof</a:t>
            </a:r>
            <a:r>
              <a:rPr lang="en-US" dirty="0" smtClean="0"/>
              <a:t>() to the Rescue!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8200" y="1219200"/>
            <a:ext cx="7924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offsetof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member-designator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sz="2000" b="1" dirty="0"/>
          </a:p>
          <a:p>
            <a:r>
              <a:rPr lang="en-US" sz="2000" dirty="0" smtClean="0"/>
              <a:t>expands </a:t>
            </a:r>
            <a:r>
              <a:rPr lang="en-US" sz="2000" dirty="0"/>
              <a:t>to an integer constant expression that has type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2000" dirty="0"/>
              <a:t>, the value </a:t>
            </a:r>
            <a:r>
              <a:rPr lang="en-US" sz="2000" dirty="0" smtClean="0"/>
              <a:t>of which </a:t>
            </a:r>
            <a:r>
              <a:rPr lang="en-US" sz="2000" dirty="0"/>
              <a:t>is the offset in bytes, to the structure member (designated by </a:t>
            </a:r>
            <a:r>
              <a:rPr lang="en-US" sz="2000" i="1" dirty="0"/>
              <a:t>member-designator</a:t>
            </a:r>
            <a:r>
              <a:rPr lang="en-US" sz="2000" dirty="0" smtClean="0"/>
              <a:t>), from </a:t>
            </a:r>
            <a:r>
              <a:rPr lang="en-US" sz="2000" dirty="0"/>
              <a:t>the beginning of its structure (designated by </a:t>
            </a:r>
            <a:r>
              <a:rPr lang="en-US" sz="2000" i="1" dirty="0"/>
              <a:t>type</a:t>
            </a:r>
            <a:r>
              <a:rPr lang="en-US" sz="2000" dirty="0"/>
              <a:t>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685800"/>
            <a:ext cx="838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Standard Library includes a relevant C macro:</a:t>
            </a:r>
            <a:endParaRPr lang="en-US" sz="2000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0" y="3429000"/>
            <a:ext cx="1447800" cy="2895600"/>
          </a:xfrm>
          <a:prstGeom prst="roundRect">
            <a:avLst/>
          </a:prstGeom>
          <a:noFill/>
          <a:ln w="31750" cap="flat" cmpd="sng" algn="ctr">
            <a:solidFill>
              <a:srgbClr val="0033CC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400" y="3434542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member1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6400" y="379089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member2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400" y="417189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member3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86400" y="455289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member4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86400" y="493389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 . .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38100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offset of member3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62800" y="4204591"/>
            <a:ext cx="1828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struct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F {</a:t>
            </a:r>
          </a:p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member1;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 member2;</a:t>
            </a:r>
          </a:p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member3;</a:t>
            </a:r>
          </a:p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member4;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};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Left Brace 12"/>
          <p:cNvSpPr/>
          <p:nvPr/>
        </p:nvSpPr>
        <p:spPr bwMode="auto">
          <a:xfrm>
            <a:off x="5257800" y="3429000"/>
            <a:ext cx="228600" cy="942945"/>
          </a:xfrm>
          <a:prstGeom prst="leftBrace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11480" y="3390780"/>
            <a:ext cx="365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offsetof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(F, member3)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6" name="Straight Arrow Connector 15"/>
          <p:cNvCxnSpPr>
            <a:endCxn id="11" idx="1"/>
          </p:cNvCxnSpPr>
          <p:nvPr/>
        </p:nvCxnSpPr>
        <p:spPr bwMode="auto">
          <a:xfrm>
            <a:off x="1676400" y="3790890"/>
            <a:ext cx="2362200" cy="373053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29355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So…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68580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Let's say that we have a pointer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dirty="0" smtClean="0"/>
              <a:t> to a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2000" dirty="0" smtClean="0"/>
              <a:t>, which is embedded within one of the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IntegerDT</a:t>
            </a:r>
            <a:r>
              <a:rPr lang="en-US" sz="2000" dirty="0" smtClean="0"/>
              <a:t> objects seen earlier, and is also part of a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grpSp>
        <p:nvGrpSpPr>
          <p:cNvPr id="6" name="Group 5"/>
          <p:cNvGrpSpPr/>
          <p:nvPr/>
        </p:nvGrpSpPr>
        <p:grpSpPr>
          <a:xfrm>
            <a:off x="3505201" y="1735975"/>
            <a:ext cx="2209799" cy="1056834"/>
            <a:chOff x="3505200" y="1057716"/>
            <a:chExt cx="2209799" cy="1056834"/>
          </a:xfrm>
        </p:grpSpPr>
        <p:sp>
          <p:nvSpPr>
            <p:cNvPr id="37" name="Oval 36"/>
            <p:cNvSpPr/>
            <p:nvPr/>
          </p:nvSpPr>
          <p:spPr bwMode="auto">
            <a:xfrm>
              <a:off x="3505200" y="1057716"/>
              <a:ext cx="2209799" cy="1056834"/>
            </a:xfrm>
            <a:prstGeom prst="ellipse">
              <a:avLst/>
            </a:prstGeom>
            <a:noFill/>
            <a:ln w="31750" cap="flat" cmpd="sng" algn="ctr">
              <a:solidFill>
                <a:srgbClr val="FF99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Rounded Rectangle 37"/>
            <p:cNvSpPr/>
            <p:nvPr/>
          </p:nvSpPr>
          <p:spPr bwMode="auto">
            <a:xfrm>
              <a:off x="3886200" y="1371600"/>
              <a:ext cx="495300" cy="495300"/>
            </a:xfrm>
            <a:prstGeom prst="roundRect">
              <a:avLst/>
            </a:prstGeom>
            <a:noFill/>
            <a:ln w="317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4571999" y="1269076"/>
              <a:ext cx="838201" cy="533400"/>
              <a:chOff x="4638848" y="3657600"/>
              <a:chExt cx="838201" cy="533400"/>
            </a:xfrm>
          </p:grpSpPr>
          <p:sp>
            <p:nvSpPr>
              <p:cNvPr id="40" name="Isosceles Triangle 39"/>
              <p:cNvSpPr/>
              <p:nvPr/>
            </p:nvSpPr>
            <p:spPr bwMode="auto">
              <a:xfrm>
                <a:off x="4638848" y="3657600"/>
                <a:ext cx="838201" cy="533400"/>
              </a:xfrm>
              <a:prstGeom prst="triangle">
                <a:avLst/>
              </a:prstGeom>
              <a:solidFill>
                <a:srgbClr val="FFFF00"/>
              </a:solidFill>
              <a:ln w="3175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4767699" y="3852446"/>
                <a:ext cx="59297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>
                    <a:latin typeface="Arial" pitchFamily="34" charset="0"/>
                    <a:cs typeface="Arial" pitchFamily="34" charset="0"/>
                  </a:rPr>
                  <a:t>7</a:t>
                </a:r>
                <a:endParaRPr lang="en-U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cxnSp>
        <p:nvCxnSpPr>
          <p:cNvPr id="12" name="Straight Arrow Connector 11"/>
          <p:cNvCxnSpPr/>
          <p:nvPr/>
        </p:nvCxnSpPr>
        <p:spPr bwMode="auto">
          <a:xfrm>
            <a:off x="1809750" y="2214035"/>
            <a:ext cx="207645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723313" y="2071622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IntegerDT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447800" y="2069068"/>
            <a:ext cx="482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P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657600" y="1752600"/>
            <a:ext cx="982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node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81000" y="3025914"/>
            <a:ext cx="853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Then, the address of the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IntegerDT</a:t>
            </a:r>
            <a:r>
              <a:rPr lang="en-US" sz="2000" dirty="0" smtClean="0"/>
              <a:t> object would (almost) be given by:</a:t>
            </a:r>
          </a:p>
          <a:p>
            <a:endParaRPr lang="en-US" sz="2000" dirty="0"/>
          </a:p>
          <a:p>
            <a:pPr algn="ctr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 –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offsetof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IntegerDT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 node)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1000" y="4470737"/>
            <a:ext cx="853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We just need to throw in a couple of typecasts:</a:t>
            </a:r>
          </a:p>
          <a:p>
            <a:endParaRPr lang="en-US" sz="2000" dirty="0"/>
          </a:p>
          <a:p>
            <a:pPr algn="ctr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IntegerDT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*) ( (uint8_t*)(P) –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offsetof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IntegerDT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 node) )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61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err="1" smtClean="0"/>
              <a:t>DList_Entry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09600" y="1371600"/>
            <a:ext cx="8001000" cy="2862322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/* Converts pointer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to a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NODE into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a pointer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to the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structure that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is embedded inside. 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Supply the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name of the outer structure STRUCT and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the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member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name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MEMBER of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*/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#define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DList_Entry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(NODE,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STRUCT, MEMBER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    \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((STRUCT *) ((uint8_t *)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(NODE) –     \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offsetof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(STRUCT, MEMBER)))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685800"/>
            <a:ext cx="853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This is just begging to be turned into a C preprocessor macro: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8106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Aside:</a:t>
            </a:r>
            <a:r>
              <a:rPr lang="en-US" baseline="0" dirty="0" smtClean="0"/>
              <a:t>  Macro Translation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447800" y="3115270"/>
            <a:ext cx="7162800" cy="923330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define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DList_Entry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(NODE,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STRUCT, MEMBER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    \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((STRUCT *) ((uint8_t *)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(NODE) –     \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offsetof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(STRUCT, MEMBER)))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68580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When the preprocessor sees code whose pattern matches the macro "interface", it replaces that code with code generated from the macro "body":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609600" y="1600200"/>
            <a:ext cx="6629400" cy="923330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IntegerDT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*p 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DList_Entry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(e,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IntegerDT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node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4800600"/>
            <a:ext cx="8001000" cy="1200329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IntegerDT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*p 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IntegerDT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*) 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((uint8_t*) (e –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offsetof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IntegerDT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node)) );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4205728" y="2137410"/>
            <a:ext cx="297692" cy="982980"/>
          </a:xfrm>
          <a:custGeom>
            <a:avLst/>
            <a:gdLst>
              <a:gd name="connsiteX0" fmla="*/ 240542 w 297692"/>
              <a:gd name="connsiteY0" fmla="*/ 0 h 982980"/>
              <a:gd name="connsiteX1" fmla="*/ 512 w 297692"/>
              <a:gd name="connsiteY1" fmla="*/ 342900 h 982980"/>
              <a:gd name="connsiteX2" fmla="*/ 297692 w 297692"/>
              <a:gd name="connsiteY2" fmla="*/ 982980 h 982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7692" h="982980">
                <a:moveTo>
                  <a:pt x="240542" y="0"/>
                </a:moveTo>
                <a:cubicBezTo>
                  <a:pt x="115764" y="89535"/>
                  <a:pt x="-9013" y="179070"/>
                  <a:pt x="512" y="342900"/>
                </a:cubicBezTo>
                <a:cubicBezTo>
                  <a:pt x="10037" y="506730"/>
                  <a:pt x="259592" y="922020"/>
                  <a:pt x="297692" y="982980"/>
                </a:cubicBezTo>
              </a:path>
            </a:pathLst>
          </a:custGeom>
          <a:noFill/>
          <a:ln w="31750" cap="flat" cmpd="sng" algn="ctr">
            <a:solidFill>
              <a:srgbClr val="0070C0"/>
            </a:solidFill>
            <a:prstDash val="solid"/>
            <a:round/>
            <a:headEnd type="none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 bwMode="auto">
          <a:xfrm>
            <a:off x="5005873" y="2240280"/>
            <a:ext cx="457667" cy="925830"/>
          </a:xfrm>
          <a:custGeom>
            <a:avLst/>
            <a:gdLst>
              <a:gd name="connsiteX0" fmla="*/ 389087 w 457667"/>
              <a:gd name="connsiteY0" fmla="*/ 0 h 925830"/>
              <a:gd name="connsiteX1" fmla="*/ 467 w 457667"/>
              <a:gd name="connsiteY1" fmla="*/ 320040 h 925830"/>
              <a:gd name="connsiteX2" fmla="*/ 457667 w 457667"/>
              <a:gd name="connsiteY2" fmla="*/ 925830 h 925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7667" h="925830">
                <a:moveTo>
                  <a:pt x="389087" y="0"/>
                </a:moveTo>
                <a:cubicBezTo>
                  <a:pt x="189062" y="82867"/>
                  <a:pt x="-10963" y="165735"/>
                  <a:pt x="467" y="320040"/>
                </a:cubicBezTo>
                <a:cubicBezTo>
                  <a:pt x="11897" y="474345"/>
                  <a:pt x="234782" y="700087"/>
                  <a:pt x="457667" y="925830"/>
                </a:cubicBezTo>
              </a:path>
            </a:pathLst>
          </a:custGeom>
          <a:noFill/>
          <a:ln w="31750" cap="flat" cmpd="sng" algn="ctr">
            <a:solidFill>
              <a:srgbClr val="0070C0"/>
            </a:solidFill>
            <a:prstDash val="solid"/>
            <a:round/>
            <a:headEnd type="none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6216679" y="2228850"/>
            <a:ext cx="332711" cy="914400"/>
          </a:xfrm>
          <a:custGeom>
            <a:avLst/>
            <a:gdLst>
              <a:gd name="connsiteX0" fmla="*/ 332711 w 332711"/>
              <a:gd name="connsiteY0" fmla="*/ 0 h 914400"/>
              <a:gd name="connsiteX1" fmla="*/ 1241 w 332711"/>
              <a:gd name="connsiteY1" fmla="*/ 354330 h 914400"/>
              <a:gd name="connsiteX2" fmla="*/ 241271 w 332711"/>
              <a:gd name="connsiteY2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2711" h="914400">
                <a:moveTo>
                  <a:pt x="332711" y="0"/>
                </a:moveTo>
                <a:cubicBezTo>
                  <a:pt x="174596" y="100965"/>
                  <a:pt x="16481" y="201930"/>
                  <a:pt x="1241" y="354330"/>
                </a:cubicBezTo>
                <a:cubicBezTo>
                  <a:pt x="-13999" y="506730"/>
                  <a:pt x="113636" y="710565"/>
                  <a:pt x="241271" y="914400"/>
                </a:cubicBezTo>
              </a:path>
            </a:pathLst>
          </a:custGeom>
          <a:noFill/>
          <a:ln w="31750" cap="flat" cmpd="sng" algn="ctr">
            <a:solidFill>
              <a:srgbClr val="0070C0"/>
            </a:solidFill>
            <a:prstDash val="solid"/>
            <a:round/>
            <a:headEnd type="none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 bwMode="auto">
          <a:xfrm>
            <a:off x="4617720" y="4091940"/>
            <a:ext cx="775141" cy="845820"/>
          </a:xfrm>
          <a:custGeom>
            <a:avLst/>
            <a:gdLst>
              <a:gd name="connsiteX0" fmla="*/ 628650 w 775141"/>
              <a:gd name="connsiteY0" fmla="*/ 0 h 845820"/>
              <a:gd name="connsiteX1" fmla="*/ 731520 w 775141"/>
              <a:gd name="connsiteY1" fmla="*/ 285750 h 845820"/>
              <a:gd name="connsiteX2" fmla="*/ 0 w 775141"/>
              <a:gd name="connsiteY2" fmla="*/ 845820 h 845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5141" h="845820">
                <a:moveTo>
                  <a:pt x="628650" y="0"/>
                </a:moveTo>
                <a:cubicBezTo>
                  <a:pt x="732472" y="72390"/>
                  <a:pt x="836295" y="144780"/>
                  <a:pt x="731520" y="285750"/>
                </a:cubicBezTo>
                <a:cubicBezTo>
                  <a:pt x="626745" y="426720"/>
                  <a:pt x="313372" y="636270"/>
                  <a:pt x="0" y="845820"/>
                </a:cubicBezTo>
              </a:path>
            </a:pathLst>
          </a:custGeom>
          <a:noFill/>
          <a:ln w="31750" cap="flat" cmpd="sng" algn="ctr">
            <a:solidFill>
              <a:srgbClr val="0070C0"/>
            </a:solidFill>
            <a:prstDash val="solid"/>
            <a:round/>
            <a:headEnd type="none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939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Traversing</a:t>
            </a:r>
            <a:r>
              <a:rPr lang="en-US" baseline="0" dirty="0" smtClean="0"/>
              <a:t> the </a:t>
            </a:r>
            <a:r>
              <a:rPr lang="en-US" baseline="0" dirty="0" err="1" smtClean="0"/>
              <a:t>DList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797511"/>
            <a:ext cx="8382000" cy="4524315"/>
          </a:xfrm>
          <a:prstGeom prst="rect">
            <a:avLst/>
          </a:prstGeom>
          <a:solidFill>
            <a:srgbClr val="FFDEAD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traverseList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* e 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DList_Head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while ( (e 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DList_Next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(e)) !=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DList_End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)) {</a:t>
            </a:r>
          </a:p>
          <a:p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// Get pointer to the "duct-tape" object from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//    the pointer to the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element: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IntegerDT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*p 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DList_Entry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(e,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IntegerDT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node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// Get value of payload within "duct-tape" object: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userData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p-&gt;payload;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// do stuff with current user data element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pic>
        <p:nvPicPr>
          <p:cNvPr id="1026" name="Picture 2" descr="C:\Users\williammcquain\Pictures\bu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765" y="5355693"/>
            <a:ext cx="1052512" cy="961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911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 err="1" smtClean="0"/>
              <a:t>DList</a:t>
            </a:r>
            <a:r>
              <a:rPr lang="en-US" dirty="0" smtClean="0"/>
              <a:t> Functions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1143000"/>
            <a:ext cx="8458200" cy="4708981"/>
          </a:xfrm>
          <a:prstGeom prst="rect">
            <a:avLst/>
          </a:prstGeom>
          <a:solidFill>
            <a:srgbClr val="FFDEAD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Set up an empty list: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DList_Init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pList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Insert node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elem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in front of node before: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DList_Insert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pBefore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pElem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Remove node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elem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DList_Remove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pElem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Is list empty?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DList_Empty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pList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Restore list to empty state: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Dlist_Clear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pList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685800"/>
            <a:ext cx="853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Here are some ideas for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2000" dirty="0" smtClean="0"/>
              <a:t> interface functions: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6236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 err="1" smtClean="0"/>
              <a:t>DList</a:t>
            </a:r>
            <a:r>
              <a:rPr lang="en-US" dirty="0" smtClean="0"/>
              <a:t> Functions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762000"/>
            <a:ext cx="8458200" cy="4093428"/>
          </a:xfrm>
          <a:prstGeom prst="rect">
            <a:avLst/>
          </a:prstGeom>
          <a:solidFill>
            <a:srgbClr val="FFDEAD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Get pointer to first/last data node in list:</a:t>
            </a: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DList_Begin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pList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DList_End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pList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Get pointer to successor/predecessor of node: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DList_Next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pElem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DList_Prev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pElem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Get pointer to head/tail of list:</a:t>
            </a: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DList_Head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pList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DList_Tail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pList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48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 err="1" smtClean="0"/>
              <a:t>DList</a:t>
            </a:r>
            <a:r>
              <a:rPr lang="en-US" dirty="0" smtClean="0"/>
              <a:t> Functions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985183"/>
            <a:ext cx="8458200" cy="2554545"/>
          </a:xfrm>
          <a:prstGeom prst="rect">
            <a:avLst/>
          </a:prstGeom>
          <a:solidFill>
            <a:srgbClr val="FFDEAD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Insert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elem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at front/rear of list: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DList_PushFront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pList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pElem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DList_PushBack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pList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pElem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Remove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elem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from front/rear of list: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DList_PopFront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pList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DList_PopBack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pList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48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Structural Considerations</a:t>
            </a:r>
            <a:endParaRPr lang="en-US" dirty="0"/>
          </a:p>
        </p:txBody>
      </p:sp>
      <p:grpSp>
        <p:nvGrpSpPr>
          <p:cNvPr id="57" name="Group 56"/>
          <p:cNvGrpSpPr/>
          <p:nvPr/>
        </p:nvGrpSpPr>
        <p:grpSpPr>
          <a:xfrm>
            <a:off x="3581400" y="2286000"/>
            <a:ext cx="5115604" cy="2105025"/>
            <a:chOff x="675596" y="3352800"/>
            <a:chExt cx="5115604" cy="210502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675596" y="3352800"/>
              <a:ext cx="1447800" cy="733425"/>
              <a:chOff x="653142" y="1845911"/>
              <a:chExt cx="1447800" cy="733221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762000" y="2209800"/>
                <a:ext cx="1066800" cy="369332"/>
                <a:chOff x="1066800" y="2514600"/>
                <a:chExt cx="1066800" cy="369332"/>
              </a:xfrm>
            </p:grpSpPr>
            <p:sp>
              <p:nvSpPr>
                <p:cNvPr id="6" name="TextBox 7"/>
                <p:cNvSpPr txBox="1">
                  <a:spLocks noChangeArrowheads="1"/>
                </p:cNvSpPr>
                <p:nvPr/>
              </p:nvSpPr>
              <p:spPr bwMode="auto">
                <a:xfrm>
                  <a:off x="1066800" y="2514600"/>
                  <a:ext cx="533400" cy="36933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endParaRPr lang="en-US" sz="1800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7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1600200" y="2514600"/>
                  <a:ext cx="533400" cy="36933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endParaRPr lang="en-US" sz="1800"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5" name="TextBox 3"/>
              <p:cNvSpPr txBox="1">
                <a:spLocks noChangeArrowheads="1"/>
              </p:cNvSpPr>
              <p:nvPr/>
            </p:nvSpPr>
            <p:spPr bwMode="auto">
              <a:xfrm>
                <a:off x="653142" y="1845911"/>
                <a:ext cx="144780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 dirty="0" smtClean="0">
                    <a:latin typeface="Arial" charset="0"/>
                    <a:cs typeface="Arial" charset="0"/>
                  </a:rPr>
                  <a:t>Front Guard</a:t>
                </a:r>
                <a:endParaRPr lang="en-US" sz="18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4343400" y="4724400"/>
              <a:ext cx="1447800" cy="733425"/>
              <a:chOff x="685800" y="5562600"/>
              <a:chExt cx="1447800" cy="733221"/>
            </a:xfrm>
          </p:grpSpPr>
          <p:grpSp>
            <p:nvGrpSpPr>
              <p:cNvPr id="9" name="Group 12"/>
              <p:cNvGrpSpPr>
                <a:grpSpLocks/>
              </p:cNvGrpSpPr>
              <p:nvPr/>
            </p:nvGrpSpPr>
            <p:grpSpPr bwMode="auto">
              <a:xfrm>
                <a:off x="718458" y="5926489"/>
                <a:ext cx="1066800" cy="369332"/>
                <a:chOff x="1066800" y="2514600"/>
                <a:chExt cx="1066800" cy="369332"/>
              </a:xfrm>
            </p:grpSpPr>
            <p:sp>
              <p:nvSpPr>
                <p:cNvPr id="11" name="TextBox 14"/>
                <p:cNvSpPr txBox="1">
                  <a:spLocks noChangeArrowheads="1"/>
                </p:cNvSpPr>
                <p:nvPr/>
              </p:nvSpPr>
              <p:spPr bwMode="auto">
                <a:xfrm>
                  <a:off x="1066800" y="2514600"/>
                  <a:ext cx="533400" cy="36933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endParaRPr lang="en-US" sz="1800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2" name="TextBox 15"/>
                <p:cNvSpPr txBox="1">
                  <a:spLocks noChangeArrowheads="1"/>
                </p:cNvSpPr>
                <p:nvPr/>
              </p:nvSpPr>
              <p:spPr bwMode="auto">
                <a:xfrm>
                  <a:off x="1600200" y="2514600"/>
                  <a:ext cx="533400" cy="36933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endParaRPr lang="en-US" sz="1800"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10" name="TextBox 13"/>
              <p:cNvSpPr txBox="1">
                <a:spLocks noChangeArrowheads="1"/>
              </p:cNvSpPr>
              <p:nvPr/>
            </p:nvSpPr>
            <p:spPr bwMode="auto">
              <a:xfrm>
                <a:off x="685800" y="5562600"/>
                <a:ext cx="144780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 dirty="0" smtClean="0">
                    <a:latin typeface="Arial" charset="0"/>
                    <a:cs typeface="Arial" charset="0"/>
                  </a:rPr>
                  <a:t>Rear Guard</a:t>
                </a:r>
                <a:endParaRPr lang="en-US" sz="1800" dirty="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22" name="Group 26"/>
            <p:cNvGrpSpPr>
              <a:grpSpLocks/>
            </p:cNvGrpSpPr>
            <p:nvPr/>
          </p:nvGrpSpPr>
          <p:grpSpPr bwMode="auto">
            <a:xfrm>
              <a:off x="2650128" y="5071745"/>
              <a:ext cx="1066800" cy="369887"/>
              <a:chOff x="1066800" y="2514600"/>
              <a:chExt cx="1066800" cy="369332"/>
            </a:xfrm>
          </p:grpSpPr>
          <p:sp>
            <p:nvSpPr>
              <p:cNvPr id="23" name="TextBox 27"/>
              <p:cNvSpPr txBox="1">
                <a:spLocks noChangeArrowheads="1"/>
              </p:cNvSpPr>
              <p:nvPr/>
            </p:nvSpPr>
            <p:spPr bwMode="auto">
              <a:xfrm>
                <a:off x="1066800" y="2514600"/>
                <a:ext cx="533400" cy="3693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Arial" charset="0"/>
                    <a:cs typeface="Arial" charset="0"/>
                  </a:rPr>
                  <a:t>19</a:t>
                </a:r>
              </a:p>
            </p:txBody>
          </p:sp>
          <p:sp>
            <p:nvSpPr>
              <p:cNvPr id="24" name="TextBox 28"/>
              <p:cNvSpPr txBox="1">
                <a:spLocks noChangeArrowheads="1"/>
              </p:cNvSpPr>
              <p:nvPr/>
            </p:nvSpPr>
            <p:spPr bwMode="auto">
              <a:xfrm>
                <a:off x="1600200" y="2514600"/>
                <a:ext cx="533400" cy="3693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n-US" sz="180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25" name="Group 29"/>
            <p:cNvGrpSpPr>
              <a:grpSpLocks/>
            </p:cNvGrpSpPr>
            <p:nvPr/>
          </p:nvGrpSpPr>
          <p:grpSpPr bwMode="auto">
            <a:xfrm>
              <a:off x="2514600" y="3722687"/>
              <a:ext cx="1066800" cy="368300"/>
              <a:chOff x="1066800" y="2514600"/>
              <a:chExt cx="1066800" cy="369332"/>
            </a:xfrm>
          </p:grpSpPr>
          <p:sp>
            <p:nvSpPr>
              <p:cNvPr id="26" name="TextBox 30"/>
              <p:cNvSpPr txBox="1">
                <a:spLocks noChangeArrowheads="1"/>
              </p:cNvSpPr>
              <p:nvPr/>
            </p:nvSpPr>
            <p:spPr bwMode="auto">
              <a:xfrm>
                <a:off x="1066800" y="2514600"/>
                <a:ext cx="533400" cy="3693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Arial" charset="0"/>
                    <a:cs typeface="Arial" charset="0"/>
                  </a:rPr>
                  <a:t>12</a:t>
                </a:r>
              </a:p>
            </p:txBody>
          </p:sp>
          <p:sp>
            <p:nvSpPr>
              <p:cNvPr id="27" name="TextBox 31"/>
              <p:cNvSpPr txBox="1">
                <a:spLocks noChangeArrowheads="1"/>
              </p:cNvSpPr>
              <p:nvPr/>
            </p:nvSpPr>
            <p:spPr bwMode="auto">
              <a:xfrm>
                <a:off x="1600200" y="2514600"/>
                <a:ext cx="533400" cy="3693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n-US" sz="1800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43" name="Freeform 10"/>
            <p:cNvSpPr>
              <a:spLocks/>
            </p:cNvSpPr>
            <p:nvPr/>
          </p:nvSpPr>
          <p:spPr bwMode="auto">
            <a:xfrm>
              <a:off x="1623334" y="3906836"/>
              <a:ext cx="881856" cy="45719"/>
            </a:xfrm>
            <a:custGeom>
              <a:avLst/>
              <a:gdLst>
                <a:gd name="T0" fmla="*/ 0 w 1763486"/>
                <a:gd name="T1" fmla="*/ 1763713 w 1763486"/>
                <a:gd name="T2" fmla="*/ 0 60000 65536"/>
                <a:gd name="T3" fmla="*/ 0 60000 65536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0" t="0" r="r" b="b"/>
              <a:pathLst>
                <a:path w="1763486">
                  <a:moveTo>
                    <a:pt x="0" y="0"/>
                  </a:moveTo>
                  <a:lnTo>
                    <a:pt x="1763486" y="0"/>
                  </a:lnTo>
                </a:path>
              </a:pathLst>
            </a:custGeom>
            <a:noFill/>
            <a:ln w="31750" cap="flat" cmpd="sng" algn="ctr">
              <a:solidFill>
                <a:srgbClr val="C00000"/>
              </a:solidFill>
              <a:prstDash val="solid"/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53"/>
            <p:cNvSpPr/>
            <p:nvPr/>
          </p:nvSpPr>
          <p:spPr bwMode="auto">
            <a:xfrm>
              <a:off x="2895600" y="3943350"/>
              <a:ext cx="707506" cy="1160860"/>
            </a:xfrm>
            <a:custGeom>
              <a:avLst/>
              <a:gdLst>
                <a:gd name="connsiteX0" fmla="*/ 324481 w 707506"/>
                <a:gd name="connsiteY0" fmla="*/ 0 h 1160860"/>
                <a:gd name="connsiteX1" fmla="*/ 701671 w 707506"/>
                <a:gd name="connsiteY1" fmla="*/ 388620 h 1160860"/>
                <a:gd name="connsiteX2" fmla="*/ 61591 w 707506"/>
                <a:gd name="connsiteY2" fmla="*/ 1085850 h 1160860"/>
                <a:gd name="connsiteX3" fmla="*/ 61591 w 707506"/>
                <a:gd name="connsiteY3" fmla="*/ 1108710 h 1160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7506" h="1160860">
                  <a:moveTo>
                    <a:pt x="324481" y="0"/>
                  </a:moveTo>
                  <a:cubicBezTo>
                    <a:pt x="534983" y="103822"/>
                    <a:pt x="745486" y="207645"/>
                    <a:pt x="701671" y="388620"/>
                  </a:cubicBezTo>
                  <a:cubicBezTo>
                    <a:pt x="657856" y="569595"/>
                    <a:pt x="168271" y="965835"/>
                    <a:pt x="61591" y="1085850"/>
                  </a:cubicBezTo>
                  <a:cubicBezTo>
                    <a:pt x="-45089" y="1205865"/>
                    <a:pt x="8251" y="1157287"/>
                    <a:pt x="61591" y="1108710"/>
                  </a:cubicBezTo>
                </a:path>
              </a:pathLst>
            </a:custGeom>
            <a:noFill/>
            <a:ln w="31750" cap="flat" cmpd="sng" algn="ctr">
              <a:solidFill>
                <a:srgbClr val="C00000"/>
              </a:solidFill>
              <a:prstDash val="sysDash"/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10"/>
            <p:cNvSpPr>
              <a:spLocks/>
            </p:cNvSpPr>
            <p:nvPr/>
          </p:nvSpPr>
          <p:spPr bwMode="auto">
            <a:xfrm>
              <a:off x="3429000" y="5257800"/>
              <a:ext cx="881856" cy="45719"/>
            </a:xfrm>
            <a:custGeom>
              <a:avLst/>
              <a:gdLst>
                <a:gd name="T0" fmla="*/ 0 w 1763486"/>
                <a:gd name="T1" fmla="*/ 1763713 w 1763486"/>
                <a:gd name="T2" fmla="*/ 0 60000 65536"/>
                <a:gd name="T3" fmla="*/ 0 60000 65536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0" t="0" r="r" b="b"/>
              <a:pathLst>
                <a:path w="1763486">
                  <a:moveTo>
                    <a:pt x="0" y="0"/>
                  </a:moveTo>
                  <a:lnTo>
                    <a:pt x="1763486" y="0"/>
                  </a:lnTo>
                </a:path>
              </a:pathLst>
            </a:custGeom>
            <a:noFill/>
            <a:ln w="31750" cap="flat" cmpd="sng" algn="ctr">
              <a:solidFill>
                <a:srgbClr val="C00000"/>
              </a:solidFill>
              <a:prstDash val="solid"/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6" name="Text Box 5"/>
          <p:cNvSpPr txBox="1">
            <a:spLocks noChangeArrowheads="1"/>
          </p:cNvSpPr>
          <p:nvPr/>
        </p:nvSpPr>
        <p:spPr bwMode="auto">
          <a:xfrm>
            <a:off x="381000" y="685800"/>
            <a:ext cx="86106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The use of "guard" nodes at the front and rear of a list eliminate any "special cases" when implementing insertion/deletion operations.</a:t>
            </a:r>
          </a:p>
          <a:p>
            <a:pPr>
              <a:spcBef>
                <a:spcPct val="50000"/>
              </a:spcBef>
            </a:pPr>
            <a:endParaRPr lang="en-US" sz="1800" dirty="0"/>
          </a:p>
          <a:p>
            <a:pPr>
              <a:spcBef>
                <a:spcPct val="50000"/>
              </a:spcBef>
            </a:pPr>
            <a:r>
              <a:rPr lang="en-US" sz="1800" dirty="0" smtClean="0"/>
              <a:t>This way, every "data" node will lie between two nodes.</a:t>
            </a:r>
            <a:endParaRPr lang="en-US" sz="1800" dirty="0"/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381000" y="5172670"/>
            <a:ext cx="86106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The common alternative is to simply have pointers to the first and last data nodes, probably stored in a list object.  That leads to special cases when operating at the front or rear of the list.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017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Minimal Linked List Interface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381000" y="742950"/>
            <a:ext cx="8610600" cy="383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800" dirty="0" smtClean="0"/>
              <a:t>A linked list implementation will typically provide at least:</a:t>
            </a:r>
          </a:p>
          <a:p>
            <a:pPr>
              <a:spcBef>
                <a:spcPct val="50000"/>
              </a:spcBef>
              <a:defRPr/>
            </a:pPr>
            <a:r>
              <a:rPr lang="en-US" sz="1800" dirty="0" smtClean="0"/>
              <a:t>	-	initialization function to set up basic structure for an empty list</a:t>
            </a:r>
          </a:p>
          <a:p>
            <a:pPr>
              <a:spcBef>
                <a:spcPct val="50000"/>
              </a:spcBef>
              <a:defRPr/>
            </a:pPr>
            <a:r>
              <a:rPr lang="en-US" sz="1800" dirty="0" smtClean="0"/>
              <a:t>	-	insert functions to add new element to the list; at front, at rear, at user-selected position, ordered insertion</a:t>
            </a:r>
          </a:p>
          <a:p>
            <a:pPr>
              <a:spcBef>
                <a:spcPct val="50000"/>
              </a:spcBef>
              <a:defRPr/>
            </a:pPr>
            <a:r>
              <a:rPr lang="en-US" sz="1800" dirty="0" smtClean="0"/>
              <a:t>	-	remove function to remove element from the list</a:t>
            </a:r>
          </a:p>
          <a:p>
            <a:pPr>
              <a:spcBef>
                <a:spcPct val="50000"/>
              </a:spcBef>
              <a:defRPr/>
            </a:pPr>
            <a:r>
              <a:rPr lang="en-US" sz="1800" dirty="0" smtClean="0"/>
              <a:t>	-	find function to determine whether a given element occurs in the list</a:t>
            </a:r>
          </a:p>
          <a:p>
            <a:pPr>
              <a:spcBef>
                <a:spcPct val="50000"/>
              </a:spcBef>
              <a:defRPr/>
            </a:pPr>
            <a:r>
              <a:rPr lang="en-US" sz="1800" dirty="0" smtClean="0"/>
              <a:t>	-	clear function to restore the list to an empty state</a:t>
            </a:r>
          </a:p>
          <a:p>
            <a:pPr>
              <a:spcBef>
                <a:spcPct val="50000"/>
              </a:spcBef>
              <a:defRPr/>
            </a:pPr>
            <a:endParaRPr lang="en-US" sz="1800" dirty="0" smtClean="0"/>
          </a:p>
          <a:p>
            <a:pPr marL="0" indent="0">
              <a:spcBef>
                <a:spcPct val="50000"/>
              </a:spcBef>
              <a:defRPr/>
            </a:pPr>
            <a:r>
              <a:rPr lang="en-US" sz="1800" dirty="0" smtClean="0"/>
              <a:t>In C we would organize this as a pair of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800" dirty="0" smtClean="0"/>
              <a:t> types (list and node) and a collection of associated functions.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Generic Node</a:t>
            </a:r>
            <a:r>
              <a:rPr lang="en-US" altLang="en-US" dirty="0" smtClean="0">
                <a:latin typeface="Arial" charset="0"/>
                <a:cs typeface="Arial" charset="0"/>
              </a:rPr>
              <a:t> and List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500063" y="757555"/>
            <a:ext cx="7958137" cy="5262979"/>
          </a:xfrm>
          <a:prstGeom prst="rect">
            <a:avLst/>
          </a:prstGeom>
          <a:solidFill>
            <a:srgbClr val="FFDEAD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>
                <a:latin typeface="Courier New" pitchFamily="49" charset="0"/>
              </a:rPr>
              <a:t>#</a:t>
            </a:r>
            <a:r>
              <a:rPr lang="en-US" sz="1600" dirty="0" err="1">
                <a:latin typeface="Courier New" pitchFamily="49" charset="0"/>
              </a:rPr>
              <a:t>ifndef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DLIST_H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#define </a:t>
            </a:r>
            <a:r>
              <a:rPr lang="en-US" sz="1600" dirty="0" smtClean="0">
                <a:latin typeface="Courier New" pitchFamily="49" charset="0"/>
              </a:rPr>
              <a:t>DLIST_H</a:t>
            </a:r>
            <a:endParaRPr lang="en-US" sz="1600" dirty="0">
              <a:latin typeface="Courier New" pitchFamily="49" charset="0"/>
            </a:endParaRP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// List node:</a:t>
            </a:r>
          </a:p>
          <a:p>
            <a:r>
              <a:rPr lang="en-US" sz="1600" dirty="0" err="1" smtClean="0">
                <a:latin typeface="Courier New" pitchFamily="49" charset="0"/>
              </a:rPr>
              <a:t>struct</a:t>
            </a:r>
            <a:r>
              <a:rPr lang="en-US" sz="1600" dirty="0" smtClean="0">
                <a:latin typeface="Courier New" pitchFamily="49" charset="0"/>
              </a:rPr>
              <a:t> _</a:t>
            </a:r>
            <a:r>
              <a:rPr lang="en-US" sz="1600" dirty="0" err="1" smtClean="0">
                <a:latin typeface="Courier New" pitchFamily="49" charset="0"/>
              </a:rPr>
              <a:t>DNode</a:t>
            </a:r>
            <a:r>
              <a:rPr lang="en-US" sz="1600" dirty="0" smtClean="0">
                <a:latin typeface="Courier New" pitchFamily="49" charset="0"/>
              </a:rPr>
              <a:t> {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</a:rPr>
              <a:t>struct</a:t>
            </a:r>
            <a:r>
              <a:rPr lang="en-US" sz="1600" dirty="0" smtClean="0">
                <a:latin typeface="Courier New" pitchFamily="49" charset="0"/>
              </a:rPr>
              <a:t> _</a:t>
            </a:r>
            <a:r>
              <a:rPr lang="en-US" sz="1600" dirty="0" err="1" smtClean="0">
                <a:latin typeface="Courier New" pitchFamily="49" charset="0"/>
              </a:rPr>
              <a:t>DNode</a:t>
            </a:r>
            <a:r>
              <a:rPr lang="en-US" sz="1600" dirty="0" smtClean="0">
                <a:latin typeface="Courier New" pitchFamily="49" charset="0"/>
              </a:rPr>
              <a:t> *</a:t>
            </a:r>
            <a:r>
              <a:rPr lang="en-US" sz="1600" dirty="0" err="1" smtClean="0">
                <a:latin typeface="Courier New" pitchFamily="49" charset="0"/>
              </a:rPr>
              <a:t>prev</a:t>
            </a:r>
            <a:r>
              <a:rPr lang="en-US" sz="1600" dirty="0" smtClean="0">
                <a:latin typeface="Courier New" pitchFamily="49" charset="0"/>
              </a:rPr>
              <a:t>;     // </a:t>
            </a:r>
            <a:r>
              <a:rPr lang="en-US" sz="1600" dirty="0" smtClean="0">
                <a:latin typeface="Courier New" pitchFamily="49" charset="0"/>
              </a:rPr>
              <a:t>points toward front of list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</a:rPr>
              <a:t>struct</a:t>
            </a:r>
            <a:r>
              <a:rPr lang="en-US" sz="1600" dirty="0" smtClean="0">
                <a:latin typeface="Courier New" pitchFamily="49" charset="0"/>
              </a:rPr>
              <a:t> _</a:t>
            </a:r>
            <a:r>
              <a:rPr lang="en-US" sz="1600" dirty="0" err="1" smtClean="0">
                <a:latin typeface="Courier New" pitchFamily="49" charset="0"/>
              </a:rPr>
              <a:t>DNode</a:t>
            </a:r>
            <a:r>
              <a:rPr lang="en-US" sz="1600" dirty="0" smtClean="0">
                <a:latin typeface="Courier New" pitchFamily="49" charset="0"/>
              </a:rPr>
              <a:t> *next;     // </a:t>
            </a:r>
            <a:r>
              <a:rPr lang="en-US" sz="1600" dirty="0" smtClean="0">
                <a:latin typeface="Courier New" pitchFamily="49" charset="0"/>
              </a:rPr>
              <a:t>points toward tail of list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};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// List object:</a:t>
            </a:r>
          </a:p>
          <a:p>
            <a:r>
              <a:rPr lang="en-US" sz="1600" dirty="0" err="1" smtClean="0">
                <a:latin typeface="Courier New" pitchFamily="49" charset="0"/>
              </a:rPr>
              <a:t>struct</a:t>
            </a:r>
            <a:r>
              <a:rPr lang="en-US" sz="1600" dirty="0" smtClean="0">
                <a:latin typeface="Courier New" pitchFamily="49" charset="0"/>
              </a:rPr>
              <a:t> _</a:t>
            </a:r>
            <a:r>
              <a:rPr lang="en-US" sz="1600" dirty="0" err="1" smtClean="0">
                <a:latin typeface="Courier New" pitchFamily="49" charset="0"/>
              </a:rPr>
              <a:t>DList</a:t>
            </a:r>
            <a:r>
              <a:rPr lang="en-US" sz="1600" dirty="0" smtClean="0">
                <a:latin typeface="Courier New" pitchFamily="49" charset="0"/>
              </a:rPr>
              <a:t> {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</a:rPr>
              <a:t>struct</a:t>
            </a:r>
            <a:r>
              <a:rPr lang="en-US" sz="1600" dirty="0" smtClean="0">
                <a:latin typeface="Courier New" pitchFamily="49" charset="0"/>
              </a:rPr>
              <a:t> _</a:t>
            </a:r>
            <a:r>
              <a:rPr lang="en-US" sz="1600" dirty="0" err="1" smtClean="0">
                <a:latin typeface="Courier New" pitchFamily="49" charset="0"/>
              </a:rPr>
              <a:t>DNode</a:t>
            </a:r>
            <a:r>
              <a:rPr lang="en-US" sz="1600" dirty="0" smtClean="0">
                <a:latin typeface="Courier New" pitchFamily="49" charset="0"/>
              </a:rPr>
              <a:t> head;      // </a:t>
            </a:r>
            <a:r>
              <a:rPr lang="en-US" sz="1600" dirty="0" smtClean="0">
                <a:latin typeface="Courier New" pitchFamily="49" charset="0"/>
              </a:rPr>
              <a:t>front guard node for list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</a:rPr>
              <a:t>struct</a:t>
            </a:r>
            <a:r>
              <a:rPr lang="en-US" sz="1600" dirty="0" smtClean="0">
                <a:latin typeface="Courier New" pitchFamily="49" charset="0"/>
              </a:rPr>
              <a:t> _</a:t>
            </a:r>
            <a:r>
              <a:rPr lang="en-US" sz="1600" dirty="0" err="1" smtClean="0">
                <a:latin typeface="Courier New" pitchFamily="49" charset="0"/>
              </a:rPr>
              <a:t>DNode</a:t>
            </a:r>
            <a:r>
              <a:rPr lang="en-US" sz="1600" dirty="0" smtClean="0">
                <a:latin typeface="Courier New" pitchFamily="49" charset="0"/>
              </a:rPr>
              <a:t> tail;      // </a:t>
            </a:r>
            <a:r>
              <a:rPr lang="en-US" sz="1600" dirty="0" smtClean="0">
                <a:latin typeface="Courier New" pitchFamily="49" charset="0"/>
              </a:rPr>
              <a:t>rear guard node for list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};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</a:rPr>
              <a:t>typedef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struct</a:t>
            </a:r>
            <a:r>
              <a:rPr lang="en-US" sz="1600" dirty="0" smtClean="0">
                <a:latin typeface="Courier New" pitchFamily="49" charset="0"/>
              </a:rPr>
              <a:t> _</a:t>
            </a:r>
            <a:r>
              <a:rPr lang="en-US" sz="1600" dirty="0" err="1" smtClean="0">
                <a:latin typeface="Courier New" pitchFamily="49" charset="0"/>
              </a:rPr>
              <a:t>DNode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DNode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r>
              <a:rPr lang="en-US" sz="1600" dirty="0" err="1" smtClean="0">
                <a:latin typeface="Courier New" pitchFamily="49" charset="0"/>
              </a:rPr>
              <a:t>typedef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struct</a:t>
            </a:r>
            <a:r>
              <a:rPr lang="en-US" sz="1600" dirty="0" smtClean="0">
                <a:latin typeface="Courier New" pitchFamily="49" charset="0"/>
              </a:rPr>
              <a:t> _</a:t>
            </a:r>
            <a:r>
              <a:rPr lang="en-US" sz="1600" dirty="0" err="1" smtClean="0">
                <a:latin typeface="Courier New" pitchFamily="49" charset="0"/>
              </a:rPr>
              <a:t>DList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DList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r>
              <a:rPr lang="en-US" sz="1600" dirty="0" smtClean="0">
                <a:latin typeface="Courier New" pitchFamily="49" charset="0"/>
              </a:rPr>
              <a:t> 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#</a:t>
            </a:r>
            <a:r>
              <a:rPr lang="en-US" sz="1600" dirty="0" err="1">
                <a:latin typeface="Courier New" pitchFamily="49" charset="0"/>
              </a:rPr>
              <a:t>endif</a:t>
            </a:r>
            <a:endParaRPr lang="en-US" sz="1600" dirty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err="1" smtClean="0"/>
              <a:t>DList</a:t>
            </a:r>
            <a:r>
              <a:rPr lang="en-US" dirty="0" smtClean="0"/>
              <a:t> Initialization</a:t>
            </a:r>
            <a:endParaRPr lang="en-US" dirty="0"/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81000" y="685800"/>
            <a:ext cx="861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An empty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800" dirty="0" smtClean="0"/>
              <a:t> will be constructed as shown below:</a:t>
            </a:r>
            <a:endParaRPr lang="en-US" sz="18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914400" y="1200090"/>
            <a:ext cx="7696200" cy="2457510"/>
            <a:chOff x="914400" y="1200090"/>
            <a:chExt cx="7696200" cy="2457510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914400" y="1600200"/>
              <a:ext cx="7696200" cy="2057400"/>
            </a:xfrm>
            <a:prstGeom prst="roundRect">
              <a:avLst/>
            </a:prstGeom>
            <a:noFill/>
            <a:ln w="31750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" name="Rounded Rectangle 4"/>
            <p:cNvSpPr/>
            <p:nvPr/>
          </p:nvSpPr>
          <p:spPr bwMode="auto">
            <a:xfrm>
              <a:off x="1524000" y="1905000"/>
              <a:ext cx="2286000" cy="1143000"/>
            </a:xfrm>
            <a:prstGeom prst="roundRect">
              <a:avLst/>
            </a:prstGeom>
            <a:noFill/>
            <a:ln w="317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 bwMode="auto">
            <a:xfrm>
              <a:off x="5638800" y="1905000"/>
              <a:ext cx="2286000" cy="1143000"/>
            </a:xfrm>
            <a:prstGeom prst="roundRect">
              <a:avLst/>
            </a:prstGeom>
            <a:noFill/>
            <a:ln w="317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99164" y="1200090"/>
              <a:ext cx="1828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 smtClean="0">
                  <a:latin typeface="Courier New" pitchFamily="49" charset="0"/>
                  <a:cs typeface="Courier New" pitchFamily="49" charset="0"/>
                </a:rPr>
                <a:t>DList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object</a:t>
              </a:r>
              <a:endParaRPr lang="en-US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88375" y="3048000"/>
              <a:ext cx="1828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 smtClean="0">
                  <a:latin typeface="Courier New" pitchFamily="49" charset="0"/>
                  <a:cs typeface="Courier New" pitchFamily="49" charset="0"/>
                </a:rPr>
                <a:t>DNode</a:t>
              </a:r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 head</a:t>
              </a:r>
              <a:endParaRPr lang="en-US" sz="2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681750" y="3048000"/>
              <a:ext cx="1828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 smtClean="0">
                  <a:latin typeface="Courier New" pitchFamily="49" charset="0"/>
                  <a:cs typeface="Courier New" pitchFamily="49" charset="0"/>
                </a:rPr>
                <a:t>DNode</a:t>
              </a:r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 tail</a:t>
              </a:r>
              <a:endParaRPr lang="en-US" sz="2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447800" y="2057400"/>
              <a:ext cx="2362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 smtClean="0">
                  <a:latin typeface="Courier New" pitchFamily="49" charset="0"/>
                  <a:cs typeface="Courier New" pitchFamily="49" charset="0"/>
                </a:rPr>
                <a:t>Dnode</a:t>
              </a:r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* </a:t>
              </a:r>
              <a:r>
                <a:rPr lang="en-US" sz="2000" dirty="0" err="1" smtClean="0">
                  <a:latin typeface="Courier New" pitchFamily="49" charset="0"/>
                  <a:cs typeface="Courier New" pitchFamily="49" charset="0"/>
                </a:rPr>
                <a:t>prev</a:t>
              </a:r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dirty="0" smtClean="0">
                  <a:latin typeface="Courier New" pitchFamily="49" charset="0"/>
                  <a:cs typeface="Courier New" pitchFamily="49" charset="0"/>
                  <a:sym typeface="Wingdings"/>
                </a:rPr>
                <a:t></a:t>
              </a:r>
              <a:endParaRPr lang="en-US" sz="2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562600" y="2495490"/>
              <a:ext cx="2362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 smtClean="0">
                  <a:latin typeface="Courier New" pitchFamily="49" charset="0"/>
                  <a:cs typeface="Courier New" pitchFamily="49" charset="0"/>
                </a:rPr>
                <a:t>Dnode</a:t>
              </a:r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* next </a:t>
              </a:r>
              <a:r>
                <a:rPr lang="en-US" sz="2000" dirty="0" smtClean="0">
                  <a:latin typeface="Courier New" pitchFamily="49" charset="0"/>
                  <a:cs typeface="Courier New" pitchFamily="49" charset="0"/>
                  <a:sym typeface="Wingdings"/>
                </a:rPr>
                <a:t></a:t>
              </a:r>
              <a:endParaRPr lang="en-US" sz="2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38350" y="2495490"/>
              <a:ext cx="2362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 smtClean="0">
                  <a:latin typeface="Courier New" pitchFamily="49" charset="0"/>
                  <a:cs typeface="Courier New" pitchFamily="49" charset="0"/>
                </a:rPr>
                <a:t>Dnode</a:t>
              </a:r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* next</a:t>
              </a:r>
              <a:endParaRPr lang="en-US" sz="2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410200" y="2057400"/>
              <a:ext cx="2362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 smtClean="0">
                  <a:latin typeface="Courier New" pitchFamily="49" charset="0"/>
                  <a:cs typeface="Courier New" pitchFamily="49" charset="0"/>
                </a:rPr>
                <a:t>Dnode</a:t>
              </a:r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* </a:t>
              </a:r>
              <a:r>
                <a:rPr lang="en-US" sz="2000" dirty="0" err="1" smtClean="0">
                  <a:latin typeface="Courier New" pitchFamily="49" charset="0"/>
                  <a:cs typeface="Courier New" pitchFamily="49" charset="0"/>
                </a:rPr>
                <a:t>prev</a:t>
              </a:r>
              <a:endParaRPr lang="en-US" sz="2000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>
              <a:off x="3523211" y="2695545"/>
              <a:ext cx="2098964" cy="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 flipH="1">
              <a:off x="3810000" y="2257455"/>
              <a:ext cx="1981200" cy="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</p:grp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381000" y="4126468"/>
            <a:ext cx="8610600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This eliminates special cases, because every data node will always be between two other nodes.</a:t>
            </a:r>
          </a:p>
          <a:p>
            <a:pPr>
              <a:spcBef>
                <a:spcPct val="50000"/>
              </a:spcBef>
            </a:pPr>
            <a:r>
              <a:rPr lang="en-US" sz="1800" dirty="0" smtClean="0"/>
              <a:t>We could also make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head.prev</a:t>
            </a:r>
            <a:r>
              <a:rPr lang="en-US" sz="1800" dirty="0" smtClean="0"/>
              <a:t> point to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tail</a:t>
            </a:r>
            <a:r>
              <a:rPr lang="en-US" sz="1800" dirty="0" smtClean="0"/>
              <a:t> and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tail.next</a:t>
            </a:r>
            <a:r>
              <a:rPr lang="en-US" sz="1800" dirty="0" smtClean="0"/>
              <a:t> point to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head</a:t>
            </a:r>
            <a:r>
              <a:rPr lang="en-US" sz="1800" dirty="0" smtClean="0"/>
              <a:t>, which would eliminate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800" dirty="0" smtClean="0"/>
              <a:t> pointers and allow the list to be used in a circular fashion.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2076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Wrapping the Node</a:t>
            </a:r>
            <a:r>
              <a:rPr lang="en-US" altLang="en-US" dirty="0" smtClean="0">
                <a:latin typeface="Arial" charset="0"/>
                <a:cs typeface="Arial" charset="0"/>
              </a:rPr>
              <a:t> in the Payload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381000" y="685800"/>
            <a:ext cx="8610600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  <a:tabLst/>
            </a:pPr>
            <a:r>
              <a:rPr lang="en-US" sz="1800" dirty="0" smtClean="0"/>
              <a:t>We may </a:t>
            </a:r>
            <a:r>
              <a:rPr lang="en-US" sz="1800" dirty="0"/>
              <a:t>use a single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800" dirty="0" smtClean="0"/>
              <a:t> </a:t>
            </a:r>
            <a:r>
              <a:rPr lang="en-US" sz="1800" dirty="0"/>
              <a:t>of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800" dirty="0" smtClean="0"/>
              <a:t> </a:t>
            </a:r>
            <a:r>
              <a:rPr lang="en-US" sz="1800" dirty="0"/>
              <a:t>objects with any user data </a:t>
            </a:r>
            <a:r>
              <a:rPr lang="en-US" sz="1800" dirty="0" smtClean="0"/>
              <a:t>type, without sacrificing type-checking.</a:t>
            </a:r>
          </a:p>
          <a:p>
            <a:pPr marL="0" indent="0">
              <a:spcBef>
                <a:spcPct val="50000"/>
              </a:spcBef>
              <a:tabLst/>
            </a:pPr>
            <a:r>
              <a:rPr lang="en-US" sz="1800" dirty="0" smtClean="0"/>
              <a:t>We merely have to create a "duct tape" object to attach a data object to a node:</a:t>
            </a:r>
            <a:endParaRPr lang="en-US" sz="1800" dirty="0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457200" y="1981200"/>
            <a:ext cx="8382000" cy="3785652"/>
          </a:xfrm>
          <a:prstGeom prst="rect">
            <a:avLst/>
          </a:prstGeom>
          <a:solidFill>
            <a:srgbClr val="FFDEAD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 smtClean="0">
                <a:latin typeface="Courier New" pitchFamily="49" charset="0"/>
              </a:rPr>
              <a:t>#</a:t>
            </a:r>
            <a:r>
              <a:rPr lang="en-US" sz="1600" dirty="0" err="1" smtClean="0">
                <a:latin typeface="Courier New" pitchFamily="49" charset="0"/>
              </a:rPr>
              <a:t>ifndef</a:t>
            </a:r>
            <a:r>
              <a:rPr lang="en-US" sz="1600" dirty="0" smtClean="0">
                <a:latin typeface="Courier New" pitchFamily="49" charset="0"/>
              </a:rPr>
              <a:t> INTEGERDT_H</a:t>
            </a:r>
          </a:p>
          <a:p>
            <a:r>
              <a:rPr lang="en-US" sz="1600" dirty="0" smtClean="0">
                <a:latin typeface="Courier New" pitchFamily="49" charset="0"/>
              </a:rPr>
              <a:t>#define INTEGERDT_H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#include "</a:t>
            </a:r>
            <a:r>
              <a:rPr lang="en-US" sz="1600" dirty="0" err="1" smtClean="0">
                <a:latin typeface="Courier New" pitchFamily="49" charset="0"/>
              </a:rPr>
              <a:t>DList.h</a:t>
            </a:r>
            <a:r>
              <a:rPr lang="en-US" sz="1600" dirty="0" smtClean="0">
                <a:latin typeface="Courier New" pitchFamily="49" charset="0"/>
              </a:rPr>
              <a:t>"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</a:rPr>
              <a:t>struct</a:t>
            </a:r>
            <a:r>
              <a:rPr lang="en-US" sz="1600" dirty="0" smtClean="0">
                <a:latin typeface="Courier New" pitchFamily="49" charset="0"/>
              </a:rPr>
              <a:t> _</a:t>
            </a:r>
            <a:r>
              <a:rPr lang="en-US" sz="1600" dirty="0" err="1" smtClean="0">
                <a:latin typeface="Courier New" pitchFamily="49" charset="0"/>
              </a:rPr>
              <a:t>IntegerDT</a:t>
            </a:r>
            <a:r>
              <a:rPr lang="en-US" sz="1600" dirty="0" smtClean="0">
                <a:latin typeface="Courier New" pitchFamily="49" charset="0"/>
              </a:rPr>
              <a:t> {    // "duct tape" attaches data object to </a:t>
            </a:r>
            <a:r>
              <a:rPr lang="en-US" sz="1600" dirty="0" err="1" smtClean="0">
                <a:latin typeface="Courier New" pitchFamily="49" charset="0"/>
              </a:rPr>
              <a:t>DNode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  payload;</a:t>
            </a:r>
          </a:p>
          <a:p>
            <a:r>
              <a:rPr lang="en-US" sz="1600" dirty="0" smtClean="0">
                <a:latin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</a:rPr>
              <a:t>DNode</a:t>
            </a:r>
            <a:r>
              <a:rPr lang="en-US" sz="1600" dirty="0" smtClean="0">
                <a:latin typeface="Courier New" pitchFamily="49" charset="0"/>
              </a:rPr>
              <a:t> node;</a:t>
            </a:r>
          </a:p>
          <a:p>
            <a:r>
              <a:rPr lang="en-US" sz="1600" dirty="0" smtClean="0">
                <a:latin typeface="Courier New" pitchFamily="49" charset="0"/>
              </a:rPr>
              <a:t>};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</a:rPr>
              <a:t>typedef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struct</a:t>
            </a:r>
            <a:r>
              <a:rPr lang="en-US" sz="1600" dirty="0" smtClean="0">
                <a:latin typeface="Courier New" pitchFamily="49" charset="0"/>
              </a:rPr>
              <a:t> _</a:t>
            </a:r>
            <a:r>
              <a:rPr lang="en-US" sz="1600" dirty="0" err="1" smtClean="0">
                <a:latin typeface="Courier New" pitchFamily="49" charset="0"/>
              </a:rPr>
              <a:t>IntegerDT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IntegerDT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</a:rPr>
              <a:t>IntegerDT_Init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IntegerDT</a:t>
            </a:r>
            <a:r>
              <a:rPr lang="en-US" sz="1600" dirty="0" smtClean="0">
                <a:latin typeface="Courier New" pitchFamily="49" charset="0"/>
              </a:rPr>
              <a:t>* </a:t>
            </a:r>
            <a:r>
              <a:rPr lang="en-US" sz="1600" dirty="0" err="1" smtClean="0">
                <a:latin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pLE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* </a:t>
            </a:r>
            <a:r>
              <a:rPr lang="en-US" sz="1600" dirty="0" err="1" smtClean="0">
                <a:latin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</a:t>
            </a:r>
          </a:p>
          <a:p>
            <a:r>
              <a:rPr lang="en-US" sz="1600" dirty="0" smtClean="0">
                <a:latin typeface="Courier New" pitchFamily="49" charset="0"/>
              </a:rPr>
              <a:t>#</a:t>
            </a:r>
            <a:r>
              <a:rPr lang="en-US" sz="1600" dirty="0" err="1" smtClean="0">
                <a:latin typeface="Courier New" pitchFamily="49" charset="0"/>
              </a:rPr>
              <a:t>endif</a:t>
            </a:r>
            <a:endParaRPr lang="en-US" sz="16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5040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Example of "duct-taped"</a:t>
            </a:r>
            <a:r>
              <a:rPr lang="en-US" baseline="0" dirty="0" smtClean="0"/>
              <a:t> List Structure</a:t>
            </a:r>
            <a:endParaRPr lang="en-US" dirty="0"/>
          </a:p>
        </p:txBody>
      </p:sp>
      <p:grpSp>
        <p:nvGrpSpPr>
          <p:cNvPr id="73" name="Group 72"/>
          <p:cNvGrpSpPr/>
          <p:nvPr/>
        </p:nvGrpSpPr>
        <p:grpSpPr>
          <a:xfrm>
            <a:off x="838200" y="762000"/>
            <a:ext cx="6417425" cy="4026932"/>
            <a:chOff x="838200" y="773668"/>
            <a:chExt cx="6417425" cy="4026932"/>
          </a:xfrm>
        </p:grpSpPr>
        <p:grpSp>
          <p:nvGrpSpPr>
            <p:cNvPr id="21" name="Group 20"/>
            <p:cNvGrpSpPr/>
            <p:nvPr/>
          </p:nvGrpSpPr>
          <p:grpSpPr>
            <a:xfrm>
              <a:off x="914400" y="1143000"/>
              <a:ext cx="1752600" cy="1295400"/>
              <a:chOff x="914400" y="1143000"/>
              <a:chExt cx="1752600" cy="1295400"/>
            </a:xfrm>
          </p:grpSpPr>
          <p:sp>
            <p:nvSpPr>
              <p:cNvPr id="16" name="Rounded Rectangle 15"/>
              <p:cNvSpPr/>
              <p:nvPr/>
            </p:nvSpPr>
            <p:spPr bwMode="auto">
              <a:xfrm>
                <a:off x="914400" y="1143000"/>
                <a:ext cx="1752600" cy="1295400"/>
              </a:xfrm>
              <a:prstGeom prst="roundRect">
                <a:avLst/>
              </a:prstGeom>
              <a:noFill/>
              <a:ln w="31750" cap="flat" cmpd="sng" algn="ctr">
                <a:solidFill>
                  <a:srgbClr val="0033CC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" name="Rounded Rectangle 16"/>
              <p:cNvSpPr/>
              <p:nvPr/>
            </p:nvSpPr>
            <p:spPr bwMode="auto">
              <a:xfrm>
                <a:off x="1790700" y="1219200"/>
                <a:ext cx="495300" cy="495300"/>
              </a:xfrm>
              <a:prstGeom prst="roundRect">
                <a:avLst/>
              </a:prstGeom>
              <a:noFill/>
              <a:ln w="31750" cap="flat" cmpd="sng" algn="ctr">
                <a:solidFill>
                  <a:srgbClr val="00800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8" name="Rounded Rectangle 17"/>
              <p:cNvSpPr/>
              <p:nvPr/>
            </p:nvSpPr>
            <p:spPr bwMode="auto">
              <a:xfrm>
                <a:off x="1790700" y="1866900"/>
                <a:ext cx="495300" cy="495300"/>
              </a:xfrm>
              <a:prstGeom prst="roundRect">
                <a:avLst/>
              </a:prstGeom>
              <a:noFill/>
              <a:ln w="31750" cap="flat" cmpd="sng" algn="ctr">
                <a:solidFill>
                  <a:srgbClr val="00800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3733801" y="897775"/>
              <a:ext cx="2209799" cy="1056834"/>
              <a:chOff x="3505200" y="1057716"/>
              <a:chExt cx="2209799" cy="1056834"/>
            </a:xfrm>
          </p:grpSpPr>
          <p:sp>
            <p:nvSpPr>
              <p:cNvPr id="19" name="Oval 18"/>
              <p:cNvSpPr/>
              <p:nvPr/>
            </p:nvSpPr>
            <p:spPr bwMode="auto">
              <a:xfrm>
                <a:off x="3505200" y="1057716"/>
                <a:ext cx="2209799" cy="1056834"/>
              </a:xfrm>
              <a:prstGeom prst="ellipse">
                <a:avLst/>
              </a:prstGeom>
              <a:noFill/>
              <a:ln w="31750" cap="flat" cmpd="sng" algn="ctr">
                <a:solidFill>
                  <a:srgbClr val="FF990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" name="Rounded Rectangle 19"/>
              <p:cNvSpPr/>
              <p:nvPr/>
            </p:nvSpPr>
            <p:spPr bwMode="auto">
              <a:xfrm>
                <a:off x="3886200" y="1371600"/>
                <a:ext cx="495300" cy="495300"/>
              </a:xfrm>
              <a:prstGeom prst="roundRect">
                <a:avLst/>
              </a:prstGeom>
              <a:noFill/>
              <a:ln w="31750" cap="flat" cmpd="sng" algn="ctr">
                <a:solidFill>
                  <a:srgbClr val="00800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25" name="Group 24"/>
              <p:cNvGrpSpPr/>
              <p:nvPr/>
            </p:nvGrpSpPr>
            <p:grpSpPr>
              <a:xfrm>
                <a:off x="4571999" y="1269076"/>
                <a:ext cx="838201" cy="533400"/>
                <a:chOff x="4638848" y="3657600"/>
                <a:chExt cx="838201" cy="533400"/>
              </a:xfrm>
            </p:grpSpPr>
            <p:sp>
              <p:nvSpPr>
                <p:cNvPr id="23" name="Isosceles Triangle 22"/>
                <p:cNvSpPr/>
                <p:nvPr/>
              </p:nvSpPr>
              <p:spPr bwMode="auto">
                <a:xfrm>
                  <a:off x="4638848" y="3657600"/>
                  <a:ext cx="838201" cy="533400"/>
                </a:xfrm>
                <a:prstGeom prst="triangle">
                  <a:avLst/>
                </a:prstGeom>
                <a:solidFill>
                  <a:srgbClr val="FFFF00"/>
                </a:solidFill>
                <a:ln w="31750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stealth" w="lg" len="lg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4767699" y="3852446"/>
                  <a:ext cx="5929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b="1" dirty="0" smtClean="0">
                      <a:latin typeface="Arial" pitchFamily="34" charset="0"/>
                      <a:cs typeface="Arial" pitchFamily="34" charset="0"/>
                    </a:rPr>
                    <a:t>7</a:t>
                  </a:r>
                  <a:endParaRPr lang="en-US" sz="16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28" name="TextBox 27"/>
            <p:cNvSpPr txBox="1"/>
            <p:nvPr/>
          </p:nvSpPr>
          <p:spPr>
            <a:xfrm>
              <a:off x="1219200" y="773668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err="1" smtClean="0">
                  <a:latin typeface="Arial" pitchFamily="34" charset="0"/>
                  <a:cs typeface="Arial" pitchFamily="34" charset="0"/>
                </a:rPr>
                <a:t>DList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3733800" y="2295966"/>
              <a:ext cx="2209799" cy="1056834"/>
              <a:chOff x="3505200" y="1057716"/>
              <a:chExt cx="2209799" cy="1056834"/>
            </a:xfrm>
          </p:grpSpPr>
          <p:sp>
            <p:nvSpPr>
              <p:cNvPr id="30" name="Oval 29"/>
              <p:cNvSpPr/>
              <p:nvPr/>
            </p:nvSpPr>
            <p:spPr bwMode="auto">
              <a:xfrm>
                <a:off x="3505200" y="1057716"/>
                <a:ext cx="2209799" cy="1056834"/>
              </a:xfrm>
              <a:prstGeom prst="ellipse">
                <a:avLst/>
              </a:prstGeom>
              <a:noFill/>
              <a:ln w="31750" cap="flat" cmpd="sng" algn="ctr">
                <a:solidFill>
                  <a:srgbClr val="FF990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1" name="Rounded Rectangle 30"/>
              <p:cNvSpPr/>
              <p:nvPr/>
            </p:nvSpPr>
            <p:spPr bwMode="auto">
              <a:xfrm>
                <a:off x="3886200" y="1371600"/>
                <a:ext cx="495300" cy="495300"/>
              </a:xfrm>
              <a:prstGeom prst="roundRect">
                <a:avLst/>
              </a:prstGeom>
              <a:noFill/>
              <a:ln w="31750" cap="flat" cmpd="sng" algn="ctr">
                <a:solidFill>
                  <a:srgbClr val="00800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32" name="Group 31"/>
              <p:cNvGrpSpPr/>
              <p:nvPr/>
            </p:nvGrpSpPr>
            <p:grpSpPr>
              <a:xfrm>
                <a:off x="4571999" y="1269076"/>
                <a:ext cx="838201" cy="533400"/>
                <a:chOff x="4638848" y="3657600"/>
                <a:chExt cx="838201" cy="533400"/>
              </a:xfrm>
            </p:grpSpPr>
            <p:sp>
              <p:nvSpPr>
                <p:cNvPr id="33" name="Isosceles Triangle 32"/>
                <p:cNvSpPr/>
                <p:nvPr/>
              </p:nvSpPr>
              <p:spPr bwMode="auto">
                <a:xfrm>
                  <a:off x="4638848" y="3657600"/>
                  <a:ext cx="838201" cy="533400"/>
                </a:xfrm>
                <a:prstGeom prst="triangle">
                  <a:avLst/>
                </a:prstGeom>
                <a:solidFill>
                  <a:srgbClr val="FFFF00"/>
                </a:solidFill>
                <a:ln w="31750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stealth" w="lg" len="lg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4767699" y="3852446"/>
                  <a:ext cx="5929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b="1" dirty="0" smtClean="0">
                      <a:latin typeface="Arial" pitchFamily="34" charset="0"/>
                      <a:cs typeface="Arial" pitchFamily="34" charset="0"/>
                    </a:rPr>
                    <a:t>42</a:t>
                  </a:r>
                  <a:endParaRPr lang="en-US" sz="16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35" name="Group 34"/>
            <p:cNvGrpSpPr/>
            <p:nvPr/>
          </p:nvGrpSpPr>
          <p:grpSpPr>
            <a:xfrm>
              <a:off x="3733800" y="3743766"/>
              <a:ext cx="2209799" cy="1056834"/>
              <a:chOff x="3505200" y="1057716"/>
              <a:chExt cx="2209799" cy="1056834"/>
            </a:xfrm>
          </p:grpSpPr>
          <p:sp>
            <p:nvSpPr>
              <p:cNvPr id="36" name="Oval 35"/>
              <p:cNvSpPr/>
              <p:nvPr/>
            </p:nvSpPr>
            <p:spPr bwMode="auto">
              <a:xfrm>
                <a:off x="3505200" y="1057716"/>
                <a:ext cx="2209799" cy="1056834"/>
              </a:xfrm>
              <a:prstGeom prst="ellipse">
                <a:avLst/>
              </a:prstGeom>
              <a:noFill/>
              <a:ln w="31750" cap="flat" cmpd="sng" algn="ctr">
                <a:solidFill>
                  <a:srgbClr val="FF990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7" name="Rounded Rectangle 36"/>
              <p:cNvSpPr/>
              <p:nvPr/>
            </p:nvSpPr>
            <p:spPr bwMode="auto">
              <a:xfrm>
                <a:off x="3886200" y="1371600"/>
                <a:ext cx="495300" cy="495300"/>
              </a:xfrm>
              <a:prstGeom prst="roundRect">
                <a:avLst/>
              </a:prstGeom>
              <a:noFill/>
              <a:ln w="31750" cap="flat" cmpd="sng" algn="ctr">
                <a:solidFill>
                  <a:srgbClr val="00800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4571999" y="1269076"/>
                <a:ext cx="838201" cy="533400"/>
                <a:chOff x="4638848" y="3657600"/>
                <a:chExt cx="838201" cy="533400"/>
              </a:xfrm>
            </p:grpSpPr>
            <p:sp>
              <p:nvSpPr>
                <p:cNvPr id="39" name="Isosceles Triangle 38"/>
                <p:cNvSpPr/>
                <p:nvPr/>
              </p:nvSpPr>
              <p:spPr bwMode="auto">
                <a:xfrm>
                  <a:off x="4638848" y="3657600"/>
                  <a:ext cx="838201" cy="533400"/>
                </a:xfrm>
                <a:prstGeom prst="triangle">
                  <a:avLst/>
                </a:prstGeom>
                <a:solidFill>
                  <a:srgbClr val="FFFF00"/>
                </a:solidFill>
                <a:ln w="31750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stealth" w="lg" len="lg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4767699" y="3852446"/>
                  <a:ext cx="5929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b="1" dirty="0" smtClean="0">
                      <a:latin typeface="Arial" pitchFamily="34" charset="0"/>
                      <a:cs typeface="Arial" pitchFamily="34" charset="0"/>
                    </a:rPr>
                    <a:t>25</a:t>
                  </a:r>
                  <a:endParaRPr lang="en-US" sz="16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41" name="TextBox 40"/>
            <p:cNvSpPr txBox="1"/>
            <p:nvPr/>
          </p:nvSpPr>
          <p:spPr>
            <a:xfrm>
              <a:off x="838200" y="1273818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head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38200" y="1916668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tail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 bwMode="auto">
            <a:xfrm>
              <a:off x="2038350" y="1375835"/>
              <a:ext cx="2076450" cy="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cxnSp>
          <p:nvCxnSpPr>
            <p:cNvPr id="48" name="Straight Arrow Connector 47"/>
            <p:cNvCxnSpPr/>
            <p:nvPr/>
          </p:nvCxnSpPr>
          <p:spPr bwMode="auto">
            <a:xfrm flipH="1">
              <a:off x="2286000" y="1526160"/>
              <a:ext cx="1981200" cy="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cxnSp>
          <p:nvCxnSpPr>
            <p:cNvPr id="50" name="Straight Arrow Connector 49"/>
            <p:cNvCxnSpPr/>
            <p:nvPr/>
          </p:nvCxnSpPr>
          <p:spPr bwMode="auto">
            <a:xfrm flipH="1">
              <a:off x="4452849" y="1375835"/>
              <a:ext cx="1" cy="1234015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cxnSp>
          <p:nvCxnSpPr>
            <p:cNvPr id="52" name="Straight Arrow Connector 51"/>
            <p:cNvCxnSpPr/>
            <p:nvPr/>
          </p:nvCxnSpPr>
          <p:spPr bwMode="auto">
            <a:xfrm flipV="1">
              <a:off x="4267200" y="1714500"/>
              <a:ext cx="0" cy="1156949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cxnSp>
          <p:nvCxnSpPr>
            <p:cNvPr id="54" name="Straight Arrow Connector 53"/>
            <p:cNvCxnSpPr/>
            <p:nvPr/>
          </p:nvCxnSpPr>
          <p:spPr bwMode="auto">
            <a:xfrm flipH="1">
              <a:off x="4452849" y="2771586"/>
              <a:ext cx="1" cy="1234015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cxnSp>
          <p:nvCxnSpPr>
            <p:cNvPr id="55" name="Straight Arrow Connector 54"/>
            <p:cNvCxnSpPr/>
            <p:nvPr/>
          </p:nvCxnSpPr>
          <p:spPr bwMode="auto">
            <a:xfrm flipV="1">
              <a:off x="4267200" y="3110251"/>
              <a:ext cx="0" cy="1156949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grpSp>
          <p:nvGrpSpPr>
            <p:cNvPr id="64" name="Group 63"/>
            <p:cNvGrpSpPr/>
            <p:nvPr/>
          </p:nvGrpSpPr>
          <p:grpSpPr>
            <a:xfrm>
              <a:off x="1905000" y="2209800"/>
              <a:ext cx="2195600" cy="2019300"/>
              <a:chOff x="1905000" y="2209800"/>
              <a:chExt cx="2195600" cy="2019300"/>
            </a:xfrm>
          </p:grpSpPr>
          <p:cxnSp>
            <p:nvCxnSpPr>
              <p:cNvPr id="59" name="Straight Connector 58"/>
              <p:cNvCxnSpPr/>
              <p:nvPr/>
            </p:nvCxnSpPr>
            <p:spPr bwMode="auto">
              <a:xfrm>
                <a:off x="1921625" y="2209800"/>
                <a:ext cx="0" cy="2019300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</p:spPr>
          </p:cxnSp>
          <p:cxnSp>
            <p:nvCxnSpPr>
              <p:cNvPr id="62" name="Straight Arrow Connector 61"/>
              <p:cNvCxnSpPr/>
              <p:nvPr/>
            </p:nvCxnSpPr>
            <p:spPr bwMode="auto">
              <a:xfrm>
                <a:off x="1905000" y="4221826"/>
                <a:ext cx="2195600" cy="2424"/>
              </a:xfrm>
              <a:prstGeom prst="straightConnector1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69" name="Group 68"/>
            <p:cNvGrpSpPr/>
            <p:nvPr/>
          </p:nvGrpSpPr>
          <p:grpSpPr>
            <a:xfrm>
              <a:off x="2133600" y="2362200"/>
              <a:ext cx="2319250" cy="2133601"/>
              <a:chOff x="2133600" y="2362200"/>
              <a:chExt cx="2319250" cy="2133601"/>
            </a:xfrm>
          </p:grpSpPr>
          <p:cxnSp>
            <p:nvCxnSpPr>
              <p:cNvPr id="66" name="Straight Connector 65"/>
              <p:cNvCxnSpPr/>
              <p:nvPr/>
            </p:nvCxnSpPr>
            <p:spPr bwMode="auto">
              <a:xfrm flipH="1">
                <a:off x="2133600" y="4488526"/>
                <a:ext cx="2319250" cy="0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</p:spPr>
          </p:cxnSp>
          <p:cxnSp>
            <p:nvCxnSpPr>
              <p:cNvPr id="67" name="Straight Arrow Connector 66"/>
              <p:cNvCxnSpPr/>
              <p:nvPr/>
            </p:nvCxnSpPr>
            <p:spPr bwMode="auto">
              <a:xfrm flipV="1">
                <a:off x="2133600" y="2362200"/>
                <a:ext cx="0" cy="2133601"/>
              </a:xfrm>
              <a:prstGeom prst="straightConnector1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70" name="TextBox 69"/>
            <p:cNvSpPr txBox="1"/>
            <p:nvPr/>
          </p:nvSpPr>
          <p:spPr>
            <a:xfrm>
              <a:off x="5951913" y="1233422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err="1" smtClean="0">
                  <a:latin typeface="Arial" pitchFamily="34" charset="0"/>
                  <a:cs typeface="Arial" pitchFamily="34" charset="0"/>
                </a:rPr>
                <a:t>IntegerDT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960225" y="25908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err="1" smtClean="0">
                  <a:latin typeface="Arial" pitchFamily="34" charset="0"/>
                  <a:cs typeface="Arial" pitchFamily="34" charset="0"/>
                </a:rPr>
                <a:t>IntegerDT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960225" y="4126468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err="1" smtClean="0">
                  <a:latin typeface="Arial" pitchFamily="34" charset="0"/>
                  <a:cs typeface="Arial" pitchFamily="34" charset="0"/>
                </a:rPr>
                <a:t>IntegerDT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4" name="Text Box 5"/>
          <p:cNvSpPr txBox="1">
            <a:spLocks noChangeArrowheads="1"/>
          </p:cNvSpPr>
          <p:nvPr/>
        </p:nvSpPr>
        <p:spPr bwMode="auto">
          <a:xfrm>
            <a:off x="381000" y="5034171"/>
            <a:ext cx="8610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  <a:tabLst/>
            </a:pPr>
            <a:r>
              <a:rPr lang="en-US" sz="1800" dirty="0" smtClean="0"/>
              <a:t>The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800" dirty="0" smtClean="0"/>
              <a:t> only "knows about" two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800" dirty="0" smtClean="0"/>
              <a:t> objects.</a:t>
            </a:r>
          </a:p>
          <a:p>
            <a:pPr marL="0" indent="0">
              <a:spcBef>
                <a:spcPct val="50000"/>
              </a:spcBef>
              <a:tabLst/>
            </a:pPr>
            <a:r>
              <a:rPr lang="en-US" sz="1800" dirty="0" smtClean="0"/>
              <a:t>Each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800" dirty="0" smtClean="0"/>
              <a:t> object only "knows about" one or two other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800" dirty="0" smtClean="0"/>
              <a:t> objects.</a:t>
            </a:r>
          </a:p>
          <a:p>
            <a:pPr marL="0" indent="0">
              <a:spcBef>
                <a:spcPct val="50000"/>
              </a:spcBef>
              <a:tabLst/>
            </a:pPr>
            <a:r>
              <a:rPr lang="en-US" sz="1800" dirty="0"/>
              <a:t>The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800" dirty="0"/>
              <a:t> </a:t>
            </a:r>
            <a:r>
              <a:rPr lang="en-US" sz="1800" dirty="0" smtClean="0"/>
              <a:t>and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800" dirty="0" smtClean="0"/>
              <a:t> objects "know" nothing of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IntegerDT</a:t>
            </a:r>
            <a:r>
              <a:rPr lang="en-US" sz="1800" dirty="0" smtClean="0"/>
              <a:t> objects.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3114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Inserting a </a:t>
            </a:r>
            <a:r>
              <a:rPr lang="en-US" dirty="0" err="1" smtClean="0"/>
              <a:t>DNode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38050" y="2456995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DNode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962400" y="1447800"/>
            <a:ext cx="1143000" cy="990600"/>
            <a:chOff x="914400" y="2362200"/>
            <a:chExt cx="1143000" cy="990600"/>
          </a:xfrm>
        </p:grpSpPr>
        <p:sp>
          <p:nvSpPr>
            <p:cNvPr id="3" name="Rounded Rectangle 2"/>
            <p:cNvSpPr/>
            <p:nvPr/>
          </p:nvSpPr>
          <p:spPr bwMode="auto">
            <a:xfrm>
              <a:off x="914400" y="2362200"/>
              <a:ext cx="1143000" cy="990600"/>
            </a:xfrm>
            <a:prstGeom prst="roundRect">
              <a:avLst/>
            </a:prstGeom>
            <a:noFill/>
            <a:ln w="317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00050" y="2488168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next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16675" y="2878282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err="1" smtClean="0">
                  <a:latin typeface="Arial" pitchFamily="34" charset="0"/>
                  <a:cs typeface="Arial" pitchFamily="34" charset="0"/>
                </a:rPr>
                <a:t>prev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828800" y="1447800"/>
            <a:ext cx="1143000" cy="990600"/>
            <a:chOff x="914400" y="2362200"/>
            <a:chExt cx="1143000" cy="990600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914400" y="2362200"/>
              <a:ext cx="1143000" cy="990600"/>
            </a:xfrm>
            <a:prstGeom prst="roundRect">
              <a:avLst/>
            </a:prstGeom>
            <a:noFill/>
            <a:ln w="317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100050" y="2488168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next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116675" y="2878282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err="1" smtClean="0">
                  <a:latin typeface="Arial" pitchFamily="34" charset="0"/>
                  <a:cs typeface="Arial" pitchFamily="34" charset="0"/>
                </a:rPr>
                <a:t>prev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57200" y="685800"/>
            <a:ext cx="838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We want to insert the node on the bottom between the other two nodes: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3886200" y="2438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DNode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Arrow Connector 15"/>
          <p:cNvCxnSpPr>
            <a:stCxn id="11" idx="3"/>
          </p:cNvCxnSpPr>
          <p:nvPr/>
        </p:nvCxnSpPr>
        <p:spPr bwMode="auto">
          <a:xfrm>
            <a:off x="2776450" y="1758434"/>
            <a:ext cx="118595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8" name="Straight Arrow Connector 17"/>
          <p:cNvCxnSpPr>
            <a:stCxn id="6" idx="3"/>
          </p:cNvCxnSpPr>
          <p:nvPr/>
        </p:nvCxnSpPr>
        <p:spPr bwMode="auto">
          <a:xfrm>
            <a:off x="4910050" y="1758434"/>
            <a:ext cx="110975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626225" y="1769225"/>
            <a:ext cx="118595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H="1">
            <a:off x="2971800" y="2181798"/>
            <a:ext cx="1131225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H="1">
            <a:off x="5117175" y="2176550"/>
            <a:ext cx="1131225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flipH="1">
            <a:off x="854825" y="2176550"/>
            <a:ext cx="1131225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25" name="Group 24"/>
          <p:cNvGrpSpPr/>
          <p:nvPr/>
        </p:nvGrpSpPr>
        <p:grpSpPr>
          <a:xfrm>
            <a:off x="2895600" y="3429000"/>
            <a:ext cx="1143000" cy="990600"/>
            <a:chOff x="914400" y="2362200"/>
            <a:chExt cx="1143000" cy="990600"/>
          </a:xfrm>
        </p:grpSpPr>
        <p:sp>
          <p:nvSpPr>
            <p:cNvPr id="26" name="Rounded Rectangle 25"/>
            <p:cNvSpPr/>
            <p:nvPr/>
          </p:nvSpPr>
          <p:spPr bwMode="auto">
            <a:xfrm>
              <a:off x="914400" y="2362200"/>
              <a:ext cx="1143000" cy="990600"/>
            </a:xfrm>
            <a:prstGeom prst="roundRect">
              <a:avLst/>
            </a:prstGeom>
            <a:noFill/>
            <a:ln w="317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100050" y="2488168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next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116675" y="2878282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err="1" smtClean="0">
                  <a:latin typeface="Arial" pitchFamily="34" charset="0"/>
                  <a:cs typeface="Arial" pitchFamily="34" charset="0"/>
                </a:rPr>
                <a:t>prev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4454933" y="4114800"/>
            <a:ext cx="4460467" cy="2031325"/>
          </a:xfrm>
          <a:prstGeom prst="rect">
            <a:avLst/>
          </a:prstGeom>
          <a:solidFill>
            <a:srgbClr val="FFDEAD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  <a:tabLst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ct val="50000"/>
              </a:spcBef>
              <a:tabLst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elem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prev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before-&gt;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prev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// 1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ct val="50000"/>
              </a:spcBef>
              <a:tabLst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elem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&gt;next = before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      // 2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ct val="50000"/>
              </a:spcBef>
              <a:tabLst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before-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prev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-&gt;next 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elem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// 3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ct val="50000"/>
              </a:spcBef>
              <a:tabLst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before-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prev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elem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      // 4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19800" y="2590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before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90350" y="462857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elem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 flipV="1">
            <a:off x="2031075" y="4129748"/>
            <a:ext cx="864525" cy="498822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 flipH="1" flipV="1">
            <a:off x="5105400" y="2333214"/>
            <a:ext cx="1143000" cy="442252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36" name="Freeform 35"/>
          <p:cNvSpPr/>
          <p:nvPr/>
        </p:nvSpPr>
        <p:spPr bwMode="auto">
          <a:xfrm>
            <a:off x="2369043" y="2443942"/>
            <a:ext cx="870838" cy="1662545"/>
          </a:xfrm>
          <a:custGeom>
            <a:avLst/>
            <a:gdLst>
              <a:gd name="connsiteX0" fmla="*/ 756542 w 870838"/>
              <a:gd name="connsiteY0" fmla="*/ 1662545 h 1662545"/>
              <a:gd name="connsiteX1" fmla="*/ 257779 w 870838"/>
              <a:gd name="connsiteY1" fmla="*/ 1429789 h 1662545"/>
              <a:gd name="connsiteX2" fmla="*/ 25022 w 870838"/>
              <a:gd name="connsiteY2" fmla="*/ 781396 h 1662545"/>
              <a:gd name="connsiteX3" fmla="*/ 839670 w 870838"/>
              <a:gd name="connsiteY3" fmla="*/ 515389 h 1662545"/>
              <a:gd name="connsiteX4" fmla="*/ 623539 w 870838"/>
              <a:gd name="connsiteY4" fmla="*/ 0 h 1662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0838" h="1662545">
                <a:moveTo>
                  <a:pt x="756542" y="1662545"/>
                </a:moveTo>
                <a:cubicBezTo>
                  <a:pt x="568120" y="1619596"/>
                  <a:pt x="379699" y="1576647"/>
                  <a:pt x="257779" y="1429789"/>
                </a:cubicBezTo>
                <a:cubicBezTo>
                  <a:pt x="135859" y="1282931"/>
                  <a:pt x="-71960" y="933796"/>
                  <a:pt x="25022" y="781396"/>
                </a:cubicBezTo>
                <a:cubicBezTo>
                  <a:pt x="122004" y="628996"/>
                  <a:pt x="739917" y="645622"/>
                  <a:pt x="839670" y="515389"/>
                </a:cubicBezTo>
                <a:cubicBezTo>
                  <a:pt x="939423" y="385156"/>
                  <a:pt x="781481" y="192578"/>
                  <a:pt x="623539" y="0"/>
                </a:cubicBezTo>
              </a:path>
            </a:pathLst>
          </a:custGeom>
          <a:noFill/>
          <a:ln w="31750" cap="flat" cmpd="sng" algn="ctr">
            <a:solidFill>
              <a:srgbClr val="0033CC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2309162" y="3185636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Freeform 37"/>
          <p:cNvSpPr/>
          <p:nvPr/>
        </p:nvSpPr>
        <p:spPr bwMode="auto">
          <a:xfrm>
            <a:off x="3539715" y="2310938"/>
            <a:ext cx="782903" cy="1429789"/>
          </a:xfrm>
          <a:custGeom>
            <a:avLst/>
            <a:gdLst>
              <a:gd name="connsiteX0" fmla="*/ 284140 w 782903"/>
              <a:gd name="connsiteY0" fmla="*/ 1429789 h 1429789"/>
              <a:gd name="connsiteX1" fmla="*/ 782903 w 782903"/>
              <a:gd name="connsiteY1" fmla="*/ 1197033 h 1429789"/>
              <a:gd name="connsiteX2" fmla="*/ 284140 w 782903"/>
              <a:gd name="connsiteY2" fmla="*/ 665018 h 1429789"/>
              <a:gd name="connsiteX3" fmla="*/ 1507 w 782903"/>
              <a:gd name="connsiteY3" fmla="*/ 315884 h 1429789"/>
              <a:gd name="connsiteX4" fmla="*/ 400518 w 782903"/>
              <a:gd name="connsiteY4" fmla="*/ 0 h 1429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2903" h="1429789">
                <a:moveTo>
                  <a:pt x="284140" y="1429789"/>
                </a:moveTo>
                <a:cubicBezTo>
                  <a:pt x="533521" y="1377142"/>
                  <a:pt x="782903" y="1324495"/>
                  <a:pt x="782903" y="1197033"/>
                </a:cubicBezTo>
                <a:cubicBezTo>
                  <a:pt x="782903" y="1069571"/>
                  <a:pt x="414373" y="811876"/>
                  <a:pt x="284140" y="665018"/>
                </a:cubicBezTo>
                <a:cubicBezTo>
                  <a:pt x="153907" y="518160"/>
                  <a:pt x="-17889" y="426720"/>
                  <a:pt x="1507" y="315884"/>
                </a:cubicBezTo>
                <a:cubicBezTo>
                  <a:pt x="20903" y="205048"/>
                  <a:pt x="210710" y="102524"/>
                  <a:pt x="400518" y="0"/>
                </a:cubicBezTo>
              </a:path>
            </a:pathLst>
          </a:custGeom>
          <a:noFill/>
          <a:ln w="31750" cap="flat" cmpd="sng" algn="ctr">
            <a:solidFill>
              <a:srgbClr val="0033CC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3962400" y="2943506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2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Freeform 39"/>
          <p:cNvSpPr/>
          <p:nvPr/>
        </p:nvSpPr>
        <p:spPr bwMode="auto">
          <a:xfrm>
            <a:off x="2759825" y="1203551"/>
            <a:ext cx="648067" cy="2204667"/>
          </a:xfrm>
          <a:custGeom>
            <a:avLst/>
            <a:gdLst>
              <a:gd name="connsiteX0" fmla="*/ 0 w 648067"/>
              <a:gd name="connsiteY0" fmla="*/ 475620 h 2204667"/>
              <a:gd name="connsiteX1" fmla="*/ 199506 w 648067"/>
              <a:gd name="connsiteY1" fmla="*/ 209613 h 2204667"/>
              <a:gd name="connsiteX2" fmla="*/ 631768 w 648067"/>
              <a:gd name="connsiteY2" fmla="*/ 143111 h 2204667"/>
              <a:gd name="connsiteX3" fmla="*/ 515390 w 648067"/>
              <a:gd name="connsiteY3" fmla="*/ 2204667 h 2204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067" h="2204667">
                <a:moveTo>
                  <a:pt x="0" y="475620"/>
                </a:moveTo>
                <a:cubicBezTo>
                  <a:pt x="47105" y="370325"/>
                  <a:pt x="94211" y="265031"/>
                  <a:pt x="199506" y="209613"/>
                </a:cubicBezTo>
                <a:cubicBezTo>
                  <a:pt x="304801" y="154195"/>
                  <a:pt x="579121" y="-189398"/>
                  <a:pt x="631768" y="143111"/>
                </a:cubicBezTo>
                <a:cubicBezTo>
                  <a:pt x="684415" y="475620"/>
                  <a:pt x="599902" y="1340143"/>
                  <a:pt x="515390" y="2204667"/>
                </a:cubicBezTo>
              </a:path>
            </a:pathLst>
          </a:custGeom>
          <a:noFill/>
          <a:ln w="31750" cap="flat" cmpd="sng" algn="ctr">
            <a:solidFill>
              <a:srgbClr val="0033CC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2647950" y="1085910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Freeform 41"/>
          <p:cNvSpPr/>
          <p:nvPr/>
        </p:nvSpPr>
        <p:spPr bwMode="auto">
          <a:xfrm>
            <a:off x="3486539" y="1923852"/>
            <a:ext cx="719701" cy="1517617"/>
          </a:xfrm>
          <a:custGeom>
            <a:avLst/>
            <a:gdLst>
              <a:gd name="connsiteX0" fmla="*/ 719701 w 719701"/>
              <a:gd name="connsiteY0" fmla="*/ 170955 h 1517617"/>
              <a:gd name="connsiteX1" fmla="*/ 387192 w 719701"/>
              <a:gd name="connsiteY1" fmla="*/ 37952 h 1517617"/>
              <a:gd name="connsiteX2" fmla="*/ 104559 w 719701"/>
              <a:gd name="connsiteY2" fmla="*/ 54577 h 1517617"/>
              <a:gd name="connsiteX3" fmla="*/ 4806 w 719701"/>
              <a:gd name="connsiteY3" fmla="*/ 636468 h 1517617"/>
              <a:gd name="connsiteX4" fmla="*/ 21432 w 719701"/>
              <a:gd name="connsiteY4" fmla="*/ 1517617 h 1517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9701" h="1517617">
                <a:moveTo>
                  <a:pt x="719701" y="170955"/>
                </a:moveTo>
                <a:cubicBezTo>
                  <a:pt x="604708" y="114151"/>
                  <a:pt x="489716" y="57348"/>
                  <a:pt x="387192" y="37952"/>
                </a:cubicBezTo>
                <a:cubicBezTo>
                  <a:pt x="284668" y="18556"/>
                  <a:pt x="168290" y="-45176"/>
                  <a:pt x="104559" y="54577"/>
                </a:cubicBezTo>
                <a:cubicBezTo>
                  <a:pt x="40828" y="154330"/>
                  <a:pt x="18660" y="392628"/>
                  <a:pt x="4806" y="636468"/>
                </a:cubicBezTo>
                <a:cubicBezTo>
                  <a:pt x="-9048" y="880308"/>
                  <a:pt x="10348" y="1370759"/>
                  <a:pt x="21432" y="1517617"/>
                </a:cubicBezTo>
              </a:path>
            </a:pathLst>
          </a:custGeom>
          <a:noFill/>
          <a:ln w="31750" cap="flat" cmpd="sng" algn="ctr">
            <a:solidFill>
              <a:srgbClr val="0033CC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3404693" y="3016467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4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05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Inserting a </a:t>
            </a:r>
            <a:r>
              <a:rPr lang="en-US" dirty="0" err="1" smtClean="0"/>
              <a:t>DNode</a:t>
            </a:r>
            <a:endParaRPr lang="en-US" dirty="0"/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81000" y="704671"/>
            <a:ext cx="861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  <a:tabLst/>
            </a:pPr>
            <a:r>
              <a:rPr lang="en-US" sz="1800" dirty="0" smtClean="0"/>
              <a:t>The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800" dirty="0" smtClean="0"/>
              <a:t> only "knows about" two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800" dirty="0" smtClean="0"/>
              <a:t> objects.</a:t>
            </a:r>
            <a:endParaRPr lang="en-US" sz="1800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57200" y="1326952"/>
            <a:ext cx="8382000" cy="4616648"/>
          </a:xfrm>
          <a:prstGeom prst="rect">
            <a:avLst/>
          </a:prstGeom>
          <a:solidFill>
            <a:srgbClr val="FFDEAD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ts val="600"/>
              </a:spcBef>
              <a:tabLst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Inserts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elem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as the predecessor of before,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which may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be</a:t>
            </a:r>
          </a:p>
          <a:p>
            <a:pPr marL="0" indent="0">
              <a:spcBef>
                <a:spcPts val="600"/>
              </a:spcBef>
              <a:tabLst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either an interior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element or a tail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0" indent="0">
              <a:spcBef>
                <a:spcPts val="600"/>
              </a:spcBef>
              <a:tabLst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*/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600"/>
              </a:spcBef>
              <a:tabLst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DList_Insert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before,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elem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600"/>
              </a:spcBef>
              <a:tabLst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600"/>
              </a:spcBef>
              <a:tabLst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assert 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is_interior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(before) ||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is_tail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(before));</a:t>
            </a:r>
          </a:p>
          <a:p>
            <a:pPr marL="0" indent="0">
              <a:spcBef>
                <a:spcPts val="600"/>
              </a:spcBef>
              <a:tabLst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assert 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elem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!= NULL);</a:t>
            </a:r>
          </a:p>
          <a:p>
            <a:pPr marL="0" indent="0">
              <a:spcBef>
                <a:spcPts val="600"/>
              </a:spcBef>
              <a:tabLst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600"/>
              </a:spcBef>
              <a:tabLst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elem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prev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before-&gt;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prev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600"/>
              </a:spcBef>
              <a:tabLst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elem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-&gt;next = before;</a:t>
            </a:r>
          </a:p>
          <a:p>
            <a:pPr marL="0" indent="0">
              <a:spcBef>
                <a:spcPts val="600"/>
              </a:spcBef>
              <a:tabLst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before-&gt;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prev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-&gt;next 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elem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600"/>
              </a:spcBef>
              <a:tabLst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before-&gt;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prev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elem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600"/>
              </a:spcBef>
              <a:tabLst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1119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1750" cap="flat" cmpd="sng" algn="ctr">
          <a:solidFill>
            <a:srgbClr val="0070C0"/>
          </a:solidFill>
          <a:prstDash val="solid"/>
          <a:round/>
          <a:headEnd type="none" w="lg" len="lg"/>
          <a:tailEnd type="stealth" w="lg" len="lg"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a:spPr>
      <a:bodyPr rtlCol="0" anchor="ctr"/>
      <a:lstStyle>
        <a:defPPr algn="ctr">
          <a:defRPr/>
        </a:defPPr>
      </a:lstStyle>
    </a:spDef>
    <a:lnDef>
      <a:spPr bwMode="auto">
        <a:solidFill>
          <a:schemeClr val="accent1"/>
        </a:solidFill>
        <a:ln w="31750" cap="flat" cmpd="sng" algn="ctr">
          <a:solidFill>
            <a:srgbClr val="FF0000"/>
          </a:solidFill>
          <a:prstDash val="solid"/>
          <a:round/>
          <a:headEnd type="none" w="med" len="med"/>
          <a:tailEnd type="stealth" w="lg" len="lg"/>
        </a:ln>
        <a:effectLst/>
      </a:spPr>
      <a:bodyPr/>
      <a:lstStyle/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1546</TotalTime>
  <Words>1457</Words>
  <Application>Microsoft Office PowerPoint</Application>
  <PresentationFormat>Overhead</PresentationFormat>
  <Paragraphs>281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Professional</vt:lpstr>
      <vt:lpstr>Linked Lists</vt:lpstr>
      <vt:lpstr>Structural Considerations</vt:lpstr>
      <vt:lpstr>Minimal Linked List Interface</vt:lpstr>
      <vt:lpstr>Generic Node and List</vt:lpstr>
      <vt:lpstr>DList Initialization</vt:lpstr>
      <vt:lpstr>Wrapping the Node in the Payload</vt:lpstr>
      <vt:lpstr>Example of "duct-taped" List Structure</vt:lpstr>
      <vt:lpstr>Inserting a DNode</vt:lpstr>
      <vt:lpstr>Inserting a DNode</vt:lpstr>
      <vt:lpstr>Searching</vt:lpstr>
      <vt:lpstr>Accessing the "duct tape"</vt:lpstr>
      <vt:lpstr>offsetof() to the Rescue!</vt:lpstr>
      <vt:lpstr>So…</vt:lpstr>
      <vt:lpstr>DList_Entry()</vt:lpstr>
      <vt:lpstr>Aside:  Macro Translation</vt:lpstr>
      <vt:lpstr>Traversing the DList</vt:lpstr>
      <vt:lpstr>More DList Functions</vt:lpstr>
      <vt:lpstr>More DList Functions</vt:lpstr>
      <vt:lpstr>More DList Functions</vt:lpstr>
    </vt:vector>
  </TitlesOfParts>
  <Company>Computer Science  VA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William D McQuain;Dwight Barnette</dc:creator>
  <cp:lastModifiedBy>wdm</cp:lastModifiedBy>
  <cp:revision>180</cp:revision>
  <cp:lastPrinted>2011-11-03T12:54:50Z</cp:lastPrinted>
  <dcterms:created xsi:type="dcterms:W3CDTF">1998-08-05T19:51:03Z</dcterms:created>
  <dcterms:modified xsi:type="dcterms:W3CDTF">2015-04-16T02:40:15Z</dcterms:modified>
</cp:coreProperties>
</file>