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5" r:id="rId11"/>
    <p:sldId id="278" r:id="rId12"/>
    <p:sldId id="277" r:id="rId13"/>
    <p:sldId id="279" r:id="rId14"/>
    <p:sldId id="276" r:id="rId15"/>
    <p:sldId id="280" r:id="rId16"/>
    <p:sldId id="270" r:id="rId17"/>
    <p:sldId id="271" r:id="rId18"/>
  </p:sldIdLst>
  <p:sldSz cx="9144000" cy="6858000" type="overhead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424" autoAdjust="0"/>
  </p:normalViewPr>
  <p:slideViewPr>
    <p:cSldViewPr>
      <p:cViewPr varScale="1">
        <p:scale>
          <a:sx n="75" d="100"/>
          <a:sy n="75" d="100"/>
        </p:scale>
        <p:origin x="-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93046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3262" y="1"/>
            <a:ext cx="3094585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3294"/>
            <a:ext cx="3093046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3262" y="8893294"/>
            <a:ext cx="3094585" cy="4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A41076-35C7-4E37-9C18-24AB21EFA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7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188" y="1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701675"/>
            <a:ext cx="4683125" cy="3513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947" y="716301"/>
            <a:ext cx="4122522" cy="798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844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defTabSz="939526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188" y="8894844"/>
            <a:ext cx="3066887" cy="46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 defTabSz="939526">
              <a:defRPr sz="1000"/>
            </a:lvl1pPr>
          </a:lstStyle>
          <a:p>
            <a:pPr>
              <a:defRPr/>
            </a:pPr>
            <a:fld id="{2D419AF2-D3FB-4E15-A2C6-C00B6F6E3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863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8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88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0 w 5269"/>
                <a:gd name="T3" fmla="*/ 0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526 w 5269"/>
                <a:gd name="T1" fmla="*/ 0 h 2977"/>
                <a:gd name="T2" fmla="*/ 6526 w 5269"/>
                <a:gd name="T3" fmla="*/ 16766 h 2977"/>
                <a:gd name="T4" fmla="*/ 0 w 5269"/>
                <a:gd name="T5" fmla="*/ 1676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80 w 193"/>
                <a:gd name="T1" fmla="*/ 0 h 721"/>
                <a:gd name="T2" fmla="*/ 8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347816127 h 721"/>
                <a:gd name="T4" fmla="*/ 0 w 193"/>
                <a:gd name="T5" fmla="*/ 34781612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77000" y="152400"/>
            <a:ext cx="2046471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Pointers in x86-64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13FBF7B-1196-40E5-BB46-83521F330D5A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rgbClr val="990033"/>
                </a:solidFill>
                <a:latin typeface="Arial" charset="0"/>
              </a:rPr>
              <a:t>CS@VT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990033"/>
                </a:solidFill>
                <a:latin typeface="Arial" charset="0"/>
              </a:rPr>
              <a:t>©2005-2015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</a:t>
            </a:r>
            <a:r>
              <a:rPr lang="en-US" sz="2000" dirty="0" smtClean="0"/>
              <a:t>line:</a:t>
            </a:r>
          </a:p>
          <a:p>
            <a:endParaRPr lang="en-US" sz="20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-asynchronous-unwind-tables –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-red-zone –O0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  <p:extLst>
      <p:ext uri="{BB962C8B-B14F-4D97-AF65-F5344CB8AC3E}">
        <p14:creationId xmlns:p14="http://schemas.microsoft.com/office/powerpoint/2010/main" val="344619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and x86-64 Array Example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1828800"/>
            <a:ext cx="8001000" cy="2800766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u</a:t>
            </a:r>
            <a:r>
              <a:rPr lang="en-US" sz="1600" dirty="0" smtClean="0">
                <a:latin typeface="Courier New" pitchFamily="49" charset="0"/>
              </a:rPr>
              <a:t>int32_t  </a:t>
            </a:r>
            <a:r>
              <a:rPr lang="en-US" sz="1600" dirty="0" err="1" smtClean="0">
                <a:latin typeface="Courier New" pitchFamily="49" charset="0"/>
              </a:rPr>
              <a:t>ArrayExample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 array, uint32_t size)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{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if (array == NULL) return 0;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for </a:t>
            </a:r>
            <a:r>
              <a:rPr lang="en-US" sz="1600" dirty="0" smtClean="0">
                <a:latin typeface="Courier New" pitchFamily="49" charset="0"/>
              </a:rPr>
              <a:t>(uint32_t </a:t>
            </a:r>
            <a:r>
              <a:rPr lang="en-US" sz="1600" dirty="0">
                <a:latin typeface="Courier New" pitchFamily="49" charset="0"/>
              </a:rPr>
              <a:t>x = 0; x &lt; size; x++)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array[x] = rand() % 1024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	 return size;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539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09600" y="990600"/>
            <a:ext cx="4038600" cy="5016759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</a:p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ArrayExample</a:t>
            </a:r>
            <a:r>
              <a:rPr lang="en-US" sz="1600" dirty="0" smtClean="0">
                <a:latin typeface="Courier New" pitchFamily="49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</a:t>
            </a:r>
            <a:r>
              <a:rPr lang="cs-CZ" sz="1600" dirty="0" err="1" smtClean="0">
                <a:latin typeface="Courier New" pitchFamily="49" charset="0"/>
              </a:rPr>
              <a:t>cmpq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$0, -40(%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jne</a:t>
            </a:r>
            <a:r>
              <a:rPr lang="cs-CZ" sz="1600" dirty="0" smtClean="0">
                <a:latin typeface="Courier New" pitchFamily="49" charset="0"/>
              </a:rPr>
              <a:t>     </a:t>
            </a:r>
            <a:r>
              <a:rPr lang="cs-CZ" sz="1600" dirty="0">
                <a:latin typeface="Courier New" pitchFamily="49" charset="0"/>
              </a:rPr>
              <a:t>.L2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$0, %</a:t>
            </a:r>
            <a:r>
              <a:rPr lang="cs-CZ" sz="1600" dirty="0" err="1">
                <a:latin typeface="Courier New" pitchFamily="49" charset="0"/>
              </a:rPr>
              <a:t>eax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jmp</a:t>
            </a:r>
            <a:r>
              <a:rPr lang="cs-CZ" sz="1600" dirty="0" smtClean="0">
                <a:latin typeface="Courier New" pitchFamily="49" charset="0"/>
              </a:rPr>
              <a:t>     </a:t>
            </a:r>
            <a:r>
              <a:rPr lang="cs-CZ" sz="1600" dirty="0">
                <a:latin typeface="Courier New" pitchFamily="49" charset="0"/>
              </a:rPr>
              <a:t>.L3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.L2: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$0, -20(%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 smtClean="0">
                <a:latin typeface="Courier New" pitchFamily="49" charset="0"/>
              </a:rPr>
              <a:t>)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jmp</a:t>
            </a:r>
            <a:r>
              <a:rPr lang="cs-CZ" sz="1600" dirty="0" smtClean="0">
                <a:latin typeface="Courier New" pitchFamily="49" charset="0"/>
              </a:rPr>
              <a:t>     </a:t>
            </a:r>
            <a:r>
              <a:rPr lang="cs-CZ" sz="1600" dirty="0">
                <a:latin typeface="Courier New" pitchFamily="49" charset="0"/>
              </a:rPr>
              <a:t>.L4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.L5: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 smtClean="0">
                <a:latin typeface="Courier New" pitchFamily="49" charset="0"/>
              </a:rPr>
              <a:t>code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snip</a:t>
            </a: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. . .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.L4: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</a:rPr>
              <a:t>eax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cmpl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-44(%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</a:rPr>
              <a:t>eax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jb</a:t>
            </a:r>
            <a:r>
              <a:rPr lang="cs-CZ" sz="1600" dirty="0" smtClean="0">
                <a:latin typeface="Courier New" pitchFamily="49" charset="0"/>
              </a:rPr>
              <a:t>      </a:t>
            </a:r>
            <a:r>
              <a:rPr lang="cs-CZ" sz="1600" dirty="0">
                <a:latin typeface="Courier New" pitchFamily="49" charset="0"/>
              </a:rPr>
              <a:t>.L5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-44(%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</a:rPr>
              <a:t>eax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.L3:</a:t>
            </a:r>
            <a:r>
              <a:rPr lang="en-US" sz="1600" dirty="0" smtClean="0">
                <a:latin typeface="Courier New" pitchFamily="49" charset="0"/>
              </a:rPr>
              <a:t>       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. . .  </a:t>
            </a:r>
            <a:endParaRPr lang="en-US" sz="1600" dirty="0">
              <a:latin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42591"/>
              </p:ext>
            </p:extLst>
          </p:nvPr>
        </p:nvGraphicFramePr>
        <p:xfrm>
          <a:off x="4953000" y="1600200"/>
          <a:ext cx="3810000" cy="213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loop variable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629400" y="44958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64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x86-64 Assembly View</a:t>
            </a:r>
            <a:endParaRPr lang="en-US" alt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199" y="739676"/>
            <a:ext cx="8458201" cy="30469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</a:p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ArrayExample</a:t>
            </a:r>
            <a:r>
              <a:rPr lang="en-US" sz="1600" dirty="0" smtClean="0">
                <a:latin typeface="Courier New" pitchFamily="49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# Test if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array (i.e. %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 – 40) is NULL.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cmpq</a:t>
            </a:r>
            <a:r>
              <a:rPr lang="en-US" sz="1600" dirty="0" smtClean="0">
                <a:latin typeface="Courier New" pitchFamily="49" charset="0"/>
              </a:rPr>
              <a:t>    $0, -40(%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# If array is not NULL jump to the body of the function.	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jne</a:t>
            </a:r>
            <a:r>
              <a:rPr lang="en-US" sz="1600" dirty="0" smtClean="0">
                <a:latin typeface="Courier New" pitchFamily="49" charset="0"/>
              </a:rPr>
              <a:t>     .L2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# We return 0 if array == NULL, so we put 0 in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 then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# jump to the very end of the function.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$0,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jmp</a:t>
            </a:r>
            <a:r>
              <a:rPr lang="en-US" sz="1600" dirty="0" smtClean="0">
                <a:latin typeface="Courier New" pitchFamily="49" charset="0"/>
              </a:rPr>
              <a:t>     .L3</a:t>
            </a:r>
            <a:endParaRPr lang="en-US" sz="1600" dirty="0">
              <a:latin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38835"/>
              </p:ext>
            </p:extLst>
          </p:nvPr>
        </p:nvGraphicFramePr>
        <p:xfrm>
          <a:off x="4876800" y="3733800"/>
          <a:ext cx="3810000" cy="213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loop variable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629400" y="6172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52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x86-64 Assembly View</a:t>
            </a:r>
            <a:endParaRPr lang="en-US" alt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199" y="739676"/>
            <a:ext cx="8458201" cy="353943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# After the body, do the loop test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</a:rPr>
              <a:t>.</a:t>
            </a:r>
            <a:r>
              <a:rPr lang="cs-CZ" sz="1600" dirty="0">
                <a:latin typeface="Courier New" pitchFamily="49" charset="0"/>
              </a:rPr>
              <a:t>L4</a:t>
            </a:r>
            <a:r>
              <a:rPr lang="cs-CZ" sz="1600" dirty="0" smtClean="0">
                <a:latin typeface="Courier New" pitchFamily="49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 smtClean="0">
                <a:latin typeface="Courier New" pitchFamily="49" charset="0"/>
              </a:rPr>
              <a:t>Put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loop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variable</a:t>
            </a:r>
            <a:r>
              <a:rPr lang="cs-CZ" sz="1600" dirty="0" smtClean="0">
                <a:latin typeface="Courier New" pitchFamily="49" charset="0"/>
              </a:rPr>
              <a:t> in %</a:t>
            </a:r>
            <a:r>
              <a:rPr lang="cs-CZ" sz="1600" dirty="0" err="1" smtClean="0">
                <a:latin typeface="Courier New" pitchFamily="49" charset="0"/>
              </a:rPr>
              <a:t>eax</a:t>
            </a:r>
            <a:r>
              <a:rPr lang="cs-CZ" sz="1600" dirty="0" smtClean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</a:rPr>
              <a:t>), %</a:t>
            </a:r>
            <a:r>
              <a:rPr lang="cs-CZ" sz="1600" dirty="0" err="1" smtClean="0">
                <a:latin typeface="Courier New" pitchFamily="49" charset="0"/>
              </a:rPr>
              <a:t>eax</a:t>
            </a: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loop</a:t>
            </a:r>
            <a:r>
              <a:rPr lang="cs-CZ" sz="1600" dirty="0" smtClean="0">
                <a:latin typeface="Courier New" pitchFamily="49" charset="0"/>
              </a:rPr>
              <a:t> test, </a:t>
            </a:r>
            <a:r>
              <a:rPr lang="cs-CZ" sz="1600" dirty="0" err="1">
                <a:latin typeface="Courier New" pitchFamily="49" charset="0"/>
              </a:rPr>
              <a:t>c</a:t>
            </a:r>
            <a:r>
              <a:rPr lang="cs-CZ" sz="1600" dirty="0" err="1" smtClean="0">
                <a:latin typeface="Courier New" pitchFamily="49" charset="0"/>
              </a:rPr>
              <a:t>ompare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</a:rPr>
              <a:t> and </a:t>
            </a:r>
            <a:r>
              <a:rPr lang="cs-CZ" sz="1600" dirty="0" err="1" smtClean="0">
                <a:latin typeface="Courier New" pitchFamily="49" charset="0"/>
              </a:rPr>
              <a:t>size</a:t>
            </a:r>
            <a:r>
              <a:rPr lang="cs-CZ" sz="1600" dirty="0" smtClean="0">
                <a:latin typeface="Courier New" pitchFamily="49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>
                <a:latin typeface="Courier New" pitchFamily="49" charset="0"/>
              </a:rPr>
              <a:t>T</a:t>
            </a:r>
            <a:r>
              <a:rPr lang="cs-CZ" sz="1600" dirty="0" err="1" smtClean="0">
                <a:latin typeface="Courier New" pitchFamily="49" charset="0"/>
              </a:rPr>
              <a:t>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condition</a:t>
            </a:r>
            <a:r>
              <a:rPr lang="cs-CZ" sz="1600" dirty="0" smtClean="0">
                <a:latin typeface="Courier New" pitchFamily="49" charset="0"/>
              </a:rPr>
              <a:t> in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C </a:t>
            </a:r>
            <a:r>
              <a:rPr lang="cs-CZ" sz="1600" dirty="0" err="1" smtClean="0">
                <a:latin typeface="Courier New" pitchFamily="49" charset="0"/>
              </a:rPr>
              <a:t>code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was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</a:rPr>
              <a:t> &lt; </a:t>
            </a:r>
            <a:r>
              <a:rPr lang="cs-CZ" sz="1600" dirty="0" err="1" smtClean="0">
                <a:latin typeface="Courier New" pitchFamily="49" charset="0"/>
              </a:rPr>
              <a:t>size</a:t>
            </a: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>
                <a:latin typeface="Courier New" pitchFamily="49" charset="0"/>
              </a:rPr>
              <a:t>P</a:t>
            </a:r>
            <a:r>
              <a:rPr lang="cs-CZ" sz="1600" dirty="0" err="1" smtClean="0">
                <a:latin typeface="Courier New" pitchFamily="49" charset="0"/>
              </a:rPr>
              <a:t>erforms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operation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</a:rPr>
              <a:t> – </a:t>
            </a:r>
            <a:r>
              <a:rPr lang="cs-CZ" sz="1600" dirty="0" err="1" smtClean="0">
                <a:latin typeface="Courier New" pitchFamily="49" charset="0"/>
              </a:rPr>
              <a:t>size</a:t>
            </a:r>
            <a:r>
              <a:rPr lang="cs-CZ" sz="1600" dirty="0" smtClean="0">
                <a:latin typeface="Courier New" pitchFamily="49" charset="0"/>
              </a:rPr>
              <a:t>, </a:t>
            </a:r>
            <a:r>
              <a:rPr lang="cs-CZ" sz="1600" dirty="0" err="1" smtClean="0">
                <a:latin typeface="Courier New" pitchFamily="49" charset="0"/>
              </a:rPr>
              <a:t>discarding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the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result</a:t>
            </a:r>
            <a:r>
              <a:rPr lang="cs-CZ" sz="1600" dirty="0" smtClean="0">
                <a:latin typeface="Courier New" pitchFamily="49" charset="0"/>
              </a:rPr>
              <a:t>.  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cmpl</a:t>
            </a:r>
            <a:r>
              <a:rPr lang="cs-CZ" sz="1600" dirty="0" smtClean="0">
                <a:latin typeface="Courier New" pitchFamily="49" charset="0"/>
              </a:rPr>
              <a:t>    -44(%</a:t>
            </a:r>
            <a:r>
              <a:rPr lang="cs-CZ" sz="1600" dirty="0" err="1" smtClean="0">
                <a:latin typeface="Courier New" pitchFamily="49" charset="0"/>
              </a:rPr>
              <a:t>rbp</a:t>
            </a:r>
            <a:r>
              <a:rPr lang="cs-CZ" sz="1600" dirty="0" smtClean="0">
                <a:latin typeface="Courier New" pitchFamily="49" charset="0"/>
              </a:rPr>
              <a:t>), %</a:t>
            </a:r>
            <a:r>
              <a:rPr lang="cs-CZ" sz="1600" dirty="0" err="1" smtClean="0">
                <a:latin typeface="Courier New" pitchFamily="49" charset="0"/>
              </a:rPr>
              <a:t>eax</a:t>
            </a:r>
            <a:endParaRPr lang="cs-CZ" sz="16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</a:rPr>
              <a:t>   </a:t>
            </a: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   # </a:t>
            </a:r>
            <a:r>
              <a:rPr lang="cs-CZ" sz="1600" dirty="0" err="1" smtClean="0">
                <a:latin typeface="Courier New" pitchFamily="49" charset="0"/>
              </a:rPr>
              <a:t>Repeat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if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x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is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below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size</a:t>
            </a:r>
            <a:endParaRPr lang="cs-CZ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cs-CZ" sz="1600" dirty="0">
                <a:latin typeface="Courier New" pitchFamily="49" charset="0"/>
              </a:rPr>
              <a:t>      </a:t>
            </a:r>
            <a:r>
              <a:rPr lang="cs-CZ" sz="1600" dirty="0" err="1" smtClean="0">
                <a:latin typeface="Courier New" pitchFamily="49" charset="0"/>
              </a:rPr>
              <a:t>jb</a:t>
            </a:r>
            <a:r>
              <a:rPr lang="cs-CZ" sz="1600" dirty="0" smtClean="0">
                <a:latin typeface="Courier New" pitchFamily="49" charset="0"/>
              </a:rPr>
              <a:t>      </a:t>
            </a:r>
            <a:r>
              <a:rPr lang="cs-CZ" sz="1600" dirty="0">
                <a:latin typeface="Courier New" pitchFamily="49" charset="0"/>
              </a:rPr>
              <a:t>.L5</a:t>
            </a:r>
            <a:endParaRPr lang="en-US" sz="1600" dirty="0">
              <a:latin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99309"/>
              </p:ext>
            </p:extLst>
          </p:nvPr>
        </p:nvGraphicFramePr>
        <p:xfrm>
          <a:off x="4876800" y="3733800"/>
          <a:ext cx="3810000" cy="213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loop variable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629400" y="6172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67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x86-64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33400" y="721577"/>
            <a:ext cx="8382000" cy="57554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	# The function body, after the if statement...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.L2: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$0, -20(%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     # initialize loop variable x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jmp</a:t>
            </a:r>
            <a:r>
              <a:rPr lang="en-US" sz="1600" dirty="0" smtClean="0">
                <a:latin typeface="Courier New" pitchFamily="49" charset="0"/>
              </a:rPr>
              <a:t>     .L4               # jump to the loop test.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.L5</a:t>
            </a:r>
            <a:r>
              <a:rPr lang="en-US" sz="1600" dirty="0" smtClean="0">
                <a:latin typeface="Courier New" pitchFamily="49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-20(%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   # get x for this iteration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leaq</a:t>
            </a:r>
            <a:r>
              <a:rPr lang="en-US" sz="1600" dirty="0">
                <a:latin typeface="Courier New" pitchFamily="49" charset="0"/>
              </a:rPr>
              <a:t>    0(,%rax,4), %</a:t>
            </a:r>
            <a:r>
              <a:rPr lang="en-US" sz="1600" dirty="0" err="1" smtClean="0">
                <a:latin typeface="Courier New" pitchFamily="49" charset="0"/>
              </a:rPr>
              <a:t>rdx</a:t>
            </a:r>
            <a:r>
              <a:rPr lang="en-US" sz="1600" dirty="0" smtClean="0">
                <a:latin typeface="Courier New" pitchFamily="49" charset="0"/>
              </a:rPr>
              <a:t>  #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rdx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= 4*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                           # i.e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. x*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(uint32_t)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movq</a:t>
            </a:r>
            <a:r>
              <a:rPr lang="en-US" sz="1600" dirty="0">
                <a:latin typeface="Courier New" pitchFamily="49" charset="0"/>
              </a:rPr>
              <a:t>    -40(%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  # get the pointer, array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leaq</a:t>
            </a:r>
            <a:r>
              <a:rPr lang="en-US" sz="1600" dirty="0">
                <a:latin typeface="Courier New" pitchFamily="49" charset="0"/>
              </a:rPr>
              <a:t>    (%</a:t>
            </a:r>
            <a:r>
              <a:rPr lang="en-US" sz="1600" dirty="0" err="1">
                <a:latin typeface="Courier New" pitchFamily="49" charset="0"/>
              </a:rPr>
              <a:t>rdx</a:t>
            </a:r>
            <a:r>
              <a:rPr lang="en-US" sz="1600" dirty="0">
                <a:latin typeface="Courier New" pitchFamily="49" charset="0"/>
              </a:rPr>
              <a:t>,%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rbx</a:t>
            </a:r>
            <a:r>
              <a:rPr lang="en-US" sz="1600" dirty="0" smtClean="0">
                <a:latin typeface="Courier New" pitchFamily="49" charset="0"/>
              </a:rPr>
              <a:t> # add array + x*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(uint32_t)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  # giving us a pointer to the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  # current element in the array 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# snip. . .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 stores the result of rand() % 1024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eax</a:t>
            </a:r>
            <a:r>
              <a:rPr lang="en-US" sz="1600" dirty="0">
                <a:latin typeface="Courier New" pitchFamily="49" charset="0"/>
              </a:rPr>
              <a:t>, (%</a:t>
            </a:r>
            <a:r>
              <a:rPr lang="en-US" sz="1600" dirty="0" err="1">
                <a:latin typeface="Courier New" pitchFamily="49" charset="0"/>
              </a:rPr>
              <a:t>rbx</a:t>
            </a:r>
            <a:r>
              <a:rPr lang="en-US" sz="1600" dirty="0" smtClean="0">
                <a:latin typeface="Courier New" pitchFamily="49" charset="0"/>
              </a:rPr>
              <a:t>)      # Remember: </a:t>
            </a:r>
            <a:r>
              <a:rPr lang="en-US" sz="1600" dirty="0" err="1">
                <a:latin typeface="Courier New" pitchFamily="49" charset="0"/>
              </a:rPr>
              <a:t>rbx</a:t>
            </a:r>
            <a:r>
              <a:rPr lang="en-US" sz="1600" dirty="0">
                <a:latin typeface="Courier New" pitchFamily="49" charset="0"/>
              </a:rPr>
              <a:t> is a </a:t>
            </a:r>
            <a:r>
              <a:rPr lang="en-US" sz="1600" dirty="0" smtClean="0">
                <a:latin typeface="Courier New" pitchFamily="49" charset="0"/>
              </a:rPr>
              <a:t>pointer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  # </a:t>
            </a:r>
            <a:r>
              <a:rPr lang="en-US" sz="1600" dirty="0">
                <a:latin typeface="Courier New" pitchFamily="49" charset="0"/>
              </a:rPr>
              <a:t>to the current array element</a:t>
            </a:r>
            <a:r>
              <a:rPr lang="en-US" sz="1600" dirty="0" smtClean="0">
                <a:latin typeface="Courier New" pitchFamily="49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              # i.e. array + x*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(uint32_t)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                          # So we are storing the random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        # number into array index x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addl</a:t>
            </a:r>
            <a:r>
              <a:rPr lang="en-US" sz="1600" dirty="0">
                <a:latin typeface="Courier New" pitchFamily="49" charset="0"/>
              </a:rPr>
              <a:t>    $1, -20(%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     # update the loop variable x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.L4         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  . . .</a:t>
            </a:r>
          </a:p>
        </p:txBody>
      </p:sp>
    </p:spTree>
    <p:extLst>
      <p:ext uri="{BB962C8B-B14F-4D97-AF65-F5344CB8AC3E}">
        <p14:creationId xmlns:p14="http://schemas.microsoft.com/office/powerpoint/2010/main" val="38778687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Aside:  </a:t>
            </a:r>
            <a:r>
              <a:rPr lang="en-US" dirty="0" err="1" smtClean="0"/>
              <a:t>leal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610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You also noticed </a:t>
            </a:r>
            <a:r>
              <a:rPr lang="en-US" sz="2000" dirty="0" smtClean="0"/>
              <a:t>another use </a:t>
            </a:r>
            <a:r>
              <a:rPr lang="en-US" sz="2000" dirty="0"/>
              <a:t>of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2000" dirty="0"/>
              <a:t> instruction: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990600" y="1295400"/>
            <a:ext cx="7848600" cy="1200329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leal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0(,%rax,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= 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           # i.e. x*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(uint32_t)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8610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particular form of the instruction used here is: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Imm1(src1, src2, Imm2),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Imm2*src2 + src1 + Imm1</a:t>
            </a:r>
            <a:endParaRPr lang="en-US" sz="2000" i="1" dirty="0"/>
          </a:p>
          <a:p>
            <a:endParaRPr lang="en-US" sz="2000" dirty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The execution of the instruction offers some additional performance advantages and is often used when indexing arrays, both for the “</a:t>
            </a:r>
            <a:r>
              <a:rPr lang="en-US" sz="2000" dirty="0" err="1" smtClean="0">
                <a:cs typeface="Courier New" pitchFamily="49" charset="0"/>
              </a:rPr>
              <a:t>sizeof</a:t>
            </a:r>
            <a:r>
              <a:rPr lang="en-US" sz="2000" dirty="0" smtClean="0">
                <a:cs typeface="Courier New" pitchFamily="49" charset="0"/>
              </a:rPr>
              <a:t>” calculation and to compute the pointer to the corresponding element.</a:t>
            </a: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4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as Parameters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685800"/>
            <a:ext cx="7086600" cy="4770537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stdint.h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main()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uint32_t </a:t>
            </a:r>
            <a:r>
              <a:rPr lang="en-US" sz="1600" dirty="0" smtClean="0">
                <a:latin typeface="Courier New" pitchFamily="49" charset="0"/>
              </a:rPr>
              <a:t>X = 100;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uint32_t Y = 200;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Swap(&amp;X, &amp;Y);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return 0;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void Swap(uint32_t* A, uint32_t* B) 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uint32_t Temp = *A</a:t>
            </a:r>
            <a:r>
              <a:rPr lang="en-US" sz="1600" dirty="0" smtClean="0">
                <a:latin typeface="Courier New" pitchFamily="49" charset="0"/>
              </a:rPr>
              <a:t>;                 // Temp = 100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*A = *B</a:t>
            </a:r>
            <a:r>
              <a:rPr lang="en-US" sz="1600" dirty="0" smtClean="0">
                <a:latin typeface="Courier New" pitchFamily="49" charset="0"/>
              </a:rPr>
              <a:t>;                            // X = 200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*B = Temp</a:t>
            </a:r>
            <a:r>
              <a:rPr lang="en-US" sz="1600" dirty="0" smtClean="0">
                <a:latin typeface="Courier New" pitchFamily="49" charset="0"/>
              </a:rPr>
              <a:t>;                          // Y = 100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991687" y="1471955"/>
            <a:ext cx="1983787" cy="2374331"/>
          </a:xfrm>
          <a:custGeom>
            <a:avLst/>
            <a:gdLst>
              <a:gd name="connsiteX0" fmla="*/ 1070827 w 1983787"/>
              <a:gd name="connsiteY0" fmla="*/ 2374331 h 2374331"/>
              <a:gd name="connsiteX1" fmla="*/ 1230484 w 1983787"/>
              <a:gd name="connsiteY1" fmla="*/ 1967931 h 2374331"/>
              <a:gd name="connsiteX2" fmla="*/ 1970713 w 1983787"/>
              <a:gd name="connsiteY2" fmla="*/ 1009988 h 2374331"/>
              <a:gd name="connsiteX3" fmla="*/ 1651399 w 1983787"/>
              <a:gd name="connsiteY3" fmla="*/ 298788 h 2374331"/>
              <a:gd name="connsiteX4" fmla="*/ 998256 w 1983787"/>
              <a:gd name="connsiteY4" fmla="*/ 37531 h 2374331"/>
              <a:gd name="connsiteX5" fmla="*/ 112884 w 1983787"/>
              <a:gd name="connsiteY5" fmla="*/ 23016 h 2374331"/>
              <a:gd name="connsiteX6" fmla="*/ 40313 w 1983787"/>
              <a:gd name="connsiteY6" fmla="*/ 240731 h 237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3787" h="2374331">
                <a:moveTo>
                  <a:pt x="1070827" y="2374331"/>
                </a:moveTo>
                <a:cubicBezTo>
                  <a:pt x="1075665" y="2284826"/>
                  <a:pt x="1080503" y="2195321"/>
                  <a:pt x="1230484" y="1967931"/>
                </a:cubicBezTo>
                <a:cubicBezTo>
                  <a:pt x="1380465" y="1740541"/>
                  <a:pt x="1900561" y="1288178"/>
                  <a:pt x="1970713" y="1009988"/>
                </a:cubicBezTo>
                <a:cubicBezTo>
                  <a:pt x="2040865" y="731798"/>
                  <a:pt x="1813475" y="460864"/>
                  <a:pt x="1651399" y="298788"/>
                </a:cubicBezTo>
                <a:cubicBezTo>
                  <a:pt x="1489323" y="136712"/>
                  <a:pt x="1254675" y="83493"/>
                  <a:pt x="998256" y="37531"/>
                </a:cubicBezTo>
                <a:cubicBezTo>
                  <a:pt x="741837" y="-8431"/>
                  <a:pt x="272541" y="-10851"/>
                  <a:pt x="112884" y="23016"/>
                </a:cubicBezTo>
                <a:cubicBezTo>
                  <a:pt x="-46773" y="56883"/>
                  <a:pt x="-3230" y="148807"/>
                  <a:pt x="40313" y="240731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133600" y="2177143"/>
            <a:ext cx="2805875" cy="1669143"/>
          </a:xfrm>
          <a:custGeom>
            <a:avLst/>
            <a:gdLst>
              <a:gd name="connsiteX0" fmla="*/ 2496457 w 2805875"/>
              <a:gd name="connsiteY0" fmla="*/ 1669143 h 1669143"/>
              <a:gd name="connsiteX1" fmla="*/ 2699657 w 2805875"/>
              <a:gd name="connsiteY1" fmla="*/ 943428 h 1669143"/>
              <a:gd name="connsiteX2" fmla="*/ 1030514 w 2805875"/>
              <a:gd name="connsiteY2" fmla="*/ 362857 h 1669143"/>
              <a:gd name="connsiteX3" fmla="*/ 174171 w 2805875"/>
              <a:gd name="connsiteY3" fmla="*/ 203200 h 1669143"/>
              <a:gd name="connsiteX4" fmla="*/ 0 w 2805875"/>
              <a:gd name="connsiteY4" fmla="*/ 0 h 16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5875" h="1669143">
                <a:moveTo>
                  <a:pt x="2496457" y="1669143"/>
                </a:moveTo>
                <a:cubicBezTo>
                  <a:pt x="2720219" y="1415142"/>
                  <a:pt x="2943981" y="1161142"/>
                  <a:pt x="2699657" y="943428"/>
                </a:cubicBezTo>
                <a:cubicBezTo>
                  <a:pt x="2455333" y="725714"/>
                  <a:pt x="1451428" y="486228"/>
                  <a:pt x="1030514" y="362857"/>
                </a:cubicBezTo>
                <a:cubicBezTo>
                  <a:pt x="609600" y="239486"/>
                  <a:pt x="345923" y="263676"/>
                  <a:pt x="174171" y="203200"/>
                </a:cubicBezTo>
                <a:cubicBezTo>
                  <a:pt x="2419" y="142724"/>
                  <a:pt x="1209" y="71362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" y="5581650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tabLst/>
            </a:pPr>
            <a:r>
              <a:rPr lang="en-US" sz="1800" dirty="0" smtClean="0"/>
              <a:t>The </a:t>
            </a:r>
            <a:r>
              <a:rPr lang="en-US" sz="1800" i="1" dirty="0" smtClean="0"/>
              <a:t>pass-by-pointer</a:t>
            </a:r>
            <a:r>
              <a:rPr lang="en-US" sz="1800" dirty="0" smtClean="0"/>
              <a:t> protocol provides a called function with the ability to modify the value of the caller's variable.</a:t>
            </a:r>
            <a:endParaRPr lang="en-US" sz="1800" dirty="0"/>
          </a:p>
        </p:txBody>
      </p:sp>
      <p:sp>
        <p:nvSpPr>
          <p:cNvPr id="6" name="Freeform 5"/>
          <p:cNvSpPr/>
          <p:nvPr/>
        </p:nvSpPr>
        <p:spPr bwMode="auto">
          <a:xfrm>
            <a:off x="1625600" y="2658533"/>
            <a:ext cx="1219200" cy="1219200"/>
          </a:xfrm>
          <a:custGeom>
            <a:avLst/>
            <a:gdLst>
              <a:gd name="connsiteX0" fmla="*/ 0 w 1219200"/>
              <a:gd name="connsiteY0" fmla="*/ 0 h 1219200"/>
              <a:gd name="connsiteX1" fmla="*/ 609600 w 1219200"/>
              <a:gd name="connsiteY1" fmla="*/ 457200 h 1219200"/>
              <a:gd name="connsiteX2" fmla="*/ 1219200 w 1219200"/>
              <a:gd name="connsiteY2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1219200">
                <a:moveTo>
                  <a:pt x="0" y="0"/>
                </a:moveTo>
                <a:cubicBezTo>
                  <a:pt x="203200" y="127000"/>
                  <a:pt x="406400" y="254000"/>
                  <a:pt x="609600" y="457200"/>
                </a:cubicBezTo>
                <a:cubicBezTo>
                  <a:pt x="812800" y="660400"/>
                  <a:pt x="1016000" y="939800"/>
                  <a:pt x="1219200" y="121920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184400" y="2692400"/>
            <a:ext cx="2286000" cy="1185333"/>
          </a:xfrm>
          <a:custGeom>
            <a:avLst/>
            <a:gdLst>
              <a:gd name="connsiteX0" fmla="*/ 0 w 2286000"/>
              <a:gd name="connsiteY0" fmla="*/ 0 h 1185333"/>
              <a:gd name="connsiteX1" fmla="*/ 474133 w 2286000"/>
              <a:gd name="connsiteY1" fmla="*/ 338667 h 1185333"/>
              <a:gd name="connsiteX2" fmla="*/ 1676400 w 2286000"/>
              <a:gd name="connsiteY2" fmla="*/ 677333 h 1185333"/>
              <a:gd name="connsiteX3" fmla="*/ 2286000 w 2286000"/>
              <a:gd name="connsiteY3" fmla="*/ 1185333 h 118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1185333">
                <a:moveTo>
                  <a:pt x="0" y="0"/>
                </a:moveTo>
                <a:cubicBezTo>
                  <a:pt x="97366" y="112889"/>
                  <a:pt x="194733" y="225778"/>
                  <a:pt x="474133" y="338667"/>
                </a:cubicBezTo>
                <a:cubicBezTo>
                  <a:pt x="753533" y="451556"/>
                  <a:pt x="1374422" y="536222"/>
                  <a:pt x="1676400" y="677333"/>
                </a:cubicBezTo>
                <a:cubicBezTo>
                  <a:pt x="1978378" y="818444"/>
                  <a:pt x="2132189" y="1001888"/>
                  <a:pt x="2286000" y="118533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9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48322"/>
              </p:ext>
            </p:extLst>
          </p:nvPr>
        </p:nvGraphicFramePr>
        <p:xfrm>
          <a:off x="4876800" y="762000"/>
          <a:ext cx="3810000" cy="498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for main)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100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200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Temp:  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&amp;Y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x86-64 Assembly</a:t>
            </a:r>
            <a:r>
              <a:rPr lang="en-US" baseline="0" dirty="0" smtClean="0"/>
              <a:t> View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4343400" cy="563231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. . 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Swap: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rbp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rbp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subq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$32, 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, -24(%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, -32(%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-24(%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-4(%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-32(%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-24(%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-32(%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leave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smtClean="0">
                <a:latin typeface="Courier New" pitchFamily="49" charset="0"/>
              </a:rPr>
              <a:t>ret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77000" y="5765380"/>
            <a:ext cx="1790700" cy="33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8585200" y="1005844"/>
            <a:ext cx="435030" cy="4480556"/>
          </a:xfrm>
          <a:custGeom>
            <a:avLst/>
            <a:gdLst>
              <a:gd name="connsiteX0" fmla="*/ 0 w 435030"/>
              <a:gd name="connsiteY0" fmla="*/ 2448556 h 2568184"/>
              <a:gd name="connsiteX1" fmla="*/ 389467 w 435030"/>
              <a:gd name="connsiteY1" fmla="*/ 2313089 h 2568184"/>
              <a:gd name="connsiteX2" fmla="*/ 389467 w 435030"/>
              <a:gd name="connsiteY2" fmla="*/ 179489 h 2568184"/>
              <a:gd name="connsiteX3" fmla="*/ 50800 w 435030"/>
              <a:gd name="connsiteY3" fmla="*/ 264156 h 256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030" h="2568184">
                <a:moveTo>
                  <a:pt x="0" y="2448556"/>
                </a:moveTo>
                <a:cubicBezTo>
                  <a:pt x="162278" y="2569911"/>
                  <a:pt x="324556" y="2691267"/>
                  <a:pt x="389467" y="2313089"/>
                </a:cubicBezTo>
                <a:cubicBezTo>
                  <a:pt x="454378" y="1934911"/>
                  <a:pt x="445912" y="520978"/>
                  <a:pt x="389467" y="179489"/>
                </a:cubicBezTo>
                <a:cubicBezTo>
                  <a:pt x="333023" y="-162000"/>
                  <a:pt x="191911" y="51078"/>
                  <a:pt x="50800" y="264156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8602132" y="1387218"/>
            <a:ext cx="541867" cy="4632581"/>
          </a:xfrm>
          <a:custGeom>
            <a:avLst/>
            <a:gdLst>
              <a:gd name="connsiteX0" fmla="*/ 0 w 230956"/>
              <a:gd name="connsiteY0" fmla="*/ 1660781 h 1772628"/>
              <a:gd name="connsiteX1" fmla="*/ 186267 w 230956"/>
              <a:gd name="connsiteY1" fmla="*/ 1609981 h 1772628"/>
              <a:gd name="connsiteX2" fmla="*/ 220134 w 230956"/>
              <a:gd name="connsiteY2" fmla="*/ 102914 h 1772628"/>
              <a:gd name="connsiteX3" fmla="*/ 33867 w 230956"/>
              <a:gd name="connsiteY3" fmla="*/ 255314 h 177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956" h="1772628">
                <a:moveTo>
                  <a:pt x="0" y="1660781"/>
                </a:moveTo>
                <a:cubicBezTo>
                  <a:pt x="74789" y="1765203"/>
                  <a:pt x="149578" y="1869625"/>
                  <a:pt x="186267" y="1609981"/>
                </a:cubicBezTo>
                <a:cubicBezTo>
                  <a:pt x="222956" y="1350337"/>
                  <a:pt x="245534" y="328692"/>
                  <a:pt x="220134" y="102914"/>
                </a:cubicBezTo>
                <a:cubicBezTo>
                  <a:pt x="194734" y="-122864"/>
                  <a:pt x="114300" y="66225"/>
                  <a:pt x="33867" y="255314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6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 Example</a:t>
            </a:r>
            <a:endParaRPr lang="en-US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747891"/>
            <a:ext cx="8001000" cy="4278094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x = 42, y = 99;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p1 = &amp;x;    // p1 stores address of variable x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 p2 = &amp;y;    // p2 stores address of variable y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** p3 = &amp;p2;   // p3 stores address of variable p2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= *p1;     // </a:t>
            </a:r>
            <a:r>
              <a:rPr lang="en-US" sz="1600" dirty="0" err="1">
                <a:latin typeface="Courier New" pitchFamily="49" charset="0"/>
              </a:rPr>
              <a:t>aa</a:t>
            </a:r>
            <a:r>
              <a:rPr lang="en-US" sz="1600" dirty="0">
                <a:latin typeface="Courier New" pitchFamily="49" charset="0"/>
              </a:rPr>
              <a:t> stores value of the target of p1, 42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*p1 = 10;         // the target of p1, which is x, stores 10</a:t>
            </a:r>
          </a:p>
          <a:p>
            <a:pPr algn="l">
              <a:spcBef>
                <a:spcPts val="0"/>
              </a:spcBef>
            </a:pP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bb = **p3;    // bb stores value of the target of the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target of p3; p3 points to p1 and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               //    p1 points to x, so bb gets value 99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return 0;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2837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4343400" cy="526298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</a:t>
            </a:r>
            <a:r>
              <a:rPr lang="en-US" sz="16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. </a:t>
            </a:r>
            <a:r>
              <a:rPr lang="en-US" sz="1600" dirty="0">
                <a:latin typeface="Courier New" pitchFamily="49" charset="0"/>
              </a:rPr>
              <a:t>. </a:t>
            </a:r>
            <a:r>
              <a:rPr lang="en-US" sz="1600" dirty="0" smtClean="0">
                <a:latin typeface="Courier New" pitchFamily="49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$42, -28(%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$99, -32(%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leaq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-28(%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, -8(%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leaq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-32(%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, -40(%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leaq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-40(%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, -16(%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eax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eax</a:t>
            </a:r>
            <a:r>
              <a:rPr lang="en-US" sz="1600" dirty="0">
                <a:latin typeface="Courier New" pitchFamily="49" charset="0"/>
              </a:rPr>
              <a:t>, -20(%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-8(%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$10, 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-16(%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rax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>
                <a:latin typeface="Courier New" pitchFamily="49" charset="0"/>
              </a:rPr>
              <a:t>eax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movl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, -</a:t>
            </a:r>
            <a:r>
              <a:rPr lang="en-US" sz="1600" dirty="0">
                <a:latin typeface="Courier New" pitchFamily="49" charset="0"/>
              </a:rPr>
              <a:t>24(%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. . .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324600" y="3886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748743"/>
              </p:ext>
            </p:extLst>
          </p:nvPr>
        </p:nvGraphicFramePr>
        <p:xfrm>
          <a:off x="5029200" y="7620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3762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4419600" cy="2031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/>
                <a:cs typeface="Courier New"/>
              </a:rPr>
              <a:t>      # x = 42; y = 99;</a:t>
            </a:r>
          </a:p>
          <a:p>
            <a:r>
              <a:rPr lang="hr-HR" sz="1800" dirty="0" smtClean="0">
                <a:latin typeface="Courier New"/>
                <a:cs typeface="Courier New"/>
              </a:rPr>
              <a:t>      movl    </a:t>
            </a:r>
            <a:r>
              <a:rPr lang="hr-HR" sz="1800" dirty="0">
                <a:latin typeface="Courier New"/>
                <a:cs typeface="Courier New"/>
              </a:rPr>
              <a:t>$42, -28(%rbp)</a:t>
            </a:r>
          </a:p>
          <a:p>
            <a:r>
              <a:rPr lang="cs-CZ" sz="1800" dirty="0" smtClean="0">
                <a:latin typeface="Courier New"/>
                <a:cs typeface="Courier New"/>
              </a:rPr>
              <a:t>      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$99, -32(%</a:t>
            </a:r>
            <a:r>
              <a:rPr lang="cs-CZ" sz="1800" dirty="0" err="1">
                <a:latin typeface="Courier New"/>
                <a:cs typeface="Courier New"/>
              </a:rPr>
              <a:t>rbp</a:t>
            </a:r>
            <a:r>
              <a:rPr lang="cs-CZ" sz="1800" dirty="0" smtClean="0">
                <a:latin typeface="Courier New"/>
                <a:cs typeface="Courier New"/>
              </a:rPr>
              <a:t>)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      . . .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477000" y="3886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65050"/>
              </p:ext>
            </p:extLst>
          </p:nvPr>
        </p:nvGraphicFramePr>
        <p:xfrm>
          <a:off x="5029200" y="7620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573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199" y="685800"/>
            <a:ext cx="8293324" cy="313932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>
                <a:latin typeface="Courier New" pitchFamily="49" charset="0"/>
              </a:rPr>
              <a:t>. 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# p1 = &amp;x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leaq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-28(%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   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– 28 = &amp;x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-8(%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)     # p1 = *(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– </a:t>
            </a:r>
            <a:r>
              <a:rPr lang="en-US" sz="1800" dirty="0" smtClean="0">
                <a:latin typeface="Courier New" pitchFamily="49" charset="0"/>
              </a:rPr>
              <a:t>8)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# p2 = &amp;y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leaq</a:t>
            </a:r>
            <a:r>
              <a:rPr lang="en-US" sz="1800" dirty="0">
                <a:latin typeface="Courier New" pitchFamily="49" charset="0"/>
              </a:rPr>
              <a:t>    -32(%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</a:rPr>
              <a:t>rax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-40(%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477000" y="6076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458200" y="3505200"/>
            <a:ext cx="457200" cy="1371600"/>
          </a:xfrm>
          <a:custGeom>
            <a:avLst/>
            <a:gdLst>
              <a:gd name="connsiteX0" fmla="*/ 0 w 384111"/>
              <a:gd name="connsiteY0" fmla="*/ 0 h 1480457"/>
              <a:gd name="connsiteX1" fmla="*/ 246743 w 384111"/>
              <a:gd name="connsiteY1" fmla="*/ 508000 h 1480457"/>
              <a:gd name="connsiteX2" fmla="*/ 377372 w 384111"/>
              <a:gd name="connsiteY2" fmla="*/ 1291771 h 1480457"/>
              <a:gd name="connsiteX3" fmla="*/ 43543 w 384111"/>
              <a:gd name="connsiteY3" fmla="*/ 1480457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111" h="1480457">
                <a:moveTo>
                  <a:pt x="0" y="0"/>
                </a:moveTo>
                <a:cubicBezTo>
                  <a:pt x="91924" y="146352"/>
                  <a:pt x="183848" y="292705"/>
                  <a:pt x="246743" y="508000"/>
                </a:cubicBezTo>
                <a:cubicBezTo>
                  <a:pt x="309638" y="723295"/>
                  <a:pt x="411239" y="1129695"/>
                  <a:pt x="377372" y="1291771"/>
                </a:cubicBezTo>
                <a:cubicBezTo>
                  <a:pt x="343505" y="1453847"/>
                  <a:pt x="193524" y="1467152"/>
                  <a:pt x="43543" y="1480457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8458200" y="5181600"/>
            <a:ext cx="380999" cy="533400"/>
          </a:xfrm>
          <a:custGeom>
            <a:avLst/>
            <a:gdLst>
              <a:gd name="connsiteX0" fmla="*/ 14514 w 316132"/>
              <a:gd name="connsiteY0" fmla="*/ 456790 h 456790"/>
              <a:gd name="connsiteX1" fmla="*/ 304800 w 316132"/>
              <a:gd name="connsiteY1" fmla="*/ 355190 h 456790"/>
              <a:gd name="connsiteX2" fmla="*/ 232229 w 316132"/>
              <a:gd name="connsiteY2" fmla="*/ 35876 h 456790"/>
              <a:gd name="connsiteX3" fmla="*/ 0 w 316132"/>
              <a:gd name="connsiteY3" fmla="*/ 21361 h 45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132" h="456790">
                <a:moveTo>
                  <a:pt x="14514" y="456790"/>
                </a:moveTo>
                <a:cubicBezTo>
                  <a:pt x="141514" y="441066"/>
                  <a:pt x="268514" y="425342"/>
                  <a:pt x="304800" y="355190"/>
                </a:cubicBezTo>
                <a:cubicBezTo>
                  <a:pt x="341086" y="285038"/>
                  <a:pt x="283029" y="91514"/>
                  <a:pt x="232229" y="35876"/>
                </a:cubicBezTo>
                <a:cubicBezTo>
                  <a:pt x="181429" y="-19762"/>
                  <a:pt x="90714" y="799"/>
                  <a:pt x="0" y="21361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4343400" cy="7848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&amp;x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x: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- 28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&amp;y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y: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- 32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47059"/>
              </p:ext>
            </p:extLst>
          </p:nvPr>
        </p:nvGraphicFramePr>
        <p:xfrm>
          <a:off x="4648200" y="29718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856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x86-64 Assembly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199" y="685800"/>
            <a:ext cx="8054331" cy="2585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>
                <a:latin typeface="Courier New" pitchFamily="49" charset="0"/>
              </a:rPr>
              <a:t>. 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# p3 = &amp;p2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leaq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-40(%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– 28 = &amp;p2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-16(%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)   # p3 = *(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– </a:t>
            </a:r>
            <a:r>
              <a:rPr lang="en-US" sz="1800" dirty="0" smtClean="0">
                <a:latin typeface="Courier New" pitchFamily="49" charset="0"/>
              </a:rPr>
              <a:t>16)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236417" y="6076950"/>
            <a:ext cx="216674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511531" y="3962401"/>
            <a:ext cx="480069" cy="1752600"/>
          </a:xfrm>
          <a:custGeom>
            <a:avLst/>
            <a:gdLst>
              <a:gd name="connsiteX0" fmla="*/ 14515 w 480069"/>
              <a:gd name="connsiteY0" fmla="*/ 0 h 1770742"/>
              <a:gd name="connsiteX1" fmla="*/ 391886 w 480069"/>
              <a:gd name="connsiteY1" fmla="*/ 551542 h 1770742"/>
              <a:gd name="connsiteX2" fmla="*/ 449943 w 480069"/>
              <a:gd name="connsiteY2" fmla="*/ 1393371 h 1770742"/>
              <a:gd name="connsiteX3" fmla="*/ 0 w 480069"/>
              <a:gd name="connsiteY3" fmla="*/ 1770742 h 177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69" h="1770742">
                <a:moveTo>
                  <a:pt x="14515" y="0"/>
                </a:moveTo>
                <a:cubicBezTo>
                  <a:pt x="166915" y="159657"/>
                  <a:pt x="319315" y="319314"/>
                  <a:pt x="391886" y="551542"/>
                </a:cubicBezTo>
                <a:cubicBezTo>
                  <a:pt x="464457" y="783770"/>
                  <a:pt x="515257" y="1190171"/>
                  <a:pt x="449943" y="1393371"/>
                </a:cubicBezTo>
                <a:cubicBezTo>
                  <a:pt x="384629" y="1596571"/>
                  <a:pt x="192314" y="1683656"/>
                  <a:pt x="0" y="1770742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41148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  <a:effectLst/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&amp;p2</a:t>
            </a:r>
            <a:r>
              <a:rPr lang="en-US" sz="1800" dirty="0" smtClean="0"/>
              <a:t>	the address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p2: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 40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27435"/>
              </p:ext>
            </p:extLst>
          </p:nvPr>
        </p:nvGraphicFramePr>
        <p:xfrm>
          <a:off x="4648200" y="29718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rpb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388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610600" cy="2308324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. </a:t>
            </a:r>
            <a:r>
              <a:rPr lang="en-US" sz="1800" dirty="0">
                <a:latin typeface="Courier New" pitchFamily="49" charset="0"/>
              </a:rPr>
              <a:t>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# </a:t>
            </a:r>
            <a:r>
              <a:rPr lang="en-US" sz="1800" dirty="0" err="1" smtClean="0">
                <a:latin typeface="Courier New" pitchFamily="49" charset="0"/>
              </a:rPr>
              <a:t>aa</a:t>
            </a:r>
            <a:r>
              <a:rPr lang="en-US" sz="1800" dirty="0" smtClean="0">
                <a:latin typeface="Courier New" pitchFamily="49" charset="0"/>
              </a:rPr>
              <a:t> = *p1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-8(%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*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– </a:t>
            </a:r>
            <a:r>
              <a:rPr lang="en-US" sz="1800" dirty="0" smtClean="0">
                <a:latin typeface="Courier New" pitchFamily="49" charset="0"/>
              </a:rPr>
              <a:t>8) = p1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</a:rPr>
              <a:t>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</a:rPr>
              <a:t>*(*(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</a:rPr>
              <a:t> – 8) = *p1  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 -20(%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) # </a:t>
            </a:r>
            <a:r>
              <a:rPr lang="en-US" sz="1800" dirty="0" err="1" smtClean="0">
                <a:latin typeface="Courier New" pitchFamily="49" charset="0"/>
              </a:rPr>
              <a:t>aa</a:t>
            </a:r>
            <a:r>
              <a:rPr lang="en-US" sz="1800" dirty="0" smtClean="0">
                <a:latin typeface="Courier New" pitchFamily="49" charset="0"/>
              </a:rPr>
              <a:t> = *(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– </a:t>
            </a:r>
            <a:r>
              <a:rPr lang="en-US" sz="1800" dirty="0" smtClean="0">
                <a:latin typeface="Courier New" pitchFamily="49" charset="0"/>
              </a:rPr>
              <a:t>20) </a:t>
            </a:r>
            <a:r>
              <a:rPr lang="en-US" sz="1800" dirty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351567" y="6190119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488796" y="3581400"/>
            <a:ext cx="502804" cy="1371600"/>
          </a:xfrm>
          <a:custGeom>
            <a:avLst/>
            <a:gdLst>
              <a:gd name="connsiteX0" fmla="*/ 0 w 426604"/>
              <a:gd name="connsiteY0" fmla="*/ 0 h 1465943"/>
              <a:gd name="connsiteX1" fmla="*/ 391885 w 426604"/>
              <a:gd name="connsiteY1" fmla="*/ 653143 h 1465943"/>
              <a:gd name="connsiteX2" fmla="*/ 362857 w 426604"/>
              <a:gd name="connsiteY2" fmla="*/ 1320800 h 1465943"/>
              <a:gd name="connsiteX3" fmla="*/ 0 w 426604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04" h="1465943">
                <a:moveTo>
                  <a:pt x="0" y="0"/>
                </a:moveTo>
                <a:cubicBezTo>
                  <a:pt x="165704" y="216505"/>
                  <a:pt x="331409" y="433010"/>
                  <a:pt x="391885" y="653143"/>
                </a:cubicBezTo>
                <a:cubicBezTo>
                  <a:pt x="452361" y="873276"/>
                  <a:pt x="428171" y="1185333"/>
                  <a:pt x="362857" y="1320800"/>
                </a:cubicBezTo>
                <a:cubicBezTo>
                  <a:pt x="297543" y="1456267"/>
                  <a:pt x="148771" y="1461105"/>
                  <a:pt x="0" y="1465943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13117"/>
              </p:ext>
            </p:extLst>
          </p:nvPr>
        </p:nvGraphicFramePr>
        <p:xfrm>
          <a:off x="4648200" y="29718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rpb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8458200" y="4038600"/>
            <a:ext cx="304800" cy="838200"/>
          </a:xfrm>
          <a:custGeom>
            <a:avLst/>
            <a:gdLst>
              <a:gd name="connsiteX0" fmla="*/ 0 w 225149"/>
              <a:gd name="connsiteY0" fmla="*/ 428004 h 428004"/>
              <a:gd name="connsiteX1" fmla="*/ 217714 w 225149"/>
              <a:gd name="connsiteY1" fmla="*/ 282861 h 428004"/>
              <a:gd name="connsiteX2" fmla="*/ 159657 w 225149"/>
              <a:gd name="connsiteY2" fmla="*/ 7089 h 428004"/>
              <a:gd name="connsiteX3" fmla="*/ 14514 w 225149"/>
              <a:gd name="connsiteY3" fmla="*/ 108689 h 42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49" h="428004">
                <a:moveTo>
                  <a:pt x="0" y="428004"/>
                </a:moveTo>
                <a:cubicBezTo>
                  <a:pt x="95552" y="390508"/>
                  <a:pt x="191105" y="353013"/>
                  <a:pt x="217714" y="282861"/>
                </a:cubicBezTo>
                <a:cubicBezTo>
                  <a:pt x="244323" y="212709"/>
                  <a:pt x="193524" y="36118"/>
                  <a:pt x="159657" y="7089"/>
                </a:cubicBezTo>
                <a:cubicBezTo>
                  <a:pt x="125790" y="-21940"/>
                  <a:pt x="70152" y="43374"/>
                  <a:pt x="14514" y="108689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709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031596" cy="20313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</a:t>
            </a:r>
            <a:r>
              <a:rPr lang="en-US" sz="18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>
                <a:latin typeface="Courier New" pitchFamily="49" charset="0"/>
              </a:rPr>
              <a:t>. . </a:t>
            </a:r>
            <a:r>
              <a:rPr lang="en-US" sz="18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# *p1 = 10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-8(%</a:t>
            </a:r>
            <a:r>
              <a:rPr lang="en-US" sz="1800" dirty="0" err="1">
                <a:latin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# 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 *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rbp</a:t>
            </a:r>
            <a:r>
              <a:rPr lang="en-US" sz="1800" dirty="0" smtClean="0">
                <a:latin typeface="Courier New" pitchFamily="49" charset="0"/>
              </a:rPr>
              <a:t> – </a:t>
            </a:r>
            <a:r>
              <a:rPr lang="en-US" sz="1800" dirty="0">
                <a:latin typeface="Courier New" pitchFamily="49" charset="0"/>
              </a:rPr>
              <a:t>4</a:t>
            </a:r>
            <a:r>
              <a:rPr lang="en-US" sz="1800" dirty="0" smtClean="0">
                <a:latin typeface="Courier New" pitchFamily="49" charset="0"/>
              </a:rPr>
              <a:t>) = p1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  $10, (%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)     # *p1 = *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 =  10</a:t>
            </a:r>
            <a:endParaRPr lang="en-US" sz="18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</a:rPr>
              <a:t>      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355196" y="6153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8488796" y="3482522"/>
            <a:ext cx="426604" cy="1470478"/>
          </a:xfrm>
          <a:custGeom>
            <a:avLst/>
            <a:gdLst>
              <a:gd name="connsiteX0" fmla="*/ 0 w 426604"/>
              <a:gd name="connsiteY0" fmla="*/ 0 h 1465943"/>
              <a:gd name="connsiteX1" fmla="*/ 391885 w 426604"/>
              <a:gd name="connsiteY1" fmla="*/ 653143 h 1465943"/>
              <a:gd name="connsiteX2" fmla="*/ 362857 w 426604"/>
              <a:gd name="connsiteY2" fmla="*/ 1320800 h 1465943"/>
              <a:gd name="connsiteX3" fmla="*/ 0 w 426604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604" h="1465943">
                <a:moveTo>
                  <a:pt x="0" y="0"/>
                </a:moveTo>
                <a:cubicBezTo>
                  <a:pt x="165704" y="216505"/>
                  <a:pt x="331409" y="433010"/>
                  <a:pt x="391885" y="653143"/>
                </a:cubicBezTo>
                <a:cubicBezTo>
                  <a:pt x="452361" y="873276"/>
                  <a:pt x="428171" y="1185333"/>
                  <a:pt x="362857" y="1320800"/>
                </a:cubicBezTo>
                <a:cubicBezTo>
                  <a:pt x="297543" y="1456267"/>
                  <a:pt x="148771" y="1461105"/>
                  <a:pt x="0" y="1465943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047528"/>
              </p:ext>
            </p:extLst>
          </p:nvPr>
        </p:nvGraphicFramePr>
        <p:xfrm>
          <a:off x="4648200" y="29718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rpb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1559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x</a:t>
            </a:r>
            <a:r>
              <a:rPr lang="en-US" altLang="en-US" dirty="0" smtClean="0"/>
              <a:t>86-64 Assembly View</a:t>
            </a:r>
            <a:endParaRPr lang="en-US" alt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199" y="739676"/>
            <a:ext cx="8458201" cy="2308324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</a:t>
            </a:r>
            <a:r>
              <a:rPr lang="en-US" sz="1600" dirty="0">
                <a:latin typeface="Courier New" pitchFamily="49" charset="0"/>
              </a:rPr>
              <a:t>. .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main: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>
                <a:latin typeface="Courier New" pitchFamily="49" charset="0"/>
              </a:rPr>
              <a:t>. . </a:t>
            </a:r>
            <a:r>
              <a:rPr lang="en-US" sz="1600" dirty="0" smtClean="0">
                <a:latin typeface="Courier New" pitchFamily="49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# bb = **p3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movq</a:t>
            </a: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-16(%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 # 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*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– </a:t>
            </a:r>
            <a:r>
              <a:rPr lang="en-US" sz="1600" dirty="0" smtClean="0">
                <a:latin typeface="Courier New" pitchFamily="49" charset="0"/>
              </a:rPr>
              <a:t>16) = p3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movq</a:t>
            </a:r>
            <a:r>
              <a:rPr lang="en-US" sz="1600" dirty="0">
                <a:latin typeface="Courier New" pitchFamily="49" charset="0"/>
              </a:rPr>
              <a:t>    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    # 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</a:rPr>
              <a:t>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*</a:t>
            </a:r>
            <a:r>
              <a:rPr lang="en-US" sz="1600" dirty="0" smtClean="0">
                <a:latin typeface="Courier New" pitchFamily="49" charset="0"/>
              </a:rPr>
              <a:t>(*(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– </a:t>
            </a:r>
            <a:r>
              <a:rPr lang="en-US" sz="1600" dirty="0" smtClean="0">
                <a:latin typeface="Courier New" pitchFamily="49" charset="0"/>
              </a:rPr>
              <a:t>16)) = *p3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   (%</a:t>
            </a:r>
            <a:r>
              <a:rPr lang="en-US" sz="1600" dirty="0" err="1">
                <a:latin typeface="Courier New" pitchFamily="49" charset="0"/>
              </a:rPr>
              <a:t>rax</a:t>
            </a:r>
            <a:r>
              <a:rPr lang="en-US" sz="1600" dirty="0">
                <a:latin typeface="Courier New" pitchFamily="49" charset="0"/>
              </a:rPr>
              <a:t>), %</a:t>
            </a:r>
            <a:r>
              <a:rPr lang="en-US" sz="1600" dirty="0" err="1" smtClean="0">
                <a:latin typeface="Courier New" pitchFamily="49" charset="0"/>
              </a:rPr>
              <a:t>eax</a:t>
            </a:r>
            <a:r>
              <a:rPr lang="en-US" sz="1600" dirty="0" smtClean="0">
                <a:latin typeface="Courier New" pitchFamily="49" charset="0"/>
              </a:rPr>
              <a:t>     # </a:t>
            </a:r>
            <a:r>
              <a:rPr lang="en-US" sz="1600" dirty="0" err="1" smtClean="0">
                <a:latin typeface="Courier New" pitchFamily="49" charset="0"/>
              </a:rPr>
              <a:t>rax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*(*(*(</a:t>
            </a:r>
            <a:r>
              <a:rPr lang="en-US" sz="1600" dirty="0" err="1" smtClean="0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– </a:t>
            </a:r>
            <a:r>
              <a:rPr lang="en-US" sz="1600" dirty="0" smtClean="0">
                <a:latin typeface="Courier New" pitchFamily="49" charset="0"/>
              </a:rPr>
              <a:t>16) ) = y = **p3 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   %</a:t>
            </a:r>
            <a:r>
              <a:rPr lang="en-US" sz="1600" dirty="0" err="1">
                <a:latin typeface="Courier New" pitchFamily="49" charset="0"/>
              </a:rPr>
              <a:t>eax</a:t>
            </a:r>
            <a:r>
              <a:rPr lang="en-US" sz="1600" dirty="0">
                <a:latin typeface="Courier New" pitchFamily="49" charset="0"/>
              </a:rPr>
              <a:t>, -24(%</a:t>
            </a:r>
            <a:r>
              <a:rPr lang="en-US" sz="1600" dirty="0" err="1">
                <a:latin typeface="Courier New" pitchFamily="49" charset="0"/>
              </a:rPr>
              <a:t>rbp</a:t>
            </a:r>
            <a:r>
              <a:rPr lang="en-US" sz="1600" dirty="0" smtClean="0">
                <a:latin typeface="Courier New" pitchFamily="49" charset="0"/>
              </a:rPr>
              <a:t>)  # bb = **p3 </a:t>
            </a:r>
            <a:endParaRPr lang="en-US" sz="1600" dirty="0">
              <a:latin typeface="Courier New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</a:rPr>
              <a:t>      . . .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324600" y="62484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399341" y="4267200"/>
            <a:ext cx="516059" cy="1752600"/>
          </a:xfrm>
          <a:custGeom>
            <a:avLst/>
            <a:gdLst>
              <a:gd name="connsiteX0" fmla="*/ 0 w 516059"/>
              <a:gd name="connsiteY0" fmla="*/ 0 h 1814285"/>
              <a:gd name="connsiteX1" fmla="*/ 406400 w 516059"/>
              <a:gd name="connsiteY1" fmla="*/ 406400 h 1814285"/>
              <a:gd name="connsiteX2" fmla="*/ 493485 w 516059"/>
              <a:gd name="connsiteY2" fmla="*/ 1262743 h 1814285"/>
              <a:gd name="connsiteX3" fmla="*/ 58057 w 516059"/>
              <a:gd name="connsiteY3" fmla="*/ 1814285 h 181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059" h="1814285">
                <a:moveTo>
                  <a:pt x="0" y="0"/>
                </a:moveTo>
                <a:cubicBezTo>
                  <a:pt x="162076" y="97971"/>
                  <a:pt x="324153" y="195943"/>
                  <a:pt x="406400" y="406400"/>
                </a:cubicBezTo>
                <a:cubicBezTo>
                  <a:pt x="488648" y="616857"/>
                  <a:pt x="551542" y="1028096"/>
                  <a:pt x="493485" y="1262743"/>
                </a:cubicBezTo>
                <a:cubicBezTo>
                  <a:pt x="435428" y="1497391"/>
                  <a:pt x="246742" y="1655838"/>
                  <a:pt x="58057" y="1814285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8382000" y="5486400"/>
            <a:ext cx="304800" cy="381000"/>
          </a:xfrm>
          <a:custGeom>
            <a:avLst/>
            <a:gdLst>
              <a:gd name="connsiteX0" fmla="*/ 0 w 225149"/>
              <a:gd name="connsiteY0" fmla="*/ 428004 h 428004"/>
              <a:gd name="connsiteX1" fmla="*/ 217714 w 225149"/>
              <a:gd name="connsiteY1" fmla="*/ 282861 h 428004"/>
              <a:gd name="connsiteX2" fmla="*/ 159657 w 225149"/>
              <a:gd name="connsiteY2" fmla="*/ 7089 h 428004"/>
              <a:gd name="connsiteX3" fmla="*/ 14514 w 225149"/>
              <a:gd name="connsiteY3" fmla="*/ 108689 h 42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49" h="428004">
                <a:moveTo>
                  <a:pt x="0" y="428004"/>
                </a:moveTo>
                <a:cubicBezTo>
                  <a:pt x="95552" y="390508"/>
                  <a:pt x="191105" y="353013"/>
                  <a:pt x="217714" y="282861"/>
                </a:cubicBezTo>
                <a:cubicBezTo>
                  <a:pt x="244323" y="212709"/>
                  <a:pt x="193524" y="36118"/>
                  <a:pt x="159657" y="7089"/>
                </a:cubicBezTo>
                <a:cubicBezTo>
                  <a:pt x="125790" y="-21940"/>
                  <a:pt x="70152" y="43374"/>
                  <a:pt x="14514" y="108689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793360"/>
              </p:ext>
            </p:extLst>
          </p:nvPr>
        </p:nvGraphicFramePr>
        <p:xfrm>
          <a:off x="4572000" y="3276600"/>
          <a:ext cx="3810000" cy="282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p1: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p3: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rpb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 42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bb: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 99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978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- 40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p2: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9"/>
          <p:cNvSpPr/>
          <p:nvPr/>
        </p:nvSpPr>
        <p:spPr bwMode="auto">
          <a:xfrm>
            <a:off x="8382000" y="4572000"/>
            <a:ext cx="228600" cy="914400"/>
          </a:xfrm>
          <a:custGeom>
            <a:avLst/>
            <a:gdLst>
              <a:gd name="connsiteX0" fmla="*/ 0 w 225149"/>
              <a:gd name="connsiteY0" fmla="*/ 428004 h 428004"/>
              <a:gd name="connsiteX1" fmla="*/ 217714 w 225149"/>
              <a:gd name="connsiteY1" fmla="*/ 282861 h 428004"/>
              <a:gd name="connsiteX2" fmla="*/ 159657 w 225149"/>
              <a:gd name="connsiteY2" fmla="*/ 7089 h 428004"/>
              <a:gd name="connsiteX3" fmla="*/ 14514 w 225149"/>
              <a:gd name="connsiteY3" fmla="*/ 108689 h 42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49" h="428004">
                <a:moveTo>
                  <a:pt x="0" y="428004"/>
                </a:moveTo>
                <a:cubicBezTo>
                  <a:pt x="95552" y="390508"/>
                  <a:pt x="191105" y="353013"/>
                  <a:pt x="217714" y="282861"/>
                </a:cubicBezTo>
                <a:cubicBezTo>
                  <a:pt x="244323" y="212709"/>
                  <a:pt x="193524" y="36118"/>
                  <a:pt x="159657" y="7089"/>
                </a:cubicBezTo>
                <a:cubicBezTo>
                  <a:pt x="125790" y="-21940"/>
                  <a:pt x="70152" y="43374"/>
                  <a:pt x="14514" y="108689"/>
                </a:cubicBezTo>
              </a:path>
            </a:pathLst>
          </a:custGeom>
          <a:noFill/>
          <a:ln w="25400" cap="flat" cmpd="sng" algn="ctr">
            <a:solidFill>
              <a:srgbClr val="00008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89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7030A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11165</TotalTime>
  <Words>2092</Words>
  <Application>Microsoft Macintosh PowerPoint</Application>
  <PresentationFormat>Overhead</PresentationFormat>
  <Paragraphs>428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Professional</vt:lpstr>
      <vt:lpstr>Credits and Disclaimers</vt:lpstr>
      <vt:lpstr>C Example</vt:lpstr>
      <vt:lpstr>x86-64 Assembly View</vt:lpstr>
      <vt:lpstr>x86-64 Assembly View</vt:lpstr>
      <vt:lpstr>x86-64 Assembly View</vt:lpstr>
      <vt:lpstr>x86-64 Assembly View</vt:lpstr>
      <vt:lpstr>x86-64 Assembly View</vt:lpstr>
      <vt:lpstr>x86-64 Assembly View</vt:lpstr>
      <vt:lpstr>x86-64 Assembly View</vt:lpstr>
      <vt:lpstr>C and x86-64 Array Example</vt:lpstr>
      <vt:lpstr>x86-64 Assembly View</vt:lpstr>
      <vt:lpstr>x86-64 Assembly View</vt:lpstr>
      <vt:lpstr>x86-64 Assembly View</vt:lpstr>
      <vt:lpstr>x86-64 Assembly View</vt:lpstr>
      <vt:lpstr>Aside:  leal</vt:lpstr>
      <vt:lpstr>Pointers as Parameters</vt:lpstr>
      <vt:lpstr>x86-64 Assembly View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Henry Monti</cp:lastModifiedBy>
  <cp:revision>299</cp:revision>
  <cp:lastPrinted>2015-11-08T06:09:11Z</cp:lastPrinted>
  <dcterms:created xsi:type="dcterms:W3CDTF">1998-08-05T19:51:03Z</dcterms:created>
  <dcterms:modified xsi:type="dcterms:W3CDTF">2017-01-17T02:31:32Z</dcterms:modified>
</cp:coreProperties>
</file>