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27" r:id="rId2"/>
    <p:sldId id="316" r:id="rId3"/>
    <p:sldId id="317" r:id="rId4"/>
    <p:sldId id="322" r:id="rId5"/>
    <p:sldId id="303" r:id="rId6"/>
    <p:sldId id="309" r:id="rId7"/>
    <p:sldId id="321" r:id="rId8"/>
    <p:sldId id="313" r:id="rId9"/>
    <p:sldId id="310" r:id="rId10"/>
    <p:sldId id="315" r:id="rId11"/>
    <p:sldId id="314" r:id="rId12"/>
    <p:sldId id="318" r:id="rId13"/>
    <p:sldId id="312" r:id="rId14"/>
    <p:sldId id="319" r:id="rId15"/>
    <p:sldId id="320" r:id="rId16"/>
    <p:sldId id="311" r:id="rId17"/>
    <p:sldId id="323" r:id="rId18"/>
    <p:sldId id="324" r:id="rId19"/>
    <p:sldId id="325" r:id="rId20"/>
    <p:sldId id="326" r:id="rId21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6FF33"/>
    <a:srgbClr val="66FF99"/>
    <a:srgbClr val="FFFF66"/>
    <a:srgbClr val="99CCFF"/>
    <a:srgbClr val="669900"/>
    <a:srgbClr val="FFFF99"/>
    <a:srgbClr val="6699FF"/>
    <a:srgbClr val="FF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80" autoAdjust="0"/>
    <p:restoredTop sz="77515" autoAdjust="0"/>
  </p:normalViewPr>
  <p:slideViewPr>
    <p:cSldViewPr>
      <p:cViewPr varScale="1">
        <p:scale>
          <a:sx n="87" d="100"/>
          <a:sy n="87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008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©2005-2012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4577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477000" cy="361950"/>
          </a:xfrm>
        </p:spPr>
        <p:txBody>
          <a:bodyPr/>
          <a:lstStyle/>
          <a:p>
            <a:r>
              <a:rPr lang="en-US" dirty="0" smtClean="0"/>
              <a:t>Called Procedure Overview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5355313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setup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$24,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body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set return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value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jump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back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caller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20313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save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old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frame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ptr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# set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cs-CZ" sz="180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800" smtClean="0">
                <a:latin typeface="Courier New" pitchFamily="49" charset="0"/>
                <a:cs typeface="Courier New" pitchFamily="49" charset="0"/>
              </a:rPr>
              <a:t> frame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$24,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# make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room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locals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parameters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Local Stack Setup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181600" y="59436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4011"/>
              </p:ext>
            </p:extLst>
          </p:nvPr>
        </p:nvGraphicFramePr>
        <p:xfrm>
          <a:off x="3352800" y="2819400"/>
          <a:ext cx="43434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105"/>
                <a:gridCol w="3018295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 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 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00" y="2286000"/>
            <a:ext cx="738664" cy="18155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fame for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main()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772400" y="2895600"/>
            <a:ext cx="224134" cy="701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4128068"/>
            <a:ext cx="738664" cy="18155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fame for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772400" y="3962400"/>
            <a:ext cx="251936" cy="18155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83458"/>
              </p:ext>
            </p:extLst>
          </p:nvPr>
        </p:nvGraphicFramePr>
        <p:xfrm>
          <a:off x="609600" y="4419600"/>
          <a:ext cx="2112963" cy="7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838200" y="3810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3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3139321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Computations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971800" y="5949725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54992"/>
              </p:ext>
            </p:extLst>
          </p:nvPr>
        </p:nvGraphicFramePr>
        <p:xfrm>
          <a:off x="990600" y="4038600"/>
          <a:ext cx="4114800" cy="185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/>
                <a:gridCol w="2698229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2819400" y="1676400"/>
            <a:ext cx="6193430" cy="3733800"/>
          </a:xfrm>
          <a:custGeom>
            <a:avLst/>
            <a:gdLst>
              <a:gd name="connsiteX0" fmla="*/ 0 w 6193430"/>
              <a:gd name="connsiteY0" fmla="*/ 355800 h 3741813"/>
              <a:gd name="connsiteX1" fmla="*/ 1371600 w 6193430"/>
              <a:gd name="connsiteY1" fmla="*/ 111960 h 3741813"/>
              <a:gd name="connsiteX2" fmla="*/ 4373880 w 6193430"/>
              <a:gd name="connsiteY2" fmla="*/ 20520 h 3741813"/>
              <a:gd name="connsiteX3" fmla="*/ 5852160 w 6193430"/>
              <a:gd name="connsiteY3" fmla="*/ 492960 h 3741813"/>
              <a:gd name="connsiteX4" fmla="*/ 5882640 w 6193430"/>
              <a:gd name="connsiteY4" fmla="*/ 3281880 h 3741813"/>
              <a:gd name="connsiteX5" fmla="*/ 2392680 w 6193430"/>
              <a:gd name="connsiteY5" fmla="*/ 3708600 h 374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3430" h="3741813">
                <a:moveTo>
                  <a:pt x="0" y="355800"/>
                </a:moveTo>
                <a:cubicBezTo>
                  <a:pt x="321310" y="261820"/>
                  <a:pt x="642620" y="167840"/>
                  <a:pt x="1371600" y="111960"/>
                </a:cubicBezTo>
                <a:cubicBezTo>
                  <a:pt x="2100580" y="56080"/>
                  <a:pt x="3627120" y="-42980"/>
                  <a:pt x="4373880" y="20520"/>
                </a:cubicBezTo>
                <a:cubicBezTo>
                  <a:pt x="5120640" y="84020"/>
                  <a:pt x="5600700" y="-50600"/>
                  <a:pt x="5852160" y="492960"/>
                </a:cubicBezTo>
                <a:cubicBezTo>
                  <a:pt x="6103620" y="1036520"/>
                  <a:pt x="6459220" y="2745940"/>
                  <a:pt x="5882640" y="3281880"/>
                </a:cubicBezTo>
                <a:cubicBezTo>
                  <a:pt x="5306060" y="3817820"/>
                  <a:pt x="3849370" y="3763210"/>
                  <a:pt x="2392680" y="370860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787511" y="1828800"/>
            <a:ext cx="605169" cy="3124200"/>
          </a:xfrm>
          <a:custGeom>
            <a:avLst/>
            <a:gdLst>
              <a:gd name="connsiteX0" fmla="*/ 468009 w 605169"/>
              <a:gd name="connsiteY0" fmla="*/ 0 h 1996440"/>
              <a:gd name="connsiteX1" fmla="*/ 239409 w 605169"/>
              <a:gd name="connsiteY1" fmla="*/ 777240 h 1996440"/>
              <a:gd name="connsiteX2" fmla="*/ 10809 w 605169"/>
              <a:gd name="connsiteY2" fmla="*/ 1691640 h 1996440"/>
              <a:gd name="connsiteX3" fmla="*/ 605169 w 605169"/>
              <a:gd name="connsiteY3" fmla="*/ 1996440 h 199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69" h="1996440">
                <a:moveTo>
                  <a:pt x="468009" y="0"/>
                </a:moveTo>
                <a:cubicBezTo>
                  <a:pt x="391809" y="247650"/>
                  <a:pt x="315609" y="495300"/>
                  <a:pt x="239409" y="777240"/>
                </a:cubicBezTo>
                <a:cubicBezTo>
                  <a:pt x="163209" y="1059180"/>
                  <a:pt x="-50151" y="1488440"/>
                  <a:pt x="10809" y="1691640"/>
                </a:cubicBezTo>
                <a:cubicBezTo>
                  <a:pt x="71769" y="1894840"/>
                  <a:pt x="338469" y="1945640"/>
                  <a:pt x="605169" y="199644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251960" y="2209800"/>
            <a:ext cx="2529840" cy="3548883"/>
          </a:xfrm>
          <a:custGeom>
            <a:avLst/>
            <a:gdLst>
              <a:gd name="connsiteX0" fmla="*/ 0 w 2175609"/>
              <a:gd name="connsiteY0" fmla="*/ 0 h 4036563"/>
              <a:gd name="connsiteX1" fmla="*/ 1143000 w 2175609"/>
              <a:gd name="connsiteY1" fmla="*/ 685800 h 4036563"/>
              <a:gd name="connsiteX2" fmla="*/ 2164080 w 2175609"/>
              <a:gd name="connsiteY2" fmla="*/ 2133600 h 4036563"/>
              <a:gd name="connsiteX3" fmla="*/ 1645920 w 2175609"/>
              <a:gd name="connsiteY3" fmla="*/ 3794760 h 4036563"/>
              <a:gd name="connsiteX4" fmla="*/ 914400 w 2175609"/>
              <a:gd name="connsiteY4" fmla="*/ 3992880 h 40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5609" h="4036563">
                <a:moveTo>
                  <a:pt x="0" y="0"/>
                </a:moveTo>
                <a:cubicBezTo>
                  <a:pt x="391160" y="165100"/>
                  <a:pt x="782320" y="330200"/>
                  <a:pt x="1143000" y="685800"/>
                </a:cubicBezTo>
                <a:cubicBezTo>
                  <a:pt x="1503680" y="1041400"/>
                  <a:pt x="2080260" y="1615440"/>
                  <a:pt x="2164080" y="2133600"/>
                </a:cubicBezTo>
                <a:cubicBezTo>
                  <a:pt x="2247900" y="2651760"/>
                  <a:pt x="1854200" y="3484880"/>
                  <a:pt x="1645920" y="3794760"/>
                </a:cubicBezTo>
                <a:cubicBezTo>
                  <a:pt x="1437640" y="4104640"/>
                  <a:pt x="1176020" y="4048760"/>
                  <a:pt x="914400" y="399288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use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(or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rax</a:t>
            </a:r>
            <a:r>
              <a:rPr lang="en-US" sz="2000" dirty="0" smtClean="0"/>
              <a:t>) register to hold the return value:</a:t>
            </a:r>
            <a:endParaRPr lang="en-US" sz="20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1239083"/>
            <a:ext cx="8382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hr-HR" sz="1800" dirty="0">
                <a:latin typeface="Courier New" pitchFamily="49" charset="0"/>
                <a:cs typeface="Courier New" pitchFamily="49" charset="0"/>
              </a:rPr>
              <a:t>movl    -4(%rbp), %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eax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set return value to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Bigger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0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0" dirty="0" smtClean="0"/>
              <a:t>Preparing to Leave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en-US" sz="2000" dirty="0" smtClean="0"/>
              <a:t> instruction resets the stack and frame pointers prior to returning: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239083"/>
            <a:ext cx="4191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leave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004137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3088" indent="-573088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	must be reset point to where the top of the stack was when the call instruction was made.</a:t>
            </a:r>
            <a:endParaRPr lang="en-US" sz="20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629400" y="58483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41525"/>
              </p:ext>
            </p:extLst>
          </p:nvPr>
        </p:nvGraphicFramePr>
        <p:xfrm>
          <a:off x="4800600" y="3352800"/>
          <a:ext cx="4114800" cy="222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/>
                <a:gridCol w="2698229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2819400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3088" indent="-573088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/>
              <a:t>	must be reset point to the beginning of the stack frame of the caller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26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0" dirty="0" smtClean="0"/>
              <a:t>Preparing to Leave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629400" y="4056529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76867"/>
              </p:ext>
            </p:extLst>
          </p:nvPr>
        </p:nvGraphicFramePr>
        <p:xfrm>
          <a:off x="4910143" y="706017"/>
          <a:ext cx="4005257" cy="333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860"/>
                <a:gridCol w="2626397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10200" y="5159514"/>
            <a:ext cx="3505200" cy="646331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# 1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# 2</a:t>
            </a:r>
            <a:endParaRPr lang="en-US" sz="18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209800" y="55435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43358"/>
              </p:ext>
            </p:extLst>
          </p:nvPr>
        </p:nvGraphicFramePr>
        <p:xfrm>
          <a:off x="457200" y="723215"/>
          <a:ext cx="3962400" cy="482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6"/>
                <a:gridCol w="2598294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4460033" y="754443"/>
            <a:ext cx="391885" cy="3289596"/>
          </a:xfrm>
          <a:custGeom>
            <a:avLst/>
            <a:gdLst>
              <a:gd name="connsiteX0" fmla="*/ 0 w 391885"/>
              <a:gd name="connsiteY0" fmla="*/ 3071108 h 3289596"/>
              <a:gd name="connsiteX1" fmla="*/ 223934 w 391885"/>
              <a:gd name="connsiteY1" fmla="*/ 2996463 h 3289596"/>
              <a:gd name="connsiteX2" fmla="*/ 55983 w 391885"/>
              <a:gd name="connsiteY2" fmla="*/ 215941 h 3289596"/>
              <a:gd name="connsiteX3" fmla="*/ 391885 w 391885"/>
              <a:gd name="connsiteY3" fmla="*/ 197279 h 328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" h="3289596">
                <a:moveTo>
                  <a:pt x="0" y="3071108"/>
                </a:moveTo>
                <a:cubicBezTo>
                  <a:pt x="107302" y="3271716"/>
                  <a:pt x="214604" y="3472324"/>
                  <a:pt x="223934" y="2996463"/>
                </a:cubicBezTo>
                <a:cubicBezTo>
                  <a:pt x="233264" y="2520602"/>
                  <a:pt x="27991" y="682472"/>
                  <a:pt x="55983" y="215941"/>
                </a:cubicBezTo>
                <a:cubicBezTo>
                  <a:pt x="83975" y="-250590"/>
                  <a:pt x="348342" y="181728"/>
                  <a:pt x="391885" y="197279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404049" y="3545633"/>
            <a:ext cx="707388" cy="1976045"/>
          </a:xfrm>
          <a:custGeom>
            <a:avLst/>
            <a:gdLst>
              <a:gd name="connsiteX0" fmla="*/ 0 w 707388"/>
              <a:gd name="connsiteY0" fmla="*/ 1828800 h 1976045"/>
              <a:gd name="connsiteX1" fmla="*/ 690465 w 707388"/>
              <a:gd name="connsiteY1" fmla="*/ 1828800 h 1976045"/>
              <a:gd name="connsiteX2" fmla="*/ 503853 w 707388"/>
              <a:gd name="connsiteY2" fmla="*/ 298579 h 1976045"/>
              <a:gd name="connsiteX3" fmla="*/ 597159 w 707388"/>
              <a:gd name="connsiteY3" fmla="*/ 0 h 197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388" h="1976045">
                <a:moveTo>
                  <a:pt x="0" y="1828800"/>
                </a:moveTo>
                <a:cubicBezTo>
                  <a:pt x="303245" y="1956318"/>
                  <a:pt x="606490" y="2083837"/>
                  <a:pt x="690465" y="1828800"/>
                </a:cubicBezTo>
                <a:cubicBezTo>
                  <a:pt x="774440" y="1573763"/>
                  <a:pt x="519404" y="603379"/>
                  <a:pt x="503853" y="298579"/>
                </a:cubicBezTo>
                <a:cubicBezTo>
                  <a:pt x="488302" y="-6221"/>
                  <a:pt x="587828" y="49763"/>
                  <a:pt x="597159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2337" y="51932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2787" y="1828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4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Jumping Back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jump back by using the assembly instruction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161871"/>
            <a:ext cx="3048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ret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586416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70927"/>
              </p:ext>
            </p:extLst>
          </p:nvPr>
        </p:nvGraphicFramePr>
        <p:xfrm>
          <a:off x="457200" y="2895600"/>
          <a:ext cx="39624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6"/>
                <a:gridCol w="2598294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586416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46300"/>
              </p:ext>
            </p:extLst>
          </p:nvPr>
        </p:nvGraphicFramePr>
        <p:xfrm>
          <a:off x="4800600" y="2895600"/>
          <a:ext cx="41148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/>
                <a:gridCol w="2698229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1885890"/>
            <a:ext cx="1943100" cy="369332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ip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975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71699"/>
              </p:ext>
            </p:extLst>
          </p:nvPr>
        </p:nvGraphicFramePr>
        <p:xfrm>
          <a:off x="2514600" y="1219200"/>
          <a:ext cx="3810000" cy="335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47244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before execution of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81000" y="46482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86796"/>
              </p:ext>
            </p:extLst>
          </p:nvPr>
        </p:nvGraphicFramePr>
        <p:xfrm>
          <a:off x="609600" y="762000"/>
          <a:ext cx="3810000" cy="368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7507"/>
              </p:ext>
            </p:extLst>
          </p:nvPr>
        </p:nvGraphicFramePr>
        <p:xfrm>
          <a:off x="4876800" y="762000"/>
          <a:ext cx="3810000" cy="536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pointer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  Bigger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86100" y="50292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stack setup code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2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97286"/>
              </p:ext>
            </p:extLst>
          </p:nvPr>
        </p:nvGraphicFramePr>
        <p:xfrm>
          <a:off x="609600" y="762000"/>
          <a:ext cx="3810000" cy="368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762500" y="762000"/>
            <a:ext cx="17907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8000" y="1828621"/>
            <a:ext cx="3810000" cy="120032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Operations: push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68405"/>
              </p:ext>
            </p:extLst>
          </p:nvPr>
        </p:nvGraphicFramePr>
        <p:xfrm>
          <a:off x="685800" y="3257550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/>
                <a:gridCol w="1848786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696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000" dirty="0" smtClean="0"/>
              <a:t> instruction: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decrements the stack pointer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 by 8, making room on the stack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copies the value of its operand to the top of the stack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15454"/>
              </p:ext>
            </p:extLst>
          </p:nvPr>
        </p:nvGraphicFramePr>
        <p:xfrm>
          <a:off x="5638800" y="3257550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/>
                <a:gridCol w="1848786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value in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649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3336" y="3389914"/>
            <a:ext cx="738664" cy="90776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current stack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3581400" y="3265170"/>
            <a:ext cx="224134" cy="11334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8576" y="4559584"/>
            <a:ext cx="738664" cy="109445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not in the stack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3581400" y="4434840"/>
            <a:ext cx="224134" cy="135636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0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04148"/>
              </p:ext>
            </p:extLst>
          </p:nvPr>
        </p:nvGraphicFramePr>
        <p:xfrm>
          <a:off x="609600" y="762000"/>
          <a:ext cx="3810000" cy="335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762500" y="762000"/>
            <a:ext cx="15621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execution now proceeds in </a:t>
            </a:r>
            <a:r>
              <a:rPr lang="en-US" sz="1800" b="1" dirty="0" smtClean="0">
                <a:solidFill>
                  <a:srgbClr val="CCFF66"/>
                </a:solidFill>
                <a:latin typeface="Arial" pitchFamily="34" charset="0"/>
                <a:cs typeface="Arial" pitchFamily="34" charset="0"/>
              </a:rPr>
              <a:t>main()</a:t>
            </a:r>
            <a:endParaRPr lang="en-US" sz="1800" b="1" dirty="0">
              <a:solidFill>
                <a:srgbClr val="CCFF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6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Operations: pop</a:t>
            </a:r>
            <a:endParaRPr lang="en-US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048000" y="1828621"/>
            <a:ext cx="3810000" cy="147732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36246"/>
              </p:ext>
            </p:extLst>
          </p:nvPr>
        </p:nvGraphicFramePr>
        <p:xfrm>
          <a:off x="5638800" y="3405574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/>
                <a:gridCol w="1848786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696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000" dirty="0" smtClean="0"/>
              <a:t> instruction: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 smtClean="0"/>
              <a:t>	-	copies the item at the top of the stack into its operand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increments the stack pointer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 by 8, removing the old top item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59285"/>
              </p:ext>
            </p:extLst>
          </p:nvPr>
        </p:nvGraphicFramePr>
        <p:xfrm>
          <a:off x="609600" y="3405185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/>
                <a:gridCol w="1848786"/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49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7467600" cy="50783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main()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                 // caller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7;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12;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B) {      //called procedure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if (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8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Logical Steps in a Procedure</a:t>
            </a:r>
            <a:r>
              <a:rPr lang="en-US" baseline="0" dirty="0" smtClean="0"/>
              <a:t> Call</a:t>
            </a: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Calling a procedure (function) in C would seem to involve four steps:</a:t>
            </a:r>
          </a:p>
          <a:p>
            <a:endParaRPr lang="en-US" sz="1200" dirty="0"/>
          </a:p>
          <a:p>
            <a:pPr>
              <a:tabLst>
                <a:tab pos="465138" algn="l"/>
                <a:tab pos="914400" algn="l"/>
              </a:tabLst>
            </a:pPr>
            <a:r>
              <a:rPr lang="en-US" sz="2000" dirty="0" smtClean="0"/>
              <a:t>	1	set up the parameters that will be passed into the called procedure</a:t>
            </a:r>
          </a:p>
          <a:p>
            <a:pPr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2	cause execution to jump to the first instruction within the procedure</a:t>
            </a:r>
          </a:p>
          <a:p>
            <a:pPr marL="914400" indent="-914400"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	when the procedure is done, cause execution to jump back to the next instruction in the caller</a:t>
            </a:r>
          </a:p>
          <a:p>
            <a:pPr marL="914400" indent="-914400"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4	access the value returned by the called procedure, if any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3048000"/>
            <a:ext cx="38100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3709719"/>
            <a:ext cx="3733800" cy="1938992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called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Bigger;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Bigger;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18834" y="3084999"/>
            <a:ext cx="5847307" cy="1022052"/>
            <a:chOff x="1518834" y="3084999"/>
            <a:chExt cx="5847307" cy="1022052"/>
          </a:xfrm>
        </p:grpSpPr>
        <p:sp>
          <p:nvSpPr>
            <p:cNvPr id="2" name="Freeform 1"/>
            <p:cNvSpPr/>
            <p:nvPr/>
          </p:nvSpPr>
          <p:spPr bwMode="auto">
            <a:xfrm>
              <a:off x="1518834" y="3084999"/>
              <a:ext cx="5847307" cy="1022052"/>
            </a:xfrm>
            <a:custGeom>
              <a:avLst/>
              <a:gdLst>
                <a:gd name="connsiteX0" fmla="*/ 0 w 5847307"/>
                <a:gd name="connsiteY0" fmla="*/ 386621 h 1022052"/>
                <a:gd name="connsiteX1" fmla="*/ 2355742 w 5847307"/>
                <a:gd name="connsiteY1" fmla="*/ 14662 h 1022052"/>
                <a:gd name="connsiteX2" fmla="*/ 5579390 w 5847307"/>
                <a:gd name="connsiteY2" fmla="*/ 169645 h 1022052"/>
                <a:gd name="connsiteX3" fmla="*/ 5439905 w 5847307"/>
                <a:gd name="connsiteY3" fmla="*/ 1022052 h 102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7307" h="1022052">
                  <a:moveTo>
                    <a:pt x="0" y="386621"/>
                  </a:moveTo>
                  <a:cubicBezTo>
                    <a:pt x="712922" y="218723"/>
                    <a:pt x="1425844" y="50825"/>
                    <a:pt x="2355742" y="14662"/>
                  </a:cubicBezTo>
                  <a:cubicBezTo>
                    <a:pt x="3285640" y="-21501"/>
                    <a:pt x="5065363" y="1747"/>
                    <a:pt x="5579390" y="169645"/>
                  </a:cubicBezTo>
                  <a:cubicBezTo>
                    <a:pt x="6093417" y="337543"/>
                    <a:pt x="5766661" y="679797"/>
                    <a:pt x="5439905" y="1022052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32428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53400" y="4495800"/>
            <a:ext cx="381000" cy="533400"/>
            <a:chOff x="7239000" y="4495800"/>
            <a:chExt cx="381000" cy="5334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7239000" y="44958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239000" y="45382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4477833"/>
            <a:ext cx="6296197" cy="1770567"/>
            <a:chOff x="2057400" y="4308529"/>
            <a:chExt cx="6296197" cy="1770567"/>
          </a:xfrm>
        </p:grpSpPr>
        <p:sp>
          <p:nvSpPr>
            <p:cNvPr id="9" name="Freeform 8"/>
            <p:cNvSpPr/>
            <p:nvPr/>
          </p:nvSpPr>
          <p:spPr bwMode="auto">
            <a:xfrm>
              <a:off x="2382274" y="4308529"/>
              <a:ext cx="5971323" cy="1770567"/>
            </a:xfrm>
            <a:custGeom>
              <a:avLst/>
              <a:gdLst>
                <a:gd name="connsiteX0" fmla="*/ 4979421 w 5971323"/>
                <a:gd name="connsiteY0" fmla="*/ 805912 h 1770567"/>
                <a:gd name="connsiteX1" fmla="*/ 5599353 w 5971323"/>
                <a:gd name="connsiteY1" fmla="*/ 1084881 h 1770567"/>
                <a:gd name="connsiteX2" fmla="*/ 5599353 w 5971323"/>
                <a:gd name="connsiteY2" fmla="*/ 1627322 h 1770567"/>
                <a:gd name="connsiteX3" fmla="*/ 903367 w 5971323"/>
                <a:gd name="connsiteY3" fmla="*/ 1627322 h 1770567"/>
                <a:gd name="connsiteX4" fmla="*/ 4465 w 5971323"/>
                <a:gd name="connsiteY4" fmla="*/ 0 h 177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1323" h="1770567">
                  <a:moveTo>
                    <a:pt x="4979421" y="805912"/>
                  </a:moveTo>
                  <a:cubicBezTo>
                    <a:pt x="5237726" y="876945"/>
                    <a:pt x="5496031" y="947979"/>
                    <a:pt x="5599353" y="1084881"/>
                  </a:cubicBezTo>
                  <a:cubicBezTo>
                    <a:pt x="5702675" y="1221783"/>
                    <a:pt x="6382017" y="1536915"/>
                    <a:pt x="5599353" y="1627322"/>
                  </a:cubicBezTo>
                  <a:cubicBezTo>
                    <a:pt x="4816689" y="1717729"/>
                    <a:pt x="1835848" y="1898542"/>
                    <a:pt x="903367" y="1627322"/>
                  </a:cubicBezTo>
                  <a:cubicBezTo>
                    <a:pt x="-29114" y="1356102"/>
                    <a:pt x="-12325" y="678051"/>
                    <a:pt x="4465" y="0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4800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67187" y="4417017"/>
            <a:ext cx="3609814" cy="1506375"/>
            <a:chOff x="2867186" y="4417017"/>
            <a:chExt cx="4097707" cy="1506375"/>
          </a:xfrm>
        </p:grpSpPr>
        <p:sp>
          <p:nvSpPr>
            <p:cNvPr id="10" name="Freeform 9"/>
            <p:cNvSpPr/>
            <p:nvPr/>
          </p:nvSpPr>
          <p:spPr bwMode="auto">
            <a:xfrm>
              <a:off x="2867186" y="4417017"/>
              <a:ext cx="4097707" cy="1506375"/>
            </a:xfrm>
            <a:custGeom>
              <a:avLst/>
              <a:gdLst>
                <a:gd name="connsiteX0" fmla="*/ 4091553 w 4097707"/>
                <a:gd name="connsiteY0" fmla="*/ 883403 h 1506375"/>
                <a:gd name="connsiteX1" fmla="*/ 3642102 w 4097707"/>
                <a:gd name="connsiteY1" fmla="*/ 1410346 h 1506375"/>
                <a:gd name="connsiteX2" fmla="*/ 1193370 w 4097707"/>
                <a:gd name="connsiteY2" fmla="*/ 1363851 h 1506375"/>
                <a:gd name="connsiteX3" fmla="*/ 0 w 4097707"/>
                <a:gd name="connsiteY3" fmla="*/ 0 h 15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7707" h="1506375">
                  <a:moveTo>
                    <a:pt x="4091553" y="883403"/>
                  </a:moveTo>
                  <a:cubicBezTo>
                    <a:pt x="4108342" y="1106837"/>
                    <a:pt x="4125132" y="1330271"/>
                    <a:pt x="3642102" y="1410346"/>
                  </a:cubicBezTo>
                  <a:cubicBezTo>
                    <a:pt x="3159072" y="1490421"/>
                    <a:pt x="1800387" y="1598909"/>
                    <a:pt x="1193370" y="1363851"/>
                  </a:cubicBezTo>
                  <a:cubicBezTo>
                    <a:pt x="586353" y="1128793"/>
                    <a:pt x="0" y="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4724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Preparing Parameters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caller's stack frame (prior to the call) will logically reflect the current state of the caller's execution.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492984"/>
            <a:ext cx="37338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553200" y="4924961"/>
            <a:ext cx="1790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caller's frame before parameters are set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5249"/>
              </p:ext>
            </p:extLst>
          </p:nvPr>
        </p:nvGraphicFramePr>
        <p:xfrm>
          <a:off x="4800600" y="2590800"/>
          <a:ext cx="3810000" cy="222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caller frame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40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Preparing Parameters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first </a:t>
            </a:r>
            <a:r>
              <a:rPr lang="en-US" sz="2000" b="1" dirty="0" smtClean="0"/>
              <a:t>6</a:t>
            </a:r>
            <a:r>
              <a:rPr lang="en-US" sz="2000" dirty="0"/>
              <a:t> </a:t>
            </a:r>
            <a:r>
              <a:rPr lang="en-US" sz="2000" dirty="0" smtClean="0"/>
              <a:t>parameters are passed in registers, parameters 7 and up are passed on the stack. While there’s are only 2 parameters in this example, note order of (unneeded) parameters on the stack</a:t>
            </a:r>
            <a:r>
              <a:rPr lang="en-US" sz="2000" dirty="0"/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828800"/>
            <a:ext cx="37338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51497"/>
              </p:ext>
            </p:extLst>
          </p:nvPr>
        </p:nvGraphicFramePr>
        <p:xfrm>
          <a:off x="4953000" y="1600200"/>
          <a:ext cx="3810000" cy="313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passed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value: argument n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passed value:  argument 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6667500" y="4953000"/>
            <a:ext cx="1790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caller's frame after parameters are set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97174"/>
              </p:ext>
            </p:extLst>
          </p:nvPr>
        </p:nvGraphicFramePr>
        <p:xfrm>
          <a:off x="1295400" y="4267200"/>
          <a:ext cx="2112963" cy="222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rcx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47800" y="35814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1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Assembly View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52431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usual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contortions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room on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stack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locals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passed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values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$16,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$7,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$12, -8(%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-8(%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esi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edi</a:t>
            </a:r>
            <a:endParaRPr lang="cs-CZ" sz="1800" dirty="0" smtClean="0">
              <a:latin typeface="Courier New"/>
              <a:cs typeface="Courier New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1219200" y="4343400"/>
            <a:ext cx="152400" cy="457200"/>
          </a:xfrm>
          <a:prstGeom prst="leftBrac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762000" y="4572000"/>
            <a:ext cx="5164500" cy="1851838"/>
          </a:xfrm>
          <a:custGeom>
            <a:avLst/>
            <a:gdLst>
              <a:gd name="connsiteX0" fmla="*/ 424860 w 5164500"/>
              <a:gd name="connsiteY0" fmla="*/ 0 h 1851838"/>
              <a:gd name="connsiteX1" fmla="*/ 43860 w 5164500"/>
              <a:gd name="connsiteY1" fmla="*/ 320040 h 1851838"/>
              <a:gd name="connsiteX2" fmla="*/ 455340 w 5164500"/>
              <a:gd name="connsiteY2" fmla="*/ 1234440 h 1851838"/>
              <a:gd name="connsiteX3" fmla="*/ 4006260 w 5164500"/>
              <a:gd name="connsiteY3" fmla="*/ 1844040 h 1851838"/>
              <a:gd name="connsiteX4" fmla="*/ 5164500 w 5164500"/>
              <a:gd name="connsiteY4" fmla="*/ 1524000 h 185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4500" h="1851838">
                <a:moveTo>
                  <a:pt x="424860" y="0"/>
                </a:moveTo>
                <a:cubicBezTo>
                  <a:pt x="231820" y="57150"/>
                  <a:pt x="38780" y="114300"/>
                  <a:pt x="43860" y="320040"/>
                </a:cubicBezTo>
                <a:cubicBezTo>
                  <a:pt x="48940" y="525780"/>
                  <a:pt x="-205060" y="980440"/>
                  <a:pt x="455340" y="1234440"/>
                </a:cubicBezTo>
                <a:cubicBezTo>
                  <a:pt x="1115740" y="1488440"/>
                  <a:pt x="3221400" y="1795780"/>
                  <a:pt x="4006260" y="1844040"/>
                </a:cubicBezTo>
                <a:cubicBezTo>
                  <a:pt x="4791120" y="1892300"/>
                  <a:pt x="4977810" y="1708150"/>
                  <a:pt x="5164500" y="152400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86898"/>
              </p:ext>
            </p:extLst>
          </p:nvPr>
        </p:nvGraphicFramePr>
        <p:xfrm>
          <a:off x="5791200" y="5334000"/>
          <a:ext cx="2112963" cy="7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019800" y="609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3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Jumping In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jump into the called procedure by using the assembly instruction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135082"/>
            <a:ext cx="8153400" cy="230832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     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follows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the code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shown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previously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smtClean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edx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esi</a:t>
            </a:r>
            <a:endParaRPr lang="cs-CZ" sz="1800" dirty="0">
              <a:latin typeface="Courier New"/>
              <a:cs typeface="Courier New"/>
            </a:endParaRP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edi</a:t>
            </a:r>
            <a:endParaRPr lang="cs-CZ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call    </a:t>
            </a:r>
            <a:r>
              <a:rPr lang="en-US" sz="1800" dirty="0">
                <a:latin typeface="Courier New"/>
                <a:cs typeface="Courier New"/>
              </a:rPr>
              <a:t>max</a:t>
            </a: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-12(%</a:t>
            </a:r>
            <a:r>
              <a:rPr lang="cs-CZ" sz="1800" dirty="0" err="1">
                <a:latin typeface="Courier New"/>
                <a:cs typeface="Courier New"/>
              </a:rPr>
              <a:t>rbp</a:t>
            </a:r>
            <a:r>
              <a:rPr lang="cs-CZ" sz="1800" dirty="0">
                <a:latin typeface="Courier New"/>
                <a:cs typeface="Courier New"/>
              </a:rPr>
              <a:t>)</a:t>
            </a:r>
            <a:r>
              <a:rPr lang="fr-FR" sz="1800" dirty="0" smtClean="0">
                <a:latin typeface="Courier New"/>
                <a:cs typeface="Courier New"/>
              </a:rPr>
              <a:t>)</a:t>
            </a:r>
            <a:endParaRPr lang="fr-FR" sz="1800" dirty="0">
              <a:latin typeface="Courier New"/>
              <a:cs typeface="Courier New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810000"/>
            <a:ext cx="449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0" indent="-914400">
              <a:tabLst>
                <a:tab pos="466725" algn="l"/>
              </a:tabLst>
            </a:pPr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000" dirty="0" smtClean="0"/>
              <a:t> instruction has two effects: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1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000" dirty="0" smtClean="0"/>
              <a:t> the address of the next instruction in the caller onto the stack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2	put the address represented by the symbol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dirty="0" smtClean="0"/>
              <a:t> into the PC</a:t>
            </a:r>
            <a:endParaRPr lang="en-US" sz="20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29400" y="6019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58632"/>
              </p:ext>
            </p:extLst>
          </p:nvPr>
        </p:nvGraphicFramePr>
        <p:xfrm>
          <a:off x="4686300" y="3048000"/>
          <a:ext cx="40767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455"/>
                <a:gridCol w="2673245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206121" y="2684206"/>
            <a:ext cx="5737480" cy="3475828"/>
          </a:xfrm>
          <a:custGeom>
            <a:avLst/>
            <a:gdLst>
              <a:gd name="connsiteX0" fmla="*/ 988499 w 5943957"/>
              <a:gd name="connsiteY0" fmla="*/ 0 h 3475828"/>
              <a:gd name="connsiteX1" fmla="*/ 236332 w 5943957"/>
              <a:gd name="connsiteY1" fmla="*/ 899652 h 3475828"/>
              <a:gd name="connsiteX2" fmla="*/ 162590 w 5943957"/>
              <a:gd name="connsiteY2" fmla="*/ 2492478 h 3475828"/>
              <a:gd name="connsiteX3" fmla="*/ 2271609 w 5943957"/>
              <a:gd name="connsiteY3" fmla="*/ 3451123 h 3475828"/>
              <a:gd name="connsiteX4" fmla="*/ 5943957 w 5943957"/>
              <a:gd name="connsiteY4" fmla="*/ 3244646 h 347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957" h="3475828">
                <a:moveTo>
                  <a:pt x="988499" y="0"/>
                </a:moveTo>
                <a:cubicBezTo>
                  <a:pt x="681241" y="242119"/>
                  <a:pt x="373983" y="484239"/>
                  <a:pt x="236332" y="899652"/>
                </a:cubicBezTo>
                <a:cubicBezTo>
                  <a:pt x="98681" y="1315065"/>
                  <a:pt x="-176623" y="2067233"/>
                  <a:pt x="162590" y="2492478"/>
                </a:cubicBezTo>
                <a:cubicBezTo>
                  <a:pt x="501803" y="2917723"/>
                  <a:pt x="1308048" y="3325762"/>
                  <a:pt x="2271609" y="3451123"/>
                </a:cubicBezTo>
                <a:cubicBezTo>
                  <a:pt x="3235170" y="3576484"/>
                  <a:pt x="5860383" y="3180736"/>
                  <a:pt x="5943957" y="3244646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6019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7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22412</TotalTime>
  <Words>1236</Words>
  <Application>Microsoft Macintosh PowerPoint</Application>
  <PresentationFormat>Overhead</PresentationFormat>
  <Paragraphs>448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Professional</vt:lpstr>
      <vt:lpstr>Credits and Disclaimers</vt:lpstr>
      <vt:lpstr>Stack Operations: push</vt:lpstr>
      <vt:lpstr>Stack Operations: pop</vt:lpstr>
      <vt:lpstr>C Code</vt:lpstr>
      <vt:lpstr>Logical Steps in a Procedure Call</vt:lpstr>
      <vt:lpstr>Preparing Parameters</vt:lpstr>
      <vt:lpstr>Preparing Parameters</vt:lpstr>
      <vt:lpstr>Assembly View</vt:lpstr>
      <vt:lpstr>Jumping In</vt:lpstr>
      <vt:lpstr>Called Procedure Overview</vt:lpstr>
      <vt:lpstr>Local Stack Setup</vt:lpstr>
      <vt:lpstr>The Computations</vt:lpstr>
      <vt:lpstr>Returning a Value</vt:lpstr>
      <vt:lpstr>Preparing to Leave</vt:lpstr>
      <vt:lpstr>Preparing to Leave</vt:lpstr>
      <vt:lpstr>Jumping Back</vt:lpstr>
      <vt:lpstr>Stack Summary</vt:lpstr>
      <vt:lpstr>Stack Summary</vt:lpstr>
      <vt:lpstr>Stack Summary</vt:lpstr>
      <vt:lpstr>Stack Summary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464</cp:revision>
  <cp:lastPrinted>2012-10-16T15:42:54Z</cp:lastPrinted>
  <dcterms:created xsi:type="dcterms:W3CDTF">1998-08-05T19:51:03Z</dcterms:created>
  <dcterms:modified xsi:type="dcterms:W3CDTF">2017-01-17T02:14:19Z</dcterms:modified>
</cp:coreProperties>
</file>