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07" r:id="rId2"/>
    <p:sldId id="268" r:id="rId3"/>
    <p:sldId id="279" r:id="rId4"/>
    <p:sldId id="280" r:id="rId5"/>
    <p:sldId id="304" r:id="rId6"/>
    <p:sldId id="298" r:id="rId7"/>
    <p:sldId id="299" r:id="rId8"/>
    <p:sldId id="269" r:id="rId9"/>
    <p:sldId id="290" r:id="rId10"/>
    <p:sldId id="305" r:id="rId11"/>
    <p:sldId id="270" r:id="rId12"/>
    <p:sldId id="281" r:id="rId13"/>
    <p:sldId id="282" r:id="rId14"/>
    <p:sldId id="308" r:id="rId15"/>
    <p:sldId id="283" r:id="rId16"/>
    <p:sldId id="284" r:id="rId17"/>
    <p:sldId id="285" r:id="rId18"/>
    <p:sldId id="300" r:id="rId19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99"/>
    <a:srgbClr val="CCFF66"/>
    <a:srgbClr val="6699FF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476" autoAdjust="0"/>
  </p:normalViewPr>
  <p:slideViewPr>
    <p:cSldViewPr>
      <p:cViewPr varScale="1">
        <p:scale>
          <a:sx n="75" d="100"/>
          <a:sy n="75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81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77000" y="152400"/>
            <a:ext cx="198222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>
                <a:latin typeface="Arial" pitchFamily="34" charset="0"/>
                <a:cs typeface="Arial" pitchFamily="34" charset="0"/>
              </a:rPr>
              <a:t>Assembly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©2005-2012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15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270338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t1 = x + y;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t2 = z*48;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t3 = t1 &amp; 0xFFFF;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t4 = t2 * t3;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13514"/>
              </p:ext>
            </p:extLst>
          </p:nvPr>
        </p:nvGraphicFramePr>
        <p:xfrm>
          <a:off x="4038600" y="1600200"/>
          <a:ext cx="4038600" cy="370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308"/>
                <a:gridCol w="2485292"/>
              </a:tblGrid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 address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89" name="TextBox 6"/>
          <p:cNvSpPr txBox="1">
            <a:spLocks noChangeArrowheads="1"/>
          </p:cNvSpPr>
          <p:nvPr/>
        </p:nvSpPr>
        <p:spPr bwMode="auto">
          <a:xfrm>
            <a:off x="6515100" y="1200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05800" y="2438400"/>
            <a:ext cx="690264" cy="2003425"/>
            <a:chOff x="8229601" y="3657600"/>
            <a:chExt cx="690264" cy="2003425"/>
          </a:xfrm>
        </p:grpSpPr>
        <p:sp>
          <p:nvSpPr>
            <p:cNvPr id="7" name="TextBox 6"/>
            <p:cNvSpPr txBox="1"/>
            <p:nvPr/>
          </p:nvSpPr>
          <p:spPr>
            <a:xfrm>
              <a:off x="8458200" y="3657600"/>
              <a:ext cx="461665" cy="200342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autos within </a:t>
              </a:r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fn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ight Brace 8"/>
            <p:cNvSpPr/>
            <p:nvPr/>
          </p:nvSpPr>
          <p:spPr bwMode="auto">
            <a:xfrm>
              <a:off x="8229601" y="3875087"/>
              <a:ext cx="116164" cy="14589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3164681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first 6 function arguments are passed in registers, additional arguments are passed on the stack.  </a:t>
            </a:r>
          </a:p>
          <a:p>
            <a:endParaRPr lang="en-US" sz="1800" dirty="0"/>
          </a:p>
          <a:p>
            <a:r>
              <a:rPr lang="en-US" sz="1800" dirty="0" smtClean="0"/>
              <a:t>The arguments stored in registers are often moved somewhere else on the stack before any computations. </a:t>
            </a:r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181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Times New Roman"/>
                <a:cs typeface="Times New Roman"/>
              </a:rPr>
              <a:t>In this example: 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>
                <a:latin typeface="Courier New"/>
                <a:cs typeface="Courier New"/>
              </a:rPr>
              <a:t>x</a:t>
            </a:r>
            <a:r>
              <a:rPr lang="en-US" sz="1800" dirty="0">
                <a:latin typeface="Times New Roman"/>
                <a:cs typeface="Times New Roman"/>
              </a:rPr>
              <a:t> is passed in register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edi</a:t>
            </a:r>
            <a:r>
              <a:rPr lang="en-US" sz="1800" dirty="0">
                <a:latin typeface="Times New Roman"/>
                <a:cs typeface="Times New Roman"/>
              </a:rPr>
              <a:t> and is moved to </a:t>
            </a:r>
            <a:r>
              <a:rPr lang="en-US" sz="1800" dirty="0">
                <a:latin typeface="Courier New"/>
                <a:cs typeface="Courier New"/>
              </a:rPr>
              <a:t>-20(%</a:t>
            </a:r>
            <a:r>
              <a:rPr lang="en-US" sz="1800" dirty="0" err="1">
                <a:latin typeface="Courier New"/>
                <a:cs typeface="Courier New"/>
              </a:rPr>
              <a:t>rbp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is </a:t>
            </a:r>
            <a:r>
              <a:rPr lang="en-US" sz="1800" dirty="0" smtClean="0">
                <a:latin typeface="Times New Roman"/>
                <a:cs typeface="Times New Roman"/>
              </a:rPr>
              <a:t>passed in register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esi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and is </a:t>
            </a:r>
            <a:r>
              <a:rPr lang="en-US" sz="1800" dirty="0">
                <a:latin typeface="Times New Roman"/>
                <a:cs typeface="Times New Roman"/>
              </a:rPr>
              <a:t>moved to </a:t>
            </a:r>
            <a:r>
              <a:rPr lang="en-US" sz="1800" dirty="0">
                <a:latin typeface="Courier New"/>
                <a:cs typeface="Courier New"/>
              </a:rPr>
              <a:t>-24</a:t>
            </a:r>
            <a:r>
              <a:rPr lang="en-US" sz="1800" dirty="0" smtClean="0">
                <a:latin typeface="Courier New"/>
                <a:cs typeface="Courier New"/>
              </a:rPr>
              <a:t>(%</a:t>
            </a:r>
            <a:r>
              <a:rPr lang="en-US" sz="1800" dirty="0" err="1">
                <a:latin typeface="Courier New"/>
                <a:cs typeface="Courier New"/>
              </a:rPr>
              <a:t>rbp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latin typeface="Courier New"/>
                <a:cs typeface="Courier New"/>
              </a:rPr>
              <a:t>z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is passed in register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edx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and is moved to </a:t>
            </a:r>
            <a:r>
              <a:rPr lang="en-US" sz="1800" dirty="0">
                <a:latin typeface="Courier New"/>
                <a:cs typeface="Courier New"/>
              </a:rPr>
              <a:t>-</a:t>
            </a:r>
            <a:r>
              <a:rPr lang="en-US" sz="1800" dirty="0" smtClean="0">
                <a:latin typeface="Courier New"/>
                <a:cs typeface="Courier New"/>
              </a:rPr>
              <a:t>28(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rbp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254750" y="5032375"/>
            <a:ext cx="2270937" cy="1280214"/>
          </a:xfrm>
          <a:custGeom>
            <a:avLst/>
            <a:gdLst>
              <a:gd name="connsiteX0" fmla="*/ 0 w 2270937"/>
              <a:gd name="connsiteY0" fmla="*/ 1174750 h 1280214"/>
              <a:gd name="connsiteX1" fmla="*/ 1873250 w 2270937"/>
              <a:gd name="connsiteY1" fmla="*/ 1222375 h 1280214"/>
              <a:gd name="connsiteX2" fmla="*/ 2270125 w 2270937"/>
              <a:gd name="connsiteY2" fmla="*/ 476250 h 1280214"/>
              <a:gd name="connsiteX3" fmla="*/ 1984375 w 2270937"/>
              <a:gd name="connsiteY3" fmla="*/ 0 h 128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0937" h="1280214">
                <a:moveTo>
                  <a:pt x="0" y="1174750"/>
                </a:moveTo>
                <a:cubicBezTo>
                  <a:pt x="747448" y="1256771"/>
                  <a:pt x="1494896" y="1338792"/>
                  <a:pt x="1873250" y="1222375"/>
                </a:cubicBezTo>
                <a:cubicBezTo>
                  <a:pt x="2251604" y="1105958"/>
                  <a:pt x="2251604" y="679979"/>
                  <a:pt x="2270125" y="476250"/>
                </a:cubicBezTo>
                <a:cubicBezTo>
                  <a:pt x="2288646" y="272521"/>
                  <a:pt x="1984375" y="0"/>
                  <a:pt x="1984375" y="0"/>
                </a:cubicBezTo>
              </a:path>
            </a:pathLst>
          </a:custGeom>
          <a:noFill/>
          <a:ln w="34925">
            <a:solidFill>
              <a:srgbClr val="3366FF"/>
            </a:solidFill>
            <a:tailEnd type="stealth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5715000" y="762000"/>
            <a:ext cx="3124200" cy="1631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 20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y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t1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4</a:t>
            </a:r>
          </a:p>
        </p:txBody>
      </p:sp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990600" y="3429000"/>
            <a:ext cx="6019800" cy="175432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  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	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x + y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 # t1 = x + y</a:t>
            </a:r>
          </a:p>
        </p:txBody>
      </p:sp>
      <p:sp>
        <p:nvSpPr>
          <p:cNvPr id="28678" name="Freeform 11"/>
          <p:cNvSpPr>
            <a:spLocks/>
          </p:cNvSpPr>
          <p:nvPr/>
        </p:nvSpPr>
        <p:spPr bwMode="auto">
          <a:xfrm>
            <a:off x="468313" y="1511300"/>
            <a:ext cx="465137" cy="2184400"/>
          </a:xfrm>
          <a:custGeom>
            <a:avLst/>
            <a:gdLst>
              <a:gd name="T0" fmla="*/ 465328 w 464946"/>
              <a:gd name="T1" fmla="*/ 0 h 2184785"/>
              <a:gd name="T2" fmla="*/ 129150 w 464946"/>
              <a:gd name="T3" fmla="*/ 1007350 h 2184785"/>
              <a:gd name="T4" fmla="*/ 17091 w 464946"/>
              <a:gd name="T5" fmla="*/ 1996047 h 2184785"/>
              <a:gd name="T6" fmla="*/ 465328 w 464946"/>
              <a:gd name="T7" fmla="*/ 2182593 h 21847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4946" h="2184785">
                <a:moveTo>
                  <a:pt x="464946" y="0"/>
                </a:moveTo>
                <a:cubicBezTo>
                  <a:pt x="334317" y="337457"/>
                  <a:pt x="203689" y="674914"/>
                  <a:pt x="129044" y="1007706"/>
                </a:cubicBezTo>
                <a:cubicBezTo>
                  <a:pt x="54399" y="1340498"/>
                  <a:pt x="-38907" y="1800808"/>
                  <a:pt x="17077" y="1996751"/>
                </a:cubicBezTo>
                <a:cubicBezTo>
                  <a:pt x="73061" y="2192694"/>
                  <a:pt x="269003" y="2188028"/>
                  <a:pt x="464946" y="2183363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5684838" y="762000"/>
            <a:ext cx="31242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z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- 28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t2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8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685800" y="3495675"/>
            <a:ext cx="8153400" cy="17541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-28(%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 + z = 2z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2z + z = 3z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$4,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(3z) &lt;&lt; 4 = 3z*16 = 48z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t2 = 48z</a:t>
            </a:r>
          </a:p>
        </p:txBody>
      </p:sp>
      <p:sp>
        <p:nvSpPr>
          <p:cNvPr id="29702" name="Freeform 1"/>
          <p:cNvSpPr>
            <a:spLocks/>
          </p:cNvSpPr>
          <p:nvPr/>
        </p:nvSpPr>
        <p:spPr bwMode="auto">
          <a:xfrm>
            <a:off x="412750" y="1782763"/>
            <a:ext cx="485775" cy="1657350"/>
          </a:xfrm>
          <a:custGeom>
            <a:avLst/>
            <a:gdLst>
              <a:gd name="T0" fmla="*/ 486869 w 486869"/>
              <a:gd name="T1" fmla="*/ 0 h 1658319"/>
              <a:gd name="T2" fmla="*/ 6421 w 486869"/>
              <a:gd name="T3" fmla="*/ 1007390 h 1658319"/>
              <a:gd name="T4" fmla="*/ 254394 w 486869"/>
              <a:gd name="T5" fmla="*/ 1658319 h 16583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6869" h="1658319">
                <a:moveTo>
                  <a:pt x="486869" y="0"/>
                </a:moveTo>
                <a:cubicBezTo>
                  <a:pt x="266018" y="365502"/>
                  <a:pt x="45167" y="731004"/>
                  <a:pt x="6421" y="1007390"/>
                </a:cubicBezTo>
                <a:cubicBezTo>
                  <a:pt x="-32325" y="1283776"/>
                  <a:pt x="111034" y="1471047"/>
                  <a:pt x="254394" y="165831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5715000" y="762000"/>
            <a:ext cx="31242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t1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4</a:t>
            </a:r>
          </a:p>
          <a:p>
            <a:pPr marL="0"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t3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- 12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1066800" y="3592513"/>
            <a:ext cx="77724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movzwl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 &amp; 0xFFFF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t3 = t1 &amp; 0xFFFF</a:t>
            </a:r>
          </a:p>
        </p:txBody>
      </p:sp>
      <p:sp>
        <p:nvSpPr>
          <p:cNvPr id="32774" name="Freeform 1"/>
          <p:cNvSpPr>
            <a:spLocks/>
          </p:cNvSpPr>
          <p:nvPr/>
        </p:nvSpPr>
        <p:spPr bwMode="auto">
          <a:xfrm>
            <a:off x="450850" y="2030413"/>
            <a:ext cx="525463" cy="1735137"/>
          </a:xfrm>
          <a:custGeom>
            <a:avLst/>
            <a:gdLst>
              <a:gd name="T0" fmla="*/ 463801 w 525794"/>
              <a:gd name="T1" fmla="*/ 0 h 1735810"/>
              <a:gd name="T2" fmla="*/ 29848 w 525794"/>
              <a:gd name="T3" fmla="*/ 542441 h 1735810"/>
              <a:gd name="T4" fmla="*/ 91842 w 525794"/>
              <a:gd name="T5" fmla="*/ 1410346 h 1735810"/>
              <a:gd name="T6" fmla="*/ 525794 w 525794"/>
              <a:gd name="T7" fmla="*/ 1735810 h 17358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5794" h="1735810">
                <a:moveTo>
                  <a:pt x="463801" y="0"/>
                </a:moveTo>
                <a:cubicBezTo>
                  <a:pt x="277821" y="153691"/>
                  <a:pt x="91841" y="307383"/>
                  <a:pt x="29848" y="542441"/>
                </a:cubicBezTo>
                <a:cubicBezTo>
                  <a:pt x="-32145" y="777499"/>
                  <a:pt x="9184" y="1211451"/>
                  <a:pt x="91842" y="1410346"/>
                </a:cubicBezTo>
                <a:cubicBezTo>
                  <a:pt x="174500" y="1609241"/>
                  <a:pt x="350147" y="1672525"/>
                  <a:pt x="525794" y="173581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Aside:  </a:t>
            </a:r>
            <a:r>
              <a:rPr lang="en-US" dirty="0" err="1" smtClean="0"/>
              <a:t>movzwl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610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You </a:t>
            </a:r>
            <a:r>
              <a:rPr lang="en-US" sz="2000" dirty="0" smtClean="0"/>
              <a:t>may have noticed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movzwl</a:t>
            </a:r>
            <a:r>
              <a:rPr lang="en-US" sz="2000" dirty="0" smtClean="0"/>
              <a:t> </a:t>
            </a:r>
            <a:r>
              <a:rPr lang="en-US" sz="2000" dirty="0"/>
              <a:t>instruction: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990600" y="1295400"/>
            <a:ext cx="78486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movzwl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 &amp; 0xFFFF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This moves a zero extended (z) word (16 bits) stored in </a:t>
            </a:r>
            <a:r>
              <a:rPr lang="en-US" sz="2000" dirty="0" smtClean="0">
                <a:latin typeface="Courier New"/>
                <a:cs typeface="Courier New"/>
              </a:rPr>
              <a:t>%ax</a:t>
            </a:r>
            <a:r>
              <a:rPr lang="en-US" sz="2000" dirty="0"/>
              <a:t> </a:t>
            </a:r>
            <a:r>
              <a:rPr lang="en-US" sz="2000" dirty="0" smtClean="0"/>
              <a:t>to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eax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And is equivalent to </a:t>
            </a:r>
            <a:r>
              <a:rPr lang="en-US" sz="2000" dirty="0" smtClean="0">
                <a:latin typeface="Courier New"/>
                <a:cs typeface="Courier New"/>
              </a:rPr>
              <a:t>t1 &amp; 0xFFFF </a:t>
            </a:r>
            <a:r>
              <a:rPr lang="en-US" sz="2000" dirty="0" smtClean="0"/>
              <a:t>since that will zero out the high 16 bits in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eax</a:t>
            </a:r>
            <a:r>
              <a:rPr lang="en-US" sz="2000" dirty="0" smtClean="0"/>
              <a:t> preserving the rest.</a:t>
            </a:r>
            <a:endParaRPr lang="en-US" sz="2000" dirty="0">
              <a:cs typeface="Courier New" pitchFamily="49" charset="0"/>
            </a:endParaRPr>
          </a:p>
          <a:p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We'll see other versions of this instruction later. There are different sizes (</a:t>
            </a:r>
            <a:r>
              <a:rPr lang="en-US" sz="2000" dirty="0" err="1" smtClean="0">
                <a:latin typeface="Courier New"/>
                <a:cs typeface="Courier New"/>
              </a:rPr>
              <a:t>movzb</a:t>
            </a:r>
            <a:r>
              <a:rPr lang="en-US" sz="2000" dirty="0" smtClean="0">
                <a:cs typeface="Courier New" pitchFamily="49" charset="0"/>
              </a:rPr>
              <a:t>) and there’s are signed variants (</a:t>
            </a:r>
            <a:r>
              <a:rPr lang="en-US" sz="2000" dirty="0" err="1" smtClean="0">
                <a:latin typeface="Courier New"/>
                <a:cs typeface="Courier New"/>
              </a:rPr>
              <a:t>movsb</a:t>
            </a:r>
            <a:r>
              <a:rPr lang="en-US" sz="2000" dirty="0" smtClean="0">
                <a:cs typeface="Courier New" pitchFamily="49" charset="0"/>
              </a:rPr>
              <a:t>).</a:t>
            </a:r>
          </a:p>
          <a:p>
            <a:endParaRPr lang="en-US" sz="2000" dirty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In this case, </a:t>
            </a:r>
            <a:r>
              <a:rPr lang="en-US" sz="2000" dirty="0" err="1" smtClean="0">
                <a:latin typeface="Courier New"/>
                <a:cs typeface="Courier New"/>
              </a:rPr>
              <a:t>movzwl</a:t>
            </a:r>
            <a:r>
              <a:rPr lang="en-US" sz="2000" dirty="0" smtClean="0">
                <a:cs typeface="Courier New" pitchFamily="49" charset="0"/>
              </a:rPr>
              <a:t> apparently offered a performance (or some other) advantage.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5715000" y="762000"/>
            <a:ext cx="3124200" cy="1631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8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- 12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t4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- 16</a:t>
            </a: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914400" y="3668713"/>
            <a:ext cx="75438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 * t3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-16(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t4 = t2 * t3</a:t>
            </a:r>
          </a:p>
        </p:txBody>
      </p:sp>
      <p:sp>
        <p:nvSpPr>
          <p:cNvPr id="33798" name="Freeform 1"/>
          <p:cNvSpPr>
            <a:spLocks/>
          </p:cNvSpPr>
          <p:nvPr/>
        </p:nvSpPr>
        <p:spPr bwMode="auto">
          <a:xfrm>
            <a:off x="458788" y="2309813"/>
            <a:ext cx="471487" cy="1657350"/>
          </a:xfrm>
          <a:custGeom>
            <a:avLst/>
            <a:gdLst>
              <a:gd name="T0" fmla="*/ 471775 w 471775"/>
              <a:gd name="T1" fmla="*/ 0 h 1658319"/>
              <a:gd name="T2" fmla="*/ 53321 w 471775"/>
              <a:gd name="T3" fmla="*/ 650929 h 1658319"/>
              <a:gd name="T4" fmla="*/ 37823 w 471775"/>
              <a:gd name="T5" fmla="*/ 1255363 h 1658319"/>
              <a:gd name="T6" fmla="*/ 347789 w 471775"/>
              <a:gd name="T7" fmla="*/ 1658319 h 16583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1775" h="1658319">
                <a:moveTo>
                  <a:pt x="471775" y="0"/>
                </a:moveTo>
                <a:cubicBezTo>
                  <a:pt x="298710" y="220851"/>
                  <a:pt x="125646" y="441702"/>
                  <a:pt x="53321" y="650929"/>
                </a:cubicBezTo>
                <a:cubicBezTo>
                  <a:pt x="-19004" y="860156"/>
                  <a:pt x="-11255" y="1087465"/>
                  <a:pt x="37823" y="1255363"/>
                </a:cubicBezTo>
                <a:cubicBezTo>
                  <a:pt x="86901" y="1423261"/>
                  <a:pt x="347789" y="1658319"/>
                  <a:pt x="347789" y="165831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533400" y="774700"/>
            <a:ext cx="8382000" cy="480131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.file	"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arith.c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text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.type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@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save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old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frame pointer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move frame pointer to top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# move arguments x, y, and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-28(%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                 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-16(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set return value in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popq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; pop to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         # return to caller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.size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.-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arith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ident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"GCC: </a:t>
            </a:r>
            <a:r>
              <a:rPr lang="da-DK" sz="1800" dirty="0">
                <a:latin typeface="Courier New"/>
                <a:cs typeface="Courier New"/>
              </a:rPr>
              <a:t> (GNU) 4.8.3 20140911 </a:t>
            </a:r>
            <a:r>
              <a:rPr lang="da-DK" sz="1800" dirty="0" smtClean="0">
                <a:latin typeface="Courier New"/>
                <a:cs typeface="Courier New"/>
              </a:rPr>
              <a:t>...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.section     .note.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GNU-s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tack,"",@progbits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Assembled Code</a:t>
            </a:r>
          </a:p>
        </p:txBody>
      </p:sp>
      <p:sp>
        <p:nvSpPr>
          <p:cNvPr id="34820" name="TextBox 2"/>
          <p:cNvSpPr txBox="1">
            <a:spLocks noChangeArrowheads="1"/>
          </p:cNvSpPr>
          <p:nvPr/>
        </p:nvSpPr>
        <p:spPr bwMode="auto">
          <a:xfrm>
            <a:off x="4191000" y="4800600"/>
            <a:ext cx="4572000" cy="175432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t4 = t2 * t3;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4267200" y="881063"/>
            <a:ext cx="4343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-S -Wall -m32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arith.c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Assembled Code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533400" y="685800"/>
            <a:ext cx="81534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hr-HR" sz="1800" dirty="0">
                <a:latin typeface="Courier New"/>
                <a:cs typeface="Courier New"/>
              </a:rPr>
              <a:t>movl   </a:t>
            </a:r>
            <a:r>
              <a:rPr lang="hr-HR" sz="1800" dirty="0" smtClean="0">
                <a:latin typeface="Courier New"/>
                <a:cs typeface="Courier New"/>
              </a:rPr>
              <a:t>-</a:t>
            </a:r>
            <a:r>
              <a:rPr lang="hr-HR" sz="1800" dirty="0">
                <a:latin typeface="Courier New"/>
                <a:cs typeface="Courier New"/>
              </a:rPr>
              <a:t>24(%rbp), %eax</a:t>
            </a:r>
            <a:r>
              <a:rPr lang="fr-FR" sz="1800" dirty="0" smtClean="0">
                <a:latin typeface="Courier New"/>
                <a:cs typeface="Courier New"/>
              </a:rPr>
              <a:t>    # </a:t>
            </a:r>
            <a:r>
              <a:rPr lang="fr-FR" sz="1800" dirty="0" err="1">
                <a:latin typeface="Courier New"/>
                <a:cs typeface="Courier New"/>
              </a:rPr>
              <a:t>eax</a:t>
            </a:r>
            <a:r>
              <a:rPr lang="fr-FR" sz="1800" dirty="0">
                <a:latin typeface="Courier New"/>
                <a:cs typeface="Courier New"/>
              </a:rPr>
              <a:t> = y</a:t>
            </a:r>
          </a:p>
          <a:p>
            <a:r>
              <a:rPr lang="hr-HR" sz="1800" dirty="0">
                <a:latin typeface="Courier New"/>
                <a:cs typeface="Courier New"/>
              </a:rPr>
              <a:t>movl   </a:t>
            </a:r>
            <a:r>
              <a:rPr lang="hr-HR" sz="1800" dirty="0" smtClean="0">
                <a:latin typeface="Courier New"/>
                <a:cs typeface="Courier New"/>
              </a:rPr>
              <a:t>-</a:t>
            </a:r>
            <a:r>
              <a:rPr lang="hr-HR" sz="1800" dirty="0">
                <a:latin typeface="Courier New"/>
                <a:cs typeface="Courier New"/>
              </a:rPr>
              <a:t>20(%rbp), %edx</a:t>
            </a:r>
            <a:r>
              <a:rPr lang="fr-FR" sz="1800" dirty="0" smtClean="0">
                <a:latin typeface="Courier New"/>
                <a:cs typeface="Courier New"/>
              </a:rPr>
              <a:t>    # </a:t>
            </a:r>
            <a:r>
              <a:rPr lang="fr-FR" sz="1800" dirty="0" err="1">
                <a:latin typeface="Courier New"/>
                <a:cs typeface="Courier New"/>
              </a:rPr>
              <a:t>edx</a:t>
            </a:r>
            <a:r>
              <a:rPr lang="fr-FR" sz="1800" dirty="0">
                <a:latin typeface="Courier New"/>
                <a:cs typeface="Courier New"/>
              </a:rPr>
              <a:t> = x</a:t>
            </a:r>
          </a:p>
          <a:p>
            <a:r>
              <a:rPr lang="en-US" sz="1800" dirty="0" err="1">
                <a:latin typeface="Courier New"/>
                <a:cs typeface="Courier New"/>
              </a:rPr>
              <a:t>addl</a:t>
            </a:r>
            <a:r>
              <a:rPr lang="en-US" sz="1800" dirty="0">
                <a:latin typeface="Courier New"/>
                <a:cs typeface="Courier New"/>
              </a:rPr>
              <a:t>   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fr-FR" sz="1800" dirty="0" smtClean="0">
                <a:latin typeface="Courier New"/>
                <a:cs typeface="Courier New"/>
              </a:rPr>
              <a:t>         # </a:t>
            </a:r>
            <a:r>
              <a:rPr lang="fr-FR" sz="1800" dirty="0" err="1">
                <a:latin typeface="Courier New"/>
                <a:cs typeface="Courier New"/>
              </a:rPr>
              <a:t>eax</a:t>
            </a:r>
            <a:r>
              <a:rPr lang="fr-FR" sz="1800" dirty="0">
                <a:latin typeface="Courier New"/>
                <a:cs typeface="Courier New"/>
              </a:rPr>
              <a:t> = x + y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   # t1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= x + y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-28(%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 + z = 2z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2z + z = 3z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$4,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(3z) &lt;&lt; 4 = 3z*16 = 48z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t2 = 48z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4267200" y="4114800"/>
            <a:ext cx="4572000" cy="1754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Assembled Code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685800"/>
            <a:ext cx="6781800" cy="2585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ovzwl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 &amp; 0xFFFF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t3 = t1 &amp; 0xFFFF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 * t3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-16(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t4 = t2 * t3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9" name="TextBox 4"/>
          <p:cNvSpPr txBox="1">
            <a:spLocks noChangeArrowheads="1"/>
          </p:cNvSpPr>
          <p:nvPr/>
        </p:nvSpPr>
        <p:spPr bwMode="auto">
          <a:xfrm>
            <a:off x="4267200" y="2971800"/>
            <a:ext cx="4572000" cy="203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t3 = t1 &amp; 0xFFFF;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t4 = t2 * t3;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. . </a:t>
            </a:r>
            <a:r>
              <a:rPr lang="fr-FR" sz="1800" smtClean="0">
                <a:latin typeface="Courier New" pitchFamily="49" charset="0"/>
                <a:cs typeface="Courier New" pitchFamily="49" charset="0"/>
              </a:rPr>
              <a:t>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Shift Instructions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Shifting the representation of an integer </a:t>
            </a:r>
          </a:p>
          <a:p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 syntax!</a:t>
            </a: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(preserves sign)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(same as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(hi bits set to 0)</a:t>
            </a:r>
            <a:endParaRPr lang="en-US" sz="2000" i="1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Left Shifts and Multiplication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Shifting an integer operand to the left by k bits is equivalent to multiplying the operand's value by 2</a:t>
            </a:r>
            <a:r>
              <a:rPr lang="en-US" sz="2000" baseline="30000" dirty="0"/>
              <a:t>k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2*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3, %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8*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i="1" dirty="0"/>
          </a:p>
          <a:p>
            <a:r>
              <a:rPr lang="en-US" sz="2000" dirty="0" smtClean="0"/>
              <a:t>For example:</a:t>
            </a:r>
            <a:endParaRPr lang="en-US" sz="2000" dirty="0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1000" y="5056525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Since </a:t>
            </a:r>
            <a:r>
              <a:rPr lang="en-US" sz="2000" dirty="0"/>
              <a:t>general multiplication is much more expensive (in time) than shifting bits, we should prefer using a shift-left instruction when multiplying by a power of 2.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87799"/>
              </p:ext>
            </p:extLst>
          </p:nvPr>
        </p:nvGraphicFramePr>
        <p:xfrm>
          <a:off x="1295400" y="3352800"/>
          <a:ext cx="685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5105400"/>
                <a:gridCol w="1066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00000000 00000000 00000000 00000101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2411"/>
              </p:ext>
            </p:extLst>
          </p:nvPr>
        </p:nvGraphicFramePr>
        <p:xfrm>
          <a:off x="1295401" y="3962400"/>
          <a:ext cx="685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5105400"/>
                <a:gridCol w="1066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00000000 00000000 00000000 00101000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reeform 2"/>
          <p:cNvSpPr/>
          <p:nvPr/>
        </p:nvSpPr>
        <p:spPr bwMode="auto">
          <a:xfrm>
            <a:off x="6382139" y="2481943"/>
            <a:ext cx="1277485" cy="1642188"/>
          </a:xfrm>
          <a:custGeom>
            <a:avLst/>
            <a:gdLst>
              <a:gd name="connsiteX0" fmla="*/ 0 w 1277485"/>
              <a:gd name="connsiteY0" fmla="*/ 0 h 1642188"/>
              <a:gd name="connsiteX1" fmla="*/ 1231641 w 1277485"/>
              <a:gd name="connsiteY1" fmla="*/ 391886 h 1642188"/>
              <a:gd name="connsiteX2" fmla="*/ 895739 w 1277485"/>
              <a:gd name="connsiteY2" fmla="*/ 1642188 h 16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485" h="1642188">
                <a:moveTo>
                  <a:pt x="0" y="0"/>
                </a:moveTo>
                <a:cubicBezTo>
                  <a:pt x="541175" y="59094"/>
                  <a:pt x="1082351" y="118188"/>
                  <a:pt x="1231641" y="391886"/>
                </a:cubicBezTo>
                <a:cubicBezTo>
                  <a:pt x="1380931" y="665584"/>
                  <a:pt x="1138335" y="1153886"/>
                  <a:pt x="895739" y="1642188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Unsigned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Shifting an integer operand to the right by k bits might be expected to divide the operand's value by 2</a:t>
            </a:r>
            <a:r>
              <a:rPr lang="en-US" sz="2000" baseline="30000" dirty="0" smtClean="0"/>
              <a:t>k</a:t>
            </a:r>
            <a:r>
              <a:rPr lang="en-US" sz="2000" dirty="0" smtClean="0"/>
              <a:t>:</a:t>
            </a:r>
          </a:p>
          <a:p>
            <a:pPr>
              <a:defRPr/>
            </a:pPr>
            <a:endParaRPr lang="en-US" sz="2000" dirty="0" smtClean="0"/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2 ?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Recall that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+mn-lt"/>
                <a:cs typeface="Courier New" pitchFamily="49" charset="0"/>
              </a:rPr>
              <a:t> shifts in 0's on the left; so this will indeed perform integer division by 2, provided the value in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+mn-lt"/>
                <a:cs typeface="Courier New" pitchFamily="49" charset="0"/>
              </a:rPr>
              <a:t> is interpreted as an </a:t>
            </a:r>
            <a:r>
              <a:rPr lang="en-US" sz="2000" u="sng" dirty="0" smtClean="0">
                <a:latin typeface="+mn-lt"/>
                <a:cs typeface="Courier New" pitchFamily="49" charset="0"/>
              </a:rPr>
              <a:t>unsigned</a:t>
            </a:r>
            <a:r>
              <a:rPr lang="en-US" sz="2000" dirty="0" smtClean="0">
                <a:latin typeface="+mn-lt"/>
                <a:cs typeface="Courier New" pitchFamily="49" charset="0"/>
              </a:rPr>
              <a:t> integer.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For example, if we have an 8-bit unsigned representation of 255</a:t>
            </a:r>
            <a:r>
              <a:rPr lang="en-US" sz="2000" baseline="-25000" dirty="0" smtClean="0">
                <a:latin typeface="+mn-lt"/>
                <a:cs typeface="Courier New" pitchFamily="49" charset="0"/>
              </a:rPr>
              <a:t>10</a:t>
            </a:r>
            <a:r>
              <a:rPr lang="en-US" sz="2000" dirty="0" smtClean="0">
                <a:latin typeface="+mn-lt"/>
                <a:cs typeface="Courier New" pitchFamily="49" charset="0"/>
              </a:rPr>
              <a:t>, the instruction above would perform the following transformation: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 algn="ctr"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1111 1111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   0111 1111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  <a:sym typeface="Wingdings" pitchFamily="2" charset="2"/>
              </a:rPr>
              <a:t>So it would yield 127</a:t>
            </a:r>
            <a:r>
              <a:rPr lang="en-US" sz="2000" baseline="-25000" dirty="0" smtClean="0">
                <a:latin typeface="+mn-lt"/>
                <a:cs typeface="Courier New" pitchFamily="49" charset="0"/>
                <a:sym typeface="Wingdings" pitchFamily="2" charset="2"/>
              </a:rPr>
              <a:t>10</a:t>
            </a:r>
            <a:r>
              <a:rPr lang="en-US" sz="2000" dirty="0" smtClean="0">
                <a:latin typeface="+mn-lt"/>
                <a:cs typeface="Courier New" pitchFamily="49" charset="0"/>
                <a:sym typeface="Wingdings" pitchFamily="2" charset="2"/>
              </a:rPr>
              <a:t>, which is correct for integer division.</a:t>
            </a:r>
            <a:endParaRPr lang="en-US" sz="2000" dirty="0" smtClean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Unsigned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But, the following will </a:t>
            </a:r>
            <a:r>
              <a:rPr lang="en-US" sz="2000" u="sng" dirty="0" smtClean="0">
                <a:latin typeface="+mn-lt"/>
                <a:cs typeface="Courier New" pitchFamily="49" charset="0"/>
              </a:rPr>
              <a:t>not</a:t>
            </a:r>
            <a:r>
              <a:rPr lang="en-US" sz="2000" dirty="0" smtClean="0">
                <a:latin typeface="+mn-lt"/>
                <a:cs typeface="Courier New" pitchFamily="49" charset="0"/>
              </a:rPr>
              <a:t> yield the correct result for an unsigned integer: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2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For example, if we consider an 8-bit representation of 200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, the instruction above would produce this transformation: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</a:endParaRPr>
          </a:p>
          <a:p>
            <a:pPr algn="ctr"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1100 1000   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1110 0100</a:t>
            </a:r>
            <a:endParaRPr lang="en-US" sz="20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>
                <a:cs typeface="Courier New" pitchFamily="49" charset="0"/>
                <a:sym typeface="Wingdings" pitchFamily="2" charset="2"/>
              </a:rPr>
              <a:t>So it would yield 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228</a:t>
            </a:r>
            <a:r>
              <a:rPr lang="en-US" sz="2000" baseline="-25000" dirty="0" smtClean="0">
                <a:cs typeface="Courier New" pitchFamily="49" charset="0"/>
                <a:sym typeface="Wingdings" pitchFamily="2" charset="2"/>
              </a:rPr>
              <a:t>10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, </a:t>
            </a:r>
            <a:r>
              <a:rPr lang="en-US" sz="2000" dirty="0">
                <a:cs typeface="Courier New" pitchFamily="49" charset="0"/>
                <a:sym typeface="Wingdings" pitchFamily="2" charset="2"/>
              </a:rPr>
              <a:t>which is 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incorrect.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The correct result would be 100</a:t>
            </a:r>
            <a:r>
              <a:rPr lang="en-US" sz="2000" baseline="-25000" dirty="0" smtClean="0">
                <a:cs typeface="Courier New" pitchFamily="49" charset="0"/>
                <a:sym typeface="Wingdings" pitchFamily="2" charset="2"/>
              </a:rPr>
              <a:t>10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 which would be represented as 0110 0010.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Note that the correct value would have been found by using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shrl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 instead.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5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Shifting a non-negative (signed) integer operand to the right by k bits will divide the operand's value by 2</a:t>
            </a:r>
            <a:r>
              <a:rPr lang="en-US" sz="2000" baseline="30000" dirty="0" smtClean="0"/>
              <a:t>k</a:t>
            </a:r>
            <a:r>
              <a:rPr lang="en-US" sz="2000" dirty="0" smtClean="0"/>
              <a:t>:</a:t>
            </a:r>
          </a:p>
          <a:p>
            <a:pPr>
              <a:defRPr/>
            </a:pPr>
            <a:endParaRPr lang="en-US" sz="2000" dirty="0" smtClean="0"/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2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/ 2 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+mn-lt"/>
                <a:cs typeface="Courier New" pitchFamily="49" charset="0"/>
              </a:rPr>
              <a:t> holds a non-negative signed integer, the left-most bit will 0, and so both of these instructions will yield the same result.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But, if the signed operand is negative, then the high bit will be 1.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Clearly,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+mn-lt"/>
                <a:cs typeface="Courier New" pitchFamily="49" charset="0"/>
              </a:rPr>
              <a:t> cannot yield the correct quotient in this case.  Why?</a:t>
            </a: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What about the following instruction, if </a:t>
            </a:r>
            <a:r>
              <a:rPr lang="en-US" sz="2000" dirty="0" err="1" smtClean="0"/>
              <a:t>eax</a:t>
            </a:r>
            <a:r>
              <a:rPr lang="en-US" sz="2000" dirty="0" smtClean="0"/>
              <a:t> holds a negative signed value?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/ 2 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 smtClean="0">
                <a:latin typeface="+mn-lt"/>
                <a:cs typeface="Courier New" pitchFamily="49" charset="0"/>
              </a:rPr>
              <a:t> replicates the sign bit, so this will yield a negative result…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But, suppose we have an 8-bit representation of -7: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1111 1001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Then applying an arithmetic right shift of 1 position yields: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1111 1100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That represents the value -4… is that correct? </a:t>
            </a:r>
            <a:endParaRPr lang="en-US" sz="2000" dirty="0" smtClean="0"/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1143000" y="4648200"/>
            <a:ext cx="3124200" cy="17541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66725" algn="l"/>
                <a:tab pos="4124325" algn="l"/>
              </a:tabLst>
            </a:pPr>
            <a:r>
              <a:rPr lang="en-US" sz="1800">
                <a:latin typeface="Arial" pitchFamily="34" charset="0"/>
                <a:cs typeface="Arial" pitchFamily="34" charset="0"/>
              </a:rPr>
              <a:t>Mathematics says yes by the Division Algorithm: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>
                <a:latin typeface="Arial" pitchFamily="34" charset="0"/>
                <a:cs typeface="Arial" pitchFamily="34" charset="0"/>
              </a:rPr>
              <a:t>  -7 = -4 * 2 + 1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>
                <a:latin typeface="Arial" pitchFamily="34" charset="0"/>
                <a:cs typeface="Arial" pitchFamily="34" charset="0"/>
              </a:rPr>
              <a:t>Remainders must be &gt;= 0!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029200" y="4648200"/>
            <a:ext cx="3124200" cy="1477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66725" algn="l"/>
                <a:tab pos="4124325" algn="l"/>
              </a:tabLst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C says no: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-7 = -3 * 2 + -1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-7 % 2 must equal -(7 % 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Logical Instructions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There are the usual logical operations, applied bitwise:</a:t>
            </a:r>
          </a:p>
          <a:p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// C syntax!</a:t>
            </a:r>
            <a:endParaRPr lang="en-US" sz="2000" i="1" dirty="0" smtClean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 smtClean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righttop</a:t>
            </a:r>
            <a:endParaRPr lang="en-US" sz="2000" i="1" dirty="0" smtClean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 smtClean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xorl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^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 smtClean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 smtClean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notl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op = ~op</a:t>
            </a:r>
            <a:endParaRPr lang="en-US" sz="2000" i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92333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75290"/>
              </p:ext>
            </p:extLst>
          </p:nvPr>
        </p:nvGraphicFramePr>
        <p:xfrm>
          <a:off x="4038600" y="1600200"/>
          <a:ext cx="4038600" cy="40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308"/>
                <a:gridCol w="2485292"/>
              </a:tblGrid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89" name="TextBox 6"/>
          <p:cNvSpPr txBox="1">
            <a:spLocks noChangeArrowheads="1"/>
          </p:cNvSpPr>
          <p:nvPr/>
        </p:nvSpPr>
        <p:spPr bwMode="auto">
          <a:xfrm>
            <a:off x="6515100" y="1200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272656" y="1676400"/>
            <a:ext cx="642744" cy="1828800"/>
            <a:chOff x="8272656" y="1676400"/>
            <a:chExt cx="642744" cy="1828800"/>
          </a:xfrm>
        </p:grpSpPr>
        <p:sp>
          <p:nvSpPr>
            <p:cNvPr id="2" name="TextBox 1"/>
            <p:cNvSpPr txBox="1"/>
            <p:nvPr/>
          </p:nvSpPr>
          <p:spPr>
            <a:xfrm>
              <a:off x="8453735" y="1676400"/>
              <a:ext cx="461665" cy="182880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frame for caller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ight Brace 2"/>
            <p:cNvSpPr/>
            <p:nvPr/>
          </p:nvSpPr>
          <p:spPr bwMode="auto">
            <a:xfrm>
              <a:off x="8272656" y="1905000"/>
              <a:ext cx="112066" cy="16002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211979" y="3505200"/>
            <a:ext cx="738664" cy="2133599"/>
            <a:chOff x="8211979" y="3875087"/>
            <a:chExt cx="738664" cy="1458913"/>
          </a:xfrm>
        </p:grpSpPr>
        <p:sp>
          <p:nvSpPr>
            <p:cNvPr id="7" name="TextBox 6"/>
            <p:cNvSpPr txBox="1"/>
            <p:nvPr/>
          </p:nvSpPr>
          <p:spPr>
            <a:xfrm>
              <a:off x="8211979" y="4016375"/>
              <a:ext cx="738664" cy="124142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fame for </a:t>
              </a:r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arith</a:t>
              </a:r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()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ight Brace 8"/>
            <p:cNvSpPr/>
            <p:nvPr/>
          </p:nvSpPr>
          <p:spPr bwMode="auto">
            <a:xfrm>
              <a:off x="8229601" y="3875087"/>
              <a:ext cx="224134" cy="14589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81000" y="1905000"/>
            <a:ext cx="3200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Calling a function causes the creation of a </a:t>
            </a:r>
            <a:r>
              <a:rPr lang="en-US" sz="1800" i="1" dirty="0" smtClean="0"/>
              <a:t>stack frame</a:t>
            </a:r>
            <a:r>
              <a:rPr lang="en-US" sz="1800" dirty="0" smtClean="0"/>
              <a:t> dedicated to that function.</a:t>
            </a:r>
          </a:p>
          <a:p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i="1" dirty="0" smtClean="0"/>
              <a:t>frame pointer register</a:t>
            </a:r>
            <a:r>
              <a:rPr lang="en-US" sz="1800" dirty="0" smtClean="0"/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points to the beginning of the stack frame for the currently-running function.</a:t>
            </a:r>
          </a:p>
          <a:p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i="1" dirty="0" smtClean="0"/>
              <a:t>stack pointer register</a:t>
            </a:r>
            <a:r>
              <a:rPr lang="en-US" sz="1800" dirty="0" smtClean="0"/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800" dirty="0" smtClean="0"/>
              <a:t>, points to the last thing that was pushed onto the stack.</a:t>
            </a:r>
          </a:p>
          <a:p>
            <a:endParaRPr lang="en-US" sz="1800" dirty="0"/>
          </a:p>
          <a:p>
            <a:r>
              <a:rPr lang="en-US" sz="1800" dirty="0" smtClean="0"/>
              <a:t>(As an optimization, 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r>
              <a:rPr lang="en-US" sz="1800" dirty="0" smtClean="0"/>
              <a:t> may or may not actually be updated. More on this later).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3861</TotalTime>
  <Words>1308</Words>
  <Application>Microsoft Macintosh PowerPoint</Application>
  <PresentationFormat>Overhead</PresentationFormat>
  <Paragraphs>338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Professional</vt:lpstr>
      <vt:lpstr>Credits and Disclaimers</vt:lpstr>
      <vt:lpstr>Shift Instructions</vt:lpstr>
      <vt:lpstr>Left Shifts and Multiplication</vt:lpstr>
      <vt:lpstr>Right Shifts, Unsigned Operands, and Division</vt:lpstr>
      <vt:lpstr>Right Shifts, Unsigned Operands, and Division</vt:lpstr>
      <vt:lpstr>Right Shifts, Signed Operands, and Division</vt:lpstr>
      <vt:lpstr>Right Shifts, Signed Operands, and Division</vt:lpstr>
      <vt:lpstr>Logical Instructions</vt:lpstr>
      <vt:lpstr>Arithmetic/Logic Example</vt:lpstr>
      <vt:lpstr>Arithmetic/Logic Example</vt:lpstr>
      <vt:lpstr>Arithmetic/Logic Example</vt:lpstr>
      <vt:lpstr>Arithmetic/Logic Example</vt:lpstr>
      <vt:lpstr>Arithmetic/Logic Example</vt:lpstr>
      <vt:lpstr>Aside:  movzwl</vt:lpstr>
      <vt:lpstr>Arithmetic/Logic Example</vt:lpstr>
      <vt:lpstr>Assembled Code</vt:lpstr>
      <vt:lpstr>Assembled Code</vt:lpstr>
      <vt:lpstr>Assembled Code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377</cp:revision>
  <cp:lastPrinted>2011-10-04T13:09:54Z</cp:lastPrinted>
  <dcterms:created xsi:type="dcterms:W3CDTF">1998-08-05T19:51:03Z</dcterms:created>
  <dcterms:modified xsi:type="dcterms:W3CDTF">2017-01-17T02:05:33Z</dcterms:modified>
</cp:coreProperties>
</file>