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63" r:id="rId2"/>
    <p:sldId id="276" r:id="rId3"/>
    <p:sldId id="258" r:id="rId4"/>
    <p:sldId id="297" r:id="rId5"/>
    <p:sldId id="277" r:id="rId6"/>
    <p:sldId id="274" r:id="rId7"/>
    <p:sldId id="275" r:id="rId8"/>
    <p:sldId id="259" r:id="rId9"/>
    <p:sldId id="278" r:id="rId10"/>
    <p:sldId id="260" r:id="rId11"/>
    <p:sldId id="261" r:id="rId12"/>
    <p:sldId id="291" r:id="rId13"/>
    <p:sldId id="292" r:id="rId14"/>
    <p:sldId id="293" r:id="rId15"/>
    <p:sldId id="294" r:id="rId16"/>
    <p:sldId id="295" r:id="rId17"/>
    <p:sldId id="266" r:id="rId18"/>
    <p:sldId id="296" r:id="rId19"/>
    <p:sldId id="267" r:id="rId20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99CCFF"/>
    <a:srgbClr val="CCFF66"/>
    <a:srgbClr val="6699FF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98" autoAdjust="0"/>
    <p:restoredTop sz="86476" autoAdjust="0"/>
  </p:normalViewPr>
  <p:slideViewPr>
    <p:cSldViewPr>
      <p:cViewPr varScale="1">
        <p:scale>
          <a:sx n="89" d="100"/>
          <a:sy n="89" d="100"/>
        </p:scale>
        <p:origin x="-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62" y="330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4" y="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©2011 WD </a:t>
            </a:r>
            <a:r>
              <a:rPr lang="en-US" dirty="0" err="1" smtClean="0"/>
              <a:t>McQuain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4" y="911947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62D51D-3A41-4B9F-9F9C-537C4A2E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4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5" cy="818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fld id="{B6DAC75D-4352-4504-80A5-87C4150E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DAC75D-4352-4504-80A5-87C4150EE7F5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19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77000" y="152400"/>
            <a:ext cx="198222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X86-64 </a:t>
            </a:r>
            <a:r>
              <a:rPr lang="en-US" altLang="en-US" sz="1800" dirty="0">
                <a:latin typeface="Arial" pitchFamily="34" charset="0"/>
                <a:cs typeface="Arial" pitchFamily="34" charset="0"/>
              </a:rPr>
              <a:t>Assembly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990033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641B89-9FED-4644-ACB3-A832A95F5BB6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rgbClr val="990033"/>
                </a:solidFill>
                <a:latin typeface="Arial" charset="0"/>
              </a:rPr>
              <a:t>CS@VT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990033"/>
                </a:solidFill>
                <a:latin typeface="Arial" charset="0"/>
              </a:rPr>
              <a:t>©2005-2012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line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tables –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-red-zone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O0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Basic Examples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73914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b="1" dirty="0" smtClean="0"/>
              <a:t>X86-64 </a:t>
            </a:r>
            <a:r>
              <a:rPr lang="en-US" sz="2000" b="1" dirty="0"/>
              <a:t>assembly	C analog</a:t>
            </a:r>
          </a:p>
          <a:p>
            <a:pPr marL="0" lvl="1"/>
            <a:endParaRPr lang="en-US" sz="2000" dirty="0"/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$0x10,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16;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$42, 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b = 42;</a:t>
            </a:r>
          </a:p>
          <a:p>
            <a:pPr marL="0"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	*b = a</a:t>
            </a:r>
          </a:p>
          <a:p>
            <a:pPr marL="0"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*b</a:t>
            </a:r>
          </a:p>
          <a:p>
            <a:pPr marL="0" lvl="1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mov1  -4(%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a = *(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– 4)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400800" y="762000"/>
            <a:ext cx="2400300" cy="19383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81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Mapping: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          reg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a	%eax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b	%ebx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c	%ecx</a:t>
            </a:r>
          </a:p>
          <a:p>
            <a:pPr marL="0" lvl="1"/>
            <a:r>
              <a:rPr lang="en-US" sz="2000">
                <a:latin typeface="Courier New" pitchFamily="49" charset="0"/>
                <a:cs typeface="Courier New" pitchFamily="49" charset="0"/>
              </a:rPr>
              <a:t>d	%edx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hr-HR" sz="1800" dirty="0">
                <a:latin typeface="Courier New" pitchFamily="49" charset="0"/>
                <a:cs typeface="Courier New" pitchFamily="49" charset="0"/>
              </a:rPr>
              <a:t>movl  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hr-HR" sz="1800" dirty="0">
                <a:latin typeface="Courier New" pitchFamily="49" charset="0"/>
                <a:cs typeface="Courier New" pitchFamily="49" charset="0"/>
              </a:rPr>
              <a:t>5, -4(%rbp)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$16, 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1" name="Freeform 10"/>
          <p:cNvSpPr>
            <a:spLocks/>
          </p:cNvSpPr>
          <p:nvPr/>
        </p:nvSpPr>
        <p:spPr bwMode="auto">
          <a:xfrm>
            <a:off x="2052638" y="1511300"/>
            <a:ext cx="3060700" cy="1436688"/>
          </a:xfrm>
          <a:custGeom>
            <a:avLst/>
            <a:gdLst>
              <a:gd name="T0" fmla="*/ 0 w 3060441"/>
              <a:gd name="T1" fmla="*/ 223641 h 1436588"/>
              <a:gd name="T2" fmla="*/ 1287842 w 3060441"/>
              <a:gd name="T3" fmla="*/ 92992 h 1436588"/>
              <a:gd name="T4" fmla="*/ 3060959 w 3060441"/>
              <a:gd name="T5" fmla="*/ 1436788 h 1436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0441" h="1436588">
                <a:moveTo>
                  <a:pt x="0" y="223609"/>
                </a:moveTo>
                <a:cubicBezTo>
                  <a:pt x="388775" y="57213"/>
                  <a:pt x="777550" y="-109183"/>
                  <a:pt x="1287624" y="92980"/>
                </a:cubicBezTo>
                <a:cubicBezTo>
                  <a:pt x="1797698" y="295143"/>
                  <a:pt x="2758751" y="1218874"/>
                  <a:pt x="3060441" y="1436588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Freeform 12"/>
          <p:cNvSpPr>
            <a:spLocks/>
          </p:cNvSpPr>
          <p:nvPr/>
        </p:nvSpPr>
        <p:spPr bwMode="auto">
          <a:xfrm>
            <a:off x="2071688" y="1851025"/>
            <a:ext cx="2593975" cy="1919288"/>
          </a:xfrm>
          <a:custGeom>
            <a:avLst/>
            <a:gdLst>
              <a:gd name="T0" fmla="*/ 0 w 2593910"/>
              <a:gd name="T1" fmla="*/ 108908 h 1919016"/>
              <a:gd name="T2" fmla="*/ 709162 w 2593910"/>
              <a:gd name="T3" fmla="*/ 34243 h 1919016"/>
              <a:gd name="T4" fmla="*/ 1735580 w 2593910"/>
              <a:gd name="T5" fmla="*/ 594237 h 1919016"/>
              <a:gd name="T6" fmla="*/ 2220798 w 2593910"/>
              <a:gd name="T7" fmla="*/ 1658229 h 1919016"/>
              <a:gd name="T8" fmla="*/ 2594040 w 2593910"/>
              <a:gd name="T9" fmla="*/ 1919560 h 1919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93910" h="1919016">
                <a:moveTo>
                  <a:pt x="0" y="108878"/>
                </a:moveTo>
                <a:cubicBezTo>
                  <a:pt x="209938" y="31123"/>
                  <a:pt x="419877" y="-46632"/>
                  <a:pt x="709126" y="34233"/>
                </a:cubicBezTo>
                <a:cubicBezTo>
                  <a:pt x="998375" y="115098"/>
                  <a:pt x="1483567" y="323481"/>
                  <a:pt x="1735494" y="594069"/>
                </a:cubicBezTo>
                <a:cubicBezTo>
                  <a:pt x="1987421" y="864657"/>
                  <a:pt x="2077617" y="1436934"/>
                  <a:pt x="2220686" y="1657759"/>
                </a:cubicBezTo>
                <a:cubicBezTo>
                  <a:pt x="2363755" y="1878584"/>
                  <a:pt x="2478832" y="1898800"/>
                  <a:pt x="2593910" y="191901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14"/>
          <p:cNvSpPr>
            <a:spLocks/>
          </p:cNvSpPr>
          <p:nvPr/>
        </p:nvSpPr>
        <p:spPr bwMode="auto">
          <a:xfrm>
            <a:off x="2463800" y="2282825"/>
            <a:ext cx="2276475" cy="2136775"/>
          </a:xfrm>
          <a:custGeom>
            <a:avLst/>
            <a:gdLst>
              <a:gd name="T0" fmla="*/ 0 w 2276669"/>
              <a:gd name="T1" fmla="*/ 14500 h 2755641"/>
              <a:gd name="T2" fmla="*/ 876927 w 2276669"/>
              <a:gd name="T3" fmla="*/ 145005 h 2755641"/>
              <a:gd name="T4" fmla="*/ 1697881 w 2276669"/>
              <a:gd name="T5" fmla="*/ 1058539 h 2755641"/>
              <a:gd name="T6" fmla="*/ 2276281 w 2276669"/>
              <a:gd name="T7" fmla="*/ 1284747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748204"/>
              </p:ext>
            </p:extLst>
          </p:nvPr>
        </p:nvGraphicFramePr>
        <p:xfrm>
          <a:off x="4800600" y="803275"/>
          <a:ext cx="40386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337"/>
                <a:gridCol w="2648263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6675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$5, 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2293" name="Freeform 10"/>
          <p:cNvSpPr>
            <a:spLocks/>
          </p:cNvSpPr>
          <p:nvPr/>
        </p:nvSpPr>
        <p:spPr bwMode="auto">
          <a:xfrm>
            <a:off x="2052638" y="1511300"/>
            <a:ext cx="3060700" cy="1436688"/>
          </a:xfrm>
          <a:custGeom>
            <a:avLst/>
            <a:gdLst>
              <a:gd name="T0" fmla="*/ 0 w 3060441"/>
              <a:gd name="T1" fmla="*/ 223641 h 1436588"/>
              <a:gd name="T2" fmla="*/ 1287842 w 3060441"/>
              <a:gd name="T3" fmla="*/ 92992 h 1436588"/>
              <a:gd name="T4" fmla="*/ 3060959 w 3060441"/>
              <a:gd name="T5" fmla="*/ 1436788 h 1436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60441" h="1436588">
                <a:moveTo>
                  <a:pt x="0" y="223609"/>
                </a:moveTo>
                <a:cubicBezTo>
                  <a:pt x="388775" y="57213"/>
                  <a:pt x="777550" y="-109183"/>
                  <a:pt x="1287624" y="92980"/>
                </a:cubicBezTo>
                <a:cubicBezTo>
                  <a:pt x="1797698" y="295143"/>
                  <a:pt x="2758751" y="1218874"/>
                  <a:pt x="3060441" y="1436588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8225"/>
              </p:ext>
            </p:extLst>
          </p:nvPr>
        </p:nvGraphicFramePr>
        <p:xfrm>
          <a:off x="4572000" y="838200"/>
          <a:ext cx="3810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39"/>
                <a:gridCol w="2498361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2865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935851" y="1370679"/>
            <a:ext cx="2929503" cy="1620494"/>
          </a:xfrm>
          <a:custGeom>
            <a:avLst/>
            <a:gdLst>
              <a:gd name="connsiteX0" fmla="*/ 0 w 2929503"/>
              <a:gd name="connsiteY0" fmla="*/ 1620494 h 1620494"/>
              <a:gd name="connsiteX1" fmla="*/ 1177871 w 2929503"/>
              <a:gd name="connsiteY1" fmla="*/ 1372521 h 1620494"/>
              <a:gd name="connsiteX2" fmla="*/ 2588217 w 2929503"/>
              <a:gd name="connsiteY2" fmla="*/ 1419016 h 1620494"/>
              <a:gd name="connsiteX3" fmla="*/ 2929180 w 2929503"/>
              <a:gd name="connsiteY3" fmla="*/ 210148 h 1620494"/>
              <a:gd name="connsiteX4" fmla="*/ 2557220 w 2929503"/>
              <a:gd name="connsiteY4" fmla="*/ 8670 h 162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9503" h="1620494">
                <a:moveTo>
                  <a:pt x="0" y="1620494"/>
                </a:moveTo>
                <a:cubicBezTo>
                  <a:pt x="373250" y="1513297"/>
                  <a:pt x="746501" y="1406101"/>
                  <a:pt x="1177871" y="1372521"/>
                </a:cubicBezTo>
                <a:cubicBezTo>
                  <a:pt x="1609241" y="1338941"/>
                  <a:pt x="2296332" y="1612745"/>
                  <a:pt x="2588217" y="1419016"/>
                </a:cubicBezTo>
                <a:cubicBezTo>
                  <a:pt x="2880102" y="1225287"/>
                  <a:pt x="2934346" y="445206"/>
                  <a:pt x="2929180" y="210148"/>
                </a:cubicBezTo>
                <a:cubicBezTo>
                  <a:pt x="2924014" y="-24910"/>
                  <a:pt x="2740617" y="-8120"/>
                  <a:pt x="2557220" y="867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$16, 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3319" name="Freeform 12"/>
          <p:cNvSpPr>
            <a:spLocks/>
          </p:cNvSpPr>
          <p:nvPr/>
        </p:nvSpPr>
        <p:spPr bwMode="auto">
          <a:xfrm>
            <a:off x="2071688" y="1851025"/>
            <a:ext cx="2593975" cy="1919288"/>
          </a:xfrm>
          <a:custGeom>
            <a:avLst/>
            <a:gdLst>
              <a:gd name="T0" fmla="*/ 0 w 2593910"/>
              <a:gd name="T1" fmla="*/ 108908 h 1919016"/>
              <a:gd name="T2" fmla="*/ 709162 w 2593910"/>
              <a:gd name="T3" fmla="*/ 34243 h 1919016"/>
              <a:gd name="T4" fmla="*/ 1735580 w 2593910"/>
              <a:gd name="T5" fmla="*/ 594237 h 1919016"/>
              <a:gd name="T6" fmla="*/ 2220798 w 2593910"/>
              <a:gd name="T7" fmla="*/ 1658229 h 1919016"/>
              <a:gd name="T8" fmla="*/ 2594040 w 2593910"/>
              <a:gd name="T9" fmla="*/ 1919560 h 1919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93910" h="1919016">
                <a:moveTo>
                  <a:pt x="0" y="108878"/>
                </a:moveTo>
                <a:cubicBezTo>
                  <a:pt x="209938" y="31123"/>
                  <a:pt x="419877" y="-46632"/>
                  <a:pt x="709126" y="34233"/>
                </a:cubicBezTo>
                <a:cubicBezTo>
                  <a:pt x="998375" y="115098"/>
                  <a:pt x="1483567" y="323481"/>
                  <a:pt x="1735494" y="594069"/>
                </a:cubicBezTo>
                <a:cubicBezTo>
                  <a:pt x="1987421" y="864657"/>
                  <a:pt x="2077617" y="1436934"/>
                  <a:pt x="2220686" y="1657759"/>
                </a:cubicBezTo>
                <a:cubicBezTo>
                  <a:pt x="2363755" y="1878584"/>
                  <a:pt x="2478832" y="1898800"/>
                  <a:pt x="2593910" y="191901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441802"/>
              </p:ext>
            </p:extLst>
          </p:nvPr>
        </p:nvGraphicFramePr>
        <p:xfrm>
          <a:off x="4495800" y="838200"/>
          <a:ext cx="39624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5"/>
                <a:gridCol w="2598295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3627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6106332" y="1634120"/>
            <a:ext cx="2816375" cy="3019337"/>
          </a:xfrm>
          <a:custGeom>
            <a:avLst/>
            <a:gdLst>
              <a:gd name="connsiteX0" fmla="*/ 0 w 2816375"/>
              <a:gd name="connsiteY0" fmla="*/ 2457433 h 3019337"/>
              <a:gd name="connsiteX1" fmla="*/ 1317356 w 2816375"/>
              <a:gd name="connsiteY1" fmla="*/ 2968877 h 3019337"/>
              <a:gd name="connsiteX2" fmla="*/ 2650210 w 2816375"/>
              <a:gd name="connsiteY2" fmla="*/ 2689907 h 3019337"/>
              <a:gd name="connsiteX3" fmla="*/ 2774197 w 2816375"/>
              <a:gd name="connsiteY3" fmla="*/ 225677 h 3019337"/>
              <a:gd name="connsiteX4" fmla="*/ 2448732 w 2816375"/>
              <a:gd name="connsiteY4" fmla="*/ 117188 h 301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6375" h="3019337">
                <a:moveTo>
                  <a:pt x="0" y="2457433"/>
                </a:moveTo>
                <a:cubicBezTo>
                  <a:pt x="437827" y="2693782"/>
                  <a:pt x="875654" y="2930131"/>
                  <a:pt x="1317356" y="2968877"/>
                </a:cubicBezTo>
                <a:cubicBezTo>
                  <a:pt x="1759058" y="3007623"/>
                  <a:pt x="2407403" y="3147107"/>
                  <a:pt x="2650210" y="2689907"/>
                </a:cubicBezTo>
                <a:cubicBezTo>
                  <a:pt x="2893017" y="2232707"/>
                  <a:pt x="2807777" y="654463"/>
                  <a:pt x="2774197" y="225677"/>
                </a:cubicBezTo>
                <a:cubicBezTo>
                  <a:pt x="2740617" y="-203109"/>
                  <a:pt x="2505559" y="109439"/>
                  <a:pt x="2448732" y="117188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$16,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4345" name="Freeform 14"/>
          <p:cNvSpPr>
            <a:spLocks/>
          </p:cNvSpPr>
          <p:nvPr/>
        </p:nvSpPr>
        <p:spPr bwMode="auto">
          <a:xfrm>
            <a:off x="2463800" y="2282825"/>
            <a:ext cx="2276475" cy="2136775"/>
          </a:xfrm>
          <a:custGeom>
            <a:avLst/>
            <a:gdLst>
              <a:gd name="T0" fmla="*/ 0 w 2276669"/>
              <a:gd name="T1" fmla="*/ 14500 h 2755641"/>
              <a:gd name="T2" fmla="*/ 876927 w 2276669"/>
              <a:gd name="T3" fmla="*/ 145005 h 2755641"/>
              <a:gd name="T4" fmla="*/ 1697881 w 2276669"/>
              <a:gd name="T5" fmla="*/ 1058539 h 2755641"/>
              <a:gd name="T6" fmla="*/ 2276281 w 2276669"/>
              <a:gd name="T7" fmla="*/ 1284747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96436"/>
              </p:ext>
            </p:extLst>
          </p:nvPr>
        </p:nvGraphicFramePr>
        <p:xfrm>
          <a:off x="4495800" y="838200"/>
          <a:ext cx="4022725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872"/>
                <a:gridCol w="2637853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423025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068664" y="3983064"/>
            <a:ext cx="5467354" cy="1972361"/>
          </a:xfrm>
          <a:custGeom>
            <a:avLst/>
            <a:gdLst>
              <a:gd name="connsiteX0" fmla="*/ 4835472 w 5467354"/>
              <a:gd name="connsiteY0" fmla="*/ 480448 h 1972361"/>
              <a:gd name="connsiteX1" fmla="*/ 5408909 w 5467354"/>
              <a:gd name="connsiteY1" fmla="*/ 1069383 h 1972361"/>
              <a:gd name="connsiteX2" fmla="*/ 4990455 w 5467354"/>
              <a:gd name="connsiteY2" fmla="*/ 1844299 h 1972361"/>
              <a:gd name="connsiteX3" fmla="*/ 1363851 w 5467354"/>
              <a:gd name="connsiteY3" fmla="*/ 1813302 h 1972361"/>
              <a:gd name="connsiteX4" fmla="*/ 883404 w 5467354"/>
              <a:gd name="connsiteY4" fmla="*/ 309967 h 1972361"/>
              <a:gd name="connsiteX5" fmla="*/ 0 w 5467354"/>
              <a:gd name="connsiteY5" fmla="*/ 0 h 197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7354" h="1972361">
                <a:moveTo>
                  <a:pt x="4835472" y="480448"/>
                </a:moveTo>
                <a:cubicBezTo>
                  <a:pt x="5109275" y="661261"/>
                  <a:pt x="5383079" y="842075"/>
                  <a:pt x="5408909" y="1069383"/>
                </a:cubicBezTo>
                <a:cubicBezTo>
                  <a:pt x="5434740" y="1296692"/>
                  <a:pt x="5664631" y="1720312"/>
                  <a:pt x="4990455" y="1844299"/>
                </a:cubicBezTo>
                <a:cubicBezTo>
                  <a:pt x="4316279" y="1968286"/>
                  <a:pt x="2048359" y="2069024"/>
                  <a:pt x="1363851" y="1813302"/>
                </a:cubicBezTo>
                <a:cubicBezTo>
                  <a:pt x="679342" y="1557580"/>
                  <a:pt x="1110712" y="612184"/>
                  <a:pt x="883404" y="309967"/>
                </a:cubicBezTo>
                <a:cubicBezTo>
                  <a:pt x="656096" y="7750"/>
                  <a:pt x="328048" y="3875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$16,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5369" name="Freeform 14"/>
          <p:cNvSpPr>
            <a:spLocks/>
          </p:cNvSpPr>
          <p:nvPr/>
        </p:nvSpPr>
        <p:spPr bwMode="auto">
          <a:xfrm>
            <a:off x="2463800" y="2282825"/>
            <a:ext cx="2201863" cy="2441575"/>
          </a:xfrm>
          <a:custGeom>
            <a:avLst/>
            <a:gdLst>
              <a:gd name="T0" fmla="*/ 0 w 2276669"/>
              <a:gd name="T1" fmla="*/ 18932 h 2755641"/>
              <a:gd name="T2" fmla="*/ 820386 w 2276669"/>
              <a:gd name="T3" fmla="*/ 189324 h 2755641"/>
              <a:gd name="T4" fmla="*/ 1588408 w 2276669"/>
              <a:gd name="T5" fmla="*/ 1382069 h 2755641"/>
              <a:gd name="T6" fmla="*/ 2129515 w 2276669"/>
              <a:gd name="T7" fmla="*/ 1677415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564895"/>
              </p:ext>
            </p:extLst>
          </p:nvPr>
        </p:nvGraphicFramePr>
        <p:xfrm>
          <a:off x="4648200" y="838200"/>
          <a:ext cx="38100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39"/>
                <a:gridCol w="2498361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3627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053166" y="4315983"/>
            <a:ext cx="5800606" cy="1763076"/>
          </a:xfrm>
          <a:custGeom>
            <a:avLst/>
            <a:gdLst>
              <a:gd name="connsiteX0" fmla="*/ 4804475 w 5800606"/>
              <a:gd name="connsiteY0" fmla="*/ 441997 h 1763076"/>
              <a:gd name="connsiteX1" fmla="*/ 5424407 w 5800606"/>
              <a:gd name="connsiteY1" fmla="*/ 503990 h 1763076"/>
              <a:gd name="connsiteX2" fmla="*/ 5765370 w 5800606"/>
              <a:gd name="connsiteY2" fmla="*/ 1387393 h 1763076"/>
              <a:gd name="connsiteX3" fmla="*/ 4572000 w 5800606"/>
              <a:gd name="connsiteY3" fmla="*/ 1666363 h 1763076"/>
              <a:gd name="connsiteX4" fmla="*/ 1518834 w 5800606"/>
              <a:gd name="connsiteY4" fmla="*/ 1635366 h 1763076"/>
              <a:gd name="connsiteX5" fmla="*/ 852407 w 5800606"/>
              <a:gd name="connsiteY5" fmla="*/ 209522 h 1763076"/>
              <a:gd name="connsiteX6" fmla="*/ 0 w 5800606"/>
              <a:gd name="connsiteY6" fmla="*/ 8044 h 176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00606" h="1763076">
                <a:moveTo>
                  <a:pt x="4804475" y="441997"/>
                </a:moveTo>
                <a:cubicBezTo>
                  <a:pt x="5034366" y="394210"/>
                  <a:pt x="5264258" y="346424"/>
                  <a:pt x="5424407" y="503990"/>
                </a:cubicBezTo>
                <a:cubicBezTo>
                  <a:pt x="5584556" y="661556"/>
                  <a:pt x="5907438" y="1193664"/>
                  <a:pt x="5765370" y="1387393"/>
                </a:cubicBezTo>
                <a:cubicBezTo>
                  <a:pt x="5623302" y="1581122"/>
                  <a:pt x="5279756" y="1625034"/>
                  <a:pt x="4572000" y="1666363"/>
                </a:cubicBezTo>
                <a:cubicBezTo>
                  <a:pt x="3864244" y="1707692"/>
                  <a:pt x="2138766" y="1878173"/>
                  <a:pt x="1518834" y="1635366"/>
                </a:cubicBezTo>
                <a:cubicBezTo>
                  <a:pt x="898902" y="1392559"/>
                  <a:pt x="1105546" y="480742"/>
                  <a:pt x="852407" y="209522"/>
                </a:cubicBezTo>
                <a:cubicBezTo>
                  <a:pt x="599268" y="-61698"/>
                  <a:pt x="0" y="8044"/>
                  <a:pt x="0" y="8044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$16,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6393" name="Freeform 14"/>
          <p:cNvSpPr>
            <a:spLocks/>
          </p:cNvSpPr>
          <p:nvPr/>
        </p:nvSpPr>
        <p:spPr bwMode="auto">
          <a:xfrm>
            <a:off x="2463800" y="2282825"/>
            <a:ext cx="2201863" cy="2746375"/>
          </a:xfrm>
          <a:custGeom>
            <a:avLst/>
            <a:gdLst>
              <a:gd name="T0" fmla="*/ 0 w 2276669"/>
              <a:gd name="T1" fmla="*/ 23954 h 2755641"/>
              <a:gd name="T2" fmla="*/ 820386 w 2276669"/>
              <a:gd name="T3" fmla="*/ 239544 h 2755641"/>
              <a:gd name="T4" fmla="*/ 1588408 w 2276669"/>
              <a:gd name="T5" fmla="*/ 1748675 h 2755641"/>
              <a:gd name="T6" fmla="*/ 2129515 w 2276669"/>
              <a:gd name="T7" fmla="*/ 2122364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67051"/>
              </p:ext>
            </p:extLst>
          </p:nvPr>
        </p:nvGraphicFramePr>
        <p:xfrm>
          <a:off x="4495800" y="838200"/>
          <a:ext cx="39624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5"/>
                <a:gridCol w="2598295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??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3627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022169" y="3845033"/>
            <a:ext cx="5632149" cy="2237054"/>
          </a:xfrm>
          <a:custGeom>
            <a:avLst/>
            <a:gdLst>
              <a:gd name="connsiteX0" fmla="*/ 5222929 w 5632149"/>
              <a:gd name="connsiteY0" fmla="*/ 1160920 h 2237054"/>
              <a:gd name="connsiteX1" fmla="*/ 5594889 w 5632149"/>
              <a:gd name="connsiteY1" fmla="*/ 1780852 h 2237054"/>
              <a:gd name="connsiteX2" fmla="*/ 4417017 w 5632149"/>
              <a:gd name="connsiteY2" fmla="*/ 2152811 h 2237054"/>
              <a:gd name="connsiteX3" fmla="*/ 1503336 w 5632149"/>
              <a:gd name="connsiteY3" fmla="*/ 2044323 h 2237054"/>
              <a:gd name="connsiteX4" fmla="*/ 573438 w 5632149"/>
              <a:gd name="connsiteY4" fmla="*/ 215523 h 2237054"/>
              <a:gd name="connsiteX5" fmla="*/ 0 w 5632149"/>
              <a:gd name="connsiteY5" fmla="*/ 107035 h 223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2149" h="2237054">
                <a:moveTo>
                  <a:pt x="5222929" y="1160920"/>
                </a:moveTo>
                <a:cubicBezTo>
                  <a:pt x="5476068" y="1388228"/>
                  <a:pt x="5729208" y="1615537"/>
                  <a:pt x="5594889" y="1780852"/>
                </a:cubicBezTo>
                <a:cubicBezTo>
                  <a:pt x="5460570" y="1946167"/>
                  <a:pt x="5098942" y="2108899"/>
                  <a:pt x="4417017" y="2152811"/>
                </a:cubicBezTo>
                <a:cubicBezTo>
                  <a:pt x="3735092" y="2196723"/>
                  <a:pt x="2143932" y="2367204"/>
                  <a:pt x="1503336" y="2044323"/>
                </a:cubicBezTo>
                <a:cubicBezTo>
                  <a:pt x="862739" y="1721442"/>
                  <a:pt x="823994" y="538404"/>
                  <a:pt x="573438" y="215523"/>
                </a:cubicBezTo>
                <a:cubicBezTo>
                  <a:pt x="322882" y="-107358"/>
                  <a:pt x="161441" y="-162"/>
                  <a:pt x="0" y="107035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Integer Arithmetic Instructions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739775"/>
            <a:ext cx="8610600" cy="50165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We have the expected addition operation:</a:t>
            </a:r>
          </a:p>
          <a:p>
            <a:pPr>
              <a:defRPr/>
            </a:pPr>
            <a:endParaRPr lang="en-US" sz="2000" dirty="0" smtClean="0"/>
          </a:p>
          <a:p>
            <a:pPr>
              <a:tabLst>
                <a:tab pos="466725" algn="l"/>
                <a:tab pos="1381125" algn="l"/>
              </a:tabLst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6725" algn="l"/>
                <a:tab pos="1381125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endParaRPr lang="en-US" sz="2000" i="1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The operand ordering shown here is probably confusing:</a:t>
            </a:r>
          </a:p>
          <a:p>
            <a:pPr>
              <a:defRPr/>
            </a:pPr>
            <a:endParaRPr lang="en-US" sz="2000" dirty="0" smtClean="0"/>
          </a:p>
          <a:p>
            <a:pPr marL="914400" indent="-914400">
              <a:tabLst>
                <a:tab pos="466725" algn="l"/>
                <a:tab pos="914400" algn="l"/>
              </a:tabLst>
              <a:defRPr/>
            </a:pPr>
            <a:r>
              <a:rPr lang="en-US" sz="2000" dirty="0" smtClean="0"/>
              <a:t>	-	As usual, the destination is listed second.</a:t>
            </a:r>
          </a:p>
          <a:p>
            <a:pPr marL="914400" indent="-914400">
              <a:tabLst>
                <a:tab pos="466725" algn="l"/>
                <a:tab pos="914400" algn="l"/>
              </a:tabLst>
              <a:defRPr/>
            </a:pPr>
            <a:r>
              <a:rPr lang="en-US" sz="2000" dirty="0" smtClean="0"/>
              <a:t>	-	But, that's also the first (left-hand) operand when the arithmetic is performed.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This same pattern is followed for all the binary integer arithmetic instructions.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See the discussion of AT&amp;T </a:t>
            </a:r>
            <a:r>
              <a:rPr lang="en-US" sz="2000" dirty="0" err="1" smtClean="0"/>
              <a:t>vs</a:t>
            </a:r>
            <a:r>
              <a:rPr lang="en-US" sz="2000" dirty="0" smtClean="0"/>
              <a:t> Intel syntax later in the notes for an historical perspective on this.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4800600" y="3059113"/>
            <a:ext cx="3810000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$5, -4(%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800600" y="3657600"/>
            <a:ext cx="3810000" cy="3698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$16,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4800600" y="4278313"/>
            <a:ext cx="3810000" cy="12001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-8(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-4(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-12(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8441" name="Freeform 14"/>
          <p:cNvSpPr>
            <a:spLocks/>
          </p:cNvSpPr>
          <p:nvPr/>
        </p:nvSpPr>
        <p:spPr bwMode="auto">
          <a:xfrm>
            <a:off x="2463800" y="2282825"/>
            <a:ext cx="2201863" cy="2974975"/>
          </a:xfrm>
          <a:custGeom>
            <a:avLst/>
            <a:gdLst>
              <a:gd name="T0" fmla="*/ 0 w 2276669"/>
              <a:gd name="T1" fmla="*/ 28108 h 2755641"/>
              <a:gd name="T2" fmla="*/ 820386 w 2276669"/>
              <a:gd name="T3" fmla="*/ 281081 h 2755641"/>
              <a:gd name="T4" fmla="*/ 1588408 w 2276669"/>
              <a:gd name="T5" fmla="*/ 2051900 h 2755641"/>
              <a:gd name="T6" fmla="*/ 2129515 w 2276669"/>
              <a:gd name="T7" fmla="*/ 2490387 h 27556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669" h="2755641">
                <a:moveTo>
                  <a:pt x="0" y="31102"/>
                </a:moveTo>
                <a:cubicBezTo>
                  <a:pt x="297024" y="-15551"/>
                  <a:pt x="594049" y="-62204"/>
                  <a:pt x="877077" y="311020"/>
                </a:cubicBezTo>
                <a:cubicBezTo>
                  <a:pt x="1160105" y="684244"/>
                  <a:pt x="1464906" y="1863012"/>
                  <a:pt x="1698171" y="2270449"/>
                </a:cubicBezTo>
                <a:cubicBezTo>
                  <a:pt x="1931436" y="2677886"/>
                  <a:pt x="2104052" y="2716763"/>
                  <a:pt x="2276669" y="275564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10670"/>
              </p:ext>
            </p:extLst>
          </p:nvPr>
        </p:nvGraphicFramePr>
        <p:xfrm>
          <a:off x="4495800" y="838200"/>
          <a:ext cx="39624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5"/>
                <a:gridCol w="2598295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38200" y="3794125"/>
          <a:ext cx="2112963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413"/>
                <a:gridCol w="138555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eax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2" marR="91422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210300" y="22860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1371600" y="340995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Registers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012624" y="2002356"/>
            <a:ext cx="874146" cy="3458743"/>
          </a:xfrm>
          <a:custGeom>
            <a:avLst/>
            <a:gdLst>
              <a:gd name="connsiteX0" fmla="*/ 0 w 874146"/>
              <a:gd name="connsiteY0" fmla="*/ 3313563 h 3458743"/>
              <a:gd name="connsiteX1" fmla="*/ 681925 w 874146"/>
              <a:gd name="connsiteY1" fmla="*/ 3112085 h 3458743"/>
              <a:gd name="connsiteX2" fmla="*/ 867905 w 874146"/>
              <a:gd name="connsiteY2" fmla="*/ 291393 h 3458743"/>
              <a:gd name="connsiteX3" fmla="*/ 511444 w 874146"/>
              <a:gd name="connsiteY3" fmla="*/ 89915 h 345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6" h="3458743">
                <a:moveTo>
                  <a:pt x="0" y="3313563"/>
                </a:moveTo>
                <a:cubicBezTo>
                  <a:pt x="268637" y="3464671"/>
                  <a:pt x="537274" y="3615780"/>
                  <a:pt x="681925" y="3112085"/>
                </a:cubicBezTo>
                <a:cubicBezTo>
                  <a:pt x="826576" y="2608390"/>
                  <a:pt x="896319" y="795088"/>
                  <a:pt x="867905" y="291393"/>
                </a:cubicBezTo>
                <a:cubicBezTo>
                  <a:pt x="839491" y="-212302"/>
                  <a:pt x="511444" y="89915"/>
                  <a:pt x="511444" y="89915"/>
                </a:cubicBezTo>
              </a:path>
            </a:pathLst>
          </a:cu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More Arithmetic Instructions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In addition:</a:t>
            </a:r>
          </a:p>
          <a:p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subl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imull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leftop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rightop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negl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</a:t>
            </a: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 = -op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incl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</a:t>
            </a: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 = op + 1</a:t>
            </a:r>
            <a:endParaRPr lang="en-US" sz="2000" i="1" dirty="0"/>
          </a:p>
          <a:p>
            <a:pPr>
              <a:tabLst>
                <a:tab pos="465138" algn="l"/>
                <a:tab pos="1379538" algn="l"/>
              </a:tabLst>
            </a:pPr>
            <a:endParaRPr lang="en-US" sz="2000" dirty="0"/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decl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</a:t>
            </a:r>
          </a:p>
          <a:p>
            <a:pPr>
              <a:tabLst>
                <a:tab pos="465138" algn="l"/>
                <a:tab pos="1379538" algn="l"/>
              </a:tabLst>
            </a:pPr>
            <a:r>
              <a:rPr lang="en-US" sz="2000" dirty="0"/>
              <a:t>		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 = </a:t>
            </a:r>
            <a:r>
              <a:rPr lang="en-US" sz="2000" i="1">
                <a:latin typeface="Courier New" pitchFamily="49" charset="0"/>
                <a:cs typeface="Courier New" pitchFamily="49" charset="0"/>
              </a:rPr>
              <a:t>op </a:t>
            </a:r>
            <a:r>
              <a:rPr lang="en-US" sz="2000" i="1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2000" i="1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Program Translation Overview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101725" y="1355725"/>
            <a:ext cx="7270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text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101725" y="2495550"/>
            <a:ext cx="72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text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828675" y="3565525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binary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828675" y="4708525"/>
            <a:ext cx="10001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r"/>
            <a:r>
              <a:rPr lang="en-US" i="1">
                <a:latin typeface="Calibri" pitchFamily="34" charset="0"/>
              </a:rPr>
              <a:t>binary</a:t>
            </a: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3989388" y="1817688"/>
            <a:ext cx="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4295775" y="1965325"/>
            <a:ext cx="2501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(</a:t>
            </a:r>
            <a:r>
              <a:rPr lang="en-US" sz="2000">
                <a:latin typeface="Courier New" pitchFamily="49" charset="0"/>
              </a:rPr>
              <a:t>gcc -S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4279900" y="3032125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Assembler (</a:t>
            </a:r>
            <a:r>
              <a:rPr lang="en-US" sz="2000">
                <a:latin typeface="Courier New" pitchFamily="49" charset="0"/>
              </a:rPr>
              <a:t>gcc</a:t>
            </a:r>
            <a:r>
              <a:rPr lang="en-US" sz="2000">
                <a:latin typeface="Calibri" pitchFamily="34" charset="0"/>
              </a:rPr>
              <a:t> or </a:t>
            </a:r>
            <a:r>
              <a:rPr lang="en-US" sz="2000">
                <a:latin typeface="Courier New" pitchFamily="49" charset="0"/>
              </a:rPr>
              <a:t>as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4295775" y="4175125"/>
            <a:ext cx="263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sz="2000">
                <a:latin typeface="Calibri" pitchFamily="34" charset="0"/>
              </a:rPr>
              <a:t>Linker (</a:t>
            </a:r>
            <a:r>
              <a:rPr lang="en-US" sz="2000">
                <a:latin typeface="Courier New" pitchFamily="49" charset="0"/>
              </a:rPr>
              <a:t>gcc</a:t>
            </a:r>
            <a:r>
              <a:rPr lang="en-US" sz="2000">
                <a:latin typeface="Calibri" pitchFamily="34" charset="0"/>
              </a:rPr>
              <a:t> or</a:t>
            </a:r>
            <a:r>
              <a:rPr lang="en-US" sz="2000">
                <a:latin typeface="Courier"/>
              </a:rPr>
              <a:t> </a:t>
            </a:r>
            <a:r>
              <a:rPr lang="en-US" sz="2000">
                <a:latin typeface="Courier New" pitchFamily="49" charset="0"/>
              </a:rPr>
              <a:t>ld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auto">
          <a:xfrm>
            <a:off x="2373313" y="1420813"/>
            <a:ext cx="32639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C program (</a:t>
            </a:r>
            <a:r>
              <a:rPr lang="en-US" sz="2000">
                <a:latin typeface="Courier New" pitchFamily="49" charset="0"/>
              </a:rPr>
              <a:t>p1.c p2.c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4" name="Rectangle 11"/>
          <p:cNvSpPr>
            <a:spLocks noChangeArrowheads="1"/>
          </p:cNvSpPr>
          <p:nvPr/>
        </p:nvSpPr>
        <p:spPr bwMode="auto">
          <a:xfrm>
            <a:off x="2259013" y="2498725"/>
            <a:ext cx="3492500" cy="39687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Asm program (</a:t>
            </a:r>
            <a:r>
              <a:rPr lang="en-US" sz="2000">
                <a:latin typeface="Courier New" pitchFamily="49" charset="0"/>
              </a:rPr>
              <a:t>p1.s p2.s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44713" y="3641725"/>
            <a:ext cx="3721100" cy="396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2132013" y="4784725"/>
            <a:ext cx="3748087" cy="39687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000">
                <a:latin typeface="Calibri" pitchFamily="34" charset="0"/>
              </a:rPr>
              <a:t>Executable program (</a:t>
            </a:r>
            <a:r>
              <a:rPr lang="en-US" sz="2000">
                <a:latin typeface="Courier New" pitchFamily="49" charset="0"/>
              </a:rPr>
              <a:t>p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>
            <a:off x="3989388" y="2895600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3989388" y="4038600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858000" y="3641725"/>
            <a:ext cx="2044700" cy="70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865813" y="4175125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X86-32 Integer Registers</a:t>
            </a:r>
          </a:p>
        </p:txBody>
      </p:sp>
      <p:grpSp>
        <p:nvGrpSpPr>
          <p:cNvPr id="4099" name="Group 12"/>
          <p:cNvGrpSpPr>
            <a:grpSpLocks/>
          </p:cNvGrpSpPr>
          <p:nvPr/>
        </p:nvGrpSpPr>
        <p:grpSpPr bwMode="auto">
          <a:xfrm>
            <a:off x="1295400" y="1333500"/>
            <a:ext cx="5715000" cy="4533900"/>
            <a:chOff x="3984" y="1008"/>
            <a:chExt cx="1584" cy="2256"/>
          </a:xfrm>
        </p:grpSpPr>
        <p:sp>
          <p:nvSpPr>
            <p:cNvPr id="4145" name="Rectangle 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4146" name="Rectangle 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4147" name="Rectangle 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4148" name="Rectangle 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4149" name="Rectangle 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4150" name="Rectangle 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4151" name="Rectangle 9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4152" name="Rectangle 1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4184650" y="1404938"/>
            <a:ext cx="2819400" cy="344487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1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4144" name="Straight Connector 13"/>
            <p:cNvCxnSpPr>
              <a:cxnSpLocks noChangeShapeType="1"/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184650" y="1989138"/>
            <a:ext cx="2819400" cy="342900"/>
            <a:chOff x="4495800" y="1404970"/>
            <a:chExt cx="2819400" cy="34369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4142" name="Straight Connector 16"/>
            <p:cNvCxnSpPr>
              <a:cxnSpLocks noChangeShapeType="1"/>
              <a:stCxn id="16" idx="0"/>
              <a:endCxn id="16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184650" y="2559050"/>
            <a:ext cx="2819400" cy="342900"/>
            <a:chOff x="4495800" y="1404970"/>
            <a:chExt cx="2819400" cy="343694"/>
          </a:xfrm>
        </p:grpSpPr>
        <p:sp>
          <p:nvSpPr>
            <p:cNvPr id="19" name="Rectangle 18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4140" name="Straight Connector 19"/>
            <p:cNvCxnSpPr>
              <a:cxnSpLocks noChangeShapeType="1"/>
              <a:stCxn id="19" idx="0"/>
              <a:endCxn id="19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184650" y="3141663"/>
            <a:ext cx="2819400" cy="342900"/>
            <a:chOff x="4495800" y="1404970"/>
            <a:chExt cx="2819400" cy="3436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4138" name="Straight Connector 22"/>
            <p:cNvCxnSpPr>
              <a:cxnSpLocks noChangeShapeType="1"/>
              <a:stCxn id="22" idx="0"/>
              <a:endCxn id="22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Rectangle 23"/>
          <p:cNvSpPr/>
          <p:nvPr/>
        </p:nvSpPr>
        <p:spPr bwMode="auto">
          <a:xfrm>
            <a:off x="4184650" y="37179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184650" y="43021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184650" y="4872038"/>
            <a:ext cx="2819400" cy="342900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latin typeface="Arial Narrow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184650" y="5454650"/>
            <a:ext cx="2819400" cy="342900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5814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814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5814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5814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%bx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81400" y="3708400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%si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81400" y="42878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81400" y="48577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81400" y="5443538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%bp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5720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5720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%ch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5720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%bh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943600" y="1392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943600" y="1974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943600" y="2541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943600" y="3132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%bl</a:t>
            </a:r>
          </a:p>
        </p:txBody>
      </p:sp>
      <p:sp>
        <p:nvSpPr>
          <p:cNvPr id="44" name="AutoShape 7"/>
          <p:cNvSpPr>
            <a:spLocks/>
          </p:cNvSpPr>
          <p:nvPr/>
        </p:nvSpPr>
        <p:spPr bwMode="auto">
          <a:xfrm rot="5400000">
            <a:off x="5452269" y="4671219"/>
            <a:ext cx="279400" cy="2824162"/>
          </a:xfrm>
          <a:prstGeom prst="rightBrace">
            <a:avLst>
              <a:gd name="adj1" fmla="val 249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475163" y="6172200"/>
            <a:ext cx="224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>
                <a:latin typeface="Calibri" pitchFamily="34" charset="0"/>
              </a:rPr>
              <a:t>16-bit virtual registers</a:t>
            </a:r>
          </a:p>
        </p:txBody>
      </p:sp>
      <p:sp>
        <p:nvSpPr>
          <p:cNvPr id="4126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613"/>
          </a:xfrm>
          <a:prstGeom prst="rightBrace">
            <a:avLst>
              <a:gd name="adj1" fmla="val 2501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27" name="TextBox 46"/>
          <p:cNvSpPr txBox="1">
            <a:spLocks noChangeArrowheads="1"/>
          </p:cNvSpPr>
          <p:nvPr/>
        </p:nvSpPr>
        <p:spPr bwMode="auto">
          <a:xfrm rot="-5400000">
            <a:off x="-221456" y="2812256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general purpose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54913" y="1392238"/>
            <a:ext cx="1258887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54913" y="1974850"/>
            <a:ext cx="9366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554913" y="2541588"/>
            <a:ext cx="6143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54913" y="3132138"/>
            <a:ext cx="6143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54913" y="3627438"/>
            <a:ext cx="9366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54913" y="4205288"/>
            <a:ext cx="1366837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pPr>
              <a:defRPr/>
            </a:pP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554913" y="4700588"/>
            <a:ext cx="114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554913" y="5313363"/>
            <a:ext cx="1149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294563" y="649288"/>
            <a:ext cx="184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>
                <a:latin typeface="Calibri" pitchFamily="34" charset="0"/>
              </a:rPr>
              <a:t>Origin</a:t>
            </a:r>
          </a:p>
          <a:p>
            <a:pPr algn="ctr"/>
            <a:r>
              <a:rPr lang="en-US" sz="1800">
                <a:latin typeface="Calibri" pitchFamily="34" charset="0"/>
              </a:rPr>
              <a:t>(mostly obsolete)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x86-64 Integer Registers</a:t>
            </a:r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762000" y="4419600"/>
            <a:ext cx="35560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%rsp</a:t>
            </a:r>
          </a:p>
        </p:txBody>
      </p:sp>
      <p:sp>
        <p:nvSpPr>
          <p:cNvPr id="16388" name="Rectangle 6"/>
          <p:cNvSpPr>
            <a:spLocks/>
          </p:cNvSpPr>
          <p:nvPr/>
        </p:nvSpPr>
        <p:spPr bwMode="auto">
          <a:xfrm>
            <a:off x="2552700" y="800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%eax</a:t>
            </a:r>
          </a:p>
        </p:txBody>
      </p:sp>
      <p:sp>
        <p:nvSpPr>
          <p:cNvPr id="16389" name="Rectangle 7"/>
          <p:cNvSpPr>
            <a:spLocks/>
          </p:cNvSpPr>
          <p:nvPr/>
        </p:nvSpPr>
        <p:spPr bwMode="auto">
          <a:xfrm>
            <a:off x="2552700" y="1409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%ebx</a:t>
            </a:r>
          </a:p>
        </p:txBody>
      </p:sp>
      <p:sp>
        <p:nvSpPr>
          <p:cNvPr id="16390" name="Rectangle 8"/>
          <p:cNvSpPr>
            <a:spLocks/>
          </p:cNvSpPr>
          <p:nvPr/>
        </p:nvSpPr>
        <p:spPr bwMode="auto">
          <a:xfrm>
            <a:off x="2552700" y="2019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%ecx</a:t>
            </a:r>
          </a:p>
        </p:txBody>
      </p:sp>
      <p:sp>
        <p:nvSpPr>
          <p:cNvPr id="16391" name="Rectangle 9"/>
          <p:cNvSpPr>
            <a:spLocks/>
          </p:cNvSpPr>
          <p:nvPr/>
        </p:nvSpPr>
        <p:spPr bwMode="auto">
          <a:xfrm>
            <a:off x="2552700" y="2628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%edx</a:t>
            </a:r>
          </a:p>
        </p:txBody>
      </p:sp>
      <p:sp>
        <p:nvSpPr>
          <p:cNvPr id="16392" name="Rectangle 10"/>
          <p:cNvSpPr>
            <a:spLocks/>
          </p:cNvSpPr>
          <p:nvPr/>
        </p:nvSpPr>
        <p:spPr bwMode="auto">
          <a:xfrm>
            <a:off x="2552700" y="3238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%esi</a:t>
            </a:r>
          </a:p>
        </p:txBody>
      </p:sp>
      <p:sp>
        <p:nvSpPr>
          <p:cNvPr id="16393" name="Rectangle 11"/>
          <p:cNvSpPr>
            <a:spLocks/>
          </p:cNvSpPr>
          <p:nvPr/>
        </p:nvSpPr>
        <p:spPr bwMode="auto">
          <a:xfrm>
            <a:off x="2552700" y="3848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%edi</a:t>
            </a:r>
          </a:p>
        </p:txBody>
      </p:sp>
      <p:sp>
        <p:nvSpPr>
          <p:cNvPr id="16394" name="Rectangle 12"/>
          <p:cNvSpPr>
            <a:spLocks/>
          </p:cNvSpPr>
          <p:nvPr/>
        </p:nvSpPr>
        <p:spPr bwMode="auto">
          <a:xfrm>
            <a:off x="2552700" y="4457700"/>
            <a:ext cx="1752600" cy="444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%esp</a:t>
            </a:r>
          </a:p>
        </p:txBody>
      </p:sp>
      <p:sp>
        <p:nvSpPr>
          <p:cNvPr id="16395" name="Rectangle 13"/>
          <p:cNvSpPr>
            <a:spLocks/>
          </p:cNvSpPr>
          <p:nvPr/>
        </p:nvSpPr>
        <p:spPr bwMode="auto">
          <a:xfrm>
            <a:off x="2552700" y="50546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%ebp</a:t>
            </a:r>
          </a:p>
        </p:txBody>
      </p:sp>
      <p:sp>
        <p:nvSpPr>
          <p:cNvPr id="16396" name="Rectangle 14"/>
          <p:cNvSpPr>
            <a:spLocks/>
          </p:cNvSpPr>
          <p:nvPr/>
        </p:nvSpPr>
        <p:spPr bwMode="auto">
          <a:xfrm>
            <a:off x="6515100" y="800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%r8d</a:t>
            </a:r>
          </a:p>
        </p:txBody>
      </p:sp>
      <p:sp>
        <p:nvSpPr>
          <p:cNvPr id="16397" name="Rectangle 15"/>
          <p:cNvSpPr>
            <a:spLocks/>
          </p:cNvSpPr>
          <p:nvPr/>
        </p:nvSpPr>
        <p:spPr bwMode="auto">
          <a:xfrm>
            <a:off x="6515100" y="1409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%r9d</a:t>
            </a:r>
          </a:p>
        </p:txBody>
      </p:sp>
      <p:sp>
        <p:nvSpPr>
          <p:cNvPr id="16398" name="Rectangle 16"/>
          <p:cNvSpPr>
            <a:spLocks/>
          </p:cNvSpPr>
          <p:nvPr/>
        </p:nvSpPr>
        <p:spPr bwMode="auto">
          <a:xfrm>
            <a:off x="6515100" y="2019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%r10d</a:t>
            </a:r>
          </a:p>
        </p:txBody>
      </p:sp>
      <p:sp>
        <p:nvSpPr>
          <p:cNvPr id="16399" name="Rectangle 17"/>
          <p:cNvSpPr>
            <a:spLocks/>
          </p:cNvSpPr>
          <p:nvPr/>
        </p:nvSpPr>
        <p:spPr bwMode="auto">
          <a:xfrm>
            <a:off x="6515100" y="2628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%r11d</a:t>
            </a:r>
          </a:p>
        </p:txBody>
      </p:sp>
      <p:sp>
        <p:nvSpPr>
          <p:cNvPr id="16400" name="Rectangle 18"/>
          <p:cNvSpPr>
            <a:spLocks/>
          </p:cNvSpPr>
          <p:nvPr/>
        </p:nvSpPr>
        <p:spPr bwMode="auto">
          <a:xfrm>
            <a:off x="6515100" y="3238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%r12d</a:t>
            </a:r>
          </a:p>
        </p:txBody>
      </p:sp>
      <p:sp>
        <p:nvSpPr>
          <p:cNvPr id="16401" name="Rectangle 19"/>
          <p:cNvSpPr>
            <a:spLocks/>
          </p:cNvSpPr>
          <p:nvPr/>
        </p:nvSpPr>
        <p:spPr bwMode="auto">
          <a:xfrm>
            <a:off x="6515100" y="3848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%r13d</a:t>
            </a:r>
          </a:p>
        </p:txBody>
      </p:sp>
      <p:sp>
        <p:nvSpPr>
          <p:cNvPr id="16402" name="Rectangle 20"/>
          <p:cNvSpPr>
            <a:spLocks/>
          </p:cNvSpPr>
          <p:nvPr/>
        </p:nvSpPr>
        <p:spPr bwMode="auto">
          <a:xfrm>
            <a:off x="6515100" y="4457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%r14d</a:t>
            </a:r>
          </a:p>
        </p:txBody>
      </p:sp>
      <p:sp>
        <p:nvSpPr>
          <p:cNvPr id="16403" name="Rectangle 21"/>
          <p:cNvSpPr>
            <a:spLocks/>
          </p:cNvSpPr>
          <p:nvPr/>
        </p:nvSpPr>
        <p:spPr bwMode="auto">
          <a:xfrm>
            <a:off x="6515100" y="5067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%r15d</a:t>
            </a:r>
          </a:p>
        </p:txBody>
      </p:sp>
      <p:sp>
        <p:nvSpPr>
          <p:cNvPr id="16404" name="Rectangle 22"/>
          <p:cNvSpPr>
            <a:spLocks/>
          </p:cNvSpPr>
          <p:nvPr/>
        </p:nvSpPr>
        <p:spPr bwMode="auto">
          <a:xfrm>
            <a:off x="4724400" y="762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%r8</a:t>
            </a:r>
          </a:p>
        </p:txBody>
      </p:sp>
      <p:sp>
        <p:nvSpPr>
          <p:cNvPr id="16405" name="Rectangle 23"/>
          <p:cNvSpPr>
            <a:spLocks/>
          </p:cNvSpPr>
          <p:nvPr/>
        </p:nvSpPr>
        <p:spPr bwMode="auto">
          <a:xfrm>
            <a:off x="4724400" y="1371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%r9</a:t>
            </a:r>
          </a:p>
        </p:txBody>
      </p:sp>
      <p:sp>
        <p:nvSpPr>
          <p:cNvPr id="16406" name="Rectangle 24"/>
          <p:cNvSpPr>
            <a:spLocks/>
          </p:cNvSpPr>
          <p:nvPr/>
        </p:nvSpPr>
        <p:spPr bwMode="auto">
          <a:xfrm>
            <a:off x="4724400" y="1981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%r10</a:t>
            </a:r>
          </a:p>
        </p:txBody>
      </p:sp>
      <p:sp>
        <p:nvSpPr>
          <p:cNvPr id="16407" name="Rectangle 25"/>
          <p:cNvSpPr>
            <a:spLocks/>
          </p:cNvSpPr>
          <p:nvPr/>
        </p:nvSpPr>
        <p:spPr bwMode="auto">
          <a:xfrm>
            <a:off x="4724400" y="2590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%r11</a:t>
            </a:r>
          </a:p>
        </p:txBody>
      </p:sp>
      <p:sp>
        <p:nvSpPr>
          <p:cNvPr id="16408" name="Rectangle 26"/>
          <p:cNvSpPr>
            <a:spLocks/>
          </p:cNvSpPr>
          <p:nvPr/>
        </p:nvSpPr>
        <p:spPr bwMode="auto">
          <a:xfrm>
            <a:off x="4724400" y="3200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%r12</a:t>
            </a:r>
          </a:p>
        </p:txBody>
      </p:sp>
      <p:sp>
        <p:nvSpPr>
          <p:cNvPr id="16409" name="Rectangle 27"/>
          <p:cNvSpPr>
            <a:spLocks/>
          </p:cNvSpPr>
          <p:nvPr/>
        </p:nvSpPr>
        <p:spPr bwMode="auto">
          <a:xfrm>
            <a:off x="4724400" y="3810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%r13</a:t>
            </a:r>
          </a:p>
        </p:txBody>
      </p:sp>
      <p:sp>
        <p:nvSpPr>
          <p:cNvPr id="16410" name="Rectangle 28"/>
          <p:cNvSpPr>
            <a:spLocks/>
          </p:cNvSpPr>
          <p:nvPr/>
        </p:nvSpPr>
        <p:spPr bwMode="auto">
          <a:xfrm>
            <a:off x="4724400" y="4419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%r14</a:t>
            </a:r>
          </a:p>
        </p:txBody>
      </p:sp>
      <p:sp>
        <p:nvSpPr>
          <p:cNvPr id="16411" name="Rectangle 29"/>
          <p:cNvSpPr>
            <a:spLocks/>
          </p:cNvSpPr>
          <p:nvPr/>
        </p:nvSpPr>
        <p:spPr bwMode="auto">
          <a:xfrm>
            <a:off x="4724400" y="5029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%r15</a:t>
            </a:r>
          </a:p>
        </p:txBody>
      </p:sp>
      <p:sp>
        <p:nvSpPr>
          <p:cNvPr id="16412" name="Rectangle 30"/>
          <p:cNvSpPr>
            <a:spLocks/>
          </p:cNvSpPr>
          <p:nvPr/>
        </p:nvSpPr>
        <p:spPr bwMode="auto">
          <a:xfrm>
            <a:off x="762000" y="762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%rax</a:t>
            </a:r>
          </a:p>
        </p:txBody>
      </p:sp>
      <p:sp>
        <p:nvSpPr>
          <p:cNvPr id="16413" name="Rectangle 31"/>
          <p:cNvSpPr>
            <a:spLocks/>
          </p:cNvSpPr>
          <p:nvPr/>
        </p:nvSpPr>
        <p:spPr bwMode="auto">
          <a:xfrm>
            <a:off x="762000" y="1371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%rbx</a:t>
            </a:r>
          </a:p>
        </p:txBody>
      </p:sp>
      <p:sp>
        <p:nvSpPr>
          <p:cNvPr id="16414" name="Rectangle 32"/>
          <p:cNvSpPr>
            <a:spLocks/>
          </p:cNvSpPr>
          <p:nvPr/>
        </p:nvSpPr>
        <p:spPr bwMode="auto">
          <a:xfrm>
            <a:off x="762000" y="1981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%rcx</a:t>
            </a:r>
          </a:p>
        </p:txBody>
      </p:sp>
      <p:sp>
        <p:nvSpPr>
          <p:cNvPr id="16415" name="Rectangle 33"/>
          <p:cNvSpPr>
            <a:spLocks/>
          </p:cNvSpPr>
          <p:nvPr/>
        </p:nvSpPr>
        <p:spPr bwMode="auto">
          <a:xfrm>
            <a:off x="762000" y="2590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%rdx</a:t>
            </a:r>
          </a:p>
        </p:txBody>
      </p:sp>
      <p:sp>
        <p:nvSpPr>
          <p:cNvPr id="16416" name="Rectangle 34"/>
          <p:cNvSpPr>
            <a:spLocks/>
          </p:cNvSpPr>
          <p:nvPr/>
        </p:nvSpPr>
        <p:spPr bwMode="auto">
          <a:xfrm>
            <a:off x="762000" y="3200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%rsi</a:t>
            </a:r>
          </a:p>
        </p:txBody>
      </p:sp>
      <p:sp>
        <p:nvSpPr>
          <p:cNvPr id="16417" name="Rectangle 35"/>
          <p:cNvSpPr>
            <a:spLocks/>
          </p:cNvSpPr>
          <p:nvPr/>
        </p:nvSpPr>
        <p:spPr bwMode="auto">
          <a:xfrm>
            <a:off x="762000" y="3810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%rdi</a:t>
            </a:r>
          </a:p>
        </p:txBody>
      </p:sp>
      <p:sp>
        <p:nvSpPr>
          <p:cNvPr id="16418" name="Rectangle 36"/>
          <p:cNvSpPr>
            <a:spLocks/>
          </p:cNvSpPr>
          <p:nvPr/>
        </p:nvSpPr>
        <p:spPr bwMode="auto">
          <a:xfrm>
            <a:off x="762000" y="5029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%rbp</a:t>
            </a:r>
          </a:p>
        </p:txBody>
      </p:sp>
      <p:sp>
        <p:nvSpPr>
          <p:cNvPr id="16419" name="Rectangle 5"/>
          <p:cNvSpPr txBox="1">
            <a:spLocks noChangeArrowheads="1"/>
          </p:cNvSpPr>
          <p:nvPr/>
        </p:nvSpPr>
        <p:spPr bwMode="auto">
          <a:xfrm>
            <a:off x="290513" y="5715000"/>
            <a:ext cx="73294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Extend existing registers.  Add 8 new ones.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Make </a:t>
            </a:r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%ebp</a:t>
            </a:r>
            <a:r>
              <a:rPr lang="en-US" sz="1800">
                <a:latin typeface="Calibri Bold" pitchFamily="34" charset="0"/>
                <a:cs typeface="Calibri Bold" pitchFamily="34" charset="0"/>
                <a:sym typeface="Calibri Bold" pitchFamily="34" charset="0"/>
              </a:rPr>
              <a:t>/</a:t>
            </a:r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%rbp</a:t>
            </a:r>
            <a:r>
              <a:rPr lang="en-US" sz="1800"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</a:t>
            </a:r>
            <a:r>
              <a:rPr lang="en-US" sz="1800"/>
              <a:t>general purpose</a:t>
            </a:r>
          </a:p>
        </p:txBody>
      </p:sp>
    </p:spTree>
    <p:extLst>
      <p:ext uri="{BB962C8B-B14F-4D97-AF65-F5344CB8AC3E}">
        <p14:creationId xmlns:p14="http://schemas.microsoft.com/office/powerpoint/2010/main" val="168521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X86-64 Nomenclature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Due to the long history of the x86 architecture, the terminology for data lengths can be somewhat confusing:</a:t>
            </a:r>
          </a:p>
          <a:p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byte	b</a:t>
            </a:r>
            <a:r>
              <a:rPr lang="en-US" sz="2000" dirty="0"/>
              <a:t>	8 bits, no surprises there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short	s</a:t>
            </a:r>
            <a:r>
              <a:rPr lang="en-US" sz="2000" dirty="0"/>
              <a:t>	16-bit integer or 32-bit float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word	w</a:t>
            </a:r>
            <a:r>
              <a:rPr lang="en-US" sz="2000" dirty="0"/>
              <a:t>	16-bit value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long	l</a:t>
            </a:r>
            <a:r>
              <a:rPr lang="en-US" sz="2000" dirty="0"/>
              <a:t>	32-bit integer or 64-bit float (aka double word)</a:t>
            </a:r>
          </a:p>
          <a:p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quad	q</a:t>
            </a:r>
            <a:r>
              <a:rPr lang="en-US" sz="2000" dirty="0"/>
              <a:t>	64-bit integer</a:t>
            </a:r>
          </a:p>
          <a:p>
            <a:endParaRPr lang="en-US" sz="2000" dirty="0"/>
          </a:p>
          <a:p>
            <a:r>
              <a:rPr lang="en-US" sz="2000" dirty="0"/>
              <a:t>The single-character abbreviations are used in the names of many of the x86 assembly </a:t>
            </a:r>
            <a:r>
              <a:rPr lang="en-US" sz="2000" dirty="0" smtClean="0"/>
              <a:t>instructions to indicate the length of the operands.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As long as the widths of the operands match, any of these suffixes can be used with the assembly instructions that are discussed in the following slides; for simplicity, we will generally restrict the examples to operations 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/>
              <a:t> values.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533400" y="685800"/>
            <a:ext cx="8153400" cy="563231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.file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"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simplest.c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globl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main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type   main, @function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pushq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$16,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rsp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$5, -4(%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$16, -8(%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-8(%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-4(%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-12(%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$0, %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leave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size   main, .-main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"GCC: (GNU) 4.8.3 20140911 (Red Hat 4.8.3-9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)”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section        .note.GNU-stack,"",@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progbits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Example:  C to Assembly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5638800" y="1676400"/>
            <a:ext cx="2819400" cy="28622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x, y,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= x + y;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4267200" y="881063"/>
            <a:ext cx="4343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–Wall -m64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simplest.c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705600" cy="438150"/>
          </a:xfrm>
        </p:spPr>
        <p:txBody>
          <a:bodyPr/>
          <a:lstStyle/>
          <a:p>
            <a:r>
              <a:rPr lang="en-US" dirty="0" smtClean="0"/>
              <a:t>Simple Example:  Memory Layout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609600" y="2852738"/>
            <a:ext cx="2819400" cy="28622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int x, y, t;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x = 5;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y = 16;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t = x + y;</a:t>
            </a:r>
          </a:p>
          <a:p>
            <a:endParaRPr lang="fr-FR" sz="1800">
              <a:latin typeface="Courier New" pitchFamily="49" charset="0"/>
              <a:cs typeface="Courier New" pitchFamily="49" charset="0"/>
            </a:endParaRP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fr-FR" sz="18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43628"/>
              </p:ext>
            </p:extLst>
          </p:nvPr>
        </p:nvGraphicFramePr>
        <p:xfrm>
          <a:off x="4495800" y="2971800"/>
          <a:ext cx="38100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640"/>
                <a:gridCol w="2498360"/>
              </a:tblGrid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old value of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– 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rbp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- 12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rsp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97" name="TextBox 2"/>
          <p:cNvSpPr txBox="1">
            <a:spLocks noChangeArrowheads="1"/>
          </p:cNvSpPr>
          <p:nvPr/>
        </p:nvSpPr>
        <p:spPr bwMode="auto">
          <a:xfrm>
            <a:off x="381000" y="652463"/>
            <a:ext cx="8610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Local variables and function parameters are stored in memory, and organized in a </a:t>
            </a:r>
            <a:r>
              <a:rPr lang="en-US" sz="2000" i="1" dirty="0"/>
              <a:t>stack frame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Two registers are used to keep track of the organization:</a:t>
            </a:r>
          </a:p>
          <a:p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dirty="0"/>
              <a:t>	address of the top element on the stack</a:t>
            </a:r>
          </a:p>
          <a:p>
            <a:r>
              <a:rPr lang="en-US" sz="2000" dirty="0"/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sz="2000" dirty="0"/>
              <a:t>	address of the first element in the current stack frame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2971800"/>
            <a:ext cx="430213" cy="2514600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>
              <a:defRPr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increasing addresses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99" name="Straight Arrow Connector 6"/>
          <p:cNvCxnSpPr>
            <a:cxnSpLocks noChangeShapeType="1"/>
          </p:cNvCxnSpPr>
          <p:nvPr/>
        </p:nvCxnSpPr>
        <p:spPr bwMode="auto">
          <a:xfrm flipV="1">
            <a:off x="8534400" y="2852738"/>
            <a:ext cx="0" cy="2481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0" name="TextBox 6"/>
          <p:cNvSpPr txBox="1">
            <a:spLocks noChangeArrowheads="1"/>
          </p:cNvSpPr>
          <p:nvPr/>
        </p:nvSpPr>
        <p:spPr bwMode="auto">
          <a:xfrm>
            <a:off x="6163806" y="5638800"/>
            <a:ext cx="1790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the Stack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Register-Memory Data Transfers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81000" y="739775"/>
            <a:ext cx="8610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Many machine-level operations require that data be transferred between memory and registers.</a:t>
            </a:r>
          </a:p>
          <a:p>
            <a:endParaRPr lang="en-US" sz="2000" dirty="0"/>
          </a:p>
          <a:p>
            <a:r>
              <a:rPr lang="en-US" sz="2000" dirty="0"/>
              <a:t>The most basic instructions for this are the variants of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2000" dirty="0"/>
              <a:t> instruction: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dest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		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src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r>
              <a:rPr lang="en-US" sz="2000" dirty="0"/>
              <a:t>This copies a 32-bit value from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/>
              <a:t> into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sz="2000" dirty="0" smtClean="0"/>
              <a:t>. </a:t>
            </a:r>
            <a:r>
              <a:rPr lang="en-US" sz="2000" dirty="0" err="1" smtClean="0">
                <a:latin typeface="Courier New"/>
                <a:cs typeface="Courier New"/>
              </a:rPr>
              <a:t>movq</a:t>
            </a:r>
            <a:r>
              <a:rPr lang="en-US" sz="2000" dirty="0" smtClean="0"/>
              <a:t> moves 64 bit values in the same fashion.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Despite the name, it has no effect on the value of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The two operands can be specified in a number of ways:</a:t>
            </a:r>
          </a:p>
          <a:p>
            <a:endParaRPr lang="en-US" sz="2000" dirty="0"/>
          </a:p>
          <a:p>
            <a:r>
              <a:rPr lang="en-US" sz="2000" dirty="0"/>
              <a:t>	-	immediate values</a:t>
            </a:r>
          </a:p>
          <a:p>
            <a:r>
              <a:rPr lang="en-US" sz="2000" dirty="0"/>
              <a:t>	-	one of the </a:t>
            </a:r>
            <a:r>
              <a:rPr lang="en-US" sz="2000" dirty="0" smtClean="0"/>
              <a:t>16 x86-64 </a:t>
            </a:r>
            <a:r>
              <a:rPr lang="en-US" sz="2000" dirty="0"/>
              <a:t>integer </a:t>
            </a:r>
            <a:r>
              <a:rPr lang="en-US" sz="2000" dirty="0" smtClean="0"/>
              <a:t>registers (or their virtual registers)</a:t>
            </a:r>
            <a:endParaRPr lang="en-US" sz="2000" dirty="0"/>
          </a:p>
          <a:p>
            <a:r>
              <a:rPr lang="en-US" sz="2000" dirty="0"/>
              <a:t>	-	memory address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Operand Specifications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/>
            <a:r>
              <a:rPr lang="en-US" sz="2000" b="1" i="1" dirty="0">
                <a:solidFill>
                  <a:srgbClr val="C00000"/>
                </a:solidFill>
              </a:rPr>
              <a:t>Immediate:</a:t>
            </a:r>
            <a:r>
              <a:rPr lang="en-US" sz="2000" dirty="0"/>
              <a:t> Constant integer data</a:t>
            </a:r>
          </a:p>
          <a:p>
            <a:pPr marL="0" lvl="2"/>
            <a:r>
              <a:rPr lang="en-US" sz="2000" dirty="0"/>
              <a:t>	Example: </a:t>
            </a:r>
            <a:r>
              <a:rPr lang="en-US" sz="2000" b="1" dirty="0">
                <a:latin typeface="Courier New" pitchFamily="49" charset="0"/>
              </a:rPr>
              <a:t>$0x400</a:t>
            </a:r>
            <a:r>
              <a:rPr lang="en-US" sz="2000" b="1" dirty="0"/>
              <a:t>, </a:t>
            </a:r>
            <a:r>
              <a:rPr lang="en-US" sz="2000" b="1" dirty="0">
                <a:latin typeface="Courier New" pitchFamily="49" charset="0"/>
              </a:rPr>
              <a:t>$-533</a:t>
            </a:r>
            <a:endParaRPr lang="en-US" sz="2000" dirty="0"/>
          </a:p>
          <a:p>
            <a:pPr marL="0" lvl="2"/>
            <a:r>
              <a:rPr lang="en-US" sz="2000" dirty="0"/>
              <a:t>	Like C constant, but prefixed with </a:t>
            </a:r>
            <a:r>
              <a:rPr lang="en-US" sz="2000" b="1" dirty="0">
                <a:latin typeface="Courier New" pitchFamily="49" charset="0"/>
              </a:rPr>
              <a:t>‘$’</a:t>
            </a:r>
          </a:p>
          <a:p>
            <a:pPr marL="0" lvl="2"/>
            <a:r>
              <a:rPr lang="en-US" sz="2000" dirty="0"/>
              <a:t>	Encoded with 1, 2, or 4 bytes</a:t>
            </a:r>
          </a:p>
          <a:p>
            <a:pPr marL="0" lvl="1"/>
            <a:endParaRPr lang="en-US" sz="2000" b="1" i="1" dirty="0">
              <a:solidFill>
                <a:srgbClr val="C00000"/>
              </a:solidFill>
            </a:endParaRPr>
          </a:p>
          <a:p>
            <a:pPr marL="0" lvl="1"/>
            <a:r>
              <a:rPr lang="en-US" sz="2000" b="1" i="1" dirty="0">
                <a:solidFill>
                  <a:srgbClr val="C00000"/>
                </a:solidFill>
              </a:rPr>
              <a:t>Register: </a:t>
            </a:r>
            <a:r>
              <a:rPr lang="en-US" sz="2000" dirty="0"/>
              <a:t>One of </a:t>
            </a:r>
            <a:r>
              <a:rPr lang="en-US" sz="2000" dirty="0" smtClean="0"/>
              <a:t>the16 </a:t>
            </a:r>
            <a:r>
              <a:rPr lang="en-US" sz="2000" dirty="0"/>
              <a:t>integer registers</a:t>
            </a:r>
          </a:p>
          <a:p>
            <a:pPr marL="0" lvl="2"/>
            <a:r>
              <a:rPr lang="en-US" sz="2000" dirty="0"/>
              <a:t>	Example: </a:t>
            </a:r>
            <a:r>
              <a:rPr lang="en-US" sz="2000" b="1" dirty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eax</a:t>
            </a:r>
            <a:r>
              <a:rPr lang="en-US" sz="2000" b="1" dirty="0">
                <a:latin typeface="Courier New" pitchFamily="49" charset="0"/>
              </a:rPr>
              <a:t>, %</a:t>
            </a:r>
            <a:r>
              <a:rPr lang="en-US" sz="2000" b="1" dirty="0" err="1" smtClean="0">
                <a:latin typeface="Courier New" pitchFamily="49" charset="0"/>
              </a:rPr>
              <a:t>edx</a:t>
            </a:r>
            <a:r>
              <a:rPr lang="en-US" sz="2000" b="1" dirty="0" smtClean="0">
                <a:latin typeface="Courier New" pitchFamily="49" charset="0"/>
              </a:rPr>
              <a:t>  (</a:t>
            </a:r>
            <a:r>
              <a:rPr lang="en-US" sz="2000" b="1" dirty="0" err="1" smtClean="0">
                <a:latin typeface="Courier New" pitchFamily="49" charset="0"/>
              </a:rPr>
              <a:t>reg</a:t>
            </a:r>
            <a:r>
              <a:rPr lang="en-US" sz="2000" b="1" dirty="0" smtClean="0">
                <a:latin typeface="Courier New" pitchFamily="49" charset="0"/>
              </a:rPr>
              <a:t> names preceded by '%')</a:t>
            </a:r>
            <a:endParaRPr lang="en-US" sz="2000" b="1" dirty="0">
              <a:latin typeface="Courier New" pitchFamily="49" charset="0"/>
            </a:endParaRPr>
          </a:p>
          <a:p>
            <a:pPr marL="0" lvl="2"/>
            <a:r>
              <a:rPr lang="en-US" sz="2000" dirty="0"/>
              <a:t>	But </a:t>
            </a:r>
            <a:r>
              <a:rPr lang="en-US" sz="2000" b="1" dirty="0" smtClean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r</a:t>
            </a:r>
            <a:r>
              <a:rPr lang="en-US" sz="2000" b="1" dirty="0" err="1" smtClean="0">
                <a:latin typeface="Courier New" pitchFamily="49" charset="0"/>
              </a:rPr>
              <a:t>sp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r</a:t>
            </a:r>
            <a:r>
              <a:rPr lang="en-US" sz="2000" b="1" dirty="0" err="1" smtClean="0">
                <a:latin typeface="Courier New" pitchFamily="49" charset="0"/>
              </a:rPr>
              <a:t>bp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dirty="0"/>
              <a:t>reserved for special use</a:t>
            </a:r>
          </a:p>
          <a:p>
            <a:pPr marL="0" lvl="2"/>
            <a:r>
              <a:rPr lang="en-US" sz="2000" dirty="0"/>
              <a:t>	Others have special uses for particular instructions</a:t>
            </a:r>
          </a:p>
          <a:p>
            <a:pPr marL="0" lvl="1"/>
            <a:endParaRPr lang="en-US" sz="2000" b="1" i="1" dirty="0">
              <a:solidFill>
                <a:srgbClr val="C00000"/>
              </a:solidFill>
            </a:endParaRPr>
          </a:p>
          <a:p>
            <a:pPr marL="0" lvl="1"/>
            <a:r>
              <a:rPr lang="en-US" sz="2000" b="1" i="1" dirty="0">
                <a:solidFill>
                  <a:srgbClr val="C00000"/>
                </a:solidFill>
              </a:rPr>
              <a:t>Memory:</a:t>
            </a:r>
            <a:r>
              <a:rPr lang="en-US" sz="2000" dirty="0"/>
              <a:t> </a:t>
            </a:r>
            <a:r>
              <a:rPr lang="en-US" sz="2000" dirty="0">
                <a:latin typeface="Courier New"/>
                <a:cs typeface="Courier New"/>
              </a:rPr>
              <a:t>N</a:t>
            </a:r>
            <a:r>
              <a:rPr lang="en-US" sz="2000" dirty="0" smtClean="0"/>
              <a:t> </a:t>
            </a:r>
            <a:r>
              <a:rPr lang="en-US" sz="2000" dirty="0"/>
              <a:t>consecutive bytes of memory at address given by </a:t>
            </a:r>
            <a:r>
              <a:rPr lang="en-US" sz="2000" dirty="0" smtClean="0"/>
              <a:t>register,  </a:t>
            </a:r>
            <a:r>
              <a:rPr lang="en-US" sz="2000" dirty="0" smtClean="0">
                <a:latin typeface="Courier New"/>
                <a:cs typeface="Courier New"/>
              </a:rPr>
              <a:t>N</a:t>
            </a:r>
            <a:r>
              <a:rPr lang="en-US" sz="2000" dirty="0" smtClean="0"/>
              <a:t> is 	specified by the instruction name, </a:t>
            </a:r>
            <a:r>
              <a:rPr lang="en-US" sz="2000" dirty="0" err="1" smtClean="0">
                <a:latin typeface="Courier New"/>
                <a:cs typeface="Courier New"/>
              </a:rPr>
              <a:t>movl</a:t>
            </a:r>
            <a:r>
              <a:rPr lang="en-US" sz="2000" dirty="0" smtClean="0"/>
              <a:t> = 4 bytes, </a:t>
            </a:r>
            <a:r>
              <a:rPr lang="en-US" sz="2000" dirty="0" err="1" smtClean="0">
                <a:latin typeface="Courier New"/>
                <a:cs typeface="Courier New"/>
              </a:rPr>
              <a:t>movq</a:t>
            </a:r>
            <a:r>
              <a:rPr lang="en-US" sz="2000" dirty="0" smtClean="0"/>
              <a:t> = 8 bytes.</a:t>
            </a:r>
            <a:endParaRPr lang="en-US" sz="2000" dirty="0"/>
          </a:p>
          <a:p>
            <a:pPr marL="0" lvl="2"/>
            <a:r>
              <a:rPr lang="en-US" sz="2000" dirty="0"/>
              <a:t>	Simplest example: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</a:rPr>
              <a:t>%</a:t>
            </a:r>
            <a:r>
              <a:rPr lang="en-US" sz="2000" b="1" dirty="0" err="1">
                <a:latin typeface="Courier New" pitchFamily="49" charset="0"/>
              </a:rPr>
              <a:t>r</a:t>
            </a:r>
            <a:r>
              <a:rPr lang="en-US" sz="2000" b="1" dirty="0" err="1" smtClean="0">
                <a:latin typeface="Courier New" pitchFamily="49" charset="0"/>
              </a:rPr>
              <a:t>ax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 marL="0" lvl="2"/>
            <a:r>
              <a:rPr lang="en-US" sz="2000" dirty="0"/>
              <a:t>	Various other “address modes”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36808</TotalTime>
  <Words>1051</Words>
  <Application>Microsoft Macintosh PowerPoint</Application>
  <PresentationFormat>Overhead</PresentationFormat>
  <Paragraphs>453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Professional</vt:lpstr>
      <vt:lpstr>Credits and Disclaimers</vt:lpstr>
      <vt:lpstr>Program Translation Overview</vt:lpstr>
      <vt:lpstr>X86-32 Integer Registers</vt:lpstr>
      <vt:lpstr>x86-64 Integer Registers</vt:lpstr>
      <vt:lpstr>X86-64 Nomenclature</vt:lpstr>
      <vt:lpstr>Simple Example:  C to Assembly</vt:lpstr>
      <vt:lpstr>Simple Example:  Memory Layout</vt:lpstr>
      <vt:lpstr>Register-Memory Data Transfers</vt:lpstr>
      <vt:lpstr>Operand Specifications</vt:lpstr>
      <vt:lpstr>Basic Examples</vt:lpstr>
      <vt:lpstr>C to Assembly</vt:lpstr>
      <vt:lpstr>C to Assembly</vt:lpstr>
      <vt:lpstr>C to Assembly</vt:lpstr>
      <vt:lpstr>C to Assembly</vt:lpstr>
      <vt:lpstr>C to Assembly</vt:lpstr>
      <vt:lpstr>C to Assembly</vt:lpstr>
      <vt:lpstr>Integer Arithmetic Instructions</vt:lpstr>
      <vt:lpstr>C to Assembly</vt:lpstr>
      <vt:lpstr>More Arithmetic Instructions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Henry Monti</cp:lastModifiedBy>
  <cp:revision>316</cp:revision>
  <cp:lastPrinted>2016-04-19T17:30:53Z</cp:lastPrinted>
  <dcterms:created xsi:type="dcterms:W3CDTF">1998-08-05T19:51:03Z</dcterms:created>
  <dcterms:modified xsi:type="dcterms:W3CDTF">2016-11-25T23:00:15Z</dcterms:modified>
</cp:coreProperties>
</file>