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8" r:id="rId2"/>
    <p:sldId id="270" r:id="rId3"/>
    <p:sldId id="263" r:id="rId4"/>
    <p:sldId id="264" r:id="rId5"/>
    <p:sldId id="271" r:id="rId6"/>
    <p:sldId id="272" r:id="rId7"/>
    <p:sldId id="262" r:id="rId8"/>
    <p:sldId id="259" r:id="rId9"/>
    <p:sldId id="261" r:id="rId10"/>
    <p:sldId id="275" r:id="rId11"/>
    <p:sldId id="260" r:id="rId12"/>
    <p:sldId id="265" r:id="rId13"/>
    <p:sldId id="273" r:id="rId14"/>
    <p:sldId id="274" r:id="rId15"/>
    <p:sldId id="266" r:id="rId16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99FF"/>
    <a:srgbClr val="00CCFF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4" autoAdjust="0"/>
    <p:restoredTop sz="86476" autoAdjust="0"/>
  </p:normalViewPr>
  <p:slideViewPr>
    <p:cSldViewPr>
      <p:cViewPr varScale="1">
        <p:scale>
          <a:sx n="89" d="100"/>
          <a:sy n="89" d="100"/>
        </p:scale>
        <p:origin x="-3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335D935-B71E-4782-9EDC-0202ABFAD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15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9F445B6C-4A91-4313-A1A9-7D8D2DB128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191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1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66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023 w 5269"/>
                <a:gd name="T1" fmla="*/ 0 h 2977"/>
                <a:gd name="T2" fmla="*/ 0 w 5269"/>
                <a:gd name="T3" fmla="*/ 0 h 2977"/>
                <a:gd name="T4" fmla="*/ 0 w 5269"/>
                <a:gd name="T5" fmla="*/ 8768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023 w 5269"/>
                <a:gd name="T1" fmla="*/ 0 h 2977"/>
                <a:gd name="T2" fmla="*/ 6023 w 5269"/>
                <a:gd name="T3" fmla="*/ 8768 h 2977"/>
                <a:gd name="T4" fmla="*/ 0 w 5269"/>
                <a:gd name="T5" fmla="*/ 8768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11 w 193"/>
                <a:gd name="T1" fmla="*/ 0 h 721"/>
                <a:gd name="T2" fmla="*/ 0 w 193"/>
                <a:gd name="T3" fmla="*/ 0 h 721"/>
                <a:gd name="T4" fmla="*/ 0 w 193"/>
                <a:gd name="T5" fmla="*/ 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11 w 193"/>
                <a:gd name="T1" fmla="*/ 0 h 721"/>
                <a:gd name="T2" fmla="*/ 111 w 193"/>
                <a:gd name="T3" fmla="*/ 1 h 721"/>
                <a:gd name="T4" fmla="*/ 0 w 193"/>
                <a:gd name="T5" fmla="*/ 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 w 193"/>
                <a:gd name="T1" fmla="*/ 0 h 721"/>
                <a:gd name="T2" fmla="*/ 0 w 193"/>
                <a:gd name="T3" fmla="*/ 0 h 721"/>
                <a:gd name="T4" fmla="*/ 0 w 193"/>
                <a:gd name="T5" fmla="*/ 256948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 w 193"/>
                <a:gd name="T1" fmla="*/ 0 h 721"/>
                <a:gd name="T2" fmla="*/ 1 w 193"/>
                <a:gd name="T3" fmla="*/ 2569486 h 721"/>
                <a:gd name="T4" fmla="*/ 0 w 193"/>
                <a:gd name="T5" fmla="*/ 256948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477000" y="152400"/>
            <a:ext cx="1968488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X86-64 </a:t>
            </a:r>
            <a:r>
              <a:rPr lang="en-US" altLang="en-US" sz="1800" dirty="0">
                <a:latin typeface="Arial" charset="0"/>
                <a:cs typeface="Arial" charset="0"/>
              </a:rPr>
              <a:t>Overview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990033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F9AADD7D-FFA8-4FC4-85A5-1A26F51E8B69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rgbClr val="990033"/>
                </a:solidFill>
                <a:latin typeface="Arial" charset="0"/>
              </a:rPr>
              <a:t>CS@VT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990033"/>
                </a:solidFill>
                <a:latin typeface="Arial" charset="0"/>
              </a:rPr>
              <a:t>©2005-2012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The von Neumann Machine</a:t>
            </a:r>
          </a:p>
        </p:txBody>
      </p:sp>
      <p:sp>
        <p:nvSpPr>
          <p:cNvPr id="2051" name="Rectangle 6"/>
          <p:cNvSpPr txBox="1">
            <a:spLocks noChangeArrowheads="1"/>
          </p:cNvSpPr>
          <p:nvPr/>
        </p:nvSpPr>
        <p:spPr bwMode="auto">
          <a:xfrm>
            <a:off x="381000" y="685800"/>
            <a:ext cx="85344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1945: John von Neumann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600"/>
              <a:t>Wrote a report on the stored program concept, known as the First Draft of a Report on EDVAC 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600"/>
              <a:t>also Alan Turing… Konrad Zuse… Eckert &amp; Mauchly…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/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/>
              <a:t>The basic structure proposed in the draft became known as the “von Neumann machine” (or model).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600"/>
              <a:t>a </a:t>
            </a:r>
            <a:r>
              <a:rPr lang="en-US" sz="1600" u="sng"/>
              <a:t>memory</a:t>
            </a:r>
            <a:r>
              <a:rPr lang="en-US" sz="1600"/>
              <a:t>, containing instructions and data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600"/>
              <a:t>a </a:t>
            </a:r>
            <a:r>
              <a:rPr lang="en-US" sz="1600" u="sng"/>
              <a:t>processing unit</a:t>
            </a:r>
            <a:r>
              <a:rPr lang="en-US" sz="1600"/>
              <a:t>, for performing arithmetic and logical operations</a:t>
            </a:r>
          </a:p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600"/>
              <a:t>a </a:t>
            </a:r>
            <a:r>
              <a:rPr lang="en-US" sz="1600" u="sng"/>
              <a:t>control unit</a:t>
            </a:r>
            <a:r>
              <a:rPr lang="en-US" sz="1600"/>
              <a:t>, for interpreting instructions</a:t>
            </a:r>
          </a:p>
        </p:txBody>
      </p:sp>
      <p:pic>
        <p:nvPicPr>
          <p:cNvPr id="2052" name="Picture 4" descr="D:\Fall2011\2505\Notes\von Neumann Images\neuman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88" y="3700463"/>
            <a:ext cx="3862387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x86-64 Integer Registers</a:t>
            </a:r>
          </a:p>
        </p:txBody>
      </p:sp>
      <p:sp>
        <p:nvSpPr>
          <p:cNvPr id="16387" name="Rectangle 1"/>
          <p:cNvSpPr>
            <a:spLocks/>
          </p:cNvSpPr>
          <p:nvPr/>
        </p:nvSpPr>
        <p:spPr bwMode="auto">
          <a:xfrm>
            <a:off x="762000" y="4419600"/>
            <a:ext cx="35560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%rsp</a:t>
            </a:r>
          </a:p>
        </p:txBody>
      </p:sp>
      <p:sp>
        <p:nvSpPr>
          <p:cNvPr id="16388" name="Rectangle 6"/>
          <p:cNvSpPr>
            <a:spLocks/>
          </p:cNvSpPr>
          <p:nvPr/>
        </p:nvSpPr>
        <p:spPr bwMode="auto">
          <a:xfrm>
            <a:off x="2552700" y="800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%eax</a:t>
            </a:r>
          </a:p>
        </p:txBody>
      </p:sp>
      <p:sp>
        <p:nvSpPr>
          <p:cNvPr id="16389" name="Rectangle 7"/>
          <p:cNvSpPr>
            <a:spLocks/>
          </p:cNvSpPr>
          <p:nvPr/>
        </p:nvSpPr>
        <p:spPr bwMode="auto">
          <a:xfrm>
            <a:off x="2552700" y="1409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%ebx</a:t>
            </a:r>
          </a:p>
        </p:txBody>
      </p:sp>
      <p:sp>
        <p:nvSpPr>
          <p:cNvPr id="16390" name="Rectangle 8"/>
          <p:cNvSpPr>
            <a:spLocks/>
          </p:cNvSpPr>
          <p:nvPr/>
        </p:nvSpPr>
        <p:spPr bwMode="auto">
          <a:xfrm>
            <a:off x="2552700" y="2019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%ecx</a:t>
            </a:r>
          </a:p>
        </p:txBody>
      </p:sp>
      <p:sp>
        <p:nvSpPr>
          <p:cNvPr id="16391" name="Rectangle 9"/>
          <p:cNvSpPr>
            <a:spLocks/>
          </p:cNvSpPr>
          <p:nvPr/>
        </p:nvSpPr>
        <p:spPr bwMode="auto">
          <a:xfrm>
            <a:off x="2552700" y="2628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%edx</a:t>
            </a:r>
          </a:p>
        </p:txBody>
      </p:sp>
      <p:sp>
        <p:nvSpPr>
          <p:cNvPr id="16392" name="Rectangle 10"/>
          <p:cNvSpPr>
            <a:spLocks/>
          </p:cNvSpPr>
          <p:nvPr/>
        </p:nvSpPr>
        <p:spPr bwMode="auto">
          <a:xfrm>
            <a:off x="2552700" y="3238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%esi</a:t>
            </a:r>
          </a:p>
        </p:txBody>
      </p:sp>
      <p:sp>
        <p:nvSpPr>
          <p:cNvPr id="16393" name="Rectangle 11"/>
          <p:cNvSpPr>
            <a:spLocks/>
          </p:cNvSpPr>
          <p:nvPr/>
        </p:nvSpPr>
        <p:spPr bwMode="auto">
          <a:xfrm>
            <a:off x="2552700" y="3848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%edi</a:t>
            </a:r>
          </a:p>
        </p:txBody>
      </p:sp>
      <p:sp>
        <p:nvSpPr>
          <p:cNvPr id="16394" name="Rectangle 12"/>
          <p:cNvSpPr>
            <a:spLocks/>
          </p:cNvSpPr>
          <p:nvPr/>
        </p:nvSpPr>
        <p:spPr bwMode="auto">
          <a:xfrm>
            <a:off x="2552700" y="4457700"/>
            <a:ext cx="1752600" cy="4445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%esp</a:t>
            </a:r>
          </a:p>
        </p:txBody>
      </p:sp>
      <p:sp>
        <p:nvSpPr>
          <p:cNvPr id="16395" name="Rectangle 13"/>
          <p:cNvSpPr>
            <a:spLocks/>
          </p:cNvSpPr>
          <p:nvPr/>
        </p:nvSpPr>
        <p:spPr bwMode="auto">
          <a:xfrm>
            <a:off x="2552700" y="50546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%ebp</a:t>
            </a:r>
          </a:p>
        </p:txBody>
      </p:sp>
      <p:sp>
        <p:nvSpPr>
          <p:cNvPr id="16396" name="Rectangle 14"/>
          <p:cNvSpPr>
            <a:spLocks/>
          </p:cNvSpPr>
          <p:nvPr/>
        </p:nvSpPr>
        <p:spPr bwMode="auto">
          <a:xfrm>
            <a:off x="6515100" y="800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%r8d</a:t>
            </a:r>
          </a:p>
        </p:txBody>
      </p:sp>
      <p:sp>
        <p:nvSpPr>
          <p:cNvPr id="16397" name="Rectangle 15"/>
          <p:cNvSpPr>
            <a:spLocks/>
          </p:cNvSpPr>
          <p:nvPr/>
        </p:nvSpPr>
        <p:spPr bwMode="auto">
          <a:xfrm>
            <a:off x="6515100" y="1409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%r9d</a:t>
            </a:r>
          </a:p>
        </p:txBody>
      </p:sp>
      <p:sp>
        <p:nvSpPr>
          <p:cNvPr id="16398" name="Rectangle 16"/>
          <p:cNvSpPr>
            <a:spLocks/>
          </p:cNvSpPr>
          <p:nvPr/>
        </p:nvSpPr>
        <p:spPr bwMode="auto">
          <a:xfrm>
            <a:off x="6515100" y="2019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%r10d</a:t>
            </a:r>
          </a:p>
        </p:txBody>
      </p:sp>
      <p:sp>
        <p:nvSpPr>
          <p:cNvPr id="16399" name="Rectangle 17"/>
          <p:cNvSpPr>
            <a:spLocks/>
          </p:cNvSpPr>
          <p:nvPr/>
        </p:nvSpPr>
        <p:spPr bwMode="auto">
          <a:xfrm>
            <a:off x="6515100" y="26289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%r11d</a:t>
            </a:r>
          </a:p>
        </p:txBody>
      </p:sp>
      <p:sp>
        <p:nvSpPr>
          <p:cNvPr id="16400" name="Rectangle 18"/>
          <p:cNvSpPr>
            <a:spLocks/>
          </p:cNvSpPr>
          <p:nvPr/>
        </p:nvSpPr>
        <p:spPr bwMode="auto">
          <a:xfrm>
            <a:off x="6515100" y="32385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%r12d</a:t>
            </a:r>
          </a:p>
        </p:txBody>
      </p:sp>
      <p:sp>
        <p:nvSpPr>
          <p:cNvPr id="16401" name="Rectangle 19"/>
          <p:cNvSpPr>
            <a:spLocks/>
          </p:cNvSpPr>
          <p:nvPr/>
        </p:nvSpPr>
        <p:spPr bwMode="auto">
          <a:xfrm>
            <a:off x="6515100" y="38481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%r13d</a:t>
            </a:r>
          </a:p>
        </p:txBody>
      </p:sp>
      <p:sp>
        <p:nvSpPr>
          <p:cNvPr id="16402" name="Rectangle 20"/>
          <p:cNvSpPr>
            <a:spLocks/>
          </p:cNvSpPr>
          <p:nvPr/>
        </p:nvSpPr>
        <p:spPr bwMode="auto">
          <a:xfrm>
            <a:off x="6515100" y="44577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%r14d</a:t>
            </a:r>
          </a:p>
        </p:txBody>
      </p:sp>
      <p:sp>
        <p:nvSpPr>
          <p:cNvPr id="16403" name="Rectangle 21"/>
          <p:cNvSpPr>
            <a:spLocks/>
          </p:cNvSpPr>
          <p:nvPr/>
        </p:nvSpPr>
        <p:spPr bwMode="auto">
          <a:xfrm>
            <a:off x="6515100" y="5067300"/>
            <a:ext cx="1765300" cy="444500"/>
          </a:xfrm>
          <a:prstGeom prst="rect">
            <a:avLst/>
          </a:prstGeom>
          <a:solidFill>
            <a:srgbClr val="D8D8D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%r15d</a:t>
            </a:r>
          </a:p>
        </p:txBody>
      </p:sp>
      <p:sp>
        <p:nvSpPr>
          <p:cNvPr id="16404" name="Rectangle 22"/>
          <p:cNvSpPr>
            <a:spLocks/>
          </p:cNvSpPr>
          <p:nvPr/>
        </p:nvSpPr>
        <p:spPr bwMode="auto">
          <a:xfrm>
            <a:off x="4724400" y="762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%r8</a:t>
            </a:r>
          </a:p>
        </p:txBody>
      </p:sp>
      <p:sp>
        <p:nvSpPr>
          <p:cNvPr id="16405" name="Rectangle 23"/>
          <p:cNvSpPr>
            <a:spLocks/>
          </p:cNvSpPr>
          <p:nvPr/>
        </p:nvSpPr>
        <p:spPr bwMode="auto">
          <a:xfrm>
            <a:off x="4724400" y="1371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%r9</a:t>
            </a:r>
          </a:p>
        </p:txBody>
      </p:sp>
      <p:sp>
        <p:nvSpPr>
          <p:cNvPr id="16406" name="Rectangle 24"/>
          <p:cNvSpPr>
            <a:spLocks/>
          </p:cNvSpPr>
          <p:nvPr/>
        </p:nvSpPr>
        <p:spPr bwMode="auto">
          <a:xfrm>
            <a:off x="4724400" y="1981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%r10</a:t>
            </a:r>
          </a:p>
        </p:txBody>
      </p:sp>
      <p:sp>
        <p:nvSpPr>
          <p:cNvPr id="16407" name="Rectangle 25"/>
          <p:cNvSpPr>
            <a:spLocks/>
          </p:cNvSpPr>
          <p:nvPr/>
        </p:nvSpPr>
        <p:spPr bwMode="auto">
          <a:xfrm>
            <a:off x="4724400" y="2590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%r11</a:t>
            </a:r>
          </a:p>
        </p:txBody>
      </p:sp>
      <p:sp>
        <p:nvSpPr>
          <p:cNvPr id="16408" name="Rectangle 26"/>
          <p:cNvSpPr>
            <a:spLocks/>
          </p:cNvSpPr>
          <p:nvPr/>
        </p:nvSpPr>
        <p:spPr bwMode="auto">
          <a:xfrm>
            <a:off x="4724400" y="3200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%r12</a:t>
            </a:r>
          </a:p>
        </p:txBody>
      </p:sp>
      <p:sp>
        <p:nvSpPr>
          <p:cNvPr id="16409" name="Rectangle 27"/>
          <p:cNvSpPr>
            <a:spLocks/>
          </p:cNvSpPr>
          <p:nvPr/>
        </p:nvSpPr>
        <p:spPr bwMode="auto">
          <a:xfrm>
            <a:off x="4724400" y="3810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%r13</a:t>
            </a:r>
          </a:p>
        </p:txBody>
      </p:sp>
      <p:sp>
        <p:nvSpPr>
          <p:cNvPr id="16410" name="Rectangle 28"/>
          <p:cNvSpPr>
            <a:spLocks/>
          </p:cNvSpPr>
          <p:nvPr/>
        </p:nvSpPr>
        <p:spPr bwMode="auto">
          <a:xfrm>
            <a:off x="4724400" y="4419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%r14</a:t>
            </a:r>
          </a:p>
        </p:txBody>
      </p:sp>
      <p:sp>
        <p:nvSpPr>
          <p:cNvPr id="16411" name="Rectangle 29"/>
          <p:cNvSpPr>
            <a:spLocks/>
          </p:cNvSpPr>
          <p:nvPr/>
        </p:nvSpPr>
        <p:spPr bwMode="auto">
          <a:xfrm>
            <a:off x="4724400" y="5029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%r15</a:t>
            </a:r>
          </a:p>
        </p:txBody>
      </p:sp>
      <p:sp>
        <p:nvSpPr>
          <p:cNvPr id="16412" name="Rectangle 30"/>
          <p:cNvSpPr>
            <a:spLocks/>
          </p:cNvSpPr>
          <p:nvPr/>
        </p:nvSpPr>
        <p:spPr bwMode="auto">
          <a:xfrm>
            <a:off x="762000" y="762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%rax</a:t>
            </a:r>
          </a:p>
        </p:txBody>
      </p:sp>
      <p:sp>
        <p:nvSpPr>
          <p:cNvPr id="16413" name="Rectangle 31"/>
          <p:cNvSpPr>
            <a:spLocks/>
          </p:cNvSpPr>
          <p:nvPr/>
        </p:nvSpPr>
        <p:spPr bwMode="auto">
          <a:xfrm>
            <a:off x="762000" y="13716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%rbx</a:t>
            </a:r>
          </a:p>
        </p:txBody>
      </p:sp>
      <p:sp>
        <p:nvSpPr>
          <p:cNvPr id="16414" name="Rectangle 32"/>
          <p:cNvSpPr>
            <a:spLocks/>
          </p:cNvSpPr>
          <p:nvPr/>
        </p:nvSpPr>
        <p:spPr bwMode="auto">
          <a:xfrm>
            <a:off x="762000" y="1981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%rcx</a:t>
            </a:r>
          </a:p>
        </p:txBody>
      </p:sp>
      <p:sp>
        <p:nvSpPr>
          <p:cNvPr id="16415" name="Rectangle 33"/>
          <p:cNvSpPr>
            <a:spLocks/>
          </p:cNvSpPr>
          <p:nvPr/>
        </p:nvSpPr>
        <p:spPr bwMode="auto">
          <a:xfrm>
            <a:off x="762000" y="25908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%rdx</a:t>
            </a:r>
          </a:p>
        </p:txBody>
      </p:sp>
      <p:sp>
        <p:nvSpPr>
          <p:cNvPr id="16416" name="Rectangle 34"/>
          <p:cNvSpPr>
            <a:spLocks/>
          </p:cNvSpPr>
          <p:nvPr/>
        </p:nvSpPr>
        <p:spPr bwMode="auto">
          <a:xfrm>
            <a:off x="762000" y="32004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%rsi</a:t>
            </a:r>
          </a:p>
        </p:txBody>
      </p:sp>
      <p:sp>
        <p:nvSpPr>
          <p:cNvPr id="16417" name="Rectangle 35"/>
          <p:cNvSpPr>
            <a:spLocks/>
          </p:cNvSpPr>
          <p:nvPr/>
        </p:nvSpPr>
        <p:spPr bwMode="auto">
          <a:xfrm>
            <a:off x="762000" y="38100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%rdi</a:t>
            </a:r>
          </a:p>
        </p:txBody>
      </p:sp>
      <p:sp>
        <p:nvSpPr>
          <p:cNvPr id="16418" name="Rectangle 36"/>
          <p:cNvSpPr>
            <a:spLocks/>
          </p:cNvSpPr>
          <p:nvPr/>
        </p:nvSpPr>
        <p:spPr bwMode="auto">
          <a:xfrm>
            <a:off x="762000" y="5029200"/>
            <a:ext cx="35560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8100" tIns="38100" rIns="38100" bIns="38100" anchor="ctr"/>
          <a:lstStyle/>
          <a:p>
            <a:r>
              <a:rPr lang="en-US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%rbp</a:t>
            </a:r>
          </a:p>
        </p:txBody>
      </p:sp>
      <p:sp>
        <p:nvSpPr>
          <p:cNvPr id="16419" name="Rectangle 5"/>
          <p:cNvSpPr txBox="1">
            <a:spLocks noChangeArrowheads="1"/>
          </p:cNvSpPr>
          <p:nvPr/>
        </p:nvSpPr>
        <p:spPr bwMode="auto">
          <a:xfrm>
            <a:off x="290513" y="5715000"/>
            <a:ext cx="73294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Extend existing registers.  Add 8 new ones.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Make </a:t>
            </a:r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%ebp</a:t>
            </a:r>
            <a:r>
              <a:rPr lang="en-US" sz="1800">
                <a:latin typeface="Calibri Bold" pitchFamily="34" charset="0"/>
                <a:cs typeface="Calibri Bold" pitchFamily="34" charset="0"/>
                <a:sym typeface="Calibri Bold" pitchFamily="34" charset="0"/>
              </a:rPr>
              <a:t>/</a:t>
            </a:r>
            <a:r>
              <a:rPr lang="en-US" sz="1800">
                <a:latin typeface="Courier New Bold" pitchFamily="49" charset="0"/>
                <a:cs typeface="Courier New Bold" pitchFamily="49" charset="0"/>
                <a:sym typeface="Courier New Bold" pitchFamily="49" charset="0"/>
              </a:rPr>
              <a:t>%rbp</a:t>
            </a:r>
            <a:r>
              <a:rPr lang="en-US" sz="1800"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</a:t>
            </a:r>
            <a:r>
              <a:rPr lang="en-US" sz="1800"/>
              <a:t>general purpose</a:t>
            </a:r>
          </a:p>
        </p:txBody>
      </p:sp>
    </p:spTree>
    <p:extLst>
      <p:ext uri="{BB962C8B-B14F-4D97-AF65-F5344CB8AC3E}">
        <p14:creationId xmlns:p14="http://schemas.microsoft.com/office/powerpoint/2010/main" val="313053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High-level x86 Memory</a:t>
            </a:r>
          </a:p>
        </p:txBody>
      </p:sp>
      <p:grpSp>
        <p:nvGrpSpPr>
          <p:cNvPr id="11267" name="Group 1"/>
          <p:cNvGrpSpPr>
            <a:grpSpLocks/>
          </p:cNvGrpSpPr>
          <p:nvPr/>
        </p:nvGrpSpPr>
        <p:grpSpPr bwMode="auto">
          <a:xfrm>
            <a:off x="6019800" y="990600"/>
            <a:ext cx="1905000" cy="3810000"/>
            <a:chOff x="6019800" y="990600"/>
            <a:chExt cx="1905000" cy="3810000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6019800" y="990600"/>
              <a:ext cx="1752600" cy="381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</a:rPr>
                <a:t>Memory</a:t>
              </a:r>
            </a:p>
          </p:txBody>
        </p:sp>
        <p:sp>
          <p:nvSpPr>
            <p:cNvPr id="11270" name="Text Box 8"/>
            <p:cNvSpPr txBox="1">
              <a:spLocks noChangeArrowheads="1"/>
            </p:cNvSpPr>
            <p:nvPr/>
          </p:nvSpPr>
          <p:spPr bwMode="auto">
            <a:xfrm>
              <a:off x="6172200" y="1676400"/>
              <a:ext cx="1752600" cy="1013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2000">
                  <a:latin typeface="Calibri" pitchFamily="34" charset="0"/>
                </a:rPr>
                <a:t>Object Code</a:t>
              </a:r>
            </a:p>
            <a:p>
              <a:r>
                <a:rPr lang="en-US" sz="2000">
                  <a:latin typeface="Calibri" pitchFamily="34" charset="0"/>
                </a:rPr>
                <a:t>Program Data</a:t>
              </a:r>
            </a:p>
            <a:p>
              <a:r>
                <a:rPr lang="en-US" sz="2000">
                  <a:latin typeface="Calibri" pitchFamily="34" charset="0"/>
                </a:rPr>
                <a:t>OS Data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6019800" y="2971800"/>
              <a:ext cx="1752600" cy="9144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</a:rPr>
                <a:t>Stack</a:t>
              </a:r>
            </a:p>
          </p:txBody>
        </p:sp>
      </p:grpSp>
      <p:sp>
        <p:nvSpPr>
          <p:cNvPr id="11268" name="Rectangle 17"/>
          <p:cNvSpPr txBox="1">
            <a:spLocks noChangeArrowheads="1"/>
          </p:cNvSpPr>
          <p:nvPr/>
        </p:nvSpPr>
        <p:spPr bwMode="auto">
          <a:xfrm>
            <a:off x="533400" y="1066800"/>
            <a:ext cx="40767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92100" indent="-177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571500" indent="-1651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2000" b="1"/>
              <a:t>Memory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r>
              <a:rPr lang="en-US" sz="1600"/>
              <a:t>Byte addressable array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r>
              <a:rPr lang="en-US" sz="1600"/>
              <a:t>Code, user data, (some) OS data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r>
              <a:rPr lang="en-US" sz="1600"/>
              <a:t>Includes stack used to support procedures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20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Programming the Machine</a:t>
            </a:r>
          </a:p>
        </p:txBody>
      </p:sp>
      <p:pic>
        <p:nvPicPr>
          <p:cNvPr id="12292" name="Picture 6" descr="D:\Fall2011\2505\Notes\von Neumann Images\Architecture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3581400"/>
            <a:ext cx="5183188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6477000" y="2667000"/>
            <a:ext cx="2266950" cy="7381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But the hardware only "understands" binary representations</a:t>
            </a:r>
          </a:p>
        </p:txBody>
      </p:sp>
      <p:sp>
        <p:nvSpPr>
          <p:cNvPr id="12294" name="Freeform 1"/>
          <p:cNvSpPr>
            <a:spLocks/>
          </p:cNvSpPr>
          <p:nvPr/>
        </p:nvSpPr>
        <p:spPr bwMode="auto">
          <a:xfrm>
            <a:off x="5410200" y="876300"/>
            <a:ext cx="1074737" cy="2667000"/>
          </a:xfrm>
          <a:custGeom>
            <a:avLst/>
            <a:gdLst>
              <a:gd name="T0" fmla="*/ 0 w 1074269"/>
              <a:gd name="T1" fmla="*/ 67152 h 2667477"/>
              <a:gd name="T2" fmla="*/ 828675 w 1074269"/>
              <a:gd name="T3" fmla="*/ 110015 h 2667477"/>
              <a:gd name="T4" fmla="*/ 1057275 w 1074269"/>
              <a:gd name="T5" fmla="*/ 1095852 h 2667477"/>
              <a:gd name="T6" fmla="*/ 457200 w 1074269"/>
              <a:gd name="T7" fmla="*/ 1881665 h 2667477"/>
              <a:gd name="T8" fmla="*/ 928687 w 1074269"/>
              <a:gd name="T9" fmla="*/ 2667477 h 26674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74269" h="2667477">
                <a:moveTo>
                  <a:pt x="0" y="67152"/>
                </a:moveTo>
                <a:cubicBezTo>
                  <a:pt x="326231" y="2858"/>
                  <a:pt x="652463" y="-61435"/>
                  <a:pt x="828675" y="110015"/>
                </a:cubicBezTo>
                <a:cubicBezTo>
                  <a:pt x="1004888" y="281465"/>
                  <a:pt x="1119187" y="800577"/>
                  <a:pt x="1057275" y="1095852"/>
                </a:cubicBezTo>
                <a:cubicBezTo>
                  <a:pt x="995363" y="1391127"/>
                  <a:pt x="478631" y="1619727"/>
                  <a:pt x="457200" y="1881665"/>
                </a:cubicBezTo>
                <a:cubicBezTo>
                  <a:pt x="435769" y="2143603"/>
                  <a:pt x="682228" y="2405540"/>
                  <a:pt x="928687" y="2667477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49263" y="685800"/>
            <a:ext cx="4960938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// C code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. . 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imax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first,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second) {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if ( first &gt;= second 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   return first;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return second;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Programming the Machine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49263" y="685800"/>
            <a:ext cx="4960938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imax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first,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second) {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if ( first &gt;= second 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   return first;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return second;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48930" y="3368283"/>
            <a:ext cx="4690270" cy="230575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457f464c010100010000000000000000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00010003000100000000000000000000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00bc0000000000000034000000000028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0009000689</a:t>
            </a:r>
            <a:r>
              <a:rPr lang="en-US" sz="1800" b="1" dirty="0" smtClean="0">
                <a:latin typeface="Courier New" pitchFamily="49" charset="0"/>
              </a:rPr>
              <a:t>558be50845453b7c0c8b05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b="1" dirty="0" smtClean="0">
                <a:latin typeface="Courier New" pitchFamily="49" charset="0"/>
              </a:rPr>
              <a:t>084503eb458b5d0c00c3000047004343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b="1" dirty="0" smtClean="0">
                <a:latin typeface="Courier New" pitchFamily="49" charset="0"/>
              </a:rPr>
              <a:t>203a55287562746e2f75694c616e6f72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b="1" dirty="0" smtClean="0">
                <a:latin typeface="Courier New" pitchFamily="49" charset="0"/>
              </a:rPr>
              <a:t>3420352e322e382d62756e7575742934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. . .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934201" y="5877580"/>
            <a:ext cx="1905000" cy="52322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But who wants to program in binary?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678814" y="2432649"/>
            <a:ext cx="3272084" cy="1272833"/>
          </a:xfrm>
          <a:custGeom>
            <a:avLst/>
            <a:gdLst>
              <a:gd name="connsiteX0" fmla="*/ 166575 w 3272084"/>
              <a:gd name="connsiteY0" fmla="*/ 0 h 1272833"/>
              <a:gd name="connsiteX1" fmla="*/ 63058 w 3272084"/>
              <a:gd name="connsiteY1" fmla="*/ 621102 h 1272833"/>
              <a:gd name="connsiteX2" fmla="*/ 1011963 w 3272084"/>
              <a:gd name="connsiteY2" fmla="*/ 1224951 h 1272833"/>
              <a:gd name="connsiteX3" fmla="*/ 3272084 w 3272084"/>
              <a:gd name="connsiteY3" fmla="*/ 1190445 h 127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2084" h="1272833">
                <a:moveTo>
                  <a:pt x="166575" y="0"/>
                </a:moveTo>
                <a:cubicBezTo>
                  <a:pt x="44367" y="208472"/>
                  <a:pt x="-77840" y="416944"/>
                  <a:pt x="63058" y="621102"/>
                </a:cubicBezTo>
                <a:cubicBezTo>
                  <a:pt x="203956" y="825261"/>
                  <a:pt x="477125" y="1130061"/>
                  <a:pt x="1011963" y="1224951"/>
                </a:cubicBezTo>
                <a:cubicBezTo>
                  <a:pt x="1546801" y="1319841"/>
                  <a:pt x="2409442" y="1255143"/>
                  <a:pt x="3272084" y="1190445"/>
                </a:cubicBezTo>
              </a:path>
            </a:pathLst>
          </a:custGeom>
          <a:noFill/>
          <a:ln w="4445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56470" y="2819400"/>
            <a:ext cx="4606130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-O0 -c –m64 -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=c99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imax.c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Programming the Machine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3232150"/>
            <a:ext cx="3352800" cy="160043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Solution: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translate high-level language code into intermediate-level code which is more human-friendly,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latin typeface="Arial" charset="0"/>
              </a:rPr>
              <a:t>then translate that "assembly" code into the machine's </a:t>
            </a:r>
            <a:r>
              <a:rPr lang="en-US" sz="1400" b="1" dirty="0" err="1">
                <a:latin typeface="Arial" charset="0"/>
              </a:rPr>
              <a:t>langauge</a:t>
            </a:r>
            <a:r>
              <a:rPr lang="en-US" sz="1400" b="1" dirty="0">
                <a:latin typeface="Arial" charset="0"/>
              </a:rPr>
              <a:t>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49263" y="685800"/>
            <a:ext cx="5037138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imax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first,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second) {</a:t>
            </a:r>
          </a:p>
          <a:p>
            <a:pPr>
              <a:tabLst>
                <a:tab pos="457200" algn="l"/>
                <a:tab pos="1485900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if ( first &gt;= second )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   return first;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   return second;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343400" y="1295400"/>
            <a:ext cx="4343400" cy="5075749"/>
          </a:xfrm>
          <a:prstGeom prst="rect">
            <a:avLst/>
          </a:prstGeom>
          <a:solidFill>
            <a:srgbClr val="00CC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>
                <a:latin typeface="Courier New" pitchFamily="49" charset="0"/>
              </a:rPr>
              <a:t>. . .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 err="1">
                <a:latin typeface="Courier New" pitchFamily="49" charset="0"/>
              </a:rPr>
              <a:t>imax</a:t>
            </a:r>
            <a:r>
              <a:rPr lang="cs-CZ" sz="1800" dirty="0">
                <a:latin typeface="Courier New" pitchFamily="49" charset="0"/>
              </a:rPr>
              <a:t>: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 smtClean="0">
                <a:latin typeface="Courier New" pitchFamily="49" charset="0"/>
              </a:rPr>
              <a:t>        </a:t>
            </a:r>
            <a:r>
              <a:rPr lang="cs-CZ" sz="1800" dirty="0" err="1" smtClean="0">
                <a:latin typeface="Courier New" pitchFamily="49" charset="0"/>
              </a:rPr>
              <a:t>pushq</a:t>
            </a:r>
            <a:r>
              <a:rPr lang="cs-CZ" sz="1800" dirty="0" smtClean="0">
                <a:latin typeface="Courier New" pitchFamily="49" charset="0"/>
              </a:rPr>
              <a:t>   </a:t>
            </a:r>
            <a:r>
              <a:rPr lang="cs-CZ" sz="1800" dirty="0">
                <a:latin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</a:rPr>
              <a:t>rbp</a:t>
            </a:r>
            <a:endParaRPr lang="cs-CZ" sz="1800" dirty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        </a:t>
            </a:r>
            <a:r>
              <a:rPr lang="cs-CZ" sz="1800" dirty="0" err="1">
                <a:latin typeface="Courier New" pitchFamily="49" charset="0"/>
              </a:rPr>
              <a:t>movq</a:t>
            </a:r>
            <a:r>
              <a:rPr lang="cs-CZ" sz="1800" dirty="0">
                <a:latin typeface="Courier New" pitchFamily="49" charset="0"/>
              </a:rPr>
              <a:t>    %</a:t>
            </a:r>
            <a:r>
              <a:rPr lang="cs-CZ" sz="1800" dirty="0" err="1">
                <a:latin typeface="Courier New" pitchFamily="49" charset="0"/>
              </a:rPr>
              <a:t>rsp</a:t>
            </a:r>
            <a:r>
              <a:rPr lang="cs-CZ" sz="1800" dirty="0">
                <a:latin typeface="Courier New" pitchFamily="49" charset="0"/>
              </a:rPr>
              <a:t>, %</a:t>
            </a:r>
            <a:r>
              <a:rPr lang="cs-CZ" sz="1800" dirty="0" err="1" smtClean="0">
                <a:latin typeface="Courier New" pitchFamily="49" charset="0"/>
              </a:rPr>
              <a:t>rbp</a:t>
            </a:r>
            <a:endParaRPr lang="cs-CZ" sz="1800" dirty="0" smtClean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cs-CZ" sz="1800" dirty="0">
                <a:latin typeface="Courier New" pitchFamily="49" charset="0"/>
              </a:rPr>
              <a:t> </a:t>
            </a:r>
            <a:r>
              <a:rPr lang="cs-CZ" sz="1800" dirty="0" smtClean="0">
                <a:latin typeface="Courier New" pitchFamily="49" charset="0"/>
              </a:rPr>
              <a:t>    </a:t>
            </a:r>
            <a:r>
              <a:rPr lang="cs-CZ" sz="1800" dirty="0" err="1" smtClean="0">
                <a:latin typeface="Courier New" pitchFamily="49" charset="0"/>
              </a:rPr>
              <a:t>subq</a:t>
            </a:r>
            <a:r>
              <a:rPr lang="cs-CZ" sz="1800" dirty="0" smtClean="0">
                <a:latin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</a:rPr>
              <a:t>$8, %</a:t>
            </a:r>
            <a:r>
              <a:rPr lang="cs-CZ" sz="1800" dirty="0" err="1">
                <a:latin typeface="Courier New" pitchFamily="49" charset="0"/>
              </a:rPr>
              <a:t>rsp</a:t>
            </a:r>
            <a:endParaRPr lang="cs-CZ" sz="1800" dirty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        </a:t>
            </a:r>
            <a:r>
              <a:rPr lang="cs-CZ" sz="1800" dirty="0" err="1">
                <a:latin typeface="Courier New" pitchFamily="49" charset="0"/>
              </a:rPr>
              <a:t>movl</a:t>
            </a:r>
            <a:r>
              <a:rPr lang="cs-CZ" sz="1800" dirty="0">
                <a:latin typeface="Courier New" pitchFamily="49" charset="0"/>
              </a:rPr>
              <a:t>    %</a:t>
            </a:r>
            <a:r>
              <a:rPr lang="cs-CZ" sz="1800" dirty="0" err="1">
                <a:latin typeface="Courier New" pitchFamily="49" charset="0"/>
              </a:rPr>
              <a:t>edi</a:t>
            </a:r>
            <a:r>
              <a:rPr lang="cs-CZ" sz="1800" dirty="0">
                <a:latin typeface="Courier New" pitchFamily="49" charset="0"/>
              </a:rPr>
              <a:t>, -4(%</a:t>
            </a:r>
            <a:r>
              <a:rPr lang="cs-CZ" sz="1800" dirty="0" err="1">
                <a:latin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</a:rPr>
              <a:t>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        </a:t>
            </a:r>
            <a:r>
              <a:rPr lang="cs-CZ" sz="1800" dirty="0" err="1">
                <a:latin typeface="Courier New" pitchFamily="49" charset="0"/>
              </a:rPr>
              <a:t>movl</a:t>
            </a:r>
            <a:r>
              <a:rPr lang="cs-CZ" sz="1800" dirty="0">
                <a:latin typeface="Courier New" pitchFamily="49" charset="0"/>
              </a:rPr>
              <a:t>    %</a:t>
            </a:r>
            <a:r>
              <a:rPr lang="cs-CZ" sz="1800" dirty="0" err="1">
                <a:latin typeface="Courier New" pitchFamily="49" charset="0"/>
              </a:rPr>
              <a:t>esi</a:t>
            </a:r>
            <a:r>
              <a:rPr lang="cs-CZ" sz="1800" dirty="0">
                <a:latin typeface="Courier New" pitchFamily="49" charset="0"/>
              </a:rPr>
              <a:t>, -8(%</a:t>
            </a:r>
            <a:r>
              <a:rPr lang="cs-CZ" sz="1800" dirty="0" err="1">
                <a:latin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</a:rPr>
              <a:t>)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        </a:t>
            </a:r>
            <a:r>
              <a:rPr lang="cs-CZ" sz="1800" dirty="0" err="1">
                <a:latin typeface="Courier New" pitchFamily="49" charset="0"/>
              </a:rPr>
              <a:t>movl</a:t>
            </a:r>
            <a:r>
              <a:rPr lang="cs-CZ" sz="1800" dirty="0">
                <a:latin typeface="Courier New" pitchFamily="49" charset="0"/>
              </a:rPr>
              <a:t>    -4(%</a:t>
            </a:r>
            <a:r>
              <a:rPr lang="cs-CZ" sz="1800" dirty="0" err="1">
                <a:latin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</a:rPr>
              <a:t>eax</a:t>
            </a:r>
            <a:endParaRPr lang="cs-CZ" sz="1800" dirty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        </a:t>
            </a:r>
            <a:r>
              <a:rPr lang="cs-CZ" sz="1800" dirty="0" err="1">
                <a:latin typeface="Courier New" pitchFamily="49" charset="0"/>
              </a:rPr>
              <a:t>cmpl</a:t>
            </a:r>
            <a:r>
              <a:rPr lang="cs-CZ" sz="1800" dirty="0">
                <a:latin typeface="Courier New" pitchFamily="49" charset="0"/>
              </a:rPr>
              <a:t>    -8(%</a:t>
            </a:r>
            <a:r>
              <a:rPr lang="cs-CZ" sz="1800" dirty="0" err="1">
                <a:latin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</a:rPr>
              <a:t>eax</a:t>
            </a:r>
            <a:endParaRPr lang="cs-CZ" sz="1800" dirty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        </a:t>
            </a:r>
            <a:r>
              <a:rPr lang="cs-CZ" sz="1800" dirty="0" err="1">
                <a:latin typeface="Courier New" pitchFamily="49" charset="0"/>
              </a:rPr>
              <a:t>jl</a:t>
            </a:r>
            <a:r>
              <a:rPr lang="cs-CZ" sz="1800" dirty="0">
                <a:latin typeface="Courier New" pitchFamily="49" charset="0"/>
              </a:rPr>
              <a:t>      .L4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        </a:t>
            </a:r>
            <a:r>
              <a:rPr lang="cs-CZ" sz="1800" dirty="0" err="1">
                <a:latin typeface="Courier New" pitchFamily="49" charset="0"/>
              </a:rPr>
              <a:t>movl</a:t>
            </a:r>
            <a:r>
              <a:rPr lang="cs-CZ" sz="1800" dirty="0">
                <a:latin typeface="Courier New" pitchFamily="49" charset="0"/>
              </a:rPr>
              <a:t>    -4(%</a:t>
            </a:r>
            <a:r>
              <a:rPr lang="cs-CZ" sz="1800" dirty="0" err="1">
                <a:latin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</a:rPr>
              <a:t>eax</a:t>
            </a:r>
            <a:endParaRPr lang="cs-CZ" sz="1800" dirty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        </a:t>
            </a:r>
            <a:r>
              <a:rPr lang="cs-CZ" sz="1800" dirty="0" err="1">
                <a:latin typeface="Courier New" pitchFamily="49" charset="0"/>
              </a:rPr>
              <a:t>jmp</a:t>
            </a:r>
            <a:r>
              <a:rPr lang="cs-CZ" sz="1800" dirty="0">
                <a:latin typeface="Courier New" pitchFamily="49" charset="0"/>
              </a:rPr>
              <a:t>     .L5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.L4: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        </a:t>
            </a:r>
            <a:r>
              <a:rPr lang="cs-CZ" sz="1800" dirty="0" err="1">
                <a:latin typeface="Courier New" pitchFamily="49" charset="0"/>
              </a:rPr>
              <a:t>movl</a:t>
            </a:r>
            <a:r>
              <a:rPr lang="cs-CZ" sz="1800" dirty="0">
                <a:latin typeface="Courier New" pitchFamily="49" charset="0"/>
              </a:rPr>
              <a:t>    -8(%</a:t>
            </a:r>
            <a:r>
              <a:rPr lang="cs-CZ" sz="1800" dirty="0" err="1">
                <a:latin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</a:rPr>
              <a:t>), %</a:t>
            </a:r>
            <a:r>
              <a:rPr lang="cs-CZ" sz="1800" dirty="0" err="1">
                <a:latin typeface="Courier New" pitchFamily="49" charset="0"/>
              </a:rPr>
              <a:t>eax</a:t>
            </a:r>
            <a:endParaRPr lang="cs-CZ" sz="1800" dirty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.L5: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        </a:t>
            </a:r>
            <a:r>
              <a:rPr lang="cs-CZ" sz="1800" dirty="0" err="1">
                <a:latin typeface="Courier New" pitchFamily="49" charset="0"/>
              </a:rPr>
              <a:t>popq</a:t>
            </a:r>
            <a:r>
              <a:rPr lang="cs-CZ" sz="1800" dirty="0">
                <a:latin typeface="Courier New" pitchFamily="49" charset="0"/>
              </a:rPr>
              <a:t>    %</a:t>
            </a:r>
            <a:r>
              <a:rPr lang="cs-CZ" sz="1800" dirty="0" err="1">
                <a:latin typeface="Courier New" pitchFamily="49" charset="0"/>
              </a:rPr>
              <a:t>rbp</a:t>
            </a:r>
            <a:endParaRPr lang="cs-CZ" sz="1800" dirty="0">
              <a:latin typeface="Courier New" pitchFamily="49" charset="0"/>
            </a:endParaRP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cs-CZ" sz="1800" dirty="0">
                <a:latin typeface="Courier New" pitchFamily="49" charset="0"/>
              </a:rPr>
              <a:t>        </a:t>
            </a:r>
            <a:r>
              <a:rPr lang="cs-CZ" sz="1800" dirty="0" smtClean="0">
                <a:latin typeface="Courier New" pitchFamily="49" charset="0"/>
              </a:rPr>
              <a:t>ret</a:t>
            </a:r>
          </a:p>
          <a:p>
            <a:pPr>
              <a:tabLst>
                <a:tab pos="398463" algn="l"/>
                <a:tab pos="1201738" algn="l"/>
                <a:tab pos="3370263" algn="l"/>
              </a:tabLst>
            </a:pPr>
            <a:r>
              <a:rPr lang="en-US" sz="1800" dirty="0" smtClean="0">
                <a:latin typeface="Courier New" pitchFamily="49" charset="0"/>
              </a:rPr>
              <a:t>. </a:t>
            </a:r>
            <a:r>
              <a:rPr lang="en-US" sz="1800" dirty="0">
                <a:latin typeface="Courier New" pitchFamily="49" charset="0"/>
              </a:rPr>
              <a:t>. 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Explanation: moving data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33400" y="3009900"/>
            <a:ext cx="800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movl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905000" y="1943100"/>
            <a:ext cx="655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>
                <a:latin typeface="Calibri" pitchFamily="34" charset="0"/>
              </a:rPr>
              <a:t>Imm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905000" y="3009900"/>
            <a:ext cx="573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>
                <a:latin typeface="Calibri" pitchFamily="34" charset="0"/>
              </a:rPr>
              <a:t>Reg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905000" y="4152900"/>
            <a:ext cx="73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>
                <a:latin typeface="Calibri" pitchFamily="34" charset="0"/>
              </a:rPr>
              <a:t>Mem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3124200" y="1714500"/>
            <a:ext cx="573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>
                <a:latin typeface="Calibri" pitchFamily="34" charset="0"/>
              </a:rPr>
              <a:t>Reg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3124200" y="2171700"/>
            <a:ext cx="73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>
                <a:latin typeface="Calibri" pitchFamily="34" charset="0"/>
              </a:rPr>
              <a:t>Mem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3124200" y="2857500"/>
            <a:ext cx="573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>
                <a:latin typeface="Calibri" pitchFamily="34" charset="0"/>
              </a:rPr>
              <a:t>Reg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124200" y="3303588"/>
            <a:ext cx="73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>
                <a:latin typeface="Calibri" pitchFamily="34" charset="0"/>
              </a:rPr>
              <a:t>Mem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3124200" y="4152900"/>
            <a:ext cx="573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>
                <a:latin typeface="Calibri" pitchFamily="34" charset="0"/>
              </a:rPr>
              <a:t>Reg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1752600" y="990600"/>
            <a:ext cx="895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alibri" pitchFamily="34" charset="0"/>
              </a:rPr>
              <a:t>Source</a:t>
            </a:r>
          </a:p>
        </p:txBody>
      </p:sp>
      <p:sp>
        <p:nvSpPr>
          <p:cNvPr id="15373" name="Text Box 14"/>
          <p:cNvSpPr txBox="1">
            <a:spLocks noChangeArrowheads="1"/>
          </p:cNvSpPr>
          <p:nvPr/>
        </p:nvSpPr>
        <p:spPr bwMode="auto">
          <a:xfrm>
            <a:off x="3124200" y="990600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alibri" pitchFamily="34" charset="0"/>
              </a:rPr>
              <a:t>Dest</a:t>
            </a:r>
          </a:p>
        </p:txBody>
      </p:sp>
      <p:sp>
        <p:nvSpPr>
          <p:cNvPr id="15374" name="AutoShape 20"/>
          <p:cNvSpPr>
            <a:spLocks/>
          </p:cNvSpPr>
          <p:nvPr/>
        </p:nvSpPr>
        <p:spPr bwMode="auto">
          <a:xfrm>
            <a:off x="1600200" y="1866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15375" name="AutoShape 21"/>
          <p:cNvSpPr>
            <a:spLocks/>
          </p:cNvSpPr>
          <p:nvPr/>
        </p:nvSpPr>
        <p:spPr bwMode="auto">
          <a:xfrm>
            <a:off x="2819400" y="1790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15376" name="AutoShape 22"/>
          <p:cNvSpPr>
            <a:spLocks/>
          </p:cNvSpPr>
          <p:nvPr/>
        </p:nvSpPr>
        <p:spPr bwMode="auto">
          <a:xfrm>
            <a:off x="2819400" y="2933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15377" name="Text Box 23"/>
          <p:cNvSpPr txBox="1">
            <a:spLocks noChangeArrowheads="1"/>
          </p:cNvSpPr>
          <p:nvPr/>
        </p:nvSpPr>
        <p:spPr bwMode="auto">
          <a:xfrm>
            <a:off x="7162800" y="990600"/>
            <a:ext cx="1100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alibri" pitchFamily="34" charset="0"/>
              </a:rPr>
              <a:t>C Analog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038600" y="1744663"/>
            <a:ext cx="2317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movl $0x4,%eax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6978650" y="1744663"/>
            <a:ext cx="1724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tmp = 0x4;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038600" y="2201863"/>
            <a:ext cx="28011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$-147,(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6978650" y="2201863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4038600" y="2887663"/>
            <a:ext cx="2317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movl %eax,%edx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6978650" y="2887663"/>
            <a:ext cx="203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tmp2 = tmp1;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4038600" y="3333750"/>
            <a:ext cx="2647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</a:rPr>
              <a:t>,(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6978650" y="3333750"/>
            <a:ext cx="157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*p = tmp;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4038600" y="4183063"/>
            <a:ext cx="2647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err="1">
                <a:latin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</a:rPr>
              <a:t> (</a:t>
            </a:r>
            <a:r>
              <a:rPr lang="en-US" sz="2000" dirty="0" smtClean="0">
                <a:latin typeface="Courier New" pitchFamily="49" charset="0"/>
              </a:rPr>
              <a:t>%</a:t>
            </a:r>
            <a:r>
              <a:rPr lang="en-US" sz="2000" dirty="0" err="1"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</a:rPr>
              <a:t>ax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edx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6978650" y="4183063"/>
            <a:ext cx="1570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ourier New" pitchFamily="49" charset="0"/>
              </a:rPr>
              <a:t>tmp = *p;</a:t>
            </a:r>
          </a:p>
        </p:txBody>
      </p:sp>
      <p:sp>
        <p:nvSpPr>
          <p:cNvPr id="15388" name="Text Box 29"/>
          <p:cNvSpPr txBox="1">
            <a:spLocks noChangeArrowheads="1"/>
          </p:cNvSpPr>
          <p:nvPr/>
        </p:nvSpPr>
        <p:spPr bwMode="auto">
          <a:xfrm>
            <a:off x="4876800" y="990600"/>
            <a:ext cx="1031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alibri" pitchFamily="34" charset="0"/>
              </a:rPr>
              <a:t>Src,Dest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smtClean="0">
                <a:latin typeface="Arial" charset="0"/>
                <a:cs typeface="Arial" charset="0"/>
              </a:rPr>
              <a:t>The von Neumann Machine</a:t>
            </a:r>
          </a:p>
        </p:txBody>
      </p:sp>
      <p:pic>
        <p:nvPicPr>
          <p:cNvPr id="3075" name="Picture 1" descr="pat67509_0401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287463"/>
            <a:ext cx="443388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685800" y="609600"/>
            <a:ext cx="437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  <a:ea typeface="ＭＳ Ｐゴシック" charset="-128"/>
              </a:rPr>
              <a:t>Abstraction of von Neumann Architecture</a:t>
            </a:r>
          </a:p>
        </p:txBody>
      </p:sp>
      <p:grpSp>
        <p:nvGrpSpPr>
          <p:cNvPr id="3077" name="Group 11"/>
          <p:cNvGrpSpPr>
            <a:grpSpLocks/>
          </p:cNvGrpSpPr>
          <p:nvPr/>
        </p:nvGrpSpPr>
        <p:grpSpPr bwMode="auto">
          <a:xfrm>
            <a:off x="4648200" y="4487863"/>
            <a:ext cx="4114800" cy="846137"/>
            <a:chOff x="4648200" y="4267200"/>
            <a:chExt cx="4114800" cy="846386"/>
          </a:xfrm>
        </p:grpSpPr>
        <p:sp>
          <p:nvSpPr>
            <p:cNvPr id="3087" name="Text Box 6"/>
            <p:cNvSpPr txBox="1">
              <a:spLocks noChangeArrowheads="1"/>
            </p:cNvSpPr>
            <p:nvPr/>
          </p:nvSpPr>
          <p:spPr bwMode="auto">
            <a:xfrm>
              <a:off x="6096000" y="4267200"/>
              <a:ext cx="2667000" cy="84638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decodes current instruction,</a:t>
              </a:r>
            </a:p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manages processing unit to carry out instruction</a:t>
              </a:r>
            </a:p>
          </p:txBody>
        </p:sp>
        <p:sp>
          <p:nvSpPr>
            <p:cNvPr id="3088" name="Line 7"/>
            <p:cNvSpPr>
              <a:spLocks noChangeShapeType="1"/>
            </p:cNvSpPr>
            <p:nvPr/>
          </p:nvSpPr>
          <p:spPr bwMode="auto">
            <a:xfrm flipH="1">
              <a:off x="4648200" y="4572000"/>
              <a:ext cx="144780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8" name="Group 1"/>
          <p:cNvGrpSpPr>
            <a:grpSpLocks/>
          </p:cNvGrpSpPr>
          <p:nvPr/>
        </p:nvGrpSpPr>
        <p:grpSpPr bwMode="auto">
          <a:xfrm>
            <a:off x="3733800" y="1135063"/>
            <a:ext cx="5029200" cy="523875"/>
            <a:chOff x="3733800" y="914400"/>
            <a:chExt cx="5029200" cy="523220"/>
          </a:xfrm>
        </p:grpSpPr>
        <p:sp>
          <p:nvSpPr>
            <p:cNvPr id="3085" name="Text Box 9"/>
            <p:cNvSpPr txBox="1">
              <a:spLocks noChangeArrowheads="1"/>
            </p:cNvSpPr>
            <p:nvPr/>
          </p:nvSpPr>
          <p:spPr bwMode="auto">
            <a:xfrm>
              <a:off x="6019800" y="914400"/>
              <a:ext cx="2743200" cy="52322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stores both program instructions and data</a:t>
              </a:r>
            </a:p>
          </p:txBody>
        </p:sp>
        <p:sp>
          <p:nvSpPr>
            <p:cNvPr id="3086" name="Line 10"/>
            <p:cNvSpPr>
              <a:spLocks noChangeShapeType="1"/>
            </p:cNvSpPr>
            <p:nvPr/>
          </p:nvSpPr>
          <p:spPr bwMode="auto">
            <a:xfrm flipH="1">
              <a:off x="3733800" y="1143000"/>
              <a:ext cx="2286000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9" name="Group 15"/>
          <p:cNvGrpSpPr>
            <a:grpSpLocks/>
          </p:cNvGrpSpPr>
          <p:nvPr/>
        </p:nvGrpSpPr>
        <p:grpSpPr bwMode="auto">
          <a:xfrm>
            <a:off x="533400" y="5011738"/>
            <a:ext cx="2667000" cy="1223962"/>
            <a:chOff x="533400" y="5011082"/>
            <a:chExt cx="2667000" cy="1224162"/>
          </a:xfrm>
        </p:grpSpPr>
        <p:sp>
          <p:nvSpPr>
            <p:cNvPr id="3083" name="Text Box 6"/>
            <p:cNvSpPr txBox="1">
              <a:spLocks noChangeArrowheads="1"/>
            </p:cNvSpPr>
            <p:nvPr/>
          </p:nvSpPr>
          <p:spPr bwMode="auto">
            <a:xfrm>
              <a:off x="533400" y="5496580"/>
              <a:ext cx="2667000" cy="7386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i="1">
                  <a:latin typeface="Arial" charset="0"/>
                </a:rPr>
                <a:t>program counter</a:t>
              </a:r>
              <a:r>
                <a:rPr lang="en-US" sz="1400" b="1">
                  <a:latin typeface="Arial" charset="0"/>
                </a:rPr>
                <a:t>:  points to the next instruction to be fetched</a:t>
              </a:r>
            </a:p>
          </p:txBody>
        </p:sp>
        <p:cxnSp>
          <p:nvCxnSpPr>
            <p:cNvPr id="3084" name="Straight Arrow Connector 14"/>
            <p:cNvCxnSpPr>
              <a:cxnSpLocks noChangeShapeType="1"/>
              <a:stCxn id="3083" idx="0"/>
            </p:cNvCxnSpPr>
            <p:nvPr/>
          </p:nvCxnSpPr>
          <p:spPr bwMode="auto">
            <a:xfrm flipV="1">
              <a:off x="1866900" y="5011082"/>
              <a:ext cx="495300" cy="485498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080" name="Group 19"/>
          <p:cNvGrpSpPr>
            <a:grpSpLocks/>
          </p:cNvGrpSpPr>
          <p:nvPr/>
        </p:nvGrpSpPr>
        <p:grpSpPr bwMode="auto">
          <a:xfrm>
            <a:off x="3394075" y="5105400"/>
            <a:ext cx="1978025" cy="1136650"/>
            <a:chOff x="3394214" y="5105400"/>
            <a:chExt cx="1977886" cy="1136597"/>
          </a:xfrm>
        </p:grpSpPr>
        <p:sp>
          <p:nvSpPr>
            <p:cNvPr id="3081" name="Text Box 6"/>
            <p:cNvSpPr txBox="1">
              <a:spLocks noChangeArrowheads="1"/>
            </p:cNvSpPr>
            <p:nvPr/>
          </p:nvSpPr>
          <p:spPr bwMode="auto">
            <a:xfrm>
              <a:off x="3394214" y="5503333"/>
              <a:ext cx="1977886" cy="7386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400" b="1" i="1">
                  <a:latin typeface="Arial" charset="0"/>
                </a:rPr>
                <a:t>instruction register</a:t>
              </a:r>
              <a:r>
                <a:rPr lang="en-US" sz="1400" b="1">
                  <a:latin typeface="Arial" charset="0"/>
                </a:rPr>
                <a:t>:  stores current instruction</a:t>
              </a:r>
            </a:p>
          </p:txBody>
        </p:sp>
        <p:cxnSp>
          <p:nvCxnSpPr>
            <p:cNvPr id="3082" name="Straight Arrow Connector 18"/>
            <p:cNvCxnSpPr>
              <a:cxnSpLocks noChangeShapeType="1"/>
            </p:cNvCxnSpPr>
            <p:nvPr/>
          </p:nvCxnSpPr>
          <p:spPr bwMode="auto">
            <a:xfrm flipH="1" flipV="1">
              <a:off x="3581400" y="5105400"/>
              <a:ext cx="457200" cy="391180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Intel x86 History</a:t>
            </a:r>
          </a:p>
        </p:txBody>
      </p:sp>
      <p:sp>
        <p:nvSpPr>
          <p:cNvPr id="4099" name="Rectangle 3"/>
          <p:cNvSpPr txBox="1">
            <a:spLocks noChangeArrowheads="1"/>
          </p:cNvSpPr>
          <p:nvPr/>
        </p:nvSpPr>
        <p:spPr bwMode="auto">
          <a:xfrm>
            <a:off x="381000" y="762000"/>
            <a:ext cx="85344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 dirty="0"/>
              <a:t>Totally dominate laptop/desktop/server market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 dirty="0"/>
              <a:t>Evolutionary design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 dirty="0"/>
              <a:t>Backwards compatible up until 8086, introduced in 1978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 dirty="0"/>
              <a:t>Added more features as time goes on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 dirty="0"/>
              <a:t>Complex instruction set computer (CISC)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 dirty="0"/>
              <a:t>Many different instructions with many different formats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r>
              <a:rPr lang="en-US" sz="1600" dirty="0"/>
              <a:t>But, only small subset encountered with Linux programs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 dirty="0"/>
              <a:t>Hard to match performance of Reduced Instruction Set Computers (RISC)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 dirty="0"/>
              <a:t>But, Intel has done just that!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r>
              <a:rPr lang="en-US" sz="1600" dirty="0"/>
              <a:t>In terms of speed.  Less so for low power.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Intel x86 History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762000"/>
            <a:ext cx="7924800" cy="5105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i="1" dirty="0" smtClean="0">
                <a:solidFill>
                  <a:srgbClr val="C00000"/>
                </a:solidFill>
              </a:rPr>
              <a:t>	Name	Date	Transistors	MHz</a:t>
            </a: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8086	1978	29K	5-10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 smtClean="0"/>
              <a:t>First 16-bit processor.  Basis for IBM PC &amp; DOS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 smtClean="0"/>
              <a:t>1MB address space</a:t>
            </a:r>
          </a:p>
          <a:p>
            <a:pPr marL="223838" indent="-223838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80386	1985	275K	16-33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 smtClean="0"/>
              <a:t>First 32 bit processor , referred to as IA32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 smtClean="0"/>
              <a:t>Added “flat addressing”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 smtClean="0"/>
              <a:t>Capable of running Unix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 smtClean="0"/>
              <a:t>32-bit Linux/</a:t>
            </a:r>
            <a:r>
              <a:rPr lang="en-US" sz="1800" dirty="0" err="1" smtClean="0"/>
              <a:t>gcc</a:t>
            </a:r>
            <a:r>
              <a:rPr lang="en-US" sz="1800" dirty="0" smtClean="0"/>
              <a:t> uses no instructions introduced in later models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Pentium 4F	2004	125M	2800-3800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 smtClean="0"/>
              <a:t>First 64-bit processor, referred to as x86-64</a:t>
            </a:r>
          </a:p>
          <a:p>
            <a:pPr marL="160338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dirty="0" smtClean="0"/>
              <a:t>Core i7	2008	731M	2667-3333</a:t>
            </a:r>
          </a:p>
          <a:p>
            <a:pPr marL="560388" lvl="1" indent="-222250" defTabSz="895350">
              <a:tabLst>
                <a:tab pos="2055813" algn="l"/>
                <a:tab pos="3884613" algn="l"/>
                <a:tab pos="5946775" algn="l"/>
              </a:tabLst>
              <a:defRPr/>
            </a:pPr>
            <a:r>
              <a:rPr lang="en-US" sz="1800" dirty="0" smtClean="0"/>
              <a:t>Our shark machines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Intel x86 History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47813" y="1409700"/>
            <a:ext cx="1905000" cy="4724400"/>
          </a:xfrm>
          <a:prstGeom prst="rect">
            <a:avLst/>
          </a:prstGeom>
          <a:solidFill>
            <a:srgbClr val="CFC18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928813" y="1409700"/>
            <a:ext cx="1524000" cy="3581400"/>
          </a:xfrm>
          <a:prstGeom prst="rect">
            <a:avLst/>
          </a:prstGeom>
          <a:solidFill>
            <a:srgbClr val="DDD3A7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1606550" y="4937125"/>
            <a:ext cx="1846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000">
                <a:latin typeface="Calibri" pitchFamily="34" charset="0"/>
              </a:rPr>
              <a:t>X86-64 / EM64t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2309813" y="1409700"/>
            <a:ext cx="1143000" cy="914400"/>
          </a:xfrm>
          <a:prstGeom prst="rect">
            <a:avLst/>
          </a:prstGeom>
          <a:solidFill>
            <a:srgbClr val="EAE4C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2005013" y="2305050"/>
            <a:ext cx="1517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alibri" pitchFamily="34" charset="0"/>
              </a:rPr>
              <a:t>X86-32/IA32</a:t>
            </a:r>
          </a:p>
        </p:txBody>
      </p:sp>
      <p:sp>
        <p:nvSpPr>
          <p:cNvPr id="6152" name="TextBox 11"/>
          <p:cNvSpPr txBox="1">
            <a:spLocks noChangeArrowheads="1"/>
          </p:cNvSpPr>
          <p:nvPr/>
        </p:nvSpPr>
        <p:spPr bwMode="auto">
          <a:xfrm>
            <a:off x="2589213" y="1371600"/>
            <a:ext cx="923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alibri" pitchFamily="34" charset="0"/>
              </a:rPr>
              <a:t>X86-16</a:t>
            </a:r>
          </a:p>
        </p:txBody>
      </p:sp>
      <p:cxnSp>
        <p:nvCxnSpPr>
          <p:cNvPr id="6153" name="Straight Connector 15"/>
          <p:cNvCxnSpPr>
            <a:cxnSpLocks noChangeShapeType="1"/>
          </p:cNvCxnSpPr>
          <p:nvPr/>
        </p:nvCxnSpPr>
        <p:spPr bwMode="auto">
          <a:xfrm>
            <a:off x="3452813" y="2324100"/>
            <a:ext cx="2667000" cy="1588"/>
          </a:xfrm>
          <a:prstGeom prst="line">
            <a:avLst/>
          </a:prstGeom>
          <a:noFill/>
          <a:ln w="12700" algn="ctr">
            <a:solidFill>
              <a:srgbClr val="C0B46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4" name="Straight Connector 18"/>
          <p:cNvCxnSpPr>
            <a:cxnSpLocks noChangeShapeType="1"/>
          </p:cNvCxnSpPr>
          <p:nvPr/>
        </p:nvCxnSpPr>
        <p:spPr bwMode="auto">
          <a:xfrm>
            <a:off x="3452813" y="4991100"/>
            <a:ext cx="2743200" cy="1588"/>
          </a:xfrm>
          <a:prstGeom prst="line">
            <a:avLst/>
          </a:prstGeom>
          <a:noFill/>
          <a:ln w="12700" algn="ctr">
            <a:solidFill>
              <a:srgbClr val="C0B46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5" name="TextBox 19"/>
          <p:cNvSpPr txBox="1">
            <a:spLocks noChangeArrowheads="1"/>
          </p:cNvSpPr>
          <p:nvPr/>
        </p:nvSpPr>
        <p:spPr bwMode="auto">
          <a:xfrm>
            <a:off x="4748213" y="1400175"/>
            <a:ext cx="6524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alibri" pitchFamily="34" charset="0"/>
              </a:rPr>
              <a:t>8086</a:t>
            </a:r>
          </a:p>
          <a:p>
            <a:endParaRPr lang="en-US" sz="1800">
              <a:latin typeface="Calibri" pitchFamily="34" charset="0"/>
            </a:endParaRPr>
          </a:p>
          <a:p>
            <a:r>
              <a:rPr lang="en-US" sz="1800">
                <a:latin typeface="Calibri" pitchFamily="34" charset="0"/>
              </a:rPr>
              <a:t>286</a:t>
            </a:r>
          </a:p>
        </p:txBody>
      </p:sp>
      <p:sp>
        <p:nvSpPr>
          <p:cNvPr id="6156" name="TextBox 22"/>
          <p:cNvSpPr txBox="1">
            <a:spLocks noChangeArrowheads="1"/>
          </p:cNvSpPr>
          <p:nvPr/>
        </p:nvSpPr>
        <p:spPr bwMode="auto">
          <a:xfrm>
            <a:off x="4748213" y="2314575"/>
            <a:ext cx="1571625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alibri" pitchFamily="34" charset="0"/>
              </a:rPr>
              <a:t>386</a:t>
            </a:r>
          </a:p>
          <a:p>
            <a:r>
              <a:rPr lang="en-US" sz="1800">
                <a:latin typeface="Calibri" pitchFamily="34" charset="0"/>
              </a:rPr>
              <a:t>486</a:t>
            </a:r>
          </a:p>
          <a:p>
            <a:r>
              <a:rPr lang="en-US" sz="1800">
                <a:latin typeface="Calibri" pitchFamily="34" charset="0"/>
              </a:rPr>
              <a:t>Pentium</a:t>
            </a:r>
          </a:p>
          <a:p>
            <a:r>
              <a:rPr lang="en-US" sz="1800">
                <a:latin typeface="Calibri" pitchFamily="34" charset="0"/>
              </a:rPr>
              <a:t>Pentium MMX</a:t>
            </a:r>
          </a:p>
          <a:p>
            <a:pPr>
              <a:spcBef>
                <a:spcPts val="1600"/>
              </a:spcBef>
            </a:pPr>
            <a:r>
              <a:rPr lang="en-US" sz="1800">
                <a:latin typeface="Calibri" pitchFamily="34" charset="0"/>
              </a:rPr>
              <a:t>Pentium III</a:t>
            </a:r>
          </a:p>
          <a:p>
            <a:pPr>
              <a:spcBef>
                <a:spcPts val="1600"/>
              </a:spcBef>
            </a:pPr>
            <a:r>
              <a:rPr lang="en-US" sz="1800">
                <a:latin typeface="Calibri" pitchFamily="34" charset="0"/>
              </a:rPr>
              <a:t>Pentium 4</a:t>
            </a:r>
          </a:p>
          <a:p>
            <a:pPr>
              <a:spcBef>
                <a:spcPts val="1600"/>
              </a:spcBef>
            </a:pPr>
            <a:r>
              <a:rPr lang="en-US" sz="1800">
                <a:latin typeface="Calibri" pitchFamily="34" charset="0"/>
              </a:rPr>
              <a:t>Pentium 4E</a:t>
            </a:r>
          </a:p>
        </p:txBody>
      </p:sp>
      <p:sp>
        <p:nvSpPr>
          <p:cNvPr id="6157" name="TextBox 23"/>
          <p:cNvSpPr txBox="1">
            <a:spLocks noChangeArrowheads="1"/>
          </p:cNvSpPr>
          <p:nvPr/>
        </p:nvSpPr>
        <p:spPr bwMode="auto">
          <a:xfrm>
            <a:off x="4748213" y="4968875"/>
            <a:ext cx="1263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alibri" pitchFamily="34" charset="0"/>
              </a:rPr>
              <a:t>Pentium 4F</a:t>
            </a:r>
          </a:p>
          <a:p>
            <a:endParaRPr lang="en-US" sz="1800">
              <a:latin typeface="Calibri" pitchFamily="34" charset="0"/>
            </a:endParaRPr>
          </a:p>
          <a:p>
            <a:r>
              <a:rPr lang="en-US" sz="1800">
                <a:latin typeface="Calibri" pitchFamily="34" charset="0"/>
              </a:rPr>
              <a:t>Core 2 Duo</a:t>
            </a:r>
          </a:p>
          <a:p>
            <a:r>
              <a:rPr lang="en-US" sz="1800">
                <a:latin typeface="Calibri" pitchFamily="34" charset="0"/>
              </a:rPr>
              <a:t>Core i7</a:t>
            </a:r>
          </a:p>
        </p:txBody>
      </p:sp>
      <p:sp>
        <p:nvSpPr>
          <p:cNvPr id="6158" name="AutoShape 18"/>
          <p:cNvSpPr>
            <a:spLocks noChangeArrowheads="1"/>
          </p:cNvSpPr>
          <p:nvPr/>
        </p:nvSpPr>
        <p:spPr bwMode="auto">
          <a:xfrm>
            <a:off x="7186613" y="1485900"/>
            <a:ext cx="914400" cy="4724400"/>
          </a:xfrm>
          <a:prstGeom prst="downArrow">
            <a:avLst>
              <a:gd name="adj1" fmla="val 50000"/>
              <a:gd name="adj2" fmla="val 1291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6159" name="Text Box 20"/>
          <p:cNvSpPr txBox="1">
            <a:spLocks noChangeArrowheads="1"/>
          </p:cNvSpPr>
          <p:nvPr/>
        </p:nvSpPr>
        <p:spPr bwMode="auto">
          <a:xfrm>
            <a:off x="7262813" y="4991100"/>
            <a:ext cx="773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bg1"/>
                </a:solidFill>
                <a:latin typeface="Calibri" pitchFamily="34" charset="0"/>
              </a:rPr>
              <a:t>time</a:t>
            </a:r>
          </a:p>
        </p:txBody>
      </p:sp>
      <p:sp>
        <p:nvSpPr>
          <p:cNvPr id="6160" name="Text Box 21"/>
          <p:cNvSpPr txBox="1">
            <a:spLocks noChangeArrowheads="1"/>
          </p:cNvSpPr>
          <p:nvPr/>
        </p:nvSpPr>
        <p:spPr bwMode="auto">
          <a:xfrm>
            <a:off x="1609725" y="990600"/>
            <a:ext cx="1887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B8AA58"/>
                </a:solidFill>
                <a:latin typeface="Calibri" pitchFamily="34" charset="0"/>
              </a:rPr>
              <a:t>Architectures</a:t>
            </a:r>
          </a:p>
        </p:txBody>
      </p:sp>
      <p:sp>
        <p:nvSpPr>
          <p:cNvPr id="6161" name="Text Box 29"/>
          <p:cNvSpPr txBox="1">
            <a:spLocks noChangeArrowheads="1"/>
          </p:cNvSpPr>
          <p:nvPr/>
        </p:nvSpPr>
        <p:spPr bwMode="auto">
          <a:xfrm>
            <a:off x="4475163" y="990600"/>
            <a:ext cx="1547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B8AA58"/>
                </a:solidFill>
                <a:latin typeface="Calibri" pitchFamily="34" charset="0"/>
              </a:rPr>
              <a:t>Processors</a:t>
            </a:r>
          </a:p>
        </p:txBody>
      </p:sp>
      <p:sp>
        <p:nvSpPr>
          <p:cNvPr id="6162" name="TextBox 12"/>
          <p:cNvSpPr txBox="1">
            <a:spLocks noChangeArrowheads="1"/>
          </p:cNvSpPr>
          <p:nvPr/>
        </p:nvSpPr>
        <p:spPr bwMode="auto">
          <a:xfrm>
            <a:off x="2795588" y="3154363"/>
            <a:ext cx="6572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600" i="1">
                <a:latin typeface="Calibri" pitchFamily="34" charset="0"/>
              </a:rPr>
              <a:t>MMX</a:t>
            </a:r>
          </a:p>
          <a:p>
            <a:pPr algn="r"/>
            <a:endParaRPr lang="en-US" sz="1600" i="1">
              <a:latin typeface="Calibri" pitchFamily="34" charset="0"/>
            </a:endParaRPr>
          </a:p>
          <a:p>
            <a:pPr algn="r"/>
            <a:r>
              <a:rPr lang="en-US" sz="1600" i="1">
                <a:latin typeface="Calibri" pitchFamily="34" charset="0"/>
              </a:rPr>
              <a:t>SSE</a:t>
            </a:r>
          </a:p>
          <a:p>
            <a:pPr algn="r"/>
            <a:endParaRPr lang="en-US" sz="1600" i="1">
              <a:latin typeface="Calibri" pitchFamily="34" charset="0"/>
            </a:endParaRPr>
          </a:p>
          <a:p>
            <a:pPr algn="r"/>
            <a:r>
              <a:rPr lang="en-US" sz="1600" i="1">
                <a:latin typeface="Calibri" pitchFamily="34" charset="0"/>
              </a:rPr>
              <a:t>SSE2</a:t>
            </a:r>
          </a:p>
          <a:p>
            <a:pPr algn="r"/>
            <a:endParaRPr lang="en-US" sz="1600" i="1">
              <a:latin typeface="Calibri" pitchFamily="34" charset="0"/>
            </a:endParaRPr>
          </a:p>
          <a:p>
            <a:pPr algn="r"/>
            <a:r>
              <a:rPr lang="en-US" sz="1600" i="1">
                <a:latin typeface="Calibri" pitchFamily="34" charset="0"/>
              </a:rPr>
              <a:t>SSE3</a:t>
            </a:r>
          </a:p>
        </p:txBody>
      </p:sp>
      <p:sp>
        <p:nvSpPr>
          <p:cNvPr id="6163" name="Rectangle 13"/>
          <p:cNvSpPr>
            <a:spLocks noChangeArrowheads="1"/>
          </p:cNvSpPr>
          <p:nvPr/>
        </p:nvSpPr>
        <p:spPr bwMode="auto">
          <a:xfrm>
            <a:off x="2871788" y="5753100"/>
            <a:ext cx="5810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 i="1">
                <a:latin typeface="Calibri" pitchFamily="34" charset="0"/>
              </a:rPr>
              <a:t>SSE4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Intel x86 History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96875" y="609600"/>
            <a:ext cx="8442325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/>
              <a:t>Intel Attempted Radical Shift from IA32 to IA64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Totally different architecture (Itanium)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Executes IA32 code only as legacy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Performance disappointing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200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/>
              <a:t>AMD Stepped in with Evolutionary Solution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x86-64 (now called “AMD64”)</a:t>
            </a:r>
            <a:endParaRPr lang="en-US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200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/>
              <a:t>Intel Felt Obligated to Focus on IA64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Hard to admit mistake or that AMD's approach is better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200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/>
              <a:t>2004: Intel Announces EM64T extension to IA32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Extended Memory 64-bit Technology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Almost identical to x86-64!</a:t>
            </a:r>
            <a:endParaRPr lang="en-US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200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/>
              <a:t>All but low-end x86 processors support x86-64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 sz="1800"/>
              <a:t>But, lots of code still runs in 32-bit mode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von Neumann View of x86 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/>
          <a:lstStyle/>
          <a:p>
            <a:r>
              <a:rPr lang="en-US">
                <a:latin typeface="Calibri" pitchFamily="34" charset="0"/>
              </a:rPr>
              <a:t>CPU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76400" y="17526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alibri" pitchFamily="34" charset="0"/>
              </a:rPr>
              <a:t>PC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362200" y="1447800"/>
            <a:ext cx="13716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alibri" pitchFamily="34" charset="0"/>
              </a:rPr>
              <a:t>Registers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019800" y="990600"/>
            <a:ext cx="1752600" cy="3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6172200" y="1676400"/>
            <a:ext cx="17526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>
                <a:latin typeface="Calibri" pitchFamily="34" charset="0"/>
              </a:rPr>
              <a:t>Object Code</a:t>
            </a:r>
          </a:p>
          <a:p>
            <a:r>
              <a:rPr lang="en-US" sz="2000">
                <a:latin typeface="Calibri" pitchFamily="34" charset="0"/>
              </a:rPr>
              <a:t>Program Data</a:t>
            </a:r>
          </a:p>
          <a:p>
            <a:r>
              <a:rPr lang="en-US" sz="2000">
                <a:latin typeface="Calibri" pitchFamily="34" charset="0"/>
              </a:rPr>
              <a:t>OS Data</a:t>
            </a:r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>
            <a:off x="4267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>
            <a:off x="4267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/>
        </p:nvSpPr>
        <p:spPr bwMode="auto">
          <a:xfrm>
            <a:off x="4267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4267200" y="13462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alibri" pitchFamily="34" charset="0"/>
              </a:rPr>
              <a:t>Addresses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4267200" y="1905000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alibri" pitchFamily="34" charset="0"/>
              </a:rPr>
              <a:t>Data</a:t>
            </a: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4267200" y="24384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alibri" pitchFamily="34" charset="0"/>
              </a:rPr>
              <a:t>Instructions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019800" y="2971800"/>
            <a:ext cx="1752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362200" y="2362200"/>
            <a:ext cx="13716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alibri" pitchFamily="34" charset="0"/>
              </a:rPr>
              <a:t>Condition</a:t>
            </a:r>
          </a:p>
          <a:p>
            <a:pPr algn="ctr">
              <a:defRPr/>
            </a:pPr>
            <a:r>
              <a:rPr lang="en-US" dirty="0">
                <a:latin typeface="Calibri" pitchFamily="34" charset="0"/>
              </a:rPr>
              <a:t>Codes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High-level x86 CPU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381000" y="717550"/>
            <a:ext cx="4357688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27013" indent="-227013" defTabSz="895350">
              <a:tabLst>
                <a:tab pos="13716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0388" indent="-222250" defTabSz="895350">
              <a:tabLst>
                <a:tab pos="13716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39788" indent="-165100" defTabSz="895350">
              <a:tabLst>
                <a:tab pos="13716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95350">
              <a:tabLst>
                <a:tab pos="13716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95350">
              <a:tabLst>
                <a:tab pos="13716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45720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2000"/>
              <a:t>Programmer-Visible State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/>
              <a:t>PC: Program counter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r>
              <a:rPr lang="en-US" sz="1600"/>
              <a:t>Address of next instruction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r>
              <a:rPr lang="en-US" sz="1600"/>
              <a:t>Called “EIP” (IA32) or “RIP” (x86-64)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/>
              <a:t>Register file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r>
              <a:rPr lang="en-US" sz="1600"/>
              <a:t>Heavily used program data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SzPct val="75000"/>
              <a:buFontTx/>
              <a:buChar char="–"/>
            </a:pPr>
            <a:r>
              <a:rPr lang="en-US"/>
              <a:t>Condition codes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r>
              <a:rPr lang="en-US" sz="1600"/>
              <a:t>Store status information about most recent arithmetic operation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</a:pPr>
            <a:r>
              <a:rPr lang="en-US" sz="1600"/>
              <a:t>Used for conditional branching</a:t>
            </a:r>
          </a:p>
        </p:txBody>
      </p:sp>
      <p:grpSp>
        <p:nvGrpSpPr>
          <p:cNvPr id="9220" name="Group 1"/>
          <p:cNvGrpSpPr>
            <a:grpSpLocks/>
          </p:cNvGrpSpPr>
          <p:nvPr/>
        </p:nvGrpSpPr>
        <p:grpSpPr bwMode="auto">
          <a:xfrm>
            <a:off x="5410200" y="1066800"/>
            <a:ext cx="3200400" cy="2209800"/>
            <a:chOff x="1295400" y="1066800"/>
            <a:chExt cx="3200400" cy="2209800"/>
          </a:xfrm>
        </p:grpSpPr>
        <p:sp>
          <p:nvSpPr>
            <p:cNvPr id="9221" name="Rectangle 6"/>
            <p:cNvSpPr>
              <a:spLocks noChangeArrowheads="1"/>
            </p:cNvSpPr>
            <p:nvPr/>
          </p:nvSpPr>
          <p:spPr bwMode="auto">
            <a:xfrm>
              <a:off x="1295400" y="1066800"/>
              <a:ext cx="3200400" cy="2209800"/>
            </a:xfrm>
            <a:prstGeom prst="rect">
              <a:avLst/>
            </a:prstGeom>
            <a:solidFill>
              <a:srgbClr val="EFBFB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r>
                <a:rPr lang="en-US">
                  <a:latin typeface="Calibri" pitchFamily="34" charset="0"/>
                </a:rPr>
                <a:t>CPU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676400" y="1752600"/>
              <a:ext cx="533400" cy="457200"/>
            </a:xfrm>
            <a:prstGeom prst="rect">
              <a:avLst/>
            </a:prstGeom>
            <a:solidFill>
              <a:schemeClr val="accent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latin typeface="Calibri" pitchFamily="34" charset="0"/>
                </a:rPr>
                <a:t>PC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362200" y="1447800"/>
              <a:ext cx="1371600" cy="762000"/>
            </a:xfrm>
            <a:prstGeom prst="rect">
              <a:avLst/>
            </a:prstGeom>
            <a:solidFill>
              <a:schemeClr val="accent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dirty="0">
                  <a:latin typeface="Calibri" pitchFamily="34" charset="0"/>
                </a:rPr>
                <a:t>Registers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362200" y="2362200"/>
              <a:ext cx="1371600" cy="685800"/>
            </a:xfrm>
            <a:prstGeom prst="rect">
              <a:avLst/>
            </a:prstGeom>
            <a:solidFill>
              <a:schemeClr val="accent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alibri" pitchFamily="34" charset="0"/>
                </a:rPr>
                <a:t>Condition</a:t>
              </a:r>
            </a:p>
            <a:p>
              <a:pPr algn="ctr">
                <a:defRPr/>
              </a:pPr>
              <a:r>
                <a:rPr lang="en-US" dirty="0">
                  <a:latin typeface="Calibri" pitchFamily="34" charset="0"/>
                </a:rPr>
                <a:t>Codes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IA32 Integer Registers</a:t>
            </a:r>
          </a:p>
        </p:txBody>
      </p:sp>
      <p:grpSp>
        <p:nvGrpSpPr>
          <p:cNvPr id="10243" name="Group 1"/>
          <p:cNvGrpSpPr>
            <a:grpSpLocks/>
          </p:cNvGrpSpPr>
          <p:nvPr/>
        </p:nvGrpSpPr>
        <p:grpSpPr bwMode="auto">
          <a:xfrm>
            <a:off x="457200" y="685800"/>
            <a:ext cx="2209800" cy="1608138"/>
            <a:chOff x="1295400" y="1066800"/>
            <a:chExt cx="3200400" cy="2209800"/>
          </a:xfrm>
        </p:grpSpPr>
        <p:sp>
          <p:nvSpPr>
            <p:cNvPr id="10288" name="Rectangle 6"/>
            <p:cNvSpPr>
              <a:spLocks noChangeArrowheads="1"/>
            </p:cNvSpPr>
            <p:nvPr/>
          </p:nvSpPr>
          <p:spPr bwMode="auto">
            <a:xfrm>
              <a:off x="1295400" y="1066800"/>
              <a:ext cx="3200400" cy="2209800"/>
            </a:xfrm>
            <a:prstGeom prst="rect">
              <a:avLst/>
            </a:prstGeom>
            <a:solidFill>
              <a:srgbClr val="EFBFB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487" tIns="44450" rIns="90487" bIns="44450"/>
            <a:lstStyle/>
            <a:p>
              <a:r>
                <a:rPr lang="en-US">
                  <a:latin typeface="Calibri" pitchFamily="34" charset="0"/>
                </a:rPr>
                <a:t>CPU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677057" y="1751772"/>
              <a:ext cx="533400" cy="458103"/>
            </a:xfrm>
            <a:prstGeom prst="rect">
              <a:avLst/>
            </a:prstGeom>
            <a:solidFill>
              <a:schemeClr val="accent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600" dirty="0">
                  <a:latin typeface="Calibri" pitchFamily="34" charset="0"/>
                </a:rPr>
                <a:t>PC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362200" y="1448553"/>
              <a:ext cx="1372586" cy="761322"/>
            </a:xfrm>
            <a:prstGeom prst="rect">
              <a:avLst/>
            </a:prstGeom>
            <a:solidFill>
              <a:schemeClr val="accent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en-US" sz="1600" dirty="0">
                  <a:latin typeface="Calibri" pitchFamily="34" charset="0"/>
                </a:rPr>
                <a:t>Registers</a:t>
              </a:r>
              <a:endParaRPr lang="en-US" dirty="0">
                <a:latin typeface="Calibri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362200" y="2362576"/>
              <a:ext cx="1372586" cy="684972"/>
            </a:xfrm>
            <a:prstGeom prst="rect">
              <a:avLst/>
            </a:prstGeom>
            <a:solidFill>
              <a:schemeClr val="accent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dirty="0">
                  <a:latin typeface="Calibri" pitchFamily="34" charset="0"/>
                </a:rPr>
                <a:t>Condition</a:t>
              </a:r>
            </a:p>
            <a:p>
              <a:pPr algn="ctr">
                <a:defRPr/>
              </a:pPr>
              <a:r>
                <a:rPr lang="en-US" sz="1600" dirty="0">
                  <a:latin typeface="Calibri" pitchFamily="34" charset="0"/>
                </a:rPr>
                <a:t>Codes</a:t>
              </a:r>
            </a:p>
          </p:txBody>
        </p:sp>
      </p:grpSp>
      <p:grpSp>
        <p:nvGrpSpPr>
          <p:cNvPr id="10244" name="Group 12"/>
          <p:cNvGrpSpPr>
            <a:grpSpLocks/>
          </p:cNvGrpSpPr>
          <p:nvPr/>
        </p:nvGrpSpPr>
        <p:grpSpPr bwMode="auto">
          <a:xfrm>
            <a:off x="3048000" y="1714500"/>
            <a:ext cx="5715000" cy="4533900"/>
            <a:chOff x="3984" y="1008"/>
            <a:chExt cx="1584" cy="2256"/>
          </a:xfrm>
        </p:grpSpPr>
        <p:sp>
          <p:nvSpPr>
            <p:cNvPr id="10280" name="Rectangle 9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%eax</a:t>
              </a:r>
            </a:p>
          </p:txBody>
        </p:sp>
        <p:sp>
          <p:nvSpPr>
            <p:cNvPr id="10281" name="Rectangle 10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%ecx</a:t>
              </a:r>
            </a:p>
          </p:txBody>
        </p:sp>
        <p:sp>
          <p:nvSpPr>
            <p:cNvPr id="10282" name="Rectangle 11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%edx</a:t>
              </a:r>
            </a:p>
          </p:txBody>
        </p:sp>
        <p:sp>
          <p:nvSpPr>
            <p:cNvPr id="10283" name="Rectangle 12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%ebx</a:t>
              </a:r>
            </a:p>
          </p:txBody>
        </p:sp>
        <p:sp>
          <p:nvSpPr>
            <p:cNvPr id="10284" name="Rectangle 13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%esi</a:t>
              </a:r>
            </a:p>
          </p:txBody>
        </p:sp>
        <p:sp>
          <p:nvSpPr>
            <p:cNvPr id="10285" name="Rectangle 14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%edi</a:t>
              </a:r>
            </a:p>
          </p:txBody>
        </p:sp>
        <p:sp>
          <p:nvSpPr>
            <p:cNvPr id="10286" name="Rectangle 15"/>
            <p:cNvSpPr>
              <a:spLocks noChangeArrowheads="1"/>
            </p:cNvSpPr>
            <p:nvPr/>
          </p:nvSpPr>
          <p:spPr bwMode="auto">
            <a:xfrm>
              <a:off x="3984" y="2736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%esp</a:t>
              </a:r>
            </a:p>
          </p:txBody>
        </p:sp>
        <p:sp>
          <p:nvSpPr>
            <p:cNvPr id="10287" name="Rectangle 16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%ebp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937250" y="1785938"/>
            <a:ext cx="2819400" cy="344487"/>
            <a:chOff x="4495800" y="1404970"/>
            <a:chExt cx="2819400" cy="343694"/>
          </a:xfrm>
        </p:grpSpPr>
        <p:sp>
          <p:nvSpPr>
            <p:cNvPr id="20" name="Rectangle 19"/>
            <p:cNvSpPr/>
            <p:nvPr/>
          </p:nvSpPr>
          <p:spPr bwMode="auto">
            <a:xfrm>
              <a:off x="4495800" y="1404970"/>
              <a:ext cx="2819400" cy="3421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10279" name="Straight Connector 20"/>
            <p:cNvCxnSpPr>
              <a:cxnSpLocks noChangeShapeType="1"/>
              <a:stCxn id="20" idx="0"/>
              <a:endCxn id="20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5937250" y="2370138"/>
            <a:ext cx="2819400" cy="342900"/>
            <a:chOff x="4495800" y="1404970"/>
            <a:chExt cx="2819400" cy="34369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10277" name="Straight Connector 23"/>
            <p:cNvCxnSpPr>
              <a:cxnSpLocks noChangeShapeType="1"/>
              <a:stCxn id="23" idx="0"/>
              <a:endCxn id="23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5937250" y="2940050"/>
            <a:ext cx="2819400" cy="342900"/>
            <a:chOff x="4495800" y="1404970"/>
            <a:chExt cx="2819400" cy="343694"/>
          </a:xfrm>
        </p:grpSpPr>
        <p:sp>
          <p:nvSpPr>
            <p:cNvPr id="26" name="Rectangle 25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10275" name="Straight Connector 26"/>
            <p:cNvCxnSpPr>
              <a:cxnSpLocks noChangeShapeType="1"/>
              <a:stCxn id="26" idx="0"/>
              <a:endCxn id="26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5937250" y="3522663"/>
            <a:ext cx="2819400" cy="342900"/>
            <a:chOff x="4495800" y="1404970"/>
            <a:chExt cx="2819400" cy="343694"/>
          </a:xfrm>
        </p:grpSpPr>
        <p:sp>
          <p:nvSpPr>
            <p:cNvPr id="29" name="Rectangle 28"/>
            <p:cNvSpPr/>
            <p:nvPr/>
          </p:nvSpPr>
          <p:spPr bwMode="auto">
            <a:xfrm>
              <a:off x="4495800" y="1404970"/>
              <a:ext cx="2819400" cy="3436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b="1">
                <a:latin typeface="Arial Narrow" pitchFamily="34" charset="0"/>
              </a:endParaRPr>
            </a:p>
          </p:txBody>
        </p:sp>
        <p:cxnSp>
          <p:nvCxnSpPr>
            <p:cNvPr id="10273" name="Straight Connector 29"/>
            <p:cNvCxnSpPr>
              <a:cxnSpLocks noChangeShapeType="1"/>
              <a:stCxn id="29" idx="0"/>
              <a:endCxn id="29" idx="2"/>
            </p:cNvCxnSpPr>
            <p:nvPr/>
          </p:nvCxnSpPr>
          <p:spPr bwMode="auto">
            <a:xfrm rot="16200000" flipH="1">
              <a:off x="5734050" y="1576420"/>
              <a:ext cx="342900" cy="1588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" name="Rectangle 30"/>
          <p:cNvSpPr/>
          <p:nvPr/>
        </p:nvSpPr>
        <p:spPr bwMode="auto">
          <a:xfrm>
            <a:off x="5937250" y="4098925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937250" y="4683125"/>
            <a:ext cx="2819400" cy="3429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 b="1">
              <a:latin typeface="Arial Narrow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937250" y="5253038"/>
            <a:ext cx="2819400" cy="342900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latin typeface="Arial Narrow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5937250" y="5835650"/>
            <a:ext cx="2819400" cy="342900"/>
          </a:xfrm>
          <a:prstGeom prst="rect">
            <a:avLst/>
          </a:prstGeom>
          <a:solidFill>
            <a:srgbClr val="FF9999"/>
          </a:solidFill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34000" y="1773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%ax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334000" y="2355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%cx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334000" y="2922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%dx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334000" y="3513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%bx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34000" y="4089400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%si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334000" y="46688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%di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334000" y="52387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%sp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334000" y="5824538"/>
            <a:ext cx="598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%bp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324600" y="1773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%ah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324600" y="2355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%ch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324600" y="2922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%dh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324600" y="3513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%bh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7696200" y="17732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%al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696200" y="2355850"/>
            <a:ext cx="598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%cl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696200" y="292258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%dl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7696200" y="3513138"/>
            <a:ext cx="598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ourier New" pitchFamily="49" charset="0"/>
                <a:cs typeface="Courier New" pitchFamily="49" charset="0"/>
              </a:rPr>
              <a:t>%bl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943600" y="762000"/>
            <a:ext cx="2660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>
                <a:latin typeface="Calibri" pitchFamily="34" charset="0"/>
              </a:rPr>
              <a:t>16-bit virtual registers</a:t>
            </a:r>
          </a:p>
          <a:p>
            <a:pPr algn="ctr"/>
            <a:r>
              <a:rPr lang="en-US" sz="1800">
                <a:latin typeface="Calibri" pitchFamily="34" charset="0"/>
              </a:rPr>
              <a:t>(backwards compatibility)</a:t>
            </a:r>
          </a:p>
        </p:txBody>
      </p:sp>
      <p:sp>
        <p:nvSpPr>
          <p:cNvPr id="10270" name="AutoShape 7"/>
          <p:cNvSpPr>
            <a:spLocks/>
          </p:cNvSpPr>
          <p:nvPr/>
        </p:nvSpPr>
        <p:spPr bwMode="auto">
          <a:xfrm rot="10800000">
            <a:off x="2667000" y="1714500"/>
            <a:ext cx="279400" cy="3376613"/>
          </a:xfrm>
          <a:prstGeom prst="rightBrace">
            <a:avLst>
              <a:gd name="adj1" fmla="val 2501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71" name="TextBox 53"/>
          <p:cNvSpPr txBox="1">
            <a:spLocks noChangeArrowheads="1"/>
          </p:cNvSpPr>
          <p:nvPr/>
        </p:nvSpPr>
        <p:spPr bwMode="auto">
          <a:xfrm rot="-5400000">
            <a:off x="1531144" y="3193256"/>
            <a:ext cx="172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Calibri" pitchFamily="34" charset="0"/>
              </a:rPr>
              <a:t>general purpose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2" grpId="0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18934</TotalTime>
  <Words>889</Words>
  <Application>Microsoft Macintosh PowerPoint</Application>
  <PresentationFormat>Overhead</PresentationFormat>
  <Paragraphs>276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Professional</vt:lpstr>
      <vt:lpstr>The von Neumann Machine</vt:lpstr>
      <vt:lpstr>The von Neumann Machine</vt:lpstr>
      <vt:lpstr>Intel x86 History</vt:lpstr>
      <vt:lpstr>Intel x86 History</vt:lpstr>
      <vt:lpstr>Intel x86 History</vt:lpstr>
      <vt:lpstr>Intel x86 History</vt:lpstr>
      <vt:lpstr>von Neumann View of x86 </vt:lpstr>
      <vt:lpstr>High-level x86 CPU</vt:lpstr>
      <vt:lpstr>IA32 Integer Registers</vt:lpstr>
      <vt:lpstr>x86-64 Integer Registers</vt:lpstr>
      <vt:lpstr>High-level x86 Memory</vt:lpstr>
      <vt:lpstr>Programming the Machine</vt:lpstr>
      <vt:lpstr>Programming the Machine</vt:lpstr>
      <vt:lpstr>Programming the Machine</vt:lpstr>
      <vt:lpstr>Explanation: moving data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 Dwight Barnette</dc:creator>
  <cp:lastModifiedBy>Henry Monti</cp:lastModifiedBy>
  <cp:revision>114</cp:revision>
  <cp:lastPrinted>1998-08-23T21:44:04Z</cp:lastPrinted>
  <dcterms:created xsi:type="dcterms:W3CDTF">1998-08-05T19:51:03Z</dcterms:created>
  <dcterms:modified xsi:type="dcterms:W3CDTF">2016-11-15T15:30:47Z</dcterms:modified>
</cp:coreProperties>
</file>