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5" r:id="rId14"/>
    <p:sldId id="273" r:id="rId15"/>
    <p:sldId id="274" r:id="rId16"/>
    <p:sldId id="276" r:id="rId17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2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AD"/>
    <a:srgbClr val="FF6600"/>
    <a:srgbClr val="660000"/>
    <a:srgbClr val="FFDEAD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2" autoAdjust="0"/>
  </p:normalViewPr>
  <p:slideViewPr>
    <p:cSldViewPr>
      <p:cViewPr varScale="1">
        <p:scale>
          <a:sx n="87" d="100"/>
          <a:sy n="87" d="100"/>
        </p:scale>
        <p:origin x="2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18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38" y="2034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D8B8CF38-020D-421F-A888-251100D09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37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FB0B607E-20EF-4240-B1CD-057961036E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1069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Alternatively, we could use an assert() in the parameter</a:t>
            </a:r>
            <a:r>
              <a:rPr lang="en-US" baseline="0" dirty="0" smtClean="0"/>
              <a:t> check:</a:t>
            </a:r>
          </a:p>
          <a:p>
            <a:endParaRPr lang="en-US" baseline="0" dirty="0" smtClean="0"/>
          </a:p>
          <a:p>
            <a:r>
              <a:rPr lang="en-US" baseline="0" dirty="0" smtClean="0"/>
              <a:t>bool </a:t>
            </a:r>
            <a:r>
              <a:rPr lang="en-US" baseline="0" dirty="0" err="1" smtClean="0"/>
              <a:t>iArray_Init</a:t>
            </a:r>
            <a:r>
              <a:rPr lang="en-US" baseline="0" dirty="0" smtClean="0"/>
              <a:t>(…) {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assert( </a:t>
            </a:r>
            <a:r>
              <a:rPr lang="en-US" baseline="0" dirty="0" err="1" smtClean="0"/>
              <a:t>pA</a:t>
            </a:r>
            <a:r>
              <a:rPr lang="en-US" baseline="0" dirty="0" smtClean="0"/>
              <a:t> != NULL);</a:t>
            </a:r>
          </a:p>
          <a:p>
            <a:r>
              <a:rPr lang="en-US" baseline="0" dirty="0" smtClean="0"/>
              <a:t>   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Pro:  users often ignore return values; an assert() cannot be ignored</a:t>
            </a:r>
          </a:p>
          <a:p>
            <a:r>
              <a:rPr lang="en-US" baseline="0" dirty="0" smtClean="0"/>
              <a:t>Con:  should we waste code, and possibly time, checking preconditions on the parameters?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0B607E-20EF-4240-B1CD-057961036E7B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104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It's easy to envision</a:t>
            </a:r>
            <a:r>
              <a:rPr lang="en-US" baseline="0" dirty="0" smtClean="0"/>
              <a:t> a full implementation of the </a:t>
            </a:r>
            <a:r>
              <a:rPr lang="en-US" baseline="0" dirty="0" err="1" smtClean="0"/>
              <a:t>iArray</a:t>
            </a:r>
            <a:r>
              <a:rPr lang="en-US" baseline="0" dirty="0" smtClean="0"/>
              <a:t> type, with bound-safe </a:t>
            </a:r>
            <a:r>
              <a:rPr lang="en-US" baseline="0" dirty="0" err="1" smtClean="0"/>
              <a:t>accessors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mutators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is, in some ways, superior to Java arrays; for instance, this tracks usage as well as dimension.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0B607E-20EF-4240-B1CD-057961036E7B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3337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2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882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023 w 5269"/>
                <a:gd name="T1" fmla="*/ 0 h 2977"/>
                <a:gd name="T2" fmla="*/ 0 w 5269"/>
                <a:gd name="T3" fmla="*/ 0 h 2977"/>
                <a:gd name="T4" fmla="*/ 0 w 5269"/>
                <a:gd name="T5" fmla="*/ 8768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023 w 5269"/>
                <a:gd name="T1" fmla="*/ 0 h 2977"/>
                <a:gd name="T2" fmla="*/ 6023 w 5269"/>
                <a:gd name="T3" fmla="*/ 8768 h 2977"/>
                <a:gd name="T4" fmla="*/ 0 w 5269"/>
                <a:gd name="T5" fmla="*/ 8768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11 w 193"/>
                <a:gd name="T1" fmla="*/ 0 h 721"/>
                <a:gd name="T2" fmla="*/ 0 w 193"/>
                <a:gd name="T3" fmla="*/ 0 h 721"/>
                <a:gd name="T4" fmla="*/ 0 w 193"/>
                <a:gd name="T5" fmla="*/ 1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11 w 193"/>
                <a:gd name="T1" fmla="*/ 0 h 721"/>
                <a:gd name="T2" fmla="*/ 111 w 193"/>
                <a:gd name="T3" fmla="*/ 1 h 721"/>
                <a:gd name="T4" fmla="*/ 0 w 193"/>
                <a:gd name="T5" fmla="*/ 1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 w 193"/>
                <a:gd name="T1" fmla="*/ 0 h 721"/>
                <a:gd name="T2" fmla="*/ 0 w 193"/>
                <a:gd name="T3" fmla="*/ 0 h 721"/>
                <a:gd name="T4" fmla="*/ 0 w 193"/>
                <a:gd name="T5" fmla="*/ 256948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 w 193"/>
                <a:gd name="T1" fmla="*/ 0 h 721"/>
                <a:gd name="T2" fmla="*/ 1 w 193"/>
                <a:gd name="T3" fmla="*/ 2569486 h 721"/>
                <a:gd name="T4" fmla="*/ 0 w 193"/>
                <a:gd name="T5" fmla="*/ 256948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629400" y="166688"/>
            <a:ext cx="1919500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charset="0"/>
                <a:cs typeface="Arial" charset="0"/>
              </a:rPr>
              <a:t>C </a:t>
            </a:r>
            <a:r>
              <a:rPr lang="en-US" altLang="en-US" sz="1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en-US" sz="1800" dirty="0" smtClean="0">
                <a:latin typeface="Arial" charset="0"/>
                <a:cs typeface="Arial" charset="0"/>
              </a:rPr>
              <a:t> Types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818C3F71-BDB7-49B8-ADF5-919F82758E6A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©2005-2017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err="1" smtClean="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altLang="en-US" dirty="0" smtClean="0"/>
              <a:t> Properties </a:t>
            </a: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381000" y="625475"/>
            <a:ext cx="86106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C </a:t>
            </a:r>
            <a:r>
              <a:rPr lang="en-US" sz="180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800"/>
              <a:t> mechanism is vaguely similar to the Java/C++ </a:t>
            </a:r>
            <a:r>
              <a:rPr lang="en-US" sz="1800">
                <a:solidFill>
                  <a:srgbClr val="0000CC"/>
                </a:solidFill>
                <a:latin typeface="Courier New" pitchFamily="49" charset="0"/>
              </a:rPr>
              <a:t>class</a:t>
            </a:r>
            <a:r>
              <a:rPr lang="en-US" sz="1800"/>
              <a:t> mechanisms:</a:t>
            </a:r>
          </a:p>
          <a:p>
            <a:pPr>
              <a:spcBef>
                <a:spcPct val="50000"/>
              </a:spcBef>
            </a:pPr>
            <a:r>
              <a:rPr lang="en-US" sz="1800"/>
              <a:t>	-	supports the creation of user-defined data types</a:t>
            </a:r>
          </a:p>
          <a:p>
            <a:pPr>
              <a:spcBef>
                <a:spcPct val="50000"/>
              </a:spcBef>
            </a:pPr>
            <a:r>
              <a:rPr lang="en-US" sz="1800"/>
              <a:t>	-	</a:t>
            </a:r>
            <a:r>
              <a:rPr lang="en-US" sz="180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800"/>
              <a:t> types encapsulate data members</a:t>
            </a: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6248400" y="1908175"/>
            <a:ext cx="2362200" cy="835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600">
                <a:latin typeface="Courier New" pitchFamily="49" charset="0"/>
              </a:rPr>
              <a:t> Location {</a:t>
            </a:r>
          </a:p>
          <a:p>
            <a:r>
              <a:rPr lang="en-US" sz="1600">
                <a:latin typeface="Courier New" pitchFamily="49" charset="0"/>
              </a:rPr>
              <a:t>   </a:t>
            </a:r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>
                <a:latin typeface="Courier New" pitchFamily="49" charset="0"/>
              </a:rPr>
              <a:t> X, Y;</a:t>
            </a:r>
          </a:p>
          <a:p>
            <a:r>
              <a:rPr lang="en-US" sz="1600">
                <a:latin typeface="Courier New" pitchFamily="49" charset="0"/>
              </a:rPr>
              <a:t>};</a:t>
            </a:r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381000" y="2998788"/>
            <a:ext cx="8610600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But there are vital differences:</a:t>
            </a:r>
          </a:p>
          <a:p>
            <a:pPr>
              <a:spcBef>
                <a:spcPct val="50000"/>
              </a:spcBef>
            </a:pPr>
            <a:r>
              <a:rPr lang="en-US" sz="1800"/>
              <a:t>	-	</a:t>
            </a:r>
            <a:r>
              <a:rPr lang="en-US" sz="180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800"/>
              <a:t> data members are "public", in fact there is no notion of access control</a:t>
            </a:r>
          </a:p>
          <a:p>
            <a:pPr>
              <a:spcBef>
                <a:spcPct val="50000"/>
              </a:spcBef>
            </a:pPr>
            <a:r>
              <a:rPr lang="en-US" sz="1800"/>
              <a:t>	-	</a:t>
            </a:r>
            <a:r>
              <a:rPr lang="en-US" sz="180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800"/>
              <a:t> types cannot have function members</a:t>
            </a:r>
          </a:p>
          <a:p>
            <a:pPr>
              <a:spcBef>
                <a:spcPct val="50000"/>
              </a:spcBef>
            </a:pPr>
            <a:r>
              <a:rPr lang="en-US" sz="1800"/>
              <a:t>	-	there is no concept of inheritance or of polymorphism</a:t>
            </a:r>
          </a:p>
        </p:txBody>
      </p:sp>
    </p:spTree>
    <p:extLst>
      <p:ext uri="{BB962C8B-B14F-4D97-AF65-F5344CB8AC3E}">
        <p14:creationId xmlns:p14="http://schemas.microsoft.com/office/powerpoint/2010/main" val="880695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Designing Data</a:t>
            </a:r>
            <a:r>
              <a:rPr lang="en-US" baseline="0" dirty="0" smtClean="0"/>
              <a:t> Representation</a:t>
            </a:r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One fact is clear enough:  a rational value consists of two integer values.</a:t>
            </a:r>
          </a:p>
          <a:p>
            <a:pPr>
              <a:spcBef>
                <a:spcPct val="50000"/>
              </a:spcBef>
            </a:pPr>
            <a:r>
              <a:rPr lang="en-US" sz="1800" dirty="0" smtClean="0"/>
              <a:t>The obvious C approach would be: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3810000" y="1470630"/>
            <a:ext cx="5029200" cy="1477328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_Rational {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int32_t Top;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int32_t Bottom;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_Rational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1000" y="3329970"/>
            <a:ext cx="861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1800" dirty="0" smtClean="0"/>
              <a:t>A forward-looking approach might use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int64_t</a:t>
            </a:r>
            <a:r>
              <a:rPr lang="en-US" sz="1800" dirty="0" smtClean="0"/>
              <a:t> instead, buying increased range and doubling the storage cost.</a:t>
            </a:r>
            <a:endParaRPr lang="en-US" sz="18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4348877"/>
            <a:ext cx="861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1800" dirty="0" smtClean="0"/>
              <a:t>Another thought would be to normalize the representation by using 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800" dirty="0" smtClean="0"/>
              <a:t> for the denominator, so that a negative rational would always use a negative numerator.</a:t>
            </a:r>
            <a:endParaRPr lang="en-US" sz="18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000" y="5533072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1800" dirty="0" smtClean="0"/>
              <a:t>For this example, we'll stick with the C code shown above.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6597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Designing</a:t>
            </a:r>
            <a:r>
              <a:rPr lang="en-US" baseline="0" dirty="0" smtClean="0"/>
              <a:t> Operations</a:t>
            </a:r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1800" dirty="0" smtClean="0"/>
              <a:t>When implementing a data type, we must consider what operations would be expected or useful to potential users.</a:t>
            </a:r>
          </a:p>
          <a:p>
            <a:pPr marL="0" indent="0">
              <a:spcBef>
                <a:spcPct val="50000"/>
              </a:spcBef>
            </a:pPr>
            <a:r>
              <a:rPr lang="en-US" sz="1800" dirty="0" smtClean="0"/>
              <a:t>In this case, we have mathematics as a guide:</a:t>
            </a:r>
            <a:endParaRPr lang="en-US" sz="18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57200" y="1882170"/>
            <a:ext cx="853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	-	creating 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 with any valid value</a:t>
            </a:r>
            <a:endParaRPr lang="en-US" sz="18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2299532"/>
            <a:ext cx="853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	-	adding two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objects to yield a third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</a:t>
            </a:r>
            <a:endParaRPr lang="en-US" sz="18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" y="2716894"/>
            <a:ext cx="853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	-	subtracting two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objects to yield a third Rational object</a:t>
            </a:r>
            <a:endParaRPr lang="en-US" sz="18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7200" y="3134256"/>
            <a:ext cx="853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	-	multiplying two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objects to yield a third Rational object</a:t>
            </a:r>
            <a:endParaRPr lang="en-US" sz="18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57200" y="3551618"/>
            <a:ext cx="853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	-	dividing two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objects to yield a third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</a:t>
            </a:r>
            <a:endParaRPr lang="en-US" sz="180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3968980"/>
            <a:ext cx="8534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	-	taking the absolute value of 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object, yielding a second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</a:t>
            </a:r>
            <a:endParaRPr lang="en-US" sz="1800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57200" y="4663341"/>
            <a:ext cx="853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	-	negating 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object, yielding a second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</a:t>
            </a:r>
            <a:endParaRPr lang="en-US" sz="1800" dirty="0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57200" y="5080703"/>
            <a:ext cx="853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	-	comparing two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objects, with equals, less-than, etc.</a:t>
            </a:r>
            <a:endParaRPr lang="en-US" sz="1800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57200" y="5498068"/>
            <a:ext cx="853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	-	taking the floor/ceiling of 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</a:t>
            </a:r>
            <a:r>
              <a:rPr lang="en-US" sz="1800" dirty="0" smtClean="0"/>
              <a:t> object, yielding an integer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3090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7017" y="762000"/>
            <a:ext cx="8382000" cy="4770537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  Compute the sum of Left and Right.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  Pre: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   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*Left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*Right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have been properly initialized.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  Returns: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       A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pointer to a Rational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to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*Left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*Right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Rational_Add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Left,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Right) {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Rational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*Sum 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(Rational));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Sum-&gt;Top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Left-&gt;Top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Right-&gt;Bottom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Left-&gt;Bottom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Right-&gt;Top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Sum-&gt;Bottom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Left-&gt;Bottom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Right-&gt;Bottom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Rational_Normalize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(Sum);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Sum;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 Specific Operation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1200" y="5318522"/>
            <a:ext cx="7010400" cy="923330"/>
          </a:xfrm>
          <a:prstGeom prst="rect">
            <a:avLst/>
          </a:prstGeom>
          <a:solidFill>
            <a:srgbClr val="FFC8AD"/>
          </a:solidFill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First, Second;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  // initialize First and Second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*Sum =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Rational_Add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(&amp;First, &amp;Second);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97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 Different Take on That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87017" y="685800"/>
            <a:ext cx="8382000" cy="4524315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  Compute the sum of Left and Right.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  Pre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       *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pSum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 a Rational object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       Left and Right have been properly initialized.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Post: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   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pSum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 a normalized representation of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Left + Right.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Rational_Add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(Rational*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pSum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Rational Left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Rational Right) {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pSum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-&gt;Top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Left.Top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Right.Bottom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Left.Bottom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Right.Top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pSum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-&gt;Bottom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Left.Bottom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Right.Bottom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Rational_Normalize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pSum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88387" y="5303976"/>
            <a:ext cx="7010400" cy="923330"/>
          </a:xfrm>
          <a:prstGeom prst="rect">
            <a:avLst/>
          </a:prstGeom>
          <a:solidFill>
            <a:srgbClr val="FFC8AD"/>
          </a:solidFill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 First, Second, Sum;</a:t>
            </a: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  // initialize First and Second</a:t>
            </a:r>
          </a:p>
          <a:p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Rational_Add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(&amp;Sum, First, Second);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1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An Array Type</a:t>
            </a:r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One way to address (some of) the shortcomings in C arrays would be to implement: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609600" y="1066800"/>
            <a:ext cx="4419600" cy="1754326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int32_t*  Data;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uint32_t  Dimension;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uint32_t  Usage;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971800"/>
            <a:ext cx="7543800" cy="3416320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iArray_Init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uint32_t Size) {</a:t>
            </a:r>
          </a:p>
          <a:p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(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NULL ) return false;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&gt;Data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(Size *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(int32_t));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(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&gt;Data == NULL ) {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&gt;Dimension =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&gt;Usage = 0;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return false;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&gt;Dimension = Size;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&gt;Usage = 0;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true;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45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Safe Array Insertion</a:t>
            </a:r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err="1" smtClean="0"/>
              <a:t>Mutator</a:t>
            </a:r>
            <a:r>
              <a:rPr lang="en-US" sz="1800" dirty="0" smtClean="0"/>
              <a:t> </a:t>
            </a:r>
            <a:r>
              <a:rPr lang="en-US" sz="1800" dirty="0" smtClean="0"/>
              <a:t>operations could now be implemented safely: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990600" y="1179255"/>
            <a:ext cx="6781800" cy="2554545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iArray_Append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int32_t Elem) {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NULL ||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&gt;Dimension ==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&gt;Usage)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return false;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&gt;Data[Usage] = Elem;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&gt;Usage++;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true;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Line Callout 2 3"/>
          <p:cNvSpPr/>
          <p:nvPr/>
        </p:nvSpPr>
        <p:spPr bwMode="auto">
          <a:xfrm>
            <a:off x="4267200" y="3962400"/>
            <a:ext cx="3200400" cy="64633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61704"/>
              <a:gd name="adj6" fmla="val -38176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Data[usage]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the first unused cell in the array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Callout 2 7"/>
          <p:cNvSpPr/>
          <p:nvPr/>
        </p:nvSpPr>
        <p:spPr bwMode="auto">
          <a:xfrm>
            <a:off x="5562600" y="1524000"/>
            <a:ext cx="3200400" cy="3693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3775"/>
              <a:gd name="adj6" fmla="val -5642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Reject insertion if array is full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88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Or…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1219200"/>
            <a:ext cx="7620000" cy="4770537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iArray_Append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iArray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int32_t Elem) {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NULL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return false; 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&gt;Dimension ==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&gt;Usage)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int32_t *temp 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-&gt;Data, 2 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-&gt;Dimension);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 (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-&gt;Data == NULL 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return false;    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-&gt;Data = temp;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-&gt;Dimension = 2 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-&gt;Dimension;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&gt;Data[Usage] = Elem;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&gt;Usage++;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true;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Line Callout 2 5"/>
          <p:cNvSpPr/>
          <p:nvPr/>
        </p:nvSpPr>
        <p:spPr bwMode="auto">
          <a:xfrm>
            <a:off x="5562600" y="1524000"/>
            <a:ext cx="3200400" cy="3693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90279"/>
              <a:gd name="adj6" fmla="val -64682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Check whether array is full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Callout 2 7"/>
          <p:cNvSpPr/>
          <p:nvPr/>
        </p:nvSpPr>
        <p:spPr bwMode="auto">
          <a:xfrm>
            <a:off x="5715000" y="3235136"/>
            <a:ext cx="3200400" cy="230832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1875"/>
              <a:gd name="adj6" fmla="val -50568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realloc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() will: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Allocate new array or simply "grow" the old one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Copy data from old array to new array, if necessary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Deallocate old array, if necessary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Return NULL if fails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6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US" altLang="en-US" dirty="0" err="1" smtClean="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altLang="en-US" dirty="0" smtClean="0"/>
              <a:t> Example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533400" y="819150"/>
            <a:ext cx="8382000" cy="3524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600">
                <a:latin typeface="Courier New" pitchFamily="49" charset="0"/>
              </a:rPr>
              <a:t> Location {        </a:t>
            </a:r>
            <a:r>
              <a:rPr lang="en-US" sz="1600">
                <a:solidFill>
                  <a:srgbClr val="008000"/>
                </a:solidFill>
                <a:latin typeface="Courier New" pitchFamily="49" charset="0"/>
              </a:rPr>
              <a:t>// declare type globally</a:t>
            </a:r>
          </a:p>
          <a:p>
            <a:r>
              <a:rPr lang="en-US" sz="1600">
                <a:latin typeface="Courier New" pitchFamily="49" charset="0"/>
              </a:rPr>
              <a:t>   </a:t>
            </a:r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>
                <a:latin typeface="Courier New" pitchFamily="49" charset="0"/>
              </a:rPr>
              <a:t> X, Y;</a:t>
            </a:r>
          </a:p>
          <a:p>
            <a:r>
              <a:rPr lang="en-US" sz="1600">
                <a:latin typeface="Courier New" pitchFamily="49" charset="0"/>
              </a:rPr>
              <a:t>};</a:t>
            </a:r>
          </a:p>
          <a:p>
            <a:endParaRPr lang="en-US" sz="1600">
              <a:latin typeface="Courier New" pitchFamily="49" charset="0"/>
            </a:endParaRPr>
          </a:p>
          <a:p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>
                <a:latin typeface="Courier New" pitchFamily="49" charset="0"/>
              </a:rPr>
              <a:t> main() {</a:t>
            </a:r>
          </a:p>
          <a:p>
            <a:endParaRPr lang="en-US" sz="1600">
              <a:latin typeface="Courier New" pitchFamily="49" charset="0"/>
            </a:endParaRPr>
          </a:p>
          <a:p>
            <a:r>
              <a:rPr lang="en-US" sz="1600">
                <a:latin typeface="Courier New" pitchFamily="49" charset="0"/>
              </a:rPr>
              <a:t>   </a:t>
            </a:r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600">
                <a:latin typeface="Courier New" pitchFamily="49" charset="0"/>
              </a:rPr>
              <a:t> Location A;   </a:t>
            </a:r>
            <a:r>
              <a:rPr lang="en-US" sz="1600">
                <a:solidFill>
                  <a:srgbClr val="008000"/>
                </a:solidFill>
                <a:latin typeface="Courier New" pitchFamily="49" charset="0"/>
              </a:rPr>
              <a:t>// declare variable of type Location</a:t>
            </a:r>
            <a:endParaRPr lang="en-US" sz="1600">
              <a:latin typeface="Courier New" pitchFamily="49" charset="0"/>
            </a:endParaRPr>
          </a:p>
          <a:p>
            <a:r>
              <a:rPr lang="en-US" sz="1600">
                <a:latin typeface="Courier New" pitchFamily="49" charset="0"/>
              </a:rPr>
              <a:t>   A.X = 5;             </a:t>
            </a:r>
            <a:r>
              <a:rPr lang="en-US" sz="1600">
                <a:solidFill>
                  <a:srgbClr val="008000"/>
                </a:solidFill>
                <a:latin typeface="Courier New" pitchFamily="49" charset="0"/>
              </a:rPr>
              <a:t>// set its data members</a:t>
            </a:r>
            <a:endParaRPr lang="en-US" sz="1600">
              <a:latin typeface="Courier New" pitchFamily="49" charset="0"/>
            </a:endParaRPr>
          </a:p>
          <a:p>
            <a:r>
              <a:rPr lang="en-US" sz="1600">
                <a:latin typeface="Courier New" pitchFamily="49" charset="0"/>
              </a:rPr>
              <a:t>   A.Y = 6;</a:t>
            </a:r>
          </a:p>
          <a:p>
            <a:endParaRPr lang="en-US" sz="1600">
              <a:latin typeface="Courier New" pitchFamily="49" charset="0"/>
            </a:endParaRPr>
          </a:p>
          <a:p>
            <a:r>
              <a:rPr lang="en-US" sz="1600">
                <a:latin typeface="Courier New" pitchFamily="49" charset="0"/>
              </a:rPr>
              <a:t>   </a:t>
            </a:r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600">
                <a:latin typeface="Courier New" pitchFamily="49" charset="0"/>
              </a:rPr>
              <a:t> Location B;   </a:t>
            </a:r>
            <a:r>
              <a:rPr lang="en-US" sz="1600">
                <a:solidFill>
                  <a:srgbClr val="008000"/>
                </a:solidFill>
                <a:latin typeface="Courier New" pitchFamily="49" charset="0"/>
              </a:rPr>
              <a:t>// declare another Location variable</a:t>
            </a:r>
            <a:endParaRPr lang="en-US" sz="1600">
              <a:latin typeface="Courier New" pitchFamily="49" charset="0"/>
            </a:endParaRPr>
          </a:p>
          <a:p>
            <a:r>
              <a:rPr lang="en-US" sz="1600">
                <a:latin typeface="Courier New" pitchFamily="49" charset="0"/>
              </a:rPr>
              <a:t>   B = A;               </a:t>
            </a:r>
            <a:r>
              <a:rPr lang="en-US" sz="1600">
                <a:solidFill>
                  <a:srgbClr val="008000"/>
                </a:solidFill>
                <a:latin typeface="Courier New" pitchFamily="49" charset="0"/>
              </a:rPr>
              <a:t>// copy members of A into B</a:t>
            </a:r>
            <a:endParaRPr lang="en-US" sz="1600">
              <a:latin typeface="Courier New" pitchFamily="49" charset="0"/>
            </a:endParaRPr>
          </a:p>
          <a:p>
            <a:r>
              <a:rPr lang="en-US" sz="1600">
                <a:latin typeface="Courier New" pitchFamily="49" charset="0"/>
              </a:rPr>
              <a:t>   </a:t>
            </a:r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return</a:t>
            </a:r>
            <a:r>
              <a:rPr lang="en-US" sz="1600">
                <a:latin typeface="Courier New" pitchFamily="49" charset="0"/>
              </a:rPr>
              <a:t> 0;</a:t>
            </a:r>
          </a:p>
          <a:p>
            <a:r>
              <a:rPr lang="en-US" sz="1600">
                <a:latin typeface="Courier New" pitchFamily="49" charset="0"/>
              </a:rPr>
              <a:t>}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381000" y="4491038"/>
            <a:ext cx="86106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</a:t>
            </a:r>
          </a:p>
          <a:p>
            <a:pPr>
              <a:spcBef>
                <a:spcPct val="50000"/>
              </a:spcBef>
            </a:pPr>
            <a:r>
              <a:rPr lang="en-US" sz="1800"/>
              <a:t>	-	assignment is supported for </a:t>
            </a:r>
            <a:r>
              <a:rPr lang="en-US" sz="180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800"/>
              <a:t> types</a:t>
            </a:r>
          </a:p>
          <a:p>
            <a:pPr>
              <a:spcBef>
                <a:spcPct val="50000"/>
              </a:spcBef>
            </a:pPr>
            <a:r>
              <a:rPr lang="en-US" sz="1800"/>
              <a:t>	-	type declaration syntax used here requires specific use of </a:t>
            </a:r>
            <a:r>
              <a:rPr lang="en-US" sz="180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800"/>
              <a:t> in instance declarations</a:t>
            </a:r>
          </a:p>
        </p:txBody>
      </p:sp>
    </p:spTree>
    <p:extLst>
      <p:ext uri="{BB962C8B-B14F-4D97-AF65-F5344CB8AC3E}">
        <p14:creationId xmlns:p14="http://schemas.microsoft.com/office/powerpoint/2010/main" val="3605137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Another </a:t>
            </a:r>
            <a:r>
              <a:rPr lang="en-US" altLang="en-US" dirty="0" err="1" smtClean="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altLang="en-US" dirty="0" smtClean="0"/>
              <a:t> Example</a:t>
            </a: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33400" y="819150"/>
            <a:ext cx="8382000" cy="401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_Location </a:t>
            </a:r>
            <a:r>
              <a:rPr lang="en-US" sz="1600" dirty="0">
                <a:latin typeface="Courier New" pitchFamily="49" charset="0"/>
              </a:rPr>
              <a:t>{       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declare type globally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X, Y;</a:t>
            </a:r>
          </a:p>
          <a:p>
            <a:r>
              <a:rPr lang="en-US" sz="1600" dirty="0">
                <a:latin typeface="Courier New" pitchFamily="49" charset="0"/>
              </a:rPr>
              <a:t>};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typedef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_Location </a:t>
            </a:r>
            <a:r>
              <a:rPr lang="en-US" sz="1600" dirty="0">
                <a:latin typeface="Courier New" pitchFamily="49" charset="0"/>
              </a:rPr>
              <a:t>Location; 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alias a type name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Location A;  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declare variable of type Location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A.X = 5;            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set its data members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</a:rPr>
              <a:t>A.Y </a:t>
            </a:r>
            <a:r>
              <a:rPr lang="en-US" sz="1600" dirty="0">
                <a:latin typeface="Courier New" pitchFamily="49" charset="0"/>
              </a:rPr>
              <a:t>= 6;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Location B;  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declare another Location variable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B = A;              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copy members of A into B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381000" y="5086350"/>
            <a:ext cx="86106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</a:t>
            </a:r>
          </a:p>
          <a:p>
            <a:pPr>
              <a:spcBef>
                <a:spcPct val="50000"/>
              </a:spcBef>
            </a:pPr>
            <a:r>
              <a:rPr lang="en-US" sz="1800"/>
              <a:t>	-	use of </a:t>
            </a:r>
            <a:r>
              <a:rPr lang="en-US" sz="1800">
                <a:solidFill>
                  <a:srgbClr val="0000CC"/>
                </a:solidFill>
                <a:latin typeface="Courier New" pitchFamily="49" charset="0"/>
              </a:rPr>
              <a:t>typedef</a:t>
            </a:r>
            <a:r>
              <a:rPr lang="en-US" sz="1800"/>
              <a:t> creates an alias for the </a:t>
            </a:r>
            <a:r>
              <a:rPr lang="en-US" sz="180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800"/>
              <a:t> type</a:t>
            </a:r>
          </a:p>
          <a:p>
            <a:pPr>
              <a:spcBef>
                <a:spcPct val="50000"/>
              </a:spcBef>
            </a:pPr>
            <a:r>
              <a:rPr lang="en-US" sz="1800"/>
              <a:t>	-	simplifies declaration of instances</a:t>
            </a:r>
          </a:p>
        </p:txBody>
      </p:sp>
    </p:spTree>
    <p:extLst>
      <p:ext uri="{BB962C8B-B14F-4D97-AF65-F5344CB8AC3E}">
        <p14:creationId xmlns:p14="http://schemas.microsoft.com/office/powerpoint/2010/main" val="996791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err="1" smtClean="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altLang="en-US" dirty="0" smtClean="0"/>
              <a:t> Limitations</a:t>
            </a: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381000" y="625475"/>
            <a:ext cx="8610600" cy="325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What else is supported naturally for </a:t>
            </a:r>
            <a:r>
              <a:rPr lang="en-US" sz="180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800"/>
              <a:t> types?  Not much…</a:t>
            </a:r>
          </a:p>
          <a:p>
            <a:pPr>
              <a:spcBef>
                <a:spcPct val="50000"/>
              </a:spcBef>
            </a:pPr>
            <a:r>
              <a:rPr lang="en-US" sz="1800"/>
              <a:t>	-	no automatic support for equality comparisons (or other relational comparisons)</a:t>
            </a:r>
          </a:p>
          <a:p>
            <a:pPr>
              <a:spcBef>
                <a:spcPct val="50000"/>
              </a:spcBef>
            </a:pPr>
            <a:r>
              <a:rPr lang="en-US" sz="1800"/>
              <a:t>	-	no automatic support for I/O of </a:t>
            </a:r>
            <a:r>
              <a:rPr lang="en-US" sz="180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800"/>
              <a:t> variables</a:t>
            </a:r>
          </a:p>
          <a:p>
            <a:pPr>
              <a:spcBef>
                <a:spcPct val="50000"/>
              </a:spcBef>
            </a:pPr>
            <a:r>
              <a:rPr lang="en-US" sz="1800"/>
              <a:t>	-	no automatic support for deep copy</a:t>
            </a:r>
          </a:p>
          <a:p>
            <a:pPr>
              <a:spcBef>
                <a:spcPct val="50000"/>
              </a:spcBef>
            </a:pPr>
            <a:r>
              <a:rPr lang="en-US" sz="1800"/>
              <a:t>	-	no automatic support for arithmetic operations, even if they make sense…</a:t>
            </a:r>
          </a:p>
          <a:p>
            <a:pPr>
              <a:spcBef>
                <a:spcPct val="50000"/>
              </a:spcBef>
            </a:pPr>
            <a:r>
              <a:rPr lang="en-US" sz="1800"/>
              <a:t>	-	can pass </a:t>
            </a:r>
            <a:r>
              <a:rPr lang="en-US" sz="180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800"/>
              <a:t> variables as parameters (default is pass-by-copy of course)</a:t>
            </a:r>
          </a:p>
          <a:p>
            <a:pPr>
              <a:spcBef>
                <a:spcPct val="50000"/>
              </a:spcBef>
            </a:pPr>
            <a:r>
              <a:rPr lang="en-US" sz="1800"/>
              <a:t>	-	can </a:t>
            </a:r>
            <a:r>
              <a:rPr lang="en-US" sz="1800">
                <a:solidFill>
                  <a:srgbClr val="0000CC"/>
                </a:solidFill>
                <a:latin typeface="Courier New" pitchFamily="49" charset="0"/>
              </a:rPr>
              <a:t>return</a:t>
            </a:r>
            <a:r>
              <a:rPr lang="en-US" sz="1800"/>
              <a:t> a </a:t>
            </a:r>
            <a:r>
              <a:rPr lang="en-US" sz="180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800"/>
              <a:t> variable from a function</a:t>
            </a:r>
          </a:p>
          <a:p>
            <a:pPr>
              <a:spcBef>
                <a:spcPct val="50000"/>
              </a:spcBef>
            </a:pPr>
            <a:r>
              <a:rPr lang="en-US" sz="1800"/>
              <a:t>	-	can implement other operations via user-defined (non-member) functions</a:t>
            </a:r>
          </a:p>
        </p:txBody>
      </p:sp>
    </p:spTree>
    <p:extLst>
      <p:ext uri="{BB962C8B-B14F-4D97-AF65-F5344CB8AC3E}">
        <p14:creationId xmlns:p14="http://schemas.microsoft.com/office/powerpoint/2010/main" val="2291418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US" altLang="en-US" dirty="0" err="1" smtClean="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altLang="en-US" dirty="0" smtClean="0"/>
              <a:t> Function Example</a:t>
            </a: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533400" y="819150"/>
            <a:ext cx="8382000" cy="2790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_Location </a:t>
            </a:r>
            <a:r>
              <a:rPr lang="en-US" sz="1600" dirty="0">
                <a:latin typeface="Courier New" pitchFamily="49" charset="0"/>
              </a:rPr>
              <a:t>{       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declare type globally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X, Y;</a:t>
            </a:r>
          </a:p>
          <a:p>
            <a:r>
              <a:rPr lang="en-US" sz="1600" dirty="0">
                <a:latin typeface="Courier New" pitchFamily="49" charset="0"/>
              </a:rPr>
              <a:t>};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typedef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_Location </a:t>
            </a:r>
            <a:r>
              <a:rPr lang="en-US" sz="1600" dirty="0">
                <a:latin typeface="Courier New" pitchFamily="49" charset="0"/>
              </a:rPr>
              <a:t>Location; 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alias a type name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fr-FR" sz="1600" dirty="0" err="1">
                <a:solidFill>
                  <a:srgbClr val="0000CC"/>
                </a:solidFill>
                <a:latin typeface="Courier New" pitchFamily="49" charset="0"/>
              </a:rPr>
              <a:t>void</a:t>
            </a:r>
            <a:r>
              <a:rPr lang="fr-FR" sz="1600" dirty="0">
                <a:latin typeface="Courier New" pitchFamily="49" charset="0"/>
              </a:rPr>
              <a:t> </a:t>
            </a:r>
            <a:r>
              <a:rPr lang="fr-FR" sz="1600" dirty="0" err="1">
                <a:latin typeface="Courier New" pitchFamily="49" charset="0"/>
              </a:rPr>
              <a:t>initLocation</a:t>
            </a:r>
            <a:r>
              <a:rPr lang="fr-FR" sz="1600" dirty="0">
                <a:latin typeface="Courier New" pitchFamily="49" charset="0"/>
              </a:rPr>
              <a:t>(Location* L, </a:t>
            </a:r>
            <a:r>
              <a:rPr lang="fr-FR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fr-FR" sz="1600" dirty="0">
                <a:latin typeface="Courier New" pitchFamily="49" charset="0"/>
              </a:rPr>
              <a:t> x, </a:t>
            </a:r>
            <a:r>
              <a:rPr lang="fr-FR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fr-FR" sz="1600" dirty="0">
                <a:latin typeface="Courier New" pitchFamily="49" charset="0"/>
              </a:rPr>
              <a:t> y) {</a:t>
            </a:r>
          </a:p>
          <a:p>
            <a:endParaRPr lang="fr-FR" sz="1600" dirty="0">
              <a:latin typeface="Courier New" pitchFamily="49" charset="0"/>
            </a:endParaRPr>
          </a:p>
          <a:p>
            <a:r>
              <a:rPr lang="fr-FR" sz="1600" dirty="0">
                <a:latin typeface="Courier New" pitchFamily="49" charset="0"/>
              </a:rPr>
              <a:t>   (*L).X = x</a:t>
            </a:r>
            <a:r>
              <a:rPr lang="fr-FR" sz="1600" dirty="0" smtClean="0">
                <a:latin typeface="Courier New" pitchFamily="49" charset="0"/>
              </a:rPr>
              <a:t>;    // alternative:  L-&gt;X = x;</a:t>
            </a:r>
            <a:endParaRPr lang="fr-FR" sz="1600" dirty="0">
              <a:latin typeface="Courier New" pitchFamily="49" charset="0"/>
            </a:endParaRPr>
          </a:p>
          <a:p>
            <a:r>
              <a:rPr lang="fr-FR" sz="1600" dirty="0">
                <a:latin typeface="Courier New" pitchFamily="49" charset="0"/>
              </a:rPr>
              <a:t>   (*L).Y = y;</a:t>
            </a:r>
          </a:p>
          <a:p>
            <a:r>
              <a:rPr lang="fr-FR" sz="1600" dirty="0">
                <a:latin typeface="Courier New" pitchFamily="49" charset="0"/>
              </a:rPr>
              <a:t>}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381000" y="3810000"/>
            <a:ext cx="86106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Note: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must pass </a:t>
            </a:r>
            <a:r>
              <a:rPr lang="en-US" sz="1800" dirty="0">
                <a:latin typeface="Courier New" pitchFamily="49" charset="0"/>
              </a:rPr>
              <a:t>Location</a:t>
            </a:r>
            <a:r>
              <a:rPr lang="en-US" sz="1800" dirty="0"/>
              <a:t> object by pointer so function can modify original copy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given a pointer to a </a:t>
            </a:r>
            <a:r>
              <a:rPr lang="en-US" sz="1800" dirty="0" err="1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800" dirty="0"/>
              <a:t> variable, we access its members by dereferencing the pointer (to get its target) and then using the member selector operator </a:t>
            </a:r>
            <a:r>
              <a:rPr lang="en-US" sz="1800" dirty="0">
                <a:latin typeface="Courier New" pitchFamily="49" charset="0"/>
              </a:rPr>
              <a:t>'.'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the parentheses around the </a:t>
            </a:r>
            <a:r>
              <a:rPr lang="en-US" sz="1800" dirty="0">
                <a:latin typeface="Courier New" pitchFamily="49" charset="0"/>
              </a:rPr>
              <a:t>*L</a:t>
            </a:r>
            <a:r>
              <a:rPr lang="en-US" sz="1800" dirty="0"/>
              <a:t> are necessary because 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/>
              <a:t> has lower precedence than </a:t>
            </a:r>
            <a:r>
              <a:rPr lang="en-US" sz="1800" dirty="0">
                <a:latin typeface="Courier New" pitchFamily="49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however, we can write </a:t>
            </a:r>
            <a:r>
              <a:rPr lang="en-US" sz="1800" dirty="0">
                <a:latin typeface="Courier New" pitchFamily="49" charset="0"/>
              </a:rPr>
              <a:t>L-&gt;X</a:t>
            </a:r>
            <a:r>
              <a:rPr lang="en-US" sz="1800" dirty="0"/>
              <a:t> instead of </a:t>
            </a:r>
            <a:r>
              <a:rPr lang="en-US" sz="1800" dirty="0">
                <a:latin typeface="Courier New" pitchFamily="49" charset="0"/>
              </a:rPr>
              <a:t>(*L).X</a:t>
            </a:r>
            <a:r>
              <a:rPr lang="en-US" sz="1800" dirty="0"/>
              <a:t>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use of address-of </a:t>
            </a:r>
            <a:r>
              <a:rPr lang="en-US" sz="1800" dirty="0">
                <a:latin typeface="Courier New" pitchFamily="49" charset="0"/>
              </a:rPr>
              <a:t>'&amp;'</a:t>
            </a:r>
            <a:r>
              <a:rPr lang="en-US" sz="1800" dirty="0"/>
              <a:t> operator in call to create pointer to </a:t>
            </a:r>
            <a:r>
              <a:rPr lang="en-US" sz="1800" dirty="0">
                <a:latin typeface="Courier New" pitchFamily="49" charset="0"/>
              </a:rPr>
              <a:t>A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562600" y="3124200"/>
            <a:ext cx="3200400" cy="10772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smtClean="0">
                <a:latin typeface="Courier New" pitchFamily="49" charset="0"/>
              </a:rPr>
              <a:t>Location A;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 call:</a:t>
            </a:r>
          </a:p>
          <a:p>
            <a:r>
              <a:rPr lang="en-US" sz="1600" dirty="0" err="1">
                <a:latin typeface="Courier New" pitchFamily="49" charset="0"/>
              </a:rPr>
              <a:t>initLocation</a:t>
            </a:r>
            <a:r>
              <a:rPr lang="en-US" sz="1600" dirty="0" smtClean="0">
                <a:latin typeface="Courier New" pitchFamily="49" charset="0"/>
              </a:rPr>
              <a:t>(&amp;A</a:t>
            </a:r>
            <a:r>
              <a:rPr lang="en-US" sz="1600" dirty="0">
                <a:latin typeface="Courier New" pitchFamily="49" charset="0"/>
              </a:rPr>
              <a:t>, 5, 6);</a:t>
            </a:r>
          </a:p>
        </p:txBody>
      </p:sp>
    </p:spTree>
    <p:extLst>
      <p:ext uri="{BB962C8B-B14F-4D97-AF65-F5344CB8AC3E}">
        <p14:creationId xmlns:p14="http://schemas.microsoft.com/office/powerpoint/2010/main" val="2414949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Another </a:t>
            </a:r>
            <a:r>
              <a:rPr lang="en-US" altLang="en-US" dirty="0" err="1" smtClean="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altLang="en-US" dirty="0" smtClean="0"/>
              <a:t> Function Example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533400" y="819150"/>
            <a:ext cx="8382000" cy="3524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_Location </a:t>
            </a:r>
            <a:r>
              <a:rPr lang="en-US" sz="1600" dirty="0">
                <a:latin typeface="Courier New" pitchFamily="49" charset="0"/>
              </a:rPr>
              <a:t>{       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declare type globally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X, Y;</a:t>
            </a:r>
          </a:p>
          <a:p>
            <a:r>
              <a:rPr lang="en-US" sz="1600" dirty="0">
                <a:latin typeface="Courier New" pitchFamily="49" charset="0"/>
              </a:rPr>
              <a:t>};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typedef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_Location </a:t>
            </a:r>
            <a:r>
              <a:rPr lang="en-US" sz="1600" dirty="0">
                <a:latin typeface="Courier New" pitchFamily="49" charset="0"/>
              </a:rPr>
              <a:t>Location; 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alias a type name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Location </a:t>
            </a:r>
            <a:r>
              <a:rPr lang="en-US" sz="1600" dirty="0" err="1">
                <a:latin typeface="Courier New" pitchFamily="49" charset="0"/>
              </a:rPr>
              <a:t>updateLocation</a:t>
            </a:r>
            <a:r>
              <a:rPr lang="en-US" sz="1600" dirty="0">
                <a:latin typeface="Courier New" pitchFamily="49" charset="0"/>
              </a:rPr>
              <a:t>(Location Old, Location Move) {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Location Updated;             // make a local Location object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Updated.X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Old.X</a:t>
            </a:r>
            <a:r>
              <a:rPr lang="en-US" sz="1600" dirty="0">
                <a:latin typeface="Courier New" pitchFamily="49" charset="0"/>
              </a:rPr>
              <a:t> + </a:t>
            </a:r>
            <a:r>
              <a:rPr lang="en-US" sz="1600" dirty="0" err="1">
                <a:latin typeface="Courier New" pitchFamily="49" charset="0"/>
              </a:rPr>
              <a:t>Move.X</a:t>
            </a:r>
            <a:r>
              <a:rPr lang="en-US" sz="1600" dirty="0">
                <a:latin typeface="Courier New" pitchFamily="49" charset="0"/>
              </a:rPr>
              <a:t>;   // compute its members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Updated.Y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Old.Y</a:t>
            </a:r>
            <a:r>
              <a:rPr lang="en-US" sz="1600" dirty="0">
                <a:latin typeface="Courier New" pitchFamily="49" charset="0"/>
              </a:rPr>
              <a:t> + </a:t>
            </a:r>
            <a:r>
              <a:rPr lang="en-US" sz="1600" dirty="0" err="1">
                <a:latin typeface="Courier New" pitchFamily="49" charset="0"/>
              </a:rPr>
              <a:t>Move.Y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 Updated;               // return copy of local object;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381000" y="4419600"/>
            <a:ext cx="8610600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</a:t>
            </a:r>
          </a:p>
          <a:p>
            <a:pPr>
              <a:spcBef>
                <a:spcPct val="50000"/>
              </a:spcBef>
            </a:pPr>
            <a:r>
              <a:rPr lang="en-US" sz="1800"/>
              <a:t>	-	we do not allocate </a:t>
            </a:r>
            <a:r>
              <a:rPr lang="en-US" sz="1800">
                <a:latin typeface="Courier New" pitchFamily="49" charset="0"/>
              </a:rPr>
              <a:t>Updated</a:t>
            </a:r>
            <a:r>
              <a:rPr lang="en-US" sz="1800"/>
              <a:t> dynamically (via </a:t>
            </a:r>
            <a:r>
              <a:rPr lang="en-US" sz="1800">
                <a:latin typeface="Courier New" pitchFamily="49" charset="0"/>
              </a:rPr>
              <a:t>malloc</a:t>
            </a:r>
            <a:r>
              <a:rPr lang="en-US" sz="1800"/>
              <a:t>); there is no need since we know at compile time how many we need (1) and we can just return a copy and avoid the cost of a dynamic allocation at runtime</a:t>
            </a:r>
          </a:p>
          <a:p>
            <a:pPr>
              <a:spcBef>
                <a:spcPct val="50000"/>
              </a:spcBef>
            </a:pPr>
            <a:r>
              <a:rPr lang="en-US" sz="1800"/>
              <a:t>	-	in C, dynamic allocation should only be used when logically necessary</a:t>
            </a:r>
          </a:p>
        </p:txBody>
      </p:sp>
    </p:spTree>
    <p:extLst>
      <p:ext uri="{BB962C8B-B14F-4D97-AF65-F5344CB8AC3E}">
        <p14:creationId xmlns:p14="http://schemas.microsoft.com/office/powerpoint/2010/main" val="3558436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Typical </a:t>
            </a:r>
            <a:r>
              <a:rPr lang="en-US" altLang="en-US" dirty="0" err="1" smtClean="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altLang="en-US" dirty="0" smtClean="0"/>
              <a:t> Code Organization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533400" y="819150"/>
            <a:ext cx="8382000" cy="3524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header file </a:t>
            </a:r>
            <a:r>
              <a:rPr lang="en-US" sz="1600" dirty="0" err="1">
                <a:solidFill>
                  <a:srgbClr val="008000"/>
                </a:solidFill>
                <a:latin typeface="Courier New" pitchFamily="49" charset="0"/>
              </a:rPr>
              <a:t>Location.h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 contains declaration of type and</a:t>
            </a:r>
          </a:p>
          <a:p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supporting functions</a:t>
            </a:r>
          </a:p>
          <a:p>
            <a:r>
              <a:rPr lang="en-US" sz="1600" dirty="0">
                <a:latin typeface="Courier New" pitchFamily="49" charset="0"/>
              </a:rPr>
              <a:t>#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ifndef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LOCATION_H</a:t>
            </a:r>
          </a:p>
          <a:p>
            <a:r>
              <a:rPr lang="en-US" sz="1600" dirty="0">
                <a:latin typeface="Courier New" pitchFamily="49" charset="0"/>
              </a:rPr>
              <a:t>#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define LOCATION_H</a:t>
            </a:r>
          </a:p>
          <a:p>
            <a:endParaRPr lang="en-US" sz="1600" dirty="0">
              <a:solidFill>
                <a:srgbClr val="0000CC"/>
              </a:solidFill>
              <a:latin typeface="Courier New" pitchFamily="49" charset="0"/>
            </a:endParaRPr>
          </a:p>
          <a:p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_Location </a:t>
            </a:r>
            <a:r>
              <a:rPr lang="en-US" sz="1600" dirty="0">
                <a:latin typeface="Courier New" pitchFamily="49" charset="0"/>
              </a:rPr>
              <a:t>{       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declare type globally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X, Y;</a:t>
            </a:r>
          </a:p>
          <a:p>
            <a:r>
              <a:rPr lang="en-US" sz="1600" dirty="0">
                <a:latin typeface="Courier New" pitchFamily="49" charset="0"/>
              </a:rPr>
              <a:t>};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typedef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_Location </a:t>
            </a:r>
            <a:r>
              <a:rPr lang="en-US" sz="1600" dirty="0">
                <a:latin typeface="Courier New" pitchFamily="49" charset="0"/>
              </a:rPr>
              <a:t>Location;  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alias a clean type name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Location </a:t>
            </a:r>
            <a:r>
              <a:rPr lang="en-US" sz="1600" dirty="0" err="1">
                <a:latin typeface="Courier New" pitchFamily="49" charset="0"/>
              </a:rPr>
              <a:t>updateLocation</a:t>
            </a:r>
            <a:r>
              <a:rPr lang="en-US" sz="1600" dirty="0">
                <a:latin typeface="Courier New" pitchFamily="49" charset="0"/>
              </a:rPr>
              <a:t>(Location Old, Location Move);</a:t>
            </a:r>
          </a:p>
          <a:p>
            <a:r>
              <a:rPr lang="en-US" sz="1600" dirty="0">
                <a:latin typeface="Courier New" pitchFamily="49" charset="0"/>
              </a:rPr>
              <a:t>. . .</a:t>
            </a:r>
          </a:p>
          <a:p>
            <a:r>
              <a:rPr lang="en-US" sz="1600" dirty="0">
                <a:latin typeface="Courier New" pitchFamily="49" charset="0"/>
              </a:rPr>
              <a:t>#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endif</a:t>
            </a:r>
            <a:endParaRPr lang="en-US" sz="1600" dirty="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533400" y="4495800"/>
            <a:ext cx="8382000" cy="1812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>
                <a:solidFill>
                  <a:srgbClr val="008000"/>
                </a:solidFill>
                <a:latin typeface="Courier New" pitchFamily="49" charset="0"/>
              </a:rPr>
              <a:t>// Source file Location.c contains implementations of supporting</a:t>
            </a:r>
          </a:p>
          <a:p>
            <a:r>
              <a:rPr lang="en-US" sz="1600">
                <a:solidFill>
                  <a:srgbClr val="008000"/>
                </a:solidFill>
                <a:latin typeface="Courier New" pitchFamily="49" charset="0"/>
              </a:rPr>
              <a:t>// functions</a:t>
            </a:r>
          </a:p>
          <a:p>
            <a:r>
              <a:rPr lang="en-US" sz="1600">
                <a:latin typeface="Courier New" pitchFamily="49" charset="0"/>
              </a:rPr>
              <a:t>#</a:t>
            </a:r>
            <a:r>
              <a:rPr lang="en-US" sz="1600">
                <a:solidFill>
                  <a:srgbClr val="0000CC"/>
                </a:solidFill>
                <a:latin typeface="Courier New" pitchFamily="49" charset="0"/>
              </a:rPr>
              <a:t>include</a:t>
            </a:r>
            <a:r>
              <a:rPr lang="en-US" sz="1600">
                <a:latin typeface="Courier New" pitchFamily="49" charset="0"/>
              </a:rPr>
              <a:t> "Location.h"</a:t>
            </a:r>
          </a:p>
          <a:p>
            <a:r>
              <a:rPr lang="en-US" sz="1600">
                <a:latin typeface="Courier New" pitchFamily="49" charset="0"/>
              </a:rPr>
              <a:t>Location updateLocation(Location Old, Location Move) {</a:t>
            </a:r>
          </a:p>
          <a:p>
            <a:r>
              <a:rPr lang="en-US" sz="1600">
                <a:latin typeface="Courier New" pitchFamily="49" charset="0"/>
              </a:rPr>
              <a:t>   . . .</a:t>
            </a:r>
          </a:p>
          <a:p>
            <a:r>
              <a:rPr lang="en-US" sz="1600">
                <a:latin typeface="Courier New" pitchFamily="49" charset="0"/>
              </a:rPr>
              <a:t>}</a:t>
            </a:r>
          </a:p>
          <a:p>
            <a:r>
              <a:rPr lang="en-US" sz="1600">
                <a:latin typeface="Courier New" pitchFamily="49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910680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>
                <a:solidFill>
                  <a:schemeClr val="tx1"/>
                </a:solidFill>
                <a:latin typeface="Arial" charset="0"/>
              </a:rPr>
              <a:t>More Complex </a:t>
            </a:r>
            <a:r>
              <a:rPr lang="en-US" altLang="en-US" dirty="0" err="1" smtClean="0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altLang="en-US" dirty="0" smtClean="0"/>
              <a:t> Types</a:t>
            </a: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533400" y="685800"/>
            <a:ext cx="8382000" cy="327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A </a:t>
            </a:r>
            <a:r>
              <a:rPr lang="en-US" sz="1600" dirty="0" err="1">
                <a:solidFill>
                  <a:srgbClr val="008000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 type may contain array members, members of other</a:t>
            </a:r>
          </a:p>
          <a:p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// </a:t>
            </a:r>
            <a:r>
              <a:rPr lang="en-US" sz="1600" dirty="0" err="1">
                <a:solidFill>
                  <a:srgbClr val="008000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solidFill>
                  <a:srgbClr val="008000"/>
                </a:solidFill>
                <a:latin typeface="Courier New" pitchFamily="49" charset="0"/>
              </a:rPr>
              <a:t> types, anything in fact:</a:t>
            </a:r>
          </a:p>
          <a:p>
            <a:r>
              <a:rPr lang="en-US" sz="1600" dirty="0">
                <a:latin typeface="Courier New" pitchFamily="49" charset="0"/>
              </a:rPr>
              <a:t>#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ifndef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 QUADRILATERAL_H</a:t>
            </a:r>
          </a:p>
          <a:p>
            <a:r>
              <a:rPr lang="en-US" sz="1600" dirty="0">
                <a:latin typeface="Courier New" pitchFamily="49" charset="0"/>
              </a:rPr>
              <a:t>#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define QUADRILATERAL_H</a:t>
            </a:r>
          </a:p>
          <a:p>
            <a:r>
              <a:rPr lang="en-US" sz="1600" dirty="0">
                <a:latin typeface="Courier New" pitchFamily="49" charset="0"/>
              </a:rPr>
              <a:t>#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include </a:t>
            </a:r>
            <a:r>
              <a:rPr lang="en-US" sz="1600" dirty="0">
                <a:latin typeface="Courier New" pitchFamily="49" charset="0"/>
              </a:rPr>
              <a:t>"</a:t>
            </a:r>
            <a:r>
              <a:rPr lang="en-US" sz="1600" dirty="0" err="1">
                <a:latin typeface="Courier New" pitchFamily="49" charset="0"/>
              </a:rPr>
              <a:t>Location.h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r>
              <a:rPr lang="en-US" sz="1600" dirty="0">
                <a:latin typeface="Courier New" pitchFamily="49" charset="0"/>
              </a:rPr>
              <a:t>#</a:t>
            </a:r>
            <a:r>
              <a:rPr lang="en-US" sz="1600" dirty="0">
                <a:solidFill>
                  <a:srgbClr val="0000CC"/>
                </a:solidFill>
                <a:latin typeface="Courier New" pitchFamily="49" charset="0"/>
              </a:rPr>
              <a:t>define </a:t>
            </a:r>
            <a:r>
              <a:rPr lang="en-US" sz="1600" dirty="0">
                <a:latin typeface="Courier New" pitchFamily="49" charset="0"/>
              </a:rPr>
              <a:t>NUMCORNERS 4</a:t>
            </a:r>
          </a:p>
          <a:p>
            <a:endParaRPr lang="en-US" sz="1600" dirty="0">
              <a:solidFill>
                <a:srgbClr val="0000CC"/>
              </a:solidFill>
              <a:latin typeface="Courier New" pitchFamily="49" charset="0"/>
            </a:endParaRPr>
          </a:p>
          <a:p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_Quadrilateral </a:t>
            </a:r>
            <a:r>
              <a:rPr lang="en-US" sz="1600" dirty="0">
                <a:latin typeface="Courier New" pitchFamily="49" charset="0"/>
              </a:rPr>
              <a:t>{</a:t>
            </a:r>
            <a:endParaRPr lang="en-US" sz="1600" dirty="0">
              <a:solidFill>
                <a:srgbClr val="008000"/>
              </a:solidFill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Location Corners[NUMCORNERS];</a:t>
            </a:r>
          </a:p>
          <a:p>
            <a:r>
              <a:rPr lang="en-US" sz="1600" dirty="0">
                <a:latin typeface="Courier New" pitchFamily="49" charset="0"/>
              </a:rPr>
              <a:t>};</a:t>
            </a:r>
          </a:p>
          <a:p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_Quadrilateral </a:t>
            </a:r>
            <a:r>
              <a:rPr lang="en-US" sz="1600" dirty="0">
                <a:latin typeface="Courier New" pitchFamily="49" charset="0"/>
              </a:rPr>
              <a:t>Quadrilateral;</a:t>
            </a:r>
          </a:p>
          <a:p>
            <a:r>
              <a:rPr lang="en-US" sz="1600" dirty="0">
                <a:latin typeface="Courier New" pitchFamily="49" charset="0"/>
              </a:rPr>
              <a:t>. . .</a:t>
            </a:r>
          </a:p>
          <a:p>
            <a:r>
              <a:rPr lang="en-US" sz="1600" dirty="0">
                <a:latin typeface="Courier New" pitchFamily="49" charset="0"/>
              </a:rPr>
              <a:t>#</a:t>
            </a:r>
            <a:r>
              <a:rPr lang="en-US" sz="1600" dirty="0" err="1">
                <a:solidFill>
                  <a:srgbClr val="0000CC"/>
                </a:solidFill>
                <a:latin typeface="Courier New" pitchFamily="49" charset="0"/>
              </a:rPr>
              <a:t>endif</a:t>
            </a:r>
            <a:endParaRPr lang="en-US" sz="1600" dirty="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381000" y="4267200"/>
            <a:ext cx="8610600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Note: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even though you cannot assign one array to another and you cannot </a:t>
            </a:r>
            <a:r>
              <a:rPr lang="en-US" sz="1800" dirty="0">
                <a:solidFill>
                  <a:srgbClr val="0000CC"/>
                </a:solidFill>
                <a:latin typeface="Courier New" pitchFamily="49" charset="0"/>
              </a:rPr>
              <a:t>return</a:t>
            </a:r>
            <a:r>
              <a:rPr lang="en-US" sz="1800" dirty="0"/>
              <a:t> an array from a function, you can do both of those things with a </a:t>
            </a:r>
            <a:r>
              <a:rPr lang="en-US" sz="1800" dirty="0" err="1">
                <a:solidFill>
                  <a:srgbClr val="0000CC"/>
                </a:solidFill>
                <a:latin typeface="Courier New" pitchFamily="49" charset="0"/>
              </a:rPr>
              <a:t>struct</a:t>
            </a:r>
            <a:r>
              <a:rPr lang="en-US" sz="1800" dirty="0"/>
              <a:t> variable that contains an array member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	-	Why?</a:t>
            </a:r>
          </a:p>
        </p:txBody>
      </p:sp>
    </p:spTree>
    <p:extLst>
      <p:ext uri="{BB962C8B-B14F-4D97-AF65-F5344CB8AC3E}">
        <p14:creationId xmlns:p14="http://schemas.microsoft.com/office/powerpoint/2010/main" val="3120562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r>
              <a:rPr lang="en-US" baseline="0" dirty="0" smtClean="0"/>
              <a:t>  Rational Numbers</a:t>
            </a:r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1000" y="6031468"/>
            <a:ext cx="8610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following slides are a case study based on a course project.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1800" dirty="0" smtClean="0"/>
              <a:t>One shortcoming in C is the lack of a type to represent </a:t>
            </a:r>
            <a:r>
              <a:rPr lang="en-US" sz="1800" i="1" dirty="0" smtClean="0"/>
              <a:t>rational numbers</a:t>
            </a:r>
            <a:r>
              <a:rPr lang="en-US" sz="1800" dirty="0" smtClean="0"/>
              <a:t>.</a:t>
            </a:r>
          </a:p>
          <a:p>
            <a:pPr marL="0" indent="0">
              <a:spcBef>
                <a:spcPct val="50000"/>
              </a:spcBef>
            </a:pPr>
            <a:endParaRPr lang="en-US" sz="1800" dirty="0"/>
          </a:p>
          <a:p>
            <a:pPr marL="0" indent="0">
              <a:spcBef>
                <a:spcPct val="50000"/>
              </a:spcBef>
            </a:pPr>
            <a:r>
              <a:rPr lang="en-US" sz="1800" dirty="0" smtClean="0"/>
              <a:t>A </a:t>
            </a:r>
            <a:r>
              <a:rPr lang="en-US" sz="1800" i="1" dirty="0" smtClean="0"/>
              <a:t>rational number</a:t>
            </a:r>
            <a:r>
              <a:rPr lang="en-US" sz="1800" dirty="0" smtClean="0"/>
              <a:t> is the ratio of two integers, where the denominator is not allowed to be zero.</a:t>
            </a:r>
          </a:p>
          <a:p>
            <a:pPr marL="0" indent="0">
              <a:spcBef>
                <a:spcPct val="50000"/>
              </a:spcBef>
            </a:pPr>
            <a:endParaRPr lang="en-US" sz="1800" dirty="0"/>
          </a:p>
          <a:p>
            <a:pPr marL="0" indent="0">
              <a:spcBef>
                <a:spcPct val="50000"/>
              </a:spcBef>
            </a:pPr>
            <a:r>
              <a:rPr lang="en-US" sz="1800" dirty="0" smtClean="0"/>
              <a:t>Rational numbers are important because we cannot represent many such fractions exactly in decimal form (e.g., 1/3).</a:t>
            </a:r>
          </a:p>
          <a:p>
            <a:pPr marL="0" indent="0">
              <a:spcBef>
                <a:spcPct val="50000"/>
              </a:spcBef>
            </a:pPr>
            <a:endParaRPr lang="en-US" sz="1800" dirty="0"/>
          </a:p>
          <a:p>
            <a:pPr marL="0" indent="0">
              <a:spcBef>
                <a:spcPct val="50000"/>
              </a:spcBef>
            </a:pPr>
            <a:r>
              <a:rPr lang="en-US" sz="1800" dirty="0" smtClean="0"/>
              <a:t>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dirty="0" smtClean="0"/>
              <a:t> mechanism in C allows us to implement a type that accurately represents rational numbers (within the restrictions imposed by the limited range of integer types).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3666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11447</TotalTime>
  <Words>1461</Words>
  <Application>Microsoft Office PowerPoint</Application>
  <PresentationFormat>Overhead</PresentationFormat>
  <Paragraphs>287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Courier New</vt:lpstr>
      <vt:lpstr>Helvetica</vt:lpstr>
      <vt:lpstr>Monotype Sorts</vt:lpstr>
      <vt:lpstr>Times New Roman</vt:lpstr>
      <vt:lpstr>Professional</vt:lpstr>
      <vt:lpstr>struct Properties </vt:lpstr>
      <vt:lpstr>A struct Example</vt:lpstr>
      <vt:lpstr>Another struct Example</vt:lpstr>
      <vt:lpstr>struct Limitations</vt:lpstr>
      <vt:lpstr>A struct Function Example</vt:lpstr>
      <vt:lpstr>Another struct Function Example</vt:lpstr>
      <vt:lpstr>Typical struct Code Organization</vt:lpstr>
      <vt:lpstr>More Complex struct Types</vt:lpstr>
      <vt:lpstr>Example:  Rational Numbers</vt:lpstr>
      <vt:lpstr>Designing Data Representation</vt:lpstr>
      <vt:lpstr>Designing Operations</vt:lpstr>
      <vt:lpstr>A Specific Operation</vt:lpstr>
      <vt:lpstr>A Different Take on That</vt:lpstr>
      <vt:lpstr>An Array Type</vt:lpstr>
      <vt:lpstr>Safe Array Insertion</vt:lpstr>
      <vt:lpstr>Or…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William D McQuain</cp:lastModifiedBy>
  <cp:revision>123</cp:revision>
  <cp:lastPrinted>1998-08-23T21:44:04Z</cp:lastPrinted>
  <dcterms:created xsi:type="dcterms:W3CDTF">1998-08-05T19:51:03Z</dcterms:created>
  <dcterms:modified xsi:type="dcterms:W3CDTF">2017-10-24T14:21:11Z</dcterms:modified>
</cp:coreProperties>
</file>