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26"/>
  </p:notesMasterIdLst>
  <p:handoutMasterIdLst>
    <p:handoutMasterId r:id="rId27"/>
  </p:handoutMasterIdLst>
  <p:sldIdLst>
    <p:sldId id="258" r:id="rId2"/>
    <p:sldId id="277" r:id="rId3"/>
    <p:sldId id="278" r:id="rId4"/>
    <p:sldId id="279" r:id="rId5"/>
    <p:sldId id="267" r:id="rId6"/>
    <p:sldId id="268" r:id="rId7"/>
    <p:sldId id="259" r:id="rId8"/>
    <p:sldId id="261" r:id="rId9"/>
    <p:sldId id="260" r:id="rId10"/>
    <p:sldId id="262" r:id="rId11"/>
    <p:sldId id="263" r:id="rId12"/>
    <p:sldId id="266" r:id="rId13"/>
    <p:sldId id="264" r:id="rId14"/>
    <p:sldId id="270" r:id="rId15"/>
    <p:sldId id="272" r:id="rId16"/>
    <p:sldId id="271" r:id="rId17"/>
    <p:sldId id="269" r:id="rId18"/>
    <p:sldId id="273" r:id="rId19"/>
    <p:sldId id="274" r:id="rId20"/>
    <p:sldId id="275" r:id="rId21"/>
    <p:sldId id="276" r:id="rId22"/>
    <p:sldId id="280" r:id="rId23"/>
    <p:sldId id="281" r:id="rId24"/>
    <p:sldId id="282" r:id="rId25"/>
  </p:sldIdLst>
  <p:sldSz cx="9144000" cy="6858000" type="overhead"/>
  <p:notesSz cx="7300913" cy="95869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29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008000"/>
    <a:srgbClr val="FF6600"/>
    <a:srgbClr val="660000"/>
    <a:srgbClr val="FFDEAD"/>
    <a:srgbClr val="FAE1AF"/>
    <a:srgbClr val="FF3300"/>
    <a:srgbClr val="990033"/>
    <a:srgbClr val="80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589" autoAdjust="0"/>
    <p:restoredTop sz="86402" autoAdjust="0"/>
  </p:normalViewPr>
  <p:slideViewPr>
    <p:cSldViewPr>
      <p:cViewPr varScale="1">
        <p:scale>
          <a:sx n="102" d="100"/>
          <a:sy n="102" d="100"/>
        </p:scale>
        <p:origin x="21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038" y="2034"/>
      </p:cViewPr>
      <p:guideLst>
        <p:guide orient="horz" pos="3019"/>
        <p:guide pos="229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CS 2606 Data Structure and OO </a:t>
            </a:r>
            <a:r>
              <a:rPr lang="en-US" err="1"/>
              <a:t>Devel</a:t>
            </a:r>
            <a:r>
              <a:rPr lang="en-US"/>
              <a:t> II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19563" y="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5900"/>
            <a:ext cx="319087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©William D </a:t>
            </a:r>
            <a:r>
              <a:rPr lang="en-US" err="1"/>
              <a:t>McQuain</a:t>
            </a:r>
            <a:r>
              <a:rPr lang="en-US"/>
              <a:t>, 2001-2008</a:t>
            </a:r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19563" y="9105900"/>
            <a:ext cx="3192462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A439C352-F4DF-450E-AE35-6B058B0B6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41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408363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0013" y="733425"/>
            <a:ext cx="4252912" cy="817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defTabSz="965200"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7488"/>
            <a:ext cx="316388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97" tIns="48248" rIns="96497" bIns="48248" numCol="1" anchor="b" anchorCtr="0" compatLnSpc="1">
            <a:prstTxWarp prst="textNoShape">
              <a:avLst/>
            </a:prstTxWarp>
          </a:bodyPr>
          <a:lstStyle>
            <a:lvl1pPr algn="r" defTabSz="965200">
              <a:defRPr sz="1000"/>
            </a:lvl1pPr>
          </a:lstStyle>
          <a:p>
            <a:pPr>
              <a:defRPr/>
            </a:pPr>
            <a:fld id="{D480B7CC-11E6-4138-AEEE-AF919294D1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584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0B7CC-11E6-4138-AEEE-AF919294D132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25849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-39 / 2^4 would be -39/16 or</a:t>
            </a:r>
            <a:r>
              <a:rPr lang="en-US" baseline="0" dirty="0" smtClean="0"/>
              <a:t> –(2 + 7/16)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Now, if you round that to the closest integer you'll get -2.</a:t>
            </a:r>
          </a:p>
          <a:p>
            <a:r>
              <a:rPr lang="en-US" baseline="0" dirty="0" smtClean="0"/>
              <a:t>But, if you consider the Division Algorithm, -39 = 16 * -3 + 9, so according to the DA</a:t>
            </a:r>
          </a:p>
          <a:p>
            <a:r>
              <a:rPr lang="en-US" baseline="0" dirty="0" smtClean="0"/>
              <a:t>the quotient should be -3 and the remainder should be 9.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Mathematically, we get the sensible answer.  But it's not consistent with the fact that -39 % 16 == -7 in C.</a:t>
            </a:r>
          </a:p>
          <a:p>
            <a:endParaRPr lang="en-US" dirty="0" smtClean="0"/>
          </a:p>
          <a:p>
            <a:r>
              <a:rPr lang="en-US" dirty="0" smtClean="0"/>
              <a:t>And, in</a:t>
            </a:r>
            <a:r>
              <a:rPr lang="en-US" baseline="0" dirty="0" smtClean="0"/>
              <a:t> any case, the result is implementation-dependent, so that indicates that performing a right-shift on a negative value is unreliable (and so should be avoided).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My best advice:  if this comes up, decide whether you want a result consistent with the % operator or with the DA, and then sidestep the ambiguity by performing the calculate with an appropriate positive value and dealing with the sign directly.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80B7CC-11E6-4138-AEEE-AF919294D132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322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698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64561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54"/>
          <p:cNvGrpSpPr>
            <a:grpSpLocks/>
          </p:cNvGrpSpPr>
          <p:nvPr/>
        </p:nvGrpSpPr>
        <p:grpSpPr bwMode="auto">
          <a:xfrm>
            <a:off x="381000" y="609600"/>
            <a:ext cx="8610600" cy="5867400"/>
            <a:chOff x="240" y="384"/>
            <a:chExt cx="5424" cy="3696"/>
          </a:xfrm>
        </p:grpSpPr>
        <p:sp>
          <p:nvSpPr>
            <p:cNvPr id="1042" name="Rectangle 4"/>
            <p:cNvSpPr>
              <a:spLocks noChangeArrowheads="1"/>
            </p:cNvSpPr>
            <p:nvPr/>
          </p:nvSpPr>
          <p:spPr bwMode="auto">
            <a:xfrm>
              <a:off x="245" y="386"/>
              <a:ext cx="5412" cy="3694"/>
            </a:xfrm>
            <a:prstGeom prst="rect">
              <a:avLst/>
            </a:prstGeom>
            <a:solidFill>
              <a:srgbClr val="F8F8F8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Freeform 5"/>
            <p:cNvSpPr>
              <a:spLocks/>
            </p:cNvSpPr>
            <p:nvPr/>
          </p:nvSpPr>
          <p:spPr bwMode="auto">
            <a:xfrm>
              <a:off x="240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0 w 5269"/>
                <a:gd name="T3" fmla="*/ 0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0" y="0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B2B2B2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6"/>
            <p:cNvSpPr>
              <a:spLocks/>
            </p:cNvSpPr>
            <p:nvPr/>
          </p:nvSpPr>
          <p:spPr bwMode="auto">
            <a:xfrm>
              <a:off x="252" y="384"/>
              <a:ext cx="5412" cy="3695"/>
            </a:xfrm>
            <a:custGeom>
              <a:avLst/>
              <a:gdLst>
                <a:gd name="T0" fmla="*/ 6023 w 5269"/>
                <a:gd name="T1" fmla="*/ 0 h 2977"/>
                <a:gd name="T2" fmla="*/ 6023 w 5269"/>
                <a:gd name="T3" fmla="*/ 8768 h 2977"/>
                <a:gd name="T4" fmla="*/ 0 w 5269"/>
                <a:gd name="T5" fmla="*/ 8768 h 2977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5269" h="2977">
                  <a:moveTo>
                    <a:pt x="5268" y="0"/>
                  </a:moveTo>
                  <a:lnTo>
                    <a:pt x="5268" y="2976"/>
                  </a:lnTo>
                  <a:lnTo>
                    <a:pt x="0" y="2976"/>
                  </a:lnTo>
                </a:path>
              </a:pathLst>
            </a:custGeom>
            <a:noFill/>
            <a:ln w="12700" cap="rnd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7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71450"/>
            <a:ext cx="5791200" cy="34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685800"/>
            <a:ext cx="8458200" cy="571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0"/>
            <a:r>
              <a:rPr lang="en-US" altLang="en-US" dirty="0" smtClean="0"/>
              <a:t>Second Level</a:t>
            </a:r>
          </a:p>
          <a:p>
            <a:pPr lvl="0"/>
            <a:r>
              <a:rPr lang="en-US" altLang="en-US" dirty="0" smtClean="0"/>
              <a:t>Third Level</a:t>
            </a:r>
          </a:p>
          <a:p>
            <a:pPr lvl="0"/>
            <a:r>
              <a:rPr lang="en-US" altLang="en-US" dirty="0" smtClean="0"/>
              <a:t>Fourth Level</a:t>
            </a:r>
          </a:p>
          <a:p>
            <a:pPr lvl="0"/>
            <a:r>
              <a:rPr lang="en-US" altLang="en-US" dirty="0" smtClean="0"/>
              <a:t>Fifth Level</a:t>
            </a:r>
          </a:p>
        </p:txBody>
      </p:sp>
      <p:grpSp>
        <p:nvGrpSpPr>
          <p:cNvPr id="1029" name="Group 55"/>
          <p:cNvGrpSpPr>
            <a:grpSpLocks/>
          </p:cNvGrpSpPr>
          <p:nvPr/>
        </p:nvGrpSpPr>
        <p:grpSpPr bwMode="auto">
          <a:xfrm>
            <a:off x="39688" y="161925"/>
            <a:ext cx="276225" cy="319088"/>
            <a:chOff x="25" y="102"/>
            <a:chExt cx="173" cy="201"/>
          </a:xfrm>
          <a:solidFill>
            <a:srgbClr val="FF6600"/>
          </a:solidFill>
        </p:grpSpPr>
        <p:sp>
          <p:nvSpPr>
            <p:cNvPr id="1039" name="Rectangle 25"/>
            <p:cNvSpPr>
              <a:spLocks noChangeArrowheads="1"/>
            </p:cNvSpPr>
            <p:nvPr/>
          </p:nvSpPr>
          <p:spPr bwMode="auto">
            <a:xfrm>
              <a:off x="25" y="102"/>
              <a:ext cx="172" cy="20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Freeform 26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0 w 193"/>
                <a:gd name="T3" fmla="*/ 0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27"/>
            <p:cNvSpPr>
              <a:spLocks/>
            </p:cNvSpPr>
            <p:nvPr/>
          </p:nvSpPr>
          <p:spPr bwMode="auto">
            <a:xfrm>
              <a:off x="25" y="102"/>
              <a:ext cx="173" cy="201"/>
            </a:xfrm>
            <a:custGeom>
              <a:avLst/>
              <a:gdLst>
                <a:gd name="T0" fmla="*/ 111 w 193"/>
                <a:gd name="T1" fmla="*/ 0 h 721"/>
                <a:gd name="T2" fmla="*/ 111 w 193"/>
                <a:gd name="T3" fmla="*/ 1 h 721"/>
                <a:gd name="T4" fmla="*/ 0 w 193"/>
                <a:gd name="T5" fmla="*/ 1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30" name="Group 56"/>
          <p:cNvGrpSpPr>
            <a:grpSpLocks/>
          </p:cNvGrpSpPr>
          <p:nvPr/>
        </p:nvGrpSpPr>
        <p:grpSpPr bwMode="auto">
          <a:xfrm>
            <a:off x="122238" y="600075"/>
            <a:ext cx="106362" cy="5876925"/>
            <a:chOff x="77" y="378"/>
            <a:chExt cx="67" cy="3702"/>
          </a:xfrm>
          <a:solidFill>
            <a:srgbClr val="660000"/>
          </a:solidFill>
        </p:grpSpPr>
        <p:sp>
          <p:nvSpPr>
            <p:cNvPr id="1036" name="Rectangle 41"/>
            <p:cNvSpPr>
              <a:spLocks noChangeArrowheads="1"/>
            </p:cNvSpPr>
            <p:nvPr/>
          </p:nvSpPr>
          <p:spPr bwMode="auto">
            <a:xfrm flipH="1" flipV="1">
              <a:off x="77" y="383"/>
              <a:ext cx="67" cy="3697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Freeform 42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0 w 193"/>
                <a:gd name="T3" fmla="*/ 0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0" y="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8" name="Freeform 43"/>
            <p:cNvSpPr>
              <a:spLocks/>
            </p:cNvSpPr>
            <p:nvPr/>
          </p:nvSpPr>
          <p:spPr bwMode="auto">
            <a:xfrm flipH="1" flipV="1">
              <a:off x="77" y="378"/>
              <a:ext cx="67" cy="3702"/>
            </a:xfrm>
            <a:custGeom>
              <a:avLst/>
              <a:gdLst>
                <a:gd name="T0" fmla="*/ 1 w 193"/>
                <a:gd name="T1" fmla="*/ 0 h 721"/>
                <a:gd name="T2" fmla="*/ 1 w 193"/>
                <a:gd name="T3" fmla="*/ 2569486 h 721"/>
                <a:gd name="T4" fmla="*/ 0 w 193"/>
                <a:gd name="T5" fmla="*/ 2569486 h 721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193" h="721">
                  <a:moveTo>
                    <a:pt x="192" y="0"/>
                  </a:moveTo>
                  <a:lnTo>
                    <a:pt x="192" y="720"/>
                  </a:lnTo>
                  <a:lnTo>
                    <a:pt x="0" y="720"/>
                  </a:lnTo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31" name="Rectangle 48"/>
          <p:cNvSpPr>
            <a:spLocks noChangeArrowheads="1"/>
          </p:cNvSpPr>
          <p:nvPr/>
        </p:nvSpPr>
        <p:spPr bwMode="auto">
          <a:xfrm>
            <a:off x="6477000" y="151032"/>
            <a:ext cx="2006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7" rIns="92075" bIns="46037">
            <a:spAutoFit/>
          </a:bodyPr>
          <a:lstStyle/>
          <a:p>
            <a:r>
              <a:rPr lang="en-US" altLang="en-US" sz="1800" dirty="0">
                <a:latin typeface="Arial" charset="0"/>
                <a:cs typeface="Arial" charset="0"/>
              </a:rPr>
              <a:t>Bitwise Operators</a:t>
            </a:r>
            <a:endParaRPr lang="en-US" altLang="en-US" sz="1800" b="1" dirty="0">
              <a:latin typeface="Arial" charset="0"/>
              <a:cs typeface="Arial" charset="0"/>
            </a:endParaRPr>
          </a:p>
        </p:txBody>
      </p:sp>
      <p:sp>
        <p:nvSpPr>
          <p:cNvPr id="1032" name="Rectangle 50"/>
          <p:cNvSpPr>
            <a:spLocks noChangeArrowheads="1"/>
          </p:cNvSpPr>
          <p:nvPr/>
        </p:nvSpPr>
        <p:spPr bwMode="auto">
          <a:xfrm>
            <a:off x="3215320" y="6497638"/>
            <a:ext cx="2665412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altLang="en-US" sz="1600" b="1">
                <a:solidFill>
                  <a:srgbClr val="660000"/>
                </a:solidFill>
                <a:latin typeface="Arial" charset="0"/>
              </a:rPr>
              <a:t> Computer Organization I</a:t>
            </a:r>
          </a:p>
        </p:txBody>
      </p:sp>
      <p:sp>
        <p:nvSpPr>
          <p:cNvPr id="1033" name="Text Box 59"/>
          <p:cNvSpPr txBox="1">
            <a:spLocks noChangeArrowheads="1"/>
          </p:cNvSpPr>
          <p:nvPr userDrawn="1"/>
        </p:nvSpPr>
        <p:spPr bwMode="auto">
          <a:xfrm>
            <a:off x="8305800" y="152400"/>
            <a:ext cx="609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50000"/>
              </a:spcBef>
              <a:defRPr/>
            </a:pPr>
            <a:fld id="{0BA52BED-34C9-4BD3-AFA5-AD6026CE5EE7}" type="slidenum">
              <a:rPr lang="en-US" sz="1800" smtClean="0">
                <a:latin typeface="Arial" charset="0"/>
              </a:rPr>
              <a:pPr algn="ctr">
                <a:spcBef>
                  <a:spcPct val="50000"/>
                </a:spcBef>
                <a:defRPr/>
              </a:pPr>
              <a:t>‹#›</a:t>
            </a:fld>
            <a:endParaRPr lang="en-US" sz="1800" dirty="0" smtClean="0">
              <a:latin typeface="Arial" charset="0"/>
            </a:endParaRPr>
          </a:p>
        </p:txBody>
      </p:sp>
      <p:sp>
        <p:nvSpPr>
          <p:cNvPr id="1034" name="Text Box 21"/>
          <p:cNvSpPr txBox="1">
            <a:spLocks noChangeArrowheads="1"/>
          </p:cNvSpPr>
          <p:nvPr userDrawn="1"/>
        </p:nvSpPr>
        <p:spPr bwMode="auto">
          <a:xfrm>
            <a:off x="318132" y="6521450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CS</a:t>
            </a:r>
            <a:r>
              <a:rPr lang="en-US" sz="1400" b="1" dirty="0" smtClean="0">
                <a:solidFill>
                  <a:srgbClr val="FF6600"/>
                </a:solidFill>
                <a:latin typeface="Arial" charset="0"/>
              </a:rPr>
              <a:t>@</a:t>
            </a:r>
            <a:r>
              <a:rPr lang="en-US" sz="1400" b="1" dirty="0" smtClean="0">
                <a:solidFill>
                  <a:srgbClr val="660000"/>
                </a:solidFill>
                <a:latin typeface="Arial" charset="0"/>
              </a:rPr>
              <a:t>VT</a:t>
            </a:r>
          </a:p>
        </p:txBody>
      </p:sp>
      <p:sp>
        <p:nvSpPr>
          <p:cNvPr id="1035" name="Text Box 22"/>
          <p:cNvSpPr txBox="1">
            <a:spLocks noChangeArrowheads="1"/>
          </p:cNvSpPr>
          <p:nvPr userDrawn="1"/>
        </p:nvSpPr>
        <p:spPr bwMode="auto">
          <a:xfrm>
            <a:off x="7162800" y="6553200"/>
            <a:ext cx="1905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©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2005-2018 </a:t>
            </a:r>
            <a:r>
              <a:rPr lang="en-US" sz="1200" b="1" dirty="0" smtClean="0">
                <a:solidFill>
                  <a:srgbClr val="660000"/>
                </a:solidFill>
                <a:latin typeface="Arial" charset="0"/>
              </a:rPr>
              <a:t>McQuain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tx2"/>
          </a:solidFill>
          <a:latin typeface="Helvetic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Monotype Sorts" pitchFamily="2" charset="2"/>
        <a:buChar char="n"/>
        <a:defRPr sz="16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–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Char char="•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wm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Operations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786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C includes operators that permit working with the bit-level representation of a value.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You can: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 	-	shift the bits of a value to the left or the right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complement the bits of a value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combine the corresponding bits of two values using logical AND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combine the corresponding bits of two values using logical OR</a:t>
            </a:r>
          </a:p>
          <a:p>
            <a:pPr marL="914400" indent="-914400">
              <a:tabLst>
                <a:tab pos="465138" algn="l"/>
              </a:tabLst>
              <a:defRPr/>
            </a:pPr>
            <a:r>
              <a:rPr lang="en-US" sz="2000" dirty="0" smtClean="0"/>
              <a:t>	-	combine the corresponding bits of two values using logical XOR</a:t>
            </a:r>
          </a:p>
          <a:p>
            <a:pPr marL="914400" indent="-914400">
              <a:tabLst>
                <a:tab pos="465138" algn="l"/>
              </a:tabLst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When talking about bit representations, we normally label the bits with subscripts, starting at zero, from low-order to high-order:</a:t>
            </a:r>
          </a:p>
        </p:txBody>
      </p:sp>
      <p:graphicFrame>
        <p:nvGraphicFramePr>
          <p:cNvPr id="2052" name="Object 1"/>
          <p:cNvGraphicFramePr>
            <a:graphicFrameLocks noChangeAspect="1"/>
          </p:cNvGraphicFramePr>
          <p:nvPr/>
        </p:nvGraphicFramePr>
        <p:xfrm>
          <a:off x="1585913" y="4648200"/>
          <a:ext cx="603091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2" name="Equation" r:id="rId3" imgW="2057400" imgH="228600" progId="Equation.DSMT4">
                  <p:embed/>
                </p:oleObj>
              </mc:Choice>
              <mc:Fallback>
                <p:oleObj name="Equation" r:id="rId3" imgW="20574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85913" y="4648200"/>
                        <a:ext cx="603091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XOR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Logical XOR is defined by the following table: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X   Y   X XOR Y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0   0      0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0   1      1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1   0      1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1   1      0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In C, the bitwise XOR operation is represented by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^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Again, this operator is normally applied to multi-bit operands of Standard 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Bitmasks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C programmers often create a </a:t>
            </a:r>
            <a:r>
              <a:rPr lang="en-US" sz="1800" i="1" dirty="0" smtClean="0"/>
              <a:t>mask</a:t>
            </a:r>
            <a:r>
              <a:rPr lang="en-US" sz="1800" dirty="0" smtClean="0"/>
              <a:t> to use with bitwise operators in order to facilitate some higher-level task:</a:t>
            </a:r>
            <a:endParaRPr lang="en-US" sz="1800" dirty="0" smtClean="0">
              <a:latin typeface="+mn-lt"/>
              <a:cs typeface="Courier New" pitchFamily="49" charset="0"/>
            </a:endParaRPr>
          </a:p>
        </p:txBody>
      </p:sp>
      <p:sp>
        <p:nvSpPr>
          <p:cNvPr id="9220" name="TextBox 1"/>
          <p:cNvSpPr txBox="1">
            <a:spLocks noChangeArrowheads="1"/>
          </p:cNvSpPr>
          <p:nvPr/>
        </p:nvSpPr>
        <p:spPr bwMode="auto">
          <a:xfrm>
            <a:off x="533400" y="1563688"/>
            <a:ext cx="8458200" cy="2308324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bool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isMultOf4(int32_t Value)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uint32_t Mask = 0x00000003;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0000 0000 . . . 0000 0011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int32_t low2bits = Value &amp; Mask;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return low2Bits == 0x0;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Clearing a Bit</a:t>
            </a: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Suppose you want to </a:t>
            </a:r>
            <a:r>
              <a:rPr lang="en-US" sz="1800" i="1" dirty="0" smtClean="0"/>
              <a:t>clear</a:t>
            </a:r>
            <a:r>
              <a:rPr lang="en-US" sz="1800" dirty="0" smtClean="0"/>
              <a:t> (set to 0) a single bit of a bit-sequence; say you want to clear bit </a:t>
            </a:r>
            <a:r>
              <a:rPr lang="en-US" sz="1800" i="1" dirty="0" smtClean="0"/>
              <a:t>b</a:t>
            </a:r>
            <a:r>
              <a:rPr lang="en-US" sz="1800" i="1" baseline="-25000" dirty="0" smtClean="0"/>
              <a:t>6</a:t>
            </a:r>
            <a:r>
              <a:rPr lang="en-US" sz="1800" dirty="0" smtClean="0"/>
              <a:t> of the following C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/>
              <a:t> value:</a:t>
            </a:r>
            <a:endParaRPr lang="en-US" sz="1800" dirty="0" smtClean="0">
              <a:latin typeface="+mn-lt"/>
              <a:cs typeface="Courier New" pitchFamily="49" charset="0"/>
            </a:endParaRPr>
          </a:p>
        </p:txBody>
      </p:sp>
      <p:graphicFrame>
        <p:nvGraphicFramePr>
          <p:cNvPr id="10244" name="Object 1"/>
          <p:cNvGraphicFramePr>
            <a:graphicFrameLocks noChangeAspect="1"/>
          </p:cNvGraphicFramePr>
          <p:nvPr/>
        </p:nvGraphicFramePr>
        <p:xfrm>
          <a:off x="1716088" y="1676400"/>
          <a:ext cx="5770562" cy="477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6" name="Equation" r:id="rId3" imgW="1968500" imgH="228600" progId="Equation.DSMT4">
                  <p:embed/>
                </p:oleObj>
              </mc:Choice>
              <mc:Fallback>
                <p:oleObj name="Equation" r:id="rId3" imgW="1968500" imgH="22860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6088" y="1676400"/>
                        <a:ext cx="5770562" cy="477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438400"/>
            <a:ext cx="86106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The following C code would do the trick: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int32_t X = 24061; // 00000000 00000000 01011101 11111101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int32_t Mask = 1 &lt;&lt; 6;  // 0000 . . . 0000 0100 0000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Mask = ~Mask;      // 11111111 11111111 11111111 10111111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X = X &amp; Mask;      // preserves every value in X except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//   for bit #6</a:t>
            </a:r>
            <a:endParaRPr lang="en-US" sz="1800" dirty="0" smtClean="0">
              <a:latin typeface="+mn-lt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14800" y="5986463"/>
            <a:ext cx="4724400" cy="33813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sz="16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QTP: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 how would you set a specific bit (to 1)?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Example: Printing the Bits of a Byte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Alas, C does not provide any format </a:t>
            </a:r>
            <a:r>
              <a:rPr lang="en-US" sz="1800" dirty="0" err="1" smtClean="0"/>
              <a:t>specifiers</a:t>
            </a:r>
            <a:r>
              <a:rPr lang="en-US" sz="1800" dirty="0" smtClean="0"/>
              <a:t> (or other feature) for displaying the bits of a value.  But, we can always roll our own:</a:t>
            </a:r>
            <a:endParaRPr lang="en-US" sz="1800" dirty="0" smtClean="0">
              <a:latin typeface="+mn-lt"/>
              <a:cs typeface="Courier New" pitchFamily="49" charset="0"/>
            </a:endParaRPr>
          </a:p>
        </p:txBody>
      </p:sp>
      <p:sp>
        <p:nvSpPr>
          <p:cNvPr id="11268" name="TextBox 1"/>
          <p:cNvSpPr txBox="1">
            <a:spLocks noChangeArrowheads="1"/>
          </p:cNvSpPr>
          <p:nvPr/>
        </p:nvSpPr>
        <p:spPr bwMode="auto">
          <a:xfrm>
            <a:off x="457200" y="1563688"/>
            <a:ext cx="8458200" cy="3139321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Mask = 0x80;   // 1000 0000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bit = 8; bit &gt; 0; bit--)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"%c", ( (Byte &amp; Mask) == 0 ? '0' : '1') 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Mask = Mask &gt;&gt; 1;   // move 1 to next bit down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4876800"/>
            <a:ext cx="86106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It would be fairly trivial to modify this to print the bits of "wider" C types.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We'll see a flexible driver for this, using pointers, on a later slide.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Details</a:t>
            </a:r>
          </a:p>
        </p:txBody>
      </p:sp>
      <p:sp>
        <p:nvSpPr>
          <p:cNvPr id="12291" name="TextBox 1"/>
          <p:cNvSpPr txBox="1">
            <a:spLocks noChangeArrowheads="1"/>
          </p:cNvSpPr>
          <p:nvPr/>
        </p:nvSpPr>
        <p:spPr bwMode="auto">
          <a:xfrm>
            <a:off x="533400" y="838200"/>
            <a:ext cx="7848600" cy="2031325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uint8_t Mask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= 0x80;   // 1000 0000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Mask = Mask &gt;&gt; 1;   // move 1 to next bit down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12292" name="TextBox 1"/>
          <p:cNvSpPr txBox="1">
            <a:spLocks noChangeArrowheads="1"/>
          </p:cNvSpPr>
          <p:nvPr/>
        </p:nvSpPr>
        <p:spPr bwMode="auto">
          <a:xfrm>
            <a:off x="381000" y="3124200"/>
            <a:ext cx="8610600" cy="203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Mask</a:t>
            </a:r>
            <a:r>
              <a:rPr lang="en-US" sz="1800" dirty="0"/>
              <a:t> has a 1 in position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/>
              <a:t> and 0's elsewhere, with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/>
              <a:t> between 7 and 0:</a:t>
            </a:r>
          </a:p>
          <a:p>
            <a:endParaRPr lang="en-US" sz="1800" dirty="0"/>
          </a:p>
          <a:p>
            <a:r>
              <a:rPr lang="en-US" sz="1800" dirty="0"/>
              <a:t>	initially:	1000 0000</a:t>
            </a:r>
          </a:p>
          <a:p>
            <a:r>
              <a:rPr lang="en-US" sz="1800" dirty="0"/>
              <a:t>	then:	0100 0000</a:t>
            </a:r>
          </a:p>
          <a:p>
            <a:r>
              <a:rPr lang="en-US" sz="1800" dirty="0"/>
              <a:t>	then: 	0010 0000</a:t>
            </a:r>
          </a:p>
          <a:p>
            <a:r>
              <a:rPr lang="en-US" sz="1800" dirty="0"/>
              <a:t>	. . .</a:t>
            </a:r>
          </a:p>
          <a:p>
            <a:r>
              <a:rPr lang="en-US" sz="1800" dirty="0"/>
              <a:t>	then:	0000 0001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Details</a:t>
            </a:r>
          </a:p>
        </p:txBody>
      </p:sp>
      <p:sp>
        <p:nvSpPr>
          <p:cNvPr id="13315" name="TextBox 1"/>
          <p:cNvSpPr txBox="1">
            <a:spLocks noChangeArrowheads="1"/>
          </p:cNvSpPr>
          <p:nvPr/>
        </p:nvSpPr>
        <p:spPr bwMode="auto">
          <a:xfrm>
            <a:off x="533400" y="838200"/>
            <a:ext cx="7848600" cy="1754326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char Byte)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. . . (Byte &amp; Mask) . . .;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81000" y="28194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 &amp; Mask</a:t>
            </a:r>
            <a:r>
              <a:rPr lang="en-US" sz="1800" dirty="0" smtClean="0"/>
              <a:t> ==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k</a:t>
            </a:r>
            <a:r>
              <a:rPr lang="en-US" sz="1800" dirty="0" smtClean="0"/>
              <a:t>-</a:t>
            </a:r>
            <a:r>
              <a:rPr lang="en-US" sz="1800" dirty="0" err="1" smtClean="0"/>
              <a:t>th</a:t>
            </a:r>
            <a:r>
              <a:rPr lang="en-US" sz="1800" dirty="0" smtClean="0"/>
              <a:t> bit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1800" dirty="0" smtClean="0"/>
              <a:t> surrounded by zeros.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Say that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1800" dirty="0" smtClean="0">
                <a:latin typeface="+mn-lt"/>
                <a:cs typeface="Courier New" pitchFamily="49" charset="0"/>
              </a:rPr>
              <a:t> was 1011 0110, then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 &amp; Mask</a:t>
            </a:r>
            <a:r>
              <a:rPr lang="en-US" sz="1800" dirty="0" smtClean="0">
                <a:latin typeface="+mn-lt"/>
                <a:cs typeface="Courier New" pitchFamily="49" charset="0"/>
              </a:rPr>
              <a:t> would be: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initially:	1000 0000</a:t>
            </a: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then:	0000 0000</a:t>
            </a: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then:	0010 0000</a:t>
            </a: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. . 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So,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Mask</a:t>
            </a:r>
            <a:r>
              <a:rPr lang="en-US" sz="1800" dirty="0" smtClean="0">
                <a:latin typeface="+mn-lt"/>
                <a:cs typeface="Courier New" pitchFamily="49" charset="0"/>
              </a:rPr>
              <a:t> essentially plays the role of a (logical) pointer, allowing us to pick out the individual bits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</a:t>
            </a:r>
            <a:r>
              <a:rPr lang="en-US" sz="1800" dirty="0" smtClean="0">
                <a:latin typeface="+mn-lt"/>
                <a:cs typeface="Courier New" pitchFamily="49" charset="0"/>
              </a:rPr>
              <a:t> one by one.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Details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533400" y="838200"/>
            <a:ext cx="7848600" cy="1754326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smtClean="0"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Byte) {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. . . (Byte &amp; Mask) == 0 ? '0' : '1')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. . .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381000" y="2819400"/>
            <a:ext cx="86106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The ternary operator expression: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	evaluates the Boolean expression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returns the first value after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800" dirty="0" smtClean="0">
                <a:latin typeface="+mn-lt"/>
                <a:cs typeface="Courier New" pitchFamily="49" charset="0"/>
              </a:rPr>
              <a:t> if the Boolean expression is true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>
                <a:latin typeface="+mn-lt"/>
                <a:cs typeface="Courier New" pitchFamily="49" charset="0"/>
              </a:rPr>
              <a:t>	</a:t>
            </a:r>
            <a:r>
              <a:rPr lang="en-US" sz="1800" dirty="0" smtClean="0">
                <a:latin typeface="+mn-lt"/>
                <a:cs typeface="Courier New" pitchFamily="49" charset="0"/>
              </a:rPr>
              <a:t>returns the second value after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1800" dirty="0" smtClean="0">
                <a:latin typeface="+mn-lt"/>
                <a:cs typeface="Courier New" pitchFamily="49" charset="0"/>
              </a:rPr>
              <a:t> if the Boolean expression is false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Basically, this lets us convert the 8-bit value of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Byte &amp; Mask</a:t>
            </a:r>
            <a:r>
              <a:rPr lang="en-US" sz="1800" dirty="0" smtClean="0">
                <a:latin typeface="+mn-lt"/>
                <a:cs typeface="Courier New" pitchFamily="49" charset="0"/>
              </a:rPr>
              <a:t> to a single character.</a:t>
            </a:r>
          </a:p>
        </p:txBody>
      </p:sp>
      <p:sp>
        <p:nvSpPr>
          <p:cNvPr id="14341" name="Freeform 5"/>
          <p:cNvSpPr>
            <a:spLocks/>
          </p:cNvSpPr>
          <p:nvPr/>
        </p:nvSpPr>
        <p:spPr bwMode="auto">
          <a:xfrm>
            <a:off x="4294188" y="1998663"/>
            <a:ext cx="1039812" cy="1422400"/>
          </a:xfrm>
          <a:custGeom>
            <a:avLst/>
            <a:gdLst>
              <a:gd name="T0" fmla="*/ 355600 w 1039244"/>
              <a:gd name="T1" fmla="*/ 1422400 h 1422400"/>
              <a:gd name="T2" fmla="*/ 1032933 w 1039244"/>
              <a:gd name="T3" fmla="*/ 982134 h 1422400"/>
              <a:gd name="T4" fmla="*/ 0 w 1039244"/>
              <a:gd name="T5" fmla="*/ 0 h 14224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39244" h="1422400">
                <a:moveTo>
                  <a:pt x="355600" y="1422400"/>
                </a:moveTo>
                <a:cubicBezTo>
                  <a:pt x="723900" y="1320800"/>
                  <a:pt x="1092200" y="1219201"/>
                  <a:pt x="1032933" y="982134"/>
                </a:cubicBezTo>
                <a:cubicBezTo>
                  <a:pt x="973666" y="745067"/>
                  <a:pt x="486833" y="372533"/>
                  <a:pt x="0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Freeform 6"/>
          <p:cNvSpPr>
            <a:spLocks/>
          </p:cNvSpPr>
          <p:nvPr/>
        </p:nvSpPr>
        <p:spPr bwMode="auto">
          <a:xfrm>
            <a:off x="3597275" y="1947863"/>
            <a:ext cx="2117725" cy="1981200"/>
          </a:xfrm>
          <a:custGeom>
            <a:avLst/>
            <a:gdLst>
              <a:gd name="T0" fmla="*/ 0 w 2117103"/>
              <a:gd name="T1" fmla="*/ 1981200 h 1981200"/>
              <a:gd name="T2" fmla="*/ 1642533 w 2117103"/>
              <a:gd name="T3" fmla="*/ 1811867 h 1981200"/>
              <a:gd name="T4" fmla="*/ 2116666 w 2117103"/>
              <a:gd name="T5" fmla="*/ 1253067 h 1981200"/>
              <a:gd name="T6" fmla="*/ 1710266 w 2117103"/>
              <a:gd name="T7" fmla="*/ 0 h 19812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17103" h="1981200">
                <a:moveTo>
                  <a:pt x="0" y="1981200"/>
                </a:moveTo>
                <a:cubicBezTo>
                  <a:pt x="644877" y="1957211"/>
                  <a:pt x="1289755" y="1933222"/>
                  <a:pt x="1642533" y="1811867"/>
                </a:cubicBezTo>
                <a:cubicBezTo>
                  <a:pt x="1995311" y="1690512"/>
                  <a:pt x="2105377" y="1555045"/>
                  <a:pt x="2116666" y="1253067"/>
                </a:cubicBezTo>
                <a:cubicBezTo>
                  <a:pt x="2127955" y="951089"/>
                  <a:pt x="1919110" y="475544"/>
                  <a:pt x="1710266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3" name="Freeform 8"/>
          <p:cNvSpPr>
            <a:spLocks/>
          </p:cNvSpPr>
          <p:nvPr/>
        </p:nvSpPr>
        <p:spPr bwMode="auto">
          <a:xfrm>
            <a:off x="3914775" y="1998663"/>
            <a:ext cx="4695825" cy="2471737"/>
          </a:xfrm>
          <a:custGeom>
            <a:avLst/>
            <a:gdLst>
              <a:gd name="T0" fmla="*/ 0 w 4696620"/>
              <a:gd name="T1" fmla="*/ 2472267 h 2472267"/>
              <a:gd name="T2" fmla="*/ 2692400 w 4696620"/>
              <a:gd name="T3" fmla="*/ 2421467 h 2472267"/>
              <a:gd name="T4" fmla="*/ 4656667 w 4696620"/>
              <a:gd name="T5" fmla="*/ 2218267 h 2472267"/>
              <a:gd name="T6" fmla="*/ 3928534 w 4696620"/>
              <a:gd name="T7" fmla="*/ 1032934 h 2472267"/>
              <a:gd name="T8" fmla="*/ 2912534 w 4696620"/>
              <a:gd name="T9" fmla="*/ 677334 h 2472267"/>
              <a:gd name="T10" fmla="*/ 2218267 w 4696620"/>
              <a:gd name="T11" fmla="*/ 0 h 2472267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0" t="0" r="r" b="b"/>
            <a:pathLst>
              <a:path w="4696620" h="2472267">
                <a:moveTo>
                  <a:pt x="0" y="2472267"/>
                </a:moveTo>
                <a:cubicBezTo>
                  <a:pt x="958144" y="2468033"/>
                  <a:pt x="1916289" y="2463800"/>
                  <a:pt x="2692400" y="2421467"/>
                </a:cubicBezTo>
                <a:cubicBezTo>
                  <a:pt x="3468511" y="2379134"/>
                  <a:pt x="4450645" y="2449689"/>
                  <a:pt x="4656667" y="2218267"/>
                </a:cubicBezTo>
                <a:cubicBezTo>
                  <a:pt x="4862689" y="1986845"/>
                  <a:pt x="4219223" y="1289756"/>
                  <a:pt x="3928534" y="1032934"/>
                </a:cubicBezTo>
                <a:cubicBezTo>
                  <a:pt x="3637845" y="776112"/>
                  <a:pt x="3197579" y="849490"/>
                  <a:pt x="2912534" y="677334"/>
                </a:cubicBezTo>
                <a:cubicBezTo>
                  <a:pt x="2627489" y="505178"/>
                  <a:pt x="2422878" y="252589"/>
                  <a:pt x="2218267" y="0"/>
                </a:cubicBezTo>
              </a:path>
            </a:pathLst>
          </a:custGeom>
          <a:noFill/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stealth" w="lg" len="lg"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Printing the Bits with Pointers</a:t>
            </a: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609600" y="762000"/>
            <a:ext cx="8229600" cy="5632311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printBits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(FILE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source, 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                        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uint32_t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Length)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// QTP:  why is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initialized this way?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uint8_t*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source + Length - 1;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for (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 = 0; byte &lt; Length; byte++) {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uint8_t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 = *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printByte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currByte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);     // print bits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of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                               //     current 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byte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if ( byte &lt; Length - 1 )     // separate the bytes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  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fprintf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fp</a:t>
            </a:r>
            <a:r>
              <a:rPr lang="en-US" sz="1800" dirty="0">
                <a:latin typeface="Courier New" pitchFamily="49" charset="0"/>
                <a:cs typeface="Courier New" pitchFamily="49" charset="0"/>
              </a:rPr>
              <a:t>, " ");</a:t>
            </a: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800" dirty="0" err="1" smtClean="0">
                <a:latin typeface="Courier New" pitchFamily="49" charset="0"/>
                <a:cs typeface="Courier New" pitchFamily="49" charset="0"/>
              </a:rPr>
              <a:t>pCurrByte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--;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</a:t>
            </a:r>
            <a:r>
              <a:rPr lang="en-US" baseline="0" dirty="0" smtClean="0"/>
              <a:t>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480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According to the Quotient/Remainder Theorem, given two integers </a:t>
            </a:r>
            <a:r>
              <a:rPr lang="en-US" sz="1800" i="1" dirty="0" smtClean="0"/>
              <a:t>x</a:t>
            </a:r>
            <a:r>
              <a:rPr lang="en-US" sz="1800" dirty="0" smtClean="0"/>
              <a:t> and </a:t>
            </a:r>
            <a:r>
              <a:rPr lang="en-US" sz="1800" i="1" dirty="0" smtClean="0"/>
              <a:t>y</a:t>
            </a:r>
            <a:r>
              <a:rPr lang="en-US" sz="1800" dirty="0" smtClean="0"/>
              <a:t>, where </a:t>
            </a:r>
            <a:r>
              <a:rPr lang="en-US" sz="1800" i="1" dirty="0" smtClean="0"/>
              <a:t>y</a:t>
            </a:r>
            <a:r>
              <a:rPr lang="en-US" sz="1800" dirty="0" smtClean="0"/>
              <a:t> is not zero, there are unique integers </a:t>
            </a:r>
            <a:r>
              <a:rPr lang="en-US" sz="1800" i="1" dirty="0" smtClean="0"/>
              <a:t>q</a:t>
            </a:r>
            <a:r>
              <a:rPr lang="en-US" sz="1800" dirty="0" smtClean="0"/>
              <a:t> and </a:t>
            </a:r>
            <a:r>
              <a:rPr lang="en-US" sz="1800" i="1" dirty="0" smtClean="0"/>
              <a:t>r</a:t>
            </a:r>
            <a:r>
              <a:rPr lang="en-US" sz="1800" dirty="0" smtClean="0"/>
              <a:t> such that: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and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i="1" dirty="0" smtClean="0">
                <a:latin typeface="+mn-lt"/>
                <a:cs typeface="Courier New" pitchFamily="49" charset="0"/>
              </a:rPr>
              <a:t>q</a:t>
            </a:r>
            <a:r>
              <a:rPr lang="en-US" sz="1800" dirty="0" smtClean="0">
                <a:latin typeface="+mn-lt"/>
                <a:cs typeface="Courier New" pitchFamily="49" charset="0"/>
              </a:rPr>
              <a:t> is called the quotient and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r</a:t>
            </a:r>
            <a:r>
              <a:rPr lang="en-US" sz="1800" dirty="0" smtClean="0">
                <a:latin typeface="+mn-lt"/>
                <a:cs typeface="Courier New" pitchFamily="49" charset="0"/>
              </a:rPr>
              <a:t> is called the remainder.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We all remember how to compute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q</a:t>
            </a:r>
            <a:r>
              <a:rPr lang="en-US" sz="1800" dirty="0" smtClean="0">
                <a:latin typeface="+mn-lt"/>
                <a:cs typeface="Courier New" pitchFamily="49" charset="0"/>
              </a:rPr>
              <a:t> and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r</a:t>
            </a:r>
            <a:r>
              <a:rPr lang="en-US" sz="1800" dirty="0" smtClean="0">
                <a:latin typeface="+mn-lt"/>
                <a:cs typeface="Courier New" pitchFamily="49" charset="0"/>
              </a:rPr>
              <a:t> by performing long division.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Hardware to perform integer division tends to be complex and require many machine cycles to compute a result.  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For example, one source indicates that executing an integer division instruction on an Intel </a:t>
            </a:r>
            <a:r>
              <a:rPr lang="en-US" sz="1800" dirty="0" err="1" smtClean="0">
                <a:latin typeface="+mn-lt"/>
                <a:cs typeface="Courier New" pitchFamily="49" charset="0"/>
              </a:rPr>
              <a:t>SandyBridge</a:t>
            </a:r>
            <a:r>
              <a:rPr lang="en-US" sz="1800" dirty="0" smtClean="0">
                <a:latin typeface="+mn-lt"/>
                <a:cs typeface="Courier New" pitchFamily="49" charset="0"/>
              </a:rPr>
              <a:t> CPU may require 29 clock cycles for 32-bit operands and 92 for 64-bit operands!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917548"/>
              </p:ext>
            </p:extLst>
          </p:nvPr>
        </p:nvGraphicFramePr>
        <p:xfrm>
          <a:off x="3873500" y="1524006"/>
          <a:ext cx="1447200" cy="3549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7" name="Equation" r:id="rId3" imgW="723600" imgH="177480" progId="Equation.DSMT4">
                  <p:embed/>
                </p:oleObj>
              </mc:Choice>
              <mc:Fallback>
                <p:oleObj name="Equation" r:id="rId3" imgW="72360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873500" y="1524006"/>
                        <a:ext cx="1447200" cy="3549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9816771"/>
              </p:ext>
            </p:extLst>
          </p:nvPr>
        </p:nvGraphicFramePr>
        <p:xfrm>
          <a:off x="3886200" y="2034046"/>
          <a:ext cx="1167840" cy="406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28" name="Equation" r:id="rId5" imgW="583920" imgH="203040" progId="Equation.DSMT4">
                  <p:embed/>
                </p:oleObj>
              </mc:Choice>
              <mc:Fallback>
                <p:oleObj name="Equation" r:id="rId5" imgW="58392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86200" y="2034046"/>
                        <a:ext cx="1167840" cy="406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6309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However, some special cases allow us to divide without dividing.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Suppose we want to divide an integer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N</a:t>
            </a:r>
            <a:r>
              <a:rPr lang="en-US" sz="1800" dirty="0" smtClean="0">
                <a:latin typeface="+mn-lt"/>
                <a:cs typeface="Courier New" pitchFamily="49" charset="0"/>
              </a:rPr>
              <a:t> by a power of 2, say 2</a:t>
            </a:r>
            <a:r>
              <a:rPr lang="en-US" sz="1800" i="1" baseline="30000" dirty="0" smtClean="0">
                <a:latin typeface="+mn-lt"/>
                <a:cs typeface="Courier New" pitchFamily="49" charset="0"/>
              </a:rPr>
              <a:t>K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Then, mathematically, the quotient is just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N</a:t>
            </a:r>
            <a:r>
              <a:rPr lang="en-US" sz="1800" dirty="0" smtClean="0">
                <a:latin typeface="+mn-lt"/>
                <a:cs typeface="Courier New" pitchFamily="49" charset="0"/>
              </a:rPr>
              <a:t> shifted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K</a:t>
            </a:r>
            <a:r>
              <a:rPr lang="en-US" sz="1800" dirty="0" smtClean="0">
                <a:latin typeface="+mn-lt"/>
                <a:cs typeface="Courier New" pitchFamily="49" charset="0"/>
              </a:rPr>
              <a:t> bits to the right and the remainder is just the right-most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K</a:t>
            </a:r>
            <a:r>
              <a:rPr lang="en-US" sz="1800" dirty="0" smtClean="0">
                <a:latin typeface="+mn-lt"/>
                <a:cs typeface="Courier New" pitchFamily="49" charset="0"/>
              </a:rPr>
              <a:t> bits of </a:t>
            </a:r>
            <a:r>
              <a:rPr lang="en-US" sz="1800" i="1" dirty="0" smtClean="0">
                <a:latin typeface="+mn-lt"/>
                <a:cs typeface="Courier New" pitchFamily="49" charset="0"/>
              </a:rPr>
              <a:t>N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So, we can obtain the quotient and remainder by applying bitwise operations: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35814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0000 0000 0000 0000 0000 0000 0011 1101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3581400"/>
            <a:ext cx="505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Arial" pitchFamily="34" charset="0"/>
                <a:cs typeface="Arial" pitchFamily="34" charset="0"/>
              </a:rPr>
              <a:t>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200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N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61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24600" y="32004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divisor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4776945" y="3967665"/>
            <a:ext cx="304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555351" y="3955998"/>
            <a:ext cx="41529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20193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q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7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762500" y="4191000"/>
            <a:ext cx="914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i="1" dirty="0" smtClean="0">
                <a:latin typeface="Arial" pitchFamily="34" charset="0"/>
                <a:cs typeface="Arial" pitchFamily="34" charset="0"/>
              </a:rPr>
              <a:t>r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 5</a:t>
            </a:r>
          </a:p>
        </p:txBody>
      </p:sp>
    </p:spTree>
    <p:extLst>
      <p:ext uri="{BB962C8B-B14F-4D97-AF65-F5344CB8AC3E}">
        <p14:creationId xmlns:p14="http://schemas.microsoft.com/office/powerpoint/2010/main" val="161395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Endian-ness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When a multi-byte value, like an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/>
              <a:t>, is stored in memory, there are options for deciding how to organize the bytes physically: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914400" y="1456267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89349210</a:t>
            </a: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3200" y="14478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0000 0101 0101 0011 0101 1100 0101 1010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1000" y="21336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Above, we organize the bytes from left-to-right, with the byte corresponding to the highest powers of two on the left and the byte corresponding to the lowest powers of two on the right.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But in memory there's no left or right.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Instead, each byte is stored at a specific address in memory, and so the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int32_t</a:t>
            </a:r>
            <a:r>
              <a:rPr lang="en-US" sz="1800" dirty="0" smtClean="0"/>
              <a:t> value will occupy four consecutive addresses.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So, do we put the high-order byte at the low address? or at the high address:? or…?</a:t>
            </a:r>
          </a:p>
        </p:txBody>
      </p:sp>
    </p:spTree>
    <p:extLst>
      <p:ext uri="{BB962C8B-B14F-4D97-AF65-F5344CB8AC3E}">
        <p14:creationId xmlns:p14="http://schemas.microsoft.com/office/powerpoint/2010/main" val="4057112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</a:t>
            </a:r>
            <a:r>
              <a:rPr lang="en-US" baseline="0" dirty="0" smtClean="0"/>
              <a:t>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But how does this really work?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0011 1101       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1111 1111 1111 1111 1111 1111 1111 1000       mask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221468"/>
            <a:ext cx="86106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Bitwise AND applied to </a:t>
            </a:r>
            <a:r>
              <a:rPr lang="en-US" sz="1800" i="1" dirty="0" smtClean="0"/>
              <a:t>N</a:t>
            </a:r>
            <a:r>
              <a:rPr lang="en-US" sz="1800" dirty="0" smtClean="0"/>
              <a:t> with the right "mask" will wipe out the low bits.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Put 1's where you want to copy existing bits in </a:t>
            </a:r>
            <a:r>
              <a:rPr lang="en-US" sz="1800" i="1" dirty="0" smtClean="0"/>
              <a:t>N</a:t>
            </a:r>
            <a:r>
              <a:rPr lang="en-US" sz="1800" dirty="0" smtClean="0"/>
              <a:t> and 0's where you want to clear bits.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Of course, that yields this: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3962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0000 0000 0000 0000 0000 0000 0011 1000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1000" y="44958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We could shift this result right by 3 bits (remember we're dividing by 2</a:t>
            </a:r>
            <a:r>
              <a:rPr lang="en-US" sz="1800" baseline="30000" dirty="0" smtClean="0"/>
              <a:t>3</a:t>
            </a:r>
            <a:r>
              <a:rPr lang="en-US" sz="1800" dirty="0" smtClean="0"/>
              <a:t>), but it would have been just as easy (and more efficient) to just shift the original representation of N: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5345668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q = N &gt;&gt; 3;</a:t>
            </a:r>
          </a:p>
        </p:txBody>
      </p:sp>
    </p:spTree>
    <p:extLst>
      <p:ext uri="{BB962C8B-B14F-4D97-AF65-F5344CB8AC3E}">
        <p14:creationId xmlns:p14="http://schemas.microsoft.com/office/powerpoint/2010/main" val="299339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Example: Integer</a:t>
            </a:r>
            <a:r>
              <a:rPr lang="en-US" baseline="0" dirty="0" smtClean="0"/>
              <a:t> Division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What about the remainder?  Use a different mask: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0011 1101       N</a:t>
            </a:r>
          </a:p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 0000 0000 0000 0000 0000 0000 0000 0111       mask</a:t>
            </a: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81000" y="2221468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Of course, that yields this: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33400" y="28194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0000 0000 0000 0000 0000 0000 0000 0101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81000" y="3505200"/>
            <a:ext cx="86106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So in C: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33400" y="3886200"/>
            <a:ext cx="807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r = N &amp; mask;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1000" y="4583668"/>
            <a:ext cx="86106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693738" indent="-693738">
              <a:defRPr/>
            </a:pPr>
            <a:r>
              <a:rPr lang="en-US" sz="1800" dirty="0" smtClean="0"/>
              <a:t>QTP:	how do we form the mask if we're given the divisor, and we know it's a power of 2, but we do not know what power of 2 it is?</a:t>
            </a:r>
          </a:p>
          <a:p>
            <a:pPr marL="693738" indent="-693738">
              <a:defRPr/>
            </a:pPr>
            <a:endParaRPr lang="en-US" sz="1800" dirty="0"/>
          </a:p>
          <a:p>
            <a:pPr marL="693738" indent="-693738">
              <a:defRPr/>
            </a:pPr>
            <a:r>
              <a:rPr lang="en-US" sz="1800" dirty="0" smtClean="0"/>
              <a:t>Hint:	consider the relationship between the base-2 representations of 2</a:t>
            </a:r>
            <a:r>
              <a:rPr lang="en-US" sz="1800" i="1" baseline="30000" dirty="0" smtClean="0"/>
              <a:t>K</a:t>
            </a:r>
            <a:r>
              <a:rPr lang="en-US" sz="1800" dirty="0" smtClean="0"/>
              <a:t> and 2</a:t>
            </a:r>
            <a:r>
              <a:rPr lang="en-US" sz="1800" i="1" baseline="30000" dirty="0" smtClean="0"/>
              <a:t>K</a:t>
            </a:r>
            <a:r>
              <a:rPr lang="en-US" sz="1800" dirty="0" smtClean="0"/>
              <a:t>-1</a:t>
            </a:r>
          </a:p>
        </p:txBody>
      </p:sp>
    </p:spTree>
    <p:extLst>
      <p:ext uri="{BB962C8B-B14F-4D97-AF65-F5344CB8AC3E}">
        <p14:creationId xmlns:p14="http://schemas.microsoft.com/office/powerpoint/2010/main" val="415635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</a:t>
            </a:r>
            <a:r>
              <a:rPr lang="en-US" dirty="0" smtClean="0">
                <a:latin typeface="Arial" charset="0"/>
                <a:cs typeface="Arial" charset="0"/>
              </a:rPr>
              <a:t>Flipping Bytes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8382000" cy="3046988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flipBytes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N &amp; 0xFF00;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AND with 1111 1111 0000 </a:t>
            </a:r>
            <a:r>
              <a:rPr lang="en-US" sz="1600" b="1" dirty="0" smtClean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0000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&gt;&gt; 8;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shift hi byte to lower half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N = N &lt;&lt; 8;    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shift lo byte to upper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half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N = N |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hiByte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;     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combine the bytes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7823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</a:t>
            </a:r>
            <a:r>
              <a:rPr lang="en-US" dirty="0" smtClean="0">
                <a:latin typeface="Arial" charset="0"/>
                <a:cs typeface="Arial" charset="0"/>
              </a:rPr>
              <a:t>Summing Nybbles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8382000" cy="2554545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addNybbles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0x000F) +        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0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((N &amp; 0x00F0) &gt;&gt;  4) +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1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((N &amp; 0x0F00) &gt;&gt;  8) + 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2</a:t>
            </a:r>
          </a:p>
          <a:p>
            <a:endParaRPr lang="en-US" sz="16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      ((N &amp; 0xF000) &gt;&gt; 12) );   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// get </a:t>
            </a:r>
            <a:r>
              <a:rPr lang="en-US" sz="1600" b="1" dirty="0" err="1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nybble</a:t>
            </a:r>
            <a:r>
              <a:rPr lang="en-US" sz="1600" b="1" dirty="0">
                <a:solidFill>
                  <a:srgbClr val="008000"/>
                </a:solidFill>
                <a:latin typeface="Courier New" pitchFamily="49" charset="0"/>
                <a:cs typeface="Courier New" pitchFamily="49" charset="0"/>
              </a:rPr>
              <a:t> 3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803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Example: </a:t>
            </a:r>
            <a:r>
              <a:rPr lang="en-US" dirty="0" smtClean="0">
                <a:latin typeface="Arial" charset="0"/>
                <a:cs typeface="Arial" charset="0"/>
              </a:rPr>
              <a:t>Zeroing Selected Nybbles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15363" name="TextBox 1"/>
          <p:cNvSpPr txBox="1">
            <a:spLocks noChangeArrowheads="1"/>
          </p:cNvSpPr>
          <p:nvPr/>
        </p:nvSpPr>
        <p:spPr bwMode="auto">
          <a:xfrm>
            <a:off x="457200" y="762000"/>
            <a:ext cx="8382000" cy="5016758"/>
          </a:xfrm>
          <a:prstGeom prst="rect">
            <a:avLst/>
          </a:prstGeom>
          <a:solidFill>
            <a:srgbClr val="FFDEA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600" dirty="0" err="1">
                <a:latin typeface="Courier New" pitchFamily="49" charset="0"/>
                <a:cs typeface="Courier New" pitchFamily="49" charset="0"/>
              </a:rPr>
              <a:t>zeroOddNybbles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uint16_t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0x0001) != 0 )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0xFFF0;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0x0010) != 0 )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0xFF0F;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0x0100) != 0 )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0xF0FF;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( (N &amp; 0x1000) != 0 ) {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   N = N &amp; 0x0FFF;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}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600" b="1" dirty="0">
                <a:solidFill>
                  <a:srgbClr val="0033CC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1600" dirty="0">
                <a:latin typeface="Courier New" pitchFamily="49" charset="0"/>
                <a:cs typeface="Courier New" pitchFamily="49" charset="0"/>
              </a:rPr>
              <a:t> N;</a:t>
            </a:r>
          </a:p>
          <a:p>
            <a:r>
              <a:rPr lang="en-US" sz="160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95762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Endian-ness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62000" y="846667"/>
            <a:ext cx="152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89349210</a:t>
            </a:r>
            <a:r>
              <a:rPr lang="en-US" sz="1800" baseline="-25000" dirty="0" smtClean="0">
                <a:latin typeface="Courier New" pitchFamily="49" charset="0"/>
                <a:cs typeface="Courier New" pitchFamily="49" charset="0"/>
              </a:rPr>
              <a:t>10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743200" y="838200"/>
            <a:ext cx="563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0000 0101 0101 0011 0101 1100 0101 1010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381000" y="1295400"/>
            <a:ext cx="8610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On </a:t>
            </a:r>
            <a:r>
              <a:rPr lang="en-US" sz="1800" i="1" dirty="0" smtClean="0"/>
              <a:t>little-endian</a:t>
            </a:r>
            <a:r>
              <a:rPr lang="en-US" sz="1800" dirty="0" smtClean="0"/>
              <a:t> systems, the high-order byte is stored at the high address (and the low-order byte is stored at the low address):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0943284"/>
              </p:ext>
            </p:extLst>
          </p:nvPr>
        </p:nvGraphicFramePr>
        <p:xfrm>
          <a:off x="4267200" y="1965960"/>
          <a:ext cx="35052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6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high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address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0000 0101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0101 0011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0101 1100</a:t>
                      </a:r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>
                          <a:latin typeface="Courier New" pitchFamily="49" charset="0"/>
                          <a:cs typeface="Courier New" pitchFamily="49" charset="0"/>
                        </a:rPr>
                        <a:t>0101 1010</a:t>
                      </a:r>
                      <a:endParaRPr lang="en-US" dirty="0" smtClean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tx1"/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low address</a:t>
                      </a:r>
                      <a:endParaRPr lang="en-US" b="1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381000" y="4535269"/>
            <a:ext cx="86106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On </a:t>
            </a:r>
            <a:r>
              <a:rPr lang="en-US" sz="1800" i="1" dirty="0" smtClean="0"/>
              <a:t>big-endian</a:t>
            </a:r>
            <a:r>
              <a:rPr lang="en-US" sz="1800" dirty="0" smtClean="0"/>
              <a:t> systems, the high-order byte is stored at the low address (and the low-order byte is stored at the high address).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x86 systems generally use little-endian byte ordering.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The JVM generally uses big-endian byte ordering.</a:t>
            </a:r>
          </a:p>
        </p:txBody>
      </p:sp>
      <p:sp>
        <p:nvSpPr>
          <p:cNvPr id="9" name="TextBox 1"/>
          <p:cNvSpPr txBox="1">
            <a:spLocks noChangeArrowheads="1"/>
          </p:cNvSpPr>
          <p:nvPr/>
        </p:nvSpPr>
        <p:spPr bwMode="auto">
          <a:xfrm>
            <a:off x="381000" y="2401669"/>
            <a:ext cx="358140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Note that the bits within a byte are always stored in little-endian order, high-order bit first.</a:t>
            </a:r>
          </a:p>
        </p:txBody>
      </p:sp>
    </p:spTree>
    <p:extLst>
      <p:ext uri="{BB962C8B-B14F-4D97-AF65-F5344CB8AC3E}">
        <p14:creationId xmlns:p14="http://schemas.microsoft.com/office/powerpoint/2010/main" val="403458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/>
              <a:t>Endian-ness</a:t>
            </a:r>
            <a:endParaRPr lang="en-US" dirty="0"/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762000"/>
            <a:ext cx="8610600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In most situations, you don't need to consider the byte-ordering used on your system.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The compiler and other tools are system-specific and will adjust for the correct ordering.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But, if you view a memory dump, like a hex dump of a binary file, or if you examine the contents of memory via pointers, you must be aware of the particular byte-ordering that's used on your system.</a:t>
            </a:r>
          </a:p>
          <a:p>
            <a:pPr>
              <a:defRPr/>
            </a:pPr>
            <a:endParaRPr lang="en-US" sz="1800" dirty="0"/>
          </a:p>
          <a:p>
            <a:pPr>
              <a:defRPr/>
            </a:pPr>
            <a:r>
              <a:rPr lang="en-US" sz="1800" dirty="0" smtClean="0"/>
              <a:t>And, if you transfer some binary files created on a system using one byte-ordering to a system using the opposite byte-ordering, you will have to compensate for that.</a:t>
            </a:r>
          </a:p>
        </p:txBody>
      </p:sp>
    </p:spTree>
    <p:extLst>
      <p:ext uri="{BB962C8B-B14F-4D97-AF65-F5344CB8AC3E}">
        <p14:creationId xmlns:p14="http://schemas.microsoft.com/office/powerpoint/2010/main" val="239299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Shifts</a:t>
            </a:r>
          </a:p>
        </p:txBody>
      </p:sp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501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2000" dirty="0" smtClean="0"/>
              <a:t>You can shift the bits of a value to the left or the right by using the shift operators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&gt;&gt;</a:t>
            </a:r>
            <a:r>
              <a:rPr lang="en-US" sz="2000" dirty="0" smtClean="0"/>
              <a:t> and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&lt;&lt;</a:t>
            </a:r>
            <a:r>
              <a:rPr lang="en-US" sz="2000" dirty="0" smtClean="0"/>
              <a:t>.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Assuming the right operand is non-negative and no larger than the bit-width of the integer-valued left operand:</a:t>
            </a:r>
          </a:p>
          <a:p>
            <a:pPr>
              <a:defRPr/>
            </a:pPr>
            <a:endParaRPr lang="en-US" sz="2000" dirty="0" smtClean="0"/>
          </a:p>
          <a:p>
            <a:pPr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  &lt;&lt;  ER</a:t>
            </a:r>
          </a:p>
          <a:p>
            <a:pPr marL="1379538"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The bits of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000" dirty="0" smtClean="0">
                <a:latin typeface="+mn-lt"/>
                <a:cs typeface="Courier New" pitchFamily="49" charset="0"/>
              </a:rPr>
              <a:t> are shifted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ER</a:t>
            </a:r>
            <a:r>
              <a:rPr lang="en-US" sz="2000" dirty="0" smtClean="0">
                <a:latin typeface="+mn-lt"/>
                <a:cs typeface="Courier New" pitchFamily="49" charset="0"/>
              </a:rPr>
              <a:t> positions to the left; </a:t>
            </a:r>
          </a:p>
          <a:p>
            <a:pPr marL="1379538"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zeros fill the vacated positions on the right;</a:t>
            </a:r>
          </a:p>
          <a:p>
            <a:pPr marL="1379538">
              <a:defRPr/>
            </a:pPr>
            <a:r>
              <a:rPr lang="en-US" sz="2000" dirty="0" smtClean="0">
                <a:latin typeface="+mn-lt"/>
                <a:cs typeface="Courier New" pitchFamily="49" charset="0"/>
              </a:rPr>
              <a:t>the resulting value is returned.</a:t>
            </a:r>
          </a:p>
          <a:p>
            <a:pPr marL="1379538">
              <a:defRPr/>
            </a:pPr>
            <a:endParaRPr lang="en-US" sz="20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2000" dirty="0" smtClean="0"/>
              <a:t>	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  &gt;&gt;  ER</a:t>
            </a:r>
          </a:p>
          <a:p>
            <a:pPr marL="1379538">
              <a:defRPr/>
            </a:pPr>
            <a:r>
              <a:rPr lang="en-US" sz="2000" dirty="0" smtClean="0"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000" dirty="0" smtClean="0">
                <a:cs typeface="Courier New" pitchFamily="49" charset="0"/>
              </a:rPr>
              <a:t> is unsigned, or signed and non-negative, returns the value of the integer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 / 2</a:t>
            </a:r>
            <a:r>
              <a:rPr lang="en-US" sz="2000" baseline="30000" dirty="0" smtClean="0">
                <a:latin typeface="Courier New" pitchFamily="49" charset="0"/>
                <a:cs typeface="Courier New" pitchFamily="49" charset="0"/>
              </a:rPr>
              <a:t>ER</a:t>
            </a:r>
            <a:r>
              <a:rPr lang="en-US" sz="2000" dirty="0" smtClean="0">
                <a:cs typeface="Courier New" pitchFamily="49" charset="0"/>
              </a:rPr>
              <a:t>; </a:t>
            </a:r>
          </a:p>
          <a:p>
            <a:pPr marL="1379538">
              <a:defRPr/>
            </a:pPr>
            <a:r>
              <a:rPr lang="en-US" sz="2000" dirty="0" smtClean="0">
                <a:cs typeface="Courier New" pitchFamily="49" charset="0"/>
              </a:rPr>
              <a:t>if </a:t>
            </a:r>
            <a:r>
              <a:rPr lang="en-US" sz="2000" dirty="0" smtClean="0">
                <a:latin typeface="Courier New" pitchFamily="49" charset="0"/>
                <a:cs typeface="Courier New" pitchFamily="49" charset="0"/>
              </a:rPr>
              <a:t>EL</a:t>
            </a:r>
            <a:r>
              <a:rPr lang="en-US" sz="2000" dirty="0" smtClean="0">
                <a:cs typeface="Courier New" pitchFamily="49" charset="0"/>
              </a:rPr>
              <a:t> is signed and negative, the result is implementation-dependent.</a:t>
            </a:r>
          </a:p>
          <a:p>
            <a:pPr marL="1379538">
              <a:defRPr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0487" tIns="44450" rIns="90487" bIns="44450"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Shifts with </a:t>
            </a:r>
            <a:r>
              <a:rPr lang="en-US" altLang="en-US" dirty="0" err="1" smtClean="0">
                <a:latin typeface="Arial" charset="0"/>
                <a:cs typeface="Arial" charset="0"/>
              </a:rPr>
              <a:t>gcc</a:t>
            </a:r>
            <a:endParaRPr lang="en-US" altLang="en-US" dirty="0" smtClean="0">
              <a:latin typeface="Arial" charset="0"/>
              <a:cs typeface="Arial" charset="0"/>
            </a:endParaRPr>
          </a:p>
        </p:txBody>
      </p:sp>
      <p:sp>
        <p:nvSpPr>
          <p:cNvPr id="4099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/>
              <a:t>Suppose that we have the following variables:</a:t>
            </a:r>
          </a:p>
          <a:p>
            <a:endParaRPr lang="en-US" sz="1800"/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int32_t X = 24061; // 00000000 00000000 01011101 11111101</a:t>
            </a: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int32_t Y =   -39; // 11111111 11111111 11111111 11011001</a:t>
            </a:r>
          </a:p>
          <a:p>
            <a:endParaRPr lang="en-US" sz="1800"/>
          </a:p>
          <a:p>
            <a:r>
              <a:rPr lang="en-US" sz="1800"/>
              <a:t>A little experimentation with </a:t>
            </a:r>
            <a:r>
              <a:rPr lang="en-US" sz="1800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/>
              <a:t> verifies that:</a:t>
            </a:r>
          </a:p>
          <a:p>
            <a:endParaRPr lang="en-US" sz="1800"/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X &lt;&lt;  5  --&gt;  00000000 00001011 10111111 10100000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X &gt;&gt;  5  --&gt;  00000000 00000000 00000010 11101111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Y &lt;&lt; 10  --&gt;  11111111 11111111 01100100 00000000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  <a:p>
            <a:r>
              <a:rPr lang="en-US" sz="1800">
                <a:latin typeface="Courier New" pitchFamily="49" charset="0"/>
                <a:cs typeface="Courier New" pitchFamily="49" charset="0"/>
              </a:rPr>
              <a:t>   Y &gt;&gt;  4  --&gt;  11111111 11111111 11111111 11111101</a:t>
            </a:r>
          </a:p>
          <a:p>
            <a:endParaRPr lang="en-US" sz="180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Shifting and Arithmetic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12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4246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dirty="0"/>
              <a:t>Suppose again that we have the following variables:</a:t>
            </a:r>
          </a:p>
          <a:p>
            <a:endParaRPr lang="en-US" sz="1800" dirty="0"/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int32_t X = 24061; // 00000000 00000000 01011101 11111101</a:t>
            </a: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int32_t Y =   -39; // 11111111 11111111 11111111 11011001</a:t>
            </a:r>
          </a:p>
          <a:p>
            <a:endParaRPr lang="en-US" sz="1800" dirty="0"/>
          </a:p>
          <a:p>
            <a:r>
              <a:rPr lang="en-US" sz="1800" dirty="0"/>
              <a:t>A little experimentation with </a:t>
            </a:r>
            <a:r>
              <a:rPr lang="en-US" sz="1800" dirty="0" err="1">
                <a:latin typeface="Courier New" pitchFamily="49" charset="0"/>
                <a:cs typeface="Courier New" pitchFamily="49" charset="0"/>
              </a:rPr>
              <a:t>gcc</a:t>
            </a:r>
            <a:r>
              <a:rPr lang="en-US" sz="1800" dirty="0"/>
              <a:t> verifies that:</a:t>
            </a:r>
          </a:p>
          <a:p>
            <a:endParaRPr lang="en-US" sz="1800" dirty="0"/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X &lt;&lt;  5  --&gt;  769952 == 24061 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OK</a:t>
            </a:r>
            <a:endParaRPr lang="en-US" sz="1800" baseline="300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X &gt;&gt;  5  --&gt;     751 == 24061 /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5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OK</a:t>
            </a:r>
            <a:endParaRPr lang="en-US" sz="1800" baseline="300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Y &lt;&lt; 10  --&gt;  -39936 == -39 *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10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	OK</a:t>
            </a:r>
            <a:endParaRPr lang="en-US" sz="1800" baseline="300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1800" dirty="0">
                <a:latin typeface="Courier New" pitchFamily="49" charset="0"/>
                <a:cs typeface="Courier New" pitchFamily="49" charset="0"/>
              </a:rPr>
              <a:t>   Y &gt;&gt;  4  --&gt;      -3 == -39 /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1800" baseline="30000" dirty="0" smtClean="0">
                <a:latin typeface="Courier New" pitchFamily="49" charset="0"/>
                <a:cs typeface="Courier New" pitchFamily="49" charset="0"/>
              </a:rPr>
              <a:t>4	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?</a:t>
            </a:r>
            <a:endParaRPr lang="en-US" sz="1800" dirty="0">
              <a:latin typeface="Courier New" pitchFamily="49" charset="0"/>
              <a:cs typeface="Courier New" pitchFamily="49" charset="0"/>
            </a:endParaRPr>
          </a:p>
          <a:p>
            <a:endParaRPr lang="en-US" sz="1800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Complement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14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Logical complement (logical negation) is defined by the following table: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X   ~X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In C, the bitwise complement (negation) operation is represented by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~</a:t>
            </a:r>
            <a:r>
              <a:rPr lang="en-US" sz="1800" dirty="0" smtClean="0">
                <a:latin typeface="+mn-lt"/>
                <a:cs typeface="Courier New" pitchFamily="49" charset="0"/>
              </a:rPr>
              <a:t>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Again, this operator is normally applied to multi-bit operands of Standard 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>
                <a:latin typeface="Arial" charset="0"/>
                <a:cs typeface="Arial" charset="0"/>
              </a:rPr>
              <a:t>Bitwise AND </a:t>
            </a:r>
            <a:r>
              <a:rPr lang="en-US" altLang="en-US" dirty="0" err="1" smtClean="0">
                <a:latin typeface="Arial" charset="0"/>
                <a:cs typeface="Arial" charset="0"/>
              </a:rPr>
              <a:t>and</a:t>
            </a:r>
            <a:r>
              <a:rPr lang="en-US" altLang="en-US" dirty="0" smtClean="0">
                <a:latin typeface="Arial" charset="0"/>
                <a:cs typeface="Arial" charset="0"/>
              </a:rPr>
              <a:t> OR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3" name="TextBox 1"/>
          <p:cNvSpPr txBox="1">
            <a:spLocks noChangeArrowheads="1"/>
          </p:cNvSpPr>
          <p:nvPr/>
        </p:nvSpPr>
        <p:spPr bwMode="auto">
          <a:xfrm>
            <a:off x="381000" y="685800"/>
            <a:ext cx="8610600" cy="3694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dirty="0" smtClean="0"/>
              <a:t>Logical AND </a:t>
            </a:r>
            <a:r>
              <a:rPr lang="en-US" sz="1800" dirty="0" err="1" smtClean="0"/>
              <a:t>and</a:t>
            </a:r>
            <a:r>
              <a:rPr lang="en-US" sz="1800" dirty="0" smtClean="0"/>
              <a:t> OR are defined by the following tables:</a:t>
            </a:r>
          </a:p>
          <a:p>
            <a:pPr>
              <a:defRPr/>
            </a:pPr>
            <a:endParaRPr lang="en-US" sz="1800" dirty="0" smtClean="0">
              <a:latin typeface="Courier New" pitchFamily="49" charset="0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X   Y   X AND Y   X OR Y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------------------------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0   0      0         0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0   1      0         1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1   0      0         1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1   1      1         1</a:t>
            </a:r>
          </a:p>
          <a:p>
            <a:pPr>
              <a:defRPr/>
            </a:pP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    ------------------------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In C, these bitwise operations are represented by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1800" dirty="0" smtClean="0">
                <a:latin typeface="+mn-lt"/>
                <a:cs typeface="Courier New" pitchFamily="49" charset="0"/>
              </a:rPr>
              <a:t> and </a:t>
            </a:r>
            <a:r>
              <a:rPr lang="en-US" sz="1800" dirty="0" smtClean="0">
                <a:latin typeface="Courier New" pitchFamily="49" charset="0"/>
                <a:cs typeface="Courier New" pitchFamily="49" charset="0"/>
              </a:rPr>
              <a:t>|</a:t>
            </a:r>
            <a:r>
              <a:rPr lang="en-US" sz="1800" dirty="0" smtClean="0">
                <a:latin typeface="+mn-lt"/>
                <a:cs typeface="Courier New" pitchFamily="49" charset="0"/>
              </a:rPr>
              <a:t>, respectively.</a:t>
            </a:r>
          </a:p>
          <a:p>
            <a:pPr>
              <a:defRPr/>
            </a:pPr>
            <a:endParaRPr lang="en-US" sz="1800" dirty="0" smtClean="0">
              <a:latin typeface="+mn-lt"/>
              <a:cs typeface="Courier New" pitchFamily="49" charset="0"/>
            </a:endParaRPr>
          </a:p>
          <a:p>
            <a:pPr>
              <a:defRPr/>
            </a:pPr>
            <a:r>
              <a:rPr lang="en-US" sz="1800" dirty="0" smtClean="0">
                <a:latin typeface="+mn-lt"/>
                <a:cs typeface="Courier New" pitchFamily="49" charset="0"/>
              </a:rPr>
              <a:t>Normally, though, the operators are applied to multi-bit operands of Standard C types.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essional">
  <a:themeElements>
    <a:clrScheme name="Professional 3">
      <a:dk1>
        <a:srgbClr val="000000"/>
      </a:dk1>
      <a:lt1>
        <a:srgbClr val="FFFFFF"/>
      </a:lt1>
      <a:dk2>
        <a:srgbClr val="000000"/>
      </a:dk2>
      <a:lt2>
        <a:srgbClr val="B2B2B2"/>
      </a:lt2>
      <a:accent1>
        <a:srgbClr val="EAEAEA"/>
      </a:accent1>
      <a:accent2>
        <a:srgbClr val="5F5F5F"/>
      </a:accent2>
      <a:accent3>
        <a:srgbClr val="FFFFFF"/>
      </a:accent3>
      <a:accent4>
        <a:srgbClr val="000000"/>
      </a:accent4>
      <a:accent5>
        <a:srgbClr val="F3F3F3"/>
      </a:accent5>
      <a:accent6>
        <a:srgbClr val="555555"/>
      </a:accent6>
      <a:hlink>
        <a:srgbClr val="969696"/>
      </a:hlink>
      <a:folHlink>
        <a:srgbClr val="CBCBCB"/>
      </a:folHlink>
    </a:clrScheme>
    <a:fontScheme name="Professional">
      <a:majorFont>
        <a:latin typeface="Helvetica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25400" cap="flat" cmpd="sng" algn="ctr">
          <a:solidFill>
            <a:srgbClr val="0070C0"/>
          </a:solidFill>
          <a:prstDash val="solid"/>
          <a:round/>
          <a:headEnd type="none" w="med" len="med"/>
          <a:tailEnd type="stealth" w="lg" len="lg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sz="1800" dirty="0" smtClean="0"/>
        </a:defPPr>
      </a:lstStyle>
    </a:txDef>
  </a:objectDefaults>
  <a:extraClrSchemeLst>
    <a:extraClrScheme>
      <a:clrScheme name="Professional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6600FF"/>
        </a:accent1>
        <a:accent2>
          <a:srgbClr val="CC00FF"/>
        </a:accent2>
        <a:accent3>
          <a:srgbClr val="FFFFFF"/>
        </a:accent3>
        <a:accent4>
          <a:srgbClr val="000000"/>
        </a:accent4>
        <a:accent5>
          <a:srgbClr val="B8AAFF"/>
        </a:accent5>
        <a:accent6>
          <a:srgbClr val="B900E7"/>
        </a:accent6>
        <a:hlink>
          <a:srgbClr val="00CC99"/>
        </a:hlink>
        <a:folHlink>
          <a:srgbClr val="0099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2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FF99CC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3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essional 4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FF0033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AAAD"/>
        </a:accent5>
        <a:accent6>
          <a:srgbClr val="B95C00"/>
        </a:accent6>
        <a:hlink>
          <a:srgbClr val="999933"/>
        </a:hlink>
        <a:folHlink>
          <a:srgbClr val="A50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SkyWalker:Applications:Microsoft Office:Microsoft Office 98:Templates:Presentation Designs:Professional</Template>
  <TotalTime>1359</TotalTime>
  <Words>2125</Words>
  <Application>Microsoft Office PowerPoint</Application>
  <PresentationFormat>Overhead</PresentationFormat>
  <Paragraphs>346</Paragraphs>
  <Slides>24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Courier New</vt:lpstr>
      <vt:lpstr>Helvetica</vt:lpstr>
      <vt:lpstr>Monotype Sorts</vt:lpstr>
      <vt:lpstr>Times New Roman</vt:lpstr>
      <vt:lpstr>Professional</vt:lpstr>
      <vt:lpstr>Equation</vt:lpstr>
      <vt:lpstr>Bitwise Operations</vt:lpstr>
      <vt:lpstr>Endian-ness</vt:lpstr>
      <vt:lpstr>Endian-ness</vt:lpstr>
      <vt:lpstr>Endian-ness</vt:lpstr>
      <vt:lpstr>Bitwise Shifts</vt:lpstr>
      <vt:lpstr>Bitwise Shifts with gcc</vt:lpstr>
      <vt:lpstr>Shifting and Arithmetic</vt:lpstr>
      <vt:lpstr>Bitwise Complement</vt:lpstr>
      <vt:lpstr>Bitwise AND and OR</vt:lpstr>
      <vt:lpstr>Bitwise XOR</vt:lpstr>
      <vt:lpstr>Bitmasks</vt:lpstr>
      <vt:lpstr>Example: Clearing a Bit</vt:lpstr>
      <vt:lpstr>Example: Printing the Bits of a Byte</vt:lpstr>
      <vt:lpstr>Example: Details</vt:lpstr>
      <vt:lpstr>Example: Details</vt:lpstr>
      <vt:lpstr>Example: Details</vt:lpstr>
      <vt:lpstr>Example: Printing the Bits with Pointers</vt:lpstr>
      <vt:lpstr>Example: Integer Division</vt:lpstr>
      <vt:lpstr>Example: Integer Division</vt:lpstr>
      <vt:lpstr>Example: Integer Division</vt:lpstr>
      <vt:lpstr>Example: Integer Division</vt:lpstr>
      <vt:lpstr>Example: Flipping Bytes</vt:lpstr>
      <vt:lpstr>Example: Summing Nybbles</vt:lpstr>
      <vt:lpstr>Example: Zeroing Selected Nybbles</vt:lpstr>
    </vt:vector>
  </TitlesOfParts>
  <Company>Computer Science  VA TECH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William D McQuain;Dwight Barnette</dc:creator>
  <cp:lastModifiedBy>William D McQuain</cp:lastModifiedBy>
  <cp:revision>123</cp:revision>
  <cp:lastPrinted>1998-08-23T21:44:04Z</cp:lastPrinted>
  <dcterms:created xsi:type="dcterms:W3CDTF">1998-08-05T19:51:03Z</dcterms:created>
  <dcterms:modified xsi:type="dcterms:W3CDTF">2018-03-13T17:22:35Z</dcterms:modified>
</cp:coreProperties>
</file>