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6"/>
  </p:notesMasterIdLst>
  <p:handoutMasterIdLst>
    <p:handoutMasterId r:id="rId17"/>
  </p:handoutMasterIdLst>
  <p:sldIdLst>
    <p:sldId id="260" r:id="rId2"/>
    <p:sldId id="266" r:id="rId3"/>
    <p:sldId id="272" r:id="rId4"/>
    <p:sldId id="271" r:id="rId5"/>
    <p:sldId id="270" r:id="rId6"/>
    <p:sldId id="269" r:id="rId7"/>
    <p:sldId id="273" r:id="rId8"/>
    <p:sldId id="277" r:id="rId9"/>
    <p:sldId id="279" r:id="rId10"/>
    <p:sldId id="268" r:id="rId11"/>
    <p:sldId id="274" r:id="rId12"/>
    <p:sldId id="275" r:id="rId13"/>
    <p:sldId id="276" r:id="rId14"/>
    <p:sldId id="265" r:id="rId15"/>
  </p:sldIdLst>
  <p:sldSz cx="9144000" cy="6858000" type="overhead"/>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660000"/>
    <a:srgbClr val="66CCFF"/>
    <a:srgbClr val="FF3300"/>
    <a:srgbClr val="990033"/>
    <a:srgbClr val="800000"/>
    <a:srgbClr val="9900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92" autoAdjust="0"/>
    <p:restoredTop sz="86355" autoAdjust="0"/>
  </p:normalViewPr>
  <p:slideViewPr>
    <p:cSldViewPr>
      <p:cViewPr varScale="1">
        <p:scale>
          <a:sx n="83" d="100"/>
          <a:sy n="83" d="100"/>
        </p:scale>
        <p:origin x="-494"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038" y="2034"/>
      </p:cViewPr>
      <p:guideLst>
        <p:guide orient="horz" pos="3023"/>
        <p:guide pos="230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1"/>
            <a:ext cx="3197119" cy="500808"/>
          </a:xfrm>
          <a:prstGeom prst="rect">
            <a:avLst/>
          </a:prstGeom>
          <a:noFill/>
          <a:ln w="9525">
            <a:noFill/>
            <a:miter lim="800000"/>
            <a:headEnd/>
            <a:tailEnd/>
          </a:ln>
          <a:effectLst/>
        </p:spPr>
        <p:txBody>
          <a:bodyPr vert="horz" wrap="square" lIns="91586" tIns="45793" rIns="91586" bIns="45793" numCol="1" anchor="t" anchorCtr="0" compatLnSpc="1">
            <a:prstTxWarp prst="textNoShape">
              <a:avLst/>
            </a:prstTxWarp>
          </a:bodyPr>
          <a:lstStyle>
            <a:lvl1pPr>
              <a:defRPr sz="1000"/>
            </a:lvl1pPr>
          </a:lstStyle>
          <a:p>
            <a:pPr>
              <a:defRPr/>
            </a:pPr>
            <a:r>
              <a:rPr lang="en-US"/>
              <a:t>CS 2606 Data Structure and OO </a:t>
            </a:r>
            <a:r>
              <a:rPr lang="en-US" err="1"/>
              <a:t>Devel</a:t>
            </a:r>
            <a:r>
              <a:rPr lang="en-US"/>
              <a:t> II</a:t>
            </a:r>
          </a:p>
        </p:txBody>
      </p:sp>
      <p:sp>
        <p:nvSpPr>
          <p:cNvPr id="26627" name="Rectangle 3"/>
          <p:cNvSpPr>
            <a:spLocks noGrp="1" noChangeArrowheads="1"/>
          </p:cNvSpPr>
          <p:nvPr>
            <p:ph type="dt" sz="quarter" idx="1"/>
          </p:nvPr>
        </p:nvSpPr>
        <p:spPr bwMode="auto">
          <a:xfrm>
            <a:off x="4127625" y="1"/>
            <a:ext cx="3198709" cy="500808"/>
          </a:xfrm>
          <a:prstGeom prst="rect">
            <a:avLst/>
          </a:prstGeom>
          <a:noFill/>
          <a:ln w="9525">
            <a:noFill/>
            <a:miter lim="800000"/>
            <a:headEnd/>
            <a:tailEnd/>
          </a:ln>
          <a:effectLst/>
        </p:spPr>
        <p:txBody>
          <a:bodyPr vert="horz" wrap="square" lIns="91586" tIns="45793" rIns="91586" bIns="45793" numCol="1" anchor="t" anchorCtr="0" compatLnSpc="1">
            <a:prstTxWarp prst="textNoShape">
              <a:avLst/>
            </a:prstTxWarp>
          </a:bodyPr>
          <a:lstStyle>
            <a:lvl1pPr algn="r">
              <a:defRPr sz="1000"/>
            </a:lvl1pPr>
          </a:lstStyle>
          <a:p>
            <a:pPr>
              <a:defRPr/>
            </a:pPr>
            <a:endParaRPr lang="en-US"/>
          </a:p>
        </p:txBody>
      </p:sp>
      <p:sp>
        <p:nvSpPr>
          <p:cNvPr id="26628" name="Rectangle 4"/>
          <p:cNvSpPr>
            <a:spLocks noGrp="1" noChangeArrowheads="1"/>
          </p:cNvSpPr>
          <p:nvPr>
            <p:ph type="ftr" sz="quarter" idx="2"/>
          </p:nvPr>
        </p:nvSpPr>
        <p:spPr bwMode="auto">
          <a:xfrm>
            <a:off x="1" y="9119471"/>
            <a:ext cx="3197119" cy="500808"/>
          </a:xfrm>
          <a:prstGeom prst="rect">
            <a:avLst/>
          </a:prstGeom>
          <a:noFill/>
          <a:ln w="9525">
            <a:noFill/>
            <a:miter lim="800000"/>
            <a:headEnd/>
            <a:tailEnd/>
          </a:ln>
          <a:effectLst/>
        </p:spPr>
        <p:txBody>
          <a:bodyPr vert="horz" wrap="square" lIns="91586" tIns="45793" rIns="91586" bIns="45793" numCol="1" anchor="b" anchorCtr="0" compatLnSpc="1">
            <a:prstTxWarp prst="textNoShape">
              <a:avLst/>
            </a:prstTxWarp>
          </a:bodyPr>
          <a:lstStyle>
            <a:lvl1pPr>
              <a:defRPr sz="1000"/>
            </a:lvl1pPr>
          </a:lstStyle>
          <a:p>
            <a:pPr>
              <a:defRPr/>
            </a:pPr>
            <a:r>
              <a:rPr lang="en-US"/>
              <a:t>©William D </a:t>
            </a:r>
            <a:r>
              <a:rPr lang="en-US" err="1"/>
              <a:t>McQuain</a:t>
            </a:r>
            <a:r>
              <a:rPr lang="en-US"/>
              <a:t>, 2001-2008</a:t>
            </a:r>
          </a:p>
        </p:txBody>
      </p:sp>
      <p:sp>
        <p:nvSpPr>
          <p:cNvPr id="26629" name="Rectangle 5"/>
          <p:cNvSpPr>
            <a:spLocks noGrp="1" noChangeArrowheads="1"/>
          </p:cNvSpPr>
          <p:nvPr>
            <p:ph type="sldNum" sz="quarter" idx="3"/>
          </p:nvPr>
        </p:nvSpPr>
        <p:spPr bwMode="auto">
          <a:xfrm>
            <a:off x="4127625" y="9119471"/>
            <a:ext cx="3198709" cy="500808"/>
          </a:xfrm>
          <a:prstGeom prst="rect">
            <a:avLst/>
          </a:prstGeom>
          <a:noFill/>
          <a:ln w="9525">
            <a:noFill/>
            <a:miter lim="800000"/>
            <a:headEnd/>
            <a:tailEnd/>
          </a:ln>
          <a:effectLst/>
        </p:spPr>
        <p:txBody>
          <a:bodyPr vert="horz" wrap="square" lIns="91586" tIns="45793" rIns="91586" bIns="45793" numCol="1" anchor="b" anchorCtr="0" compatLnSpc="1">
            <a:prstTxWarp prst="textNoShape">
              <a:avLst/>
            </a:prstTxWarp>
          </a:bodyPr>
          <a:lstStyle>
            <a:lvl1pPr algn="r">
              <a:defRPr sz="1000"/>
            </a:lvl1pPr>
          </a:lstStyle>
          <a:p>
            <a:pPr>
              <a:defRPr/>
            </a:pPr>
            <a:fld id="{F4808D02-4832-4F5E-B69A-3FD6763FBBCB}" type="slidenum">
              <a:rPr lang="en-US"/>
              <a:pPr>
                <a:defRPr/>
              </a:pPr>
              <a:t>‹#›</a:t>
            </a:fld>
            <a:endParaRPr lang="en-US"/>
          </a:p>
        </p:txBody>
      </p:sp>
    </p:spTree>
    <p:extLst>
      <p:ext uri="{BB962C8B-B14F-4D97-AF65-F5344CB8AC3E}">
        <p14:creationId xmlns:p14="http://schemas.microsoft.com/office/powerpoint/2010/main" val="1713793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1"/>
            <a:ext cx="3170079" cy="480139"/>
          </a:xfrm>
          <a:prstGeom prst="rect">
            <a:avLst/>
          </a:prstGeom>
          <a:noFill/>
          <a:ln w="9525">
            <a:noFill/>
            <a:miter lim="800000"/>
            <a:headEnd/>
            <a:tailEnd/>
          </a:ln>
          <a:effectLst/>
        </p:spPr>
        <p:txBody>
          <a:bodyPr vert="horz" wrap="square" lIns="96651" tIns="48325" rIns="96651" bIns="48325" numCol="1" anchor="t" anchorCtr="0" compatLnSpc="1">
            <a:prstTxWarp prst="textNoShape">
              <a:avLst/>
            </a:prstTxWarp>
          </a:bodyPr>
          <a:lstStyle>
            <a:lvl1pPr defTabSz="966744">
              <a:defRPr sz="1000"/>
            </a:lvl1pPr>
          </a:lstStyle>
          <a:p>
            <a:pPr>
              <a:defRPr/>
            </a:pPr>
            <a:endParaRPr lang="en-US" altLang="en-US"/>
          </a:p>
        </p:txBody>
      </p:sp>
      <p:sp>
        <p:nvSpPr>
          <p:cNvPr id="8195" name="Rectangle 3"/>
          <p:cNvSpPr>
            <a:spLocks noGrp="1" noChangeArrowheads="1"/>
          </p:cNvSpPr>
          <p:nvPr>
            <p:ph type="dt" idx="1"/>
          </p:nvPr>
        </p:nvSpPr>
        <p:spPr bwMode="auto">
          <a:xfrm>
            <a:off x="4145121" y="1"/>
            <a:ext cx="3170079" cy="480139"/>
          </a:xfrm>
          <a:prstGeom prst="rect">
            <a:avLst/>
          </a:prstGeom>
          <a:noFill/>
          <a:ln w="9525">
            <a:noFill/>
            <a:miter lim="800000"/>
            <a:headEnd/>
            <a:tailEnd/>
          </a:ln>
          <a:effectLst/>
        </p:spPr>
        <p:txBody>
          <a:bodyPr vert="horz" wrap="square" lIns="96651" tIns="48325" rIns="96651" bIns="48325" numCol="1" anchor="t" anchorCtr="0" compatLnSpc="1">
            <a:prstTxWarp prst="textNoShape">
              <a:avLst/>
            </a:prstTxWarp>
          </a:bodyPr>
          <a:lstStyle>
            <a:lvl1pPr algn="r" defTabSz="966744">
              <a:defRPr sz="1000"/>
            </a:lvl1pPr>
          </a:lstStyle>
          <a:p>
            <a:pPr>
              <a:defRPr/>
            </a:pPr>
            <a:endParaRPr lang="en-US" altLang="en-US"/>
          </a:p>
        </p:txBody>
      </p:sp>
      <p:sp>
        <p:nvSpPr>
          <p:cNvPr id="14340" name="Rectangle 4"/>
          <p:cNvSpPr>
            <a:spLocks noGrp="1" noRot="1" noChangeAspect="1" noChangeArrowheads="1" noTextEdit="1"/>
          </p:cNvSpPr>
          <p:nvPr>
            <p:ph type="sldImg" idx="2"/>
          </p:nvPr>
        </p:nvSpPr>
        <p:spPr bwMode="auto">
          <a:xfrm>
            <a:off x="3416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100209" y="734518"/>
            <a:ext cx="4261234" cy="8184629"/>
          </a:xfrm>
          <a:prstGeom prst="rect">
            <a:avLst/>
          </a:prstGeom>
          <a:noFill/>
          <a:ln w="9525">
            <a:noFill/>
            <a:miter lim="800000"/>
            <a:headEnd/>
            <a:tailEnd/>
          </a:ln>
          <a:effectLst/>
        </p:spPr>
        <p:txBody>
          <a:bodyPr vert="horz" wrap="square" lIns="96651" tIns="48325" rIns="96651" bIns="48325"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8198" name="Rectangle 6"/>
          <p:cNvSpPr>
            <a:spLocks noGrp="1" noChangeArrowheads="1"/>
          </p:cNvSpPr>
          <p:nvPr>
            <p:ph type="ftr" sz="quarter" idx="4"/>
          </p:nvPr>
        </p:nvSpPr>
        <p:spPr bwMode="auto">
          <a:xfrm>
            <a:off x="0" y="9121061"/>
            <a:ext cx="3170079" cy="480139"/>
          </a:xfrm>
          <a:prstGeom prst="rect">
            <a:avLst/>
          </a:prstGeom>
          <a:noFill/>
          <a:ln w="9525">
            <a:noFill/>
            <a:miter lim="800000"/>
            <a:headEnd/>
            <a:tailEnd/>
          </a:ln>
          <a:effectLst/>
        </p:spPr>
        <p:txBody>
          <a:bodyPr vert="horz" wrap="square" lIns="96651" tIns="48325" rIns="96651" bIns="48325" numCol="1" anchor="b" anchorCtr="0" compatLnSpc="1">
            <a:prstTxWarp prst="textNoShape">
              <a:avLst/>
            </a:prstTxWarp>
          </a:bodyPr>
          <a:lstStyle>
            <a:lvl1pPr defTabSz="966744">
              <a:defRPr sz="1000"/>
            </a:lvl1pPr>
          </a:lstStyle>
          <a:p>
            <a:pPr>
              <a:defRPr/>
            </a:pPr>
            <a:endParaRPr lang="en-US" altLang="en-US"/>
          </a:p>
        </p:txBody>
      </p:sp>
      <p:sp>
        <p:nvSpPr>
          <p:cNvPr id="8199" name="Rectangle 7"/>
          <p:cNvSpPr>
            <a:spLocks noGrp="1" noChangeArrowheads="1"/>
          </p:cNvSpPr>
          <p:nvPr>
            <p:ph type="sldNum" sz="quarter" idx="5"/>
          </p:nvPr>
        </p:nvSpPr>
        <p:spPr bwMode="auto">
          <a:xfrm>
            <a:off x="4145121" y="9121061"/>
            <a:ext cx="3170079" cy="480139"/>
          </a:xfrm>
          <a:prstGeom prst="rect">
            <a:avLst/>
          </a:prstGeom>
          <a:noFill/>
          <a:ln w="9525">
            <a:noFill/>
            <a:miter lim="800000"/>
            <a:headEnd/>
            <a:tailEnd/>
          </a:ln>
          <a:effectLst/>
        </p:spPr>
        <p:txBody>
          <a:bodyPr vert="horz" wrap="square" lIns="96651" tIns="48325" rIns="96651" bIns="48325" numCol="1" anchor="b" anchorCtr="0" compatLnSpc="1">
            <a:prstTxWarp prst="textNoShape">
              <a:avLst/>
            </a:prstTxWarp>
          </a:bodyPr>
          <a:lstStyle>
            <a:lvl1pPr algn="r" defTabSz="966744">
              <a:defRPr sz="1000"/>
            </a:lvl1pPr>
          </a:lstStyle>
          <a:p>
            <a:pPr>
              <a:defRPr/>
            </a:pPr>
            <a:fld id="{8E8CC522-D1FA-4420-8712-2FDF48493516}" type="slidenum">
              <a:rPr lang="en-US" altLang="en-US"/>
              <a:pPr>
                <a:defRPr/>
              </a:pPr>
              <a:t>‹#›</a:t>
            </a:fld>
            <a:endParaRPr lang="en-US" altLang="en-US"/>
          </a:p>
        </p:txBody>
      </p:sp>
    </p:spTree>
    <p:extLst>
      <p:ext uri="{BB962C8B-B14F-4D97-AF65-F5344CB8AC3E}">
        <p14:creationId xmlns:p14="http://schemas.microsoft.com/office/powerpoint/2010/main" val="20084445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0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0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0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0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defTabSz="966605">
              <a:defRPr sz="2400">
                <a:solidFill>
                  <a:schemeClr val="tx1"/>
                </a:solidFill>
                <a:latin typeface="Times New Roman" pitchFamily="18" charset="0"/>
              </a:defRPr>
            </a:lvl1pPr>
            <a:lvl2pPr marL="744032" indent="-286166" defTabSz="966605">
              <a:defRPr sz="2400">
                <a:solidFill>
                  <a:schemeClr val="tx1"/>
                </a:solidFill>
                <a:latin typeface="Times New Roman" pitchFamily="18" charset="0"/>
              </a:defRPr>
            </a:lvl2pPr>
            <a:lvl3pPr marL="1144665" indent="-228933" defTabSz="966605">
              <a:defRPr sz="2400">
                <a:solidFill>
                  <a:schemeClr val="tx1"/>
                </a:solidFill>
                <a:latin typeface="Times New Roman" pitchFamily="18" charset="0"/>
              </a:defRPr>
            </a:lvl3pPr>
            <a:lvl4pPr marL="1602530" indent="-228933" defTabSz="966605">
              <a:defRPr sz="2400">
                <a:solidFill>
                  <a:schemeClr val="tx1"/>
                </a:solidFill>
                <a:latin typeface="Times New Roman" pitchFamily="18" charset="0"/>
              </a:defRPr>
            </a:lvl4pPr>
            <a:lvl5pPr marL="2060394" indent="-228933" defTabSz="966605">
              <a:defRPr sz="2400">
                <a:solidFill>
                  <a:schemeClr val="tx1"/>
                </a:solidFill>
                <a:latin typeface="Times New Roman" pitchFamily="18" charset="0"/>
              </a:defRPr>
            </a:lvl5pPr>
            <a:lvl6pPr marL="2518261" indent="-228933" algn="ctr" defTabSz="966605" eaLnBrk="0" fontAlgn="base" hangingPunct="0">
              <a:spcBef>
                <a:spcPct val="0"/>
              </a:spcBef>
              <a:spcAft>
                <a:spcPct val="0"/>
              </a:spcAft>
              <a:defRPr sz="2400">
                <a:solidFill>
                  <a:schemeClr val="tx1"/>
                </a:solidFill>
                <a:latin typeface="Times New Roman" pitchFamily="18" charset="0"/>
              </a:defRPr>
            </a:lvl6pPr>
            <a:lvl7pPr marL="2976126" indent="-228933" algn="ctr" defTabSz="966605" eaLnBrk="0" fontAlgn="base" hangingPunct="0">
              <a:spcBef>
                <a:spcPct val="0"/>
              </a:spcBef>
              <a:spcAft>
                <a:spcPct val="0"/>
              </a:spcAft>
              <a:defRPr sz="2400">
                <a:solidFill>
                  <a:schemeClr val="tx1"/>
                </a:solidFill>
                <a:latin typeface="Times New Roman" pitchFamily="18" charset="0"/>
              </a:defRPr>
            </a:lvl7pPr>
            <a:lvl8pPr marL="3433992" indent="-228933" algn="ctr" defTabSz="966605" eaLnBrk="0" fontAlgn="base" hangingPunct="0">
              <a:spcBef>
                <a:spcPct val="0"/>
              </a:spcBef>
              <a:spcAft>
                <a:spcPct val="0"/>
              </a:spcAft>
              <a:defRPr sz="2400">
                <a:solidFill>
                  <a:schemeClr val="tx1"/>
                </a:solidFill>
                <a:latin typeface="Times New Roman" pitchFamily="18" charset="0"/>
              </a:defRPr>
            </a:lvl8pPr>
            <a:lvl9pPr marL="3891857" indent="-228933" algn="ctr" defTabSz="966605" eaLnBrk="0" fontAlgn="base" hangingPunct="0">
              <a:spcBef>
                <a:spcPct val="0"/>
              </a:spcBef>
              <a:spcAft>
                <a:spcPct val="0"/>
              </a:spcAft>
              <a:defRPr sz="2400">
                <a:solidFill>
                  <a:schemeClr val="tx1"/>
                </a:solidFill>
                <a:latin typeface="Times New Roman" pitchFamily="18" charset="0"/>
              </a:defRPr>
            </a:lvl9pPr>
          </a:lstStyle>
          <a:p>
            <a:fld id="{6D9ECD2F-1522-44B1-9E15-D6D8CFB9BF52}" type="slidenum">
              <a:rPr lang="en-US" altLang="en-US" sz="1000"/>
              <a:pPr/>
              <a:t>1</a:t>
            </a:fld>
            <a:endParaRPr lang="en-US" altLang="en-US" sz="1000"/>
          </a:p>
        </p:txBody>
      </p:sp>
      <p:sp>
        <p:nvSpPr>
          <p:cNvPr id="22531" name="Rectangle 2"/>
          <p:cNvSpPr>
            <a:spLocks noGrp="1" noChangeArrowheads="1"/>
          </p:cNvSpPr>
          <p:nvPr>
            <p:ph type="body" idx="1"/>
          </p:nvPr>
        </p:nvSpPr>
        <p:spPr>
          <a:xfrm>
            <a:off x="122345" y="707724"/>
            <a:ext cx="4022815" cy="8252563"/>
          </a:xfrm>
          <a:noFill/>
        </p:spPr>
        <p:txBody>
          <a:bodyPr lIns="97308" tIns="48654" rIns="97308" bIns="48654"/>
          <a:lstStyle/>
          <a:p>
            <a:endParaRPr lang="en-US" altLang="en-US" smtClean="0"/>
          </a:p>
        </p:txBody>
      </p:sp>
      <p:sp>
        <p:nvSpPr>
          <p:cNvPr id="22532" name="Rectangle 3"/>
          <p:cNvSpPr>
            <a:spLocks noGrp="1" noRot="1" noChangeAspect="1" noChangeArrowheads="1" noTextEdit="1"/>
          </p:cNvSpPr>
          <p:nvPr>
            <p:ph type="sldImg"/>
          </p:nvPr>
        </p:nvSpPr>
        <p:spPr>
          <a:xfrm>
            <a:off x="3360738" y="720725"/>
            <a:ext cx="4800600" cy="3600450"/>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defTabSz="966605">
              <a:defRPr sz="2400">
                <a:solidFill>
                  <a:schemeClr val="tx1"/>
                </a:solidFill>
                <a:latin typeface="Times New Roman" pitchFamily="18" charset="0"/>
              </a:defRPr>
            </a:lvl1pPr>
            <a:lvl2pPr marL="744032" indent="-286166" defTabSz="966605">
              <a:defRPr sz="2400">
                <a:solidFill>
                  <a:schemeClr val="tx1"/>
                </a:solidFill>
                <a:latin typeface="Times New Roman" pitchFamily="18" charset="0"/>
              </a:defRPr>
            </a:lvl2pPr>
            <a:lvl3pPr marL="1144665" indent="-228933" defTabSz="966605">
              <a:defRPr sz="2400">
                <a:solidFill>
                  <a:schemeClr val="tx1"/>
                </a:solidFill>
                <a:latin typeface="Times New Roman" pitchFamily="18" charset="0"/>
              </a:defRPr>
            </a:lvl3pPr>
            <a:lvl4pPr marL="1602530" indent="-228933" defTabSz="966605">
              <a:defRPr sz="2400">
                <a:solidFill>
                  <a:schemeClr val="tx1"/>
                </a:solidFill>
                <a:latin typeface="Times New Roman" pitchFamily="18" charset="0"/>
              </a:defRPr>
            </a:lvl4pPr>
            <a:lvl5pPr marL="2060394" indent="-228933" defTabSz="966605">
              <a:defRPr sz="2400">
                <a:solidFill>
                  <a:schemeClr val="tx1"/>
                </a:solidFill>
                <a:latin typeface="Times New Roman" pitchFamily="18" charset="0"/>
              </a:defRPr>
            </a:lvl5pPr>
            <a:lvl6pPr marL="2518261" indent="-228933" algn="ctr" defTabSz="966605" eaLnBrk="0" fontAlgn="base" hangingPunct="0">
              <a:spcBef>
                <a:spcPct val="0"/>
              </a:spcBef>
              <a:spcAft>
                <a:spcPct val="0"/>
              </a:spcAft>
              <a:defRPr sz="2400">
                <a:solidFill>
                  <a:schemeClr val="tx1"/>
                </a:solidFill>
                <a:latin typeface="Times New Roman" pitchFamily="18" charset="0"/>
              </a:defRPr>
            </a:lvl6pPr>
            <a:lvl7pPr marL="2976126" indent="-228933" algn="ctr" defTabSz="966605" eaLnBrk="0" fontAlgn="base" hangingPunct="0">
              <a:spcBef>
                <a:spcPct val="0"/>
              </a:spcBef>
              <a:spcAft>
                <a:spcPct val="0"/>
              </a:spcAft>
              <a:defRPr sz="2400">
                <a:solidFill>
                  <a:schemeClr val="tx1"/>
                </a:solidFill>
                <a:latin typeface="Times New Roman" pitchFamily="18" charset="0"/>
              </a:defRPr>
            </a:lvl7pPr>
            <a:lvl8pPr marL="3433992" indent="-228933" algn="ctr" defTabSz="966605" eaLnBrk="0" fontAlgn="base" hangingPunct="0">
              <a:spcBef>
                <a:spcPct val="0"/>
              </a:spcBef>
              <a:spcAft>
                <a:spcPct val="0"/>
              </a:spcAft>
              <a:defRPr sz="2400">
                <a:solidFill>
                  <a:schemeClr val="tx1"/>
                </a:solidFill>
                <a:latin typeface="Times New Roman" pitchFamily="18" charset="0"/>
              </a:defRPr>
            </a:lvl8pPr>
            <a:lvl9pPr marL="3891857" indent="-228933" algn="ctr" defTabSz="966605" eaLnBrk="0" fontAlgn="base" hangingPunct="0">
              <a:spcBef>
                <a:spcPct val="0"/>
              </a:spcBef>
              <a:spcAft>
                <a:spcPct val="0"/>
              </a:spcAft>
              <a:defRPr sz="2400">
                <a:solidFill>
                  <a:schemeClr val="tx1"/>
                </a:solidFill>
                <a:latin typeface="Times New Roman" pitchFamily="18" charset="0"/>
              </a:defRPr>
            </a:lvl9pPr>
          </a:lstStyle>
          <a:p>
            <a:fld id="{0D00F88D-B91D-4E5C-B9C4-0C72AC46F2C5}" type="slidenum">
              <a:rPr lang="en-US" altLang="en-US" sz="1000"/>
              <a:pPr/>
              <a:t>13</a:t>
            </a:fld>
            <a:endParaRPr lang="en-US" altLang="en-US" sz="1000"/>
          </a:p>
        </p:txBody>
      </p:sp>
      <p:sp>
        <p:nvSpPr>
          <p:cNvPr id="25603" name="Rectangle 2"/>
          <p:cNvSpPr>
            <a:spLocks noGrp="1" noChangeArrowheads="1"/>
          </p:cNvSpPr>
          <p:nvPr>
            <p:ph type="body" idx="1"/>
          </p:nvPr>
        </p:nvSpPr>
        <p:spPr>
          <a:xfrm>
            <a:off x="122345" y="707724"/>
            <a:ext cx="4022815" cy="8252563"/>
          </a:xfrm>
          <a:noFill/>
        </p:spPr>
        <p:txBody>
          <a:bodyPr lIns="97308" tIns="48654" rIns="97308" bIns="48654"/>
          <a:lstStyle/>
          <a:p>
            <a:endParaRPr lang="en-US" altLang="en-US" smtClean="0"/>
          </a:p>
        </p:txBody>
      </p:sp>
      <p:sp>
        <p:nvSpPr>
          <p:cNvPr id="25604" name="Rectangle 3"/>
          <p:cNvSpPr>
            <a:spLocks noGrp="1" noRot="1" noChangeAspect="1" noChangeArrowheads="1" noTextEdit="1"/>
          </p:cNvSpPr>
          <p:nvPr>
            <p:ph type="sldImg"/>
          </p:nvPr>
        </p:nvSpPr>
        <p:spPr>
          <a:xfrm>
            <a:off x="3360738" y="720725"/>
            <a:ext cx="4800600" cy="3600450"/>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defTabSz="966605">
              <a:defRPr sz="2400">
                <a:solidFill>
                  <a:schemeClr val="tx1"/>
                </a:solidFill>
                <a:latin typeface="Times New Roman" pitchFamily="18" charset="0"/>
              </a:defRPr>
            </a:lvl1pPr>
            <a:lvl2pPr marL="744032" indent="-286166" defTabSz="966605">
              <a:defRPr sz="2400">
                <a:solidFill>
                  <a:schemeClr val="tx1"/>
                </a:solidFill>
                <a:latin typeface="Times New Roman" pitchFamily="18" charset="0"/>
              </a:defRPr>
            </a:lvl2pPr>
            <a:lvl3pPr marL="1144665" indent="-228933" defTabSz="966605">
              <a:defRPr sz="2400">
                <a:solidFill>
                  <a:schemeClr val="tx1"/>
                </a:solidFill>
                <a:latin typeface="Times New Roman" pitchFamily="18" charset="0"/>
              </a:defRPr>
            </a:lvl3pPr>
            <a:lvl4pPr marL="1602530" indent="-228933" defTabSz="966605">
              <a:defRPr sz="2400">
                <a:solidFill>
                  <a:schemeClr val="tx1"/>
                </a:solidFill>
                <a:latin typeface="Times New Roman" pitchFamily="18" charset="0"/>
              </a:defRPr>
            </a:lvl4pPr>
            <a:lvl5pPr marL="2060394" indent="-228933" defTabSz="966605">
              <a:defRPr sz="2400">
                <a:solidFill>
                  <a:schemeClr val="tx1"/>
                </a:solidFill>
                <a:latin typeface="Times New Roman" pitchFamily="18" charset="0"/>
              </a:defRPr>
            </a:lvl5pPr>
            <a:lvl6pPr marL="2518261" indent="-228933" algn="ctr" defTabSz="966605" eaLnBrk="0" fontAlgn="base" hangingPunct="0">
              <a:spcBef>
                <a:spcPct val="0"/>
              </a:spcBef>
              <a:spcAft>
                <a:spcPct val="0"/>
              </a:spcAft>
              <a:defRPr sz="2400">
                <a:solidFill>
                  <a:schemeClr val="tx1"/>
                </a:solidFill>
                <a:latin typeface="Times New Roman" pitchFamily="18" charset="0"/>
              </a:defRPr>
            </a:lvl6pPr>
            <a:lvl7pPr marL="2976126" indent="-228933" algn="ctr" defTabSz="966605" eaLnBrk="0" fontAlgn="base" hangingPunct="0">
              <a:spcBef>
                <a:spcPct val="0"/>
              </a:spcBef>
              <a:spcAft>
                <a:spcPct val="0"/>
              </a:spcAft>
              <a:defRPr sz="2400">
                <a:solidFill>
                  <a:schemeClr val="tx1"/>
                </a:solidFill>
                <a:latin typeface="Times New Roman" pitchFamily="18" charset="0"/>
              </a:defRPr>
            </a:lvl7pPr>
            <a:lvl8pPr marL="3433992" indent="-228933" algn="ctr" defTabSz="966605" eaLnBrk="0" fontAlgn="base" hangingPunct="0">
              <a:spcBef>
                <a:spcPct val="0"/>
              </a:spcBef>
              <a:spcAft>
                <a:spcPct val="0"/>
              </a:spcAft>
              <a:defRPr sz="2400">
                <a:solidFill>
                  <a:schemeClr val="tx1"/>
                </a:solidFill>
                <a:latin typeface="Times New Roman" pitchFamily="18" charset="0"/>
              </a:defRPr>
            </a:lvl8pPr>
            <a:lvl9pPr marL="3891857" indent="-228933" algn="ctr" defTabSz="966605" eaLnBrk="0" fontAlgn="base" hangingPunct="0">
              <a:spcBef>
                <a:spcPct val="0"/>
              </a:spcBef>
              <a:spcAft>
                <a:spcPct val="0"/>
              </a:spcAft>
              <a:defRPr sz="2400">
                <a:solidFill>
                  <a:schemeClr val="tx1"/>
                </a:solidFill>
                <a:latin typeface="Times New Roman" pitchFamily="18" charset="0"/>
              </a:defRPr>
            </a:lvl9pPr>
          </a:lstStyle>
          <a:p>
            <a:fld id="{0D00F88D-B91D-4E5C-B9C4-0C72AC46F2C5}" type="slidenum">
              <a:rPr lang="en-US" altLang="en-US" sz="1000"/>
              <a:pPr/>
              <a:t>14</a:t>
            </a:fld>
            <a:endParaRPr lang="en-US" altLang="en-US" sz="1000"/>
          </a:p>
        </p:txBody>
      </p:sp>
      <p:sp>
        <p:nvSpPr>
          <p:cNvPr id="25603" name="Rectangle 2"/>
          <p:cNvSpPr>
            <a:spLocks noGrp="1" noChangeArrowheads="1"/>
          </p:cNvSpPr>
          <p:nvPr>
            <p:ph type="body" idx="1"/>
          </p:nvPr>
        </p:nvSpPr>
        <p:spPr>
          <a:xfrm>
            <a:off x="122345" y="707724"/>
            <a:ext cx="4022815" cy="8252563"/>
          </a:xfrm>
          <a:noFill/>
        </p:spPr>
        <p:txBody>
          <a:bodyPr lIns="97308" tIns="48654" rIns="97308" bIns="48654"/>
          <a:lstStyle/>
          <a:p>
            <a:endParaRPr lang="en-US" altLang="en-US" smtClean="0"/>
          </a:p>
        </p:txBody>
      </p:sp>
      <p:sp>
        <p:nvSpPr>
          <p:cNvPr id="25604" name="Rectangle 3"/>
          <p:cNvSpPr>
            <a:spLocks noGrp="1" noRot="1" noChangeAspect="1" noChangeArrowheads="1" noTextEdit="1"/>
          </p:cNvSpPr>
          <p:nvPr>
            <p:ph type="sldImg"/>
          </p:nvPr>
        </p:nvSpPr>
        <p:spPr>
          <a:xfrm>
            <a:off x="3360738" y="720725"/>
            <a:ext cx="4800600" cy="3600450"/>
          </a:xfrm>
          <a:ln w="12700" cap="flat">
            <a:solidFill>
              <a:schemeClr val="tx1"/>
            </a:solid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953190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1260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54"/>
          <p:cNvGrpSpPr>
            <a:grpSpLocks/>
          </p:cNvGrpSpPr>
          <p:nvPr/>
        </p:nvGrpSpPr>
        <p:grpSpPr bwMode="auto">
          <a:xfrm>
            <a:off x="381000" y="609600"/>
            <a:ext cx="8610600" cy="5867400"/>
            <a:chOff x="240" y="384"/>
            <a:chExt cx="5424" cy="3696"/>
          </a:xfrm>
        </p:grpSpPr>
        <p:sp>
          <p:nvSpPr>
            <p:cNvPr id="1042" name="Rectangle 4"/>
            <p:cNvSpPr>
              <a:spLocks noChangeArrowheads="1"/>
            </p:cNvSpPr>
            <p:nvPr/>
          </p:nvSpPr>
          <p:spPr bwMode="auto">
            <a:xfrm>
              <a:off x="245" y="386"/>
              <a:ext cx="5412" cy="3694"/>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43" name="Freeform 5"/>
            <p:cNvSpPr>
              <a:spLocks/>
            </p:cNvSpPr>
            <p:nvPr/>
          </p:nvSpPr>
          <p:spPr bwMode="auto">
            <a:xfrm>
              <a:off x="240" y="384"/>
              <a:ext cx="5412" cy="3695"/>
            </a:xfrm>
            <a:custGeom>
              <a:avLst/>
              <a:gdLst>
                <a:gd name="T0" fmla="*/ 5709 w 5269"/>
                <a:gd name="T1" fmla="*/ 0 h 2977"/>
                <a:gd name="T2" fmla="*/ 0 w 5269"/>
                <a:gd name="T3" fmla="*/ 0 h 2977"/>
                <a:gd name="T4" fmla="*/ 0 w 5269"/>
                <a:gd name="T5" fmla="*/ 5691 h 2977"/>
                <a:gd name="T6" fmla="*/ 0 60000 65536"/>
                <a:gd name="T7" fmla="*/ 0 60000 65536"/>
                <a:gd name="T8" fmla="*/ 0 60000 65536"/>
              </a:gdLst>
              <a:ahLst/>
              <a:cxnLst>
                <a:cxn ang="T6">
                  <a:pos x="T0" y="T1"/>
                </a:cxn>
                <a:cxn ang="T7">
                  <a:pos x="T2" y="T3"/>
                </a:cxn>
                <a:cxn ang="T8">
                  <a:pos x="T4" y="T5"/>
                </a:cxn>
              </a:cxnLst>
              <a:rect l="0" t="0" r="r" b="b"/>
              <a:pathLst>
                <a:path w="5269" h="2977">
                  <a:moveTo>
                    <a:pt x="5268" y="0"/>
                  </a:moveTo>
                  <a:lnTo>
                    <a:pt x="0" y="0"/>
                  </a:lnTo>
                  <a:lnTo>
                    <a:pt x="0" y="2976"/>
                  </a:lnTo>
                </a:path>
              </a:pathLst>
            </a:custGeom>
            <a:noFill/>
            <a:ln w="12700" cap="rnd" cmpd="sng">
              <a:solidFill>
                <a:srgbClr val="B2B2B2"/>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4" name="Freeform 6"/>
            <p:cNvSpPr>
              <a:spLocks/>
            </p:cNvSpPr>
            <p:nvPr/>
          </p:nvSpPr>
          <p:spPr bwMode="auto">
            <a:xfrm>
              <a:off x="252" y="384"/>
              <a:ext cx="5412" cy="3695"/>
            </a:xfrm>
            <a:custGeom>
              <a:avLst/>
              <a:gdLst>
                <a:gd name="T0" fmla="*/ 5709 w 5269"/>
                <a:gd name="T1" fmla="*/ 0 h 2977"/>
                <a:gd name="T2" fmla="*/ 5709 w 5269"/>
                <a:gd name="T3" fmla="*/ 5691 h 2977"/>
                <a:gd name="T4" fmla="*/ 0 w 5269"/>
                <a:gd name="T5" fmla="*/ 5691 h 2977"/>
                <a:gd name="T6" fmla="*/ 0 60000 65536"/>
                <a:gd name="T7" fmla="*/ 0 60000 65536"/>
                <a:gd name="T8" fmla="*/ 0 60000 65536"/>
              </a:gdLst>
              <a:ahLst/>
              <a:cxnLst>
                <a:cxn ang="T6">
                  <a:pos x="T0" y="T1"/>
                </a:cxn>
                <a:cxn ang="T7">
                  <a:pos x="T2" y="T3"/>
                </a:cxn>
                <a:cxn ang="T8">
                  <a:pos x="T4" y="T5"/>
                </a:cxn>
              </a:cxnLst>
              <a:rect l="0" t="0" r="r" b="b"/>
              <a:pathLst>
                <a:path w="5269" h="2977">
                  <a:moveTo>
                    <a:pt x="5268" y="0"/>
                  </a:moveTo>
                  <a:lnTo>
                    <a:pt x="5268" y="2976"/>
                  </a:lnTo>
                  <a:lnTo>
                    <a:pt x="0" y="2976"/>
                  </a:lnTo>
                </a:path>
              </a:pathLst>
            </a:custGeom>
            <a:noFill/>
            <a:ln w="12700" cap="rnd" cmpd="sng">
              <a:solidFill>
                <a:srgbClr val="FFFFFF"/>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027" name="Rectangle 15"/>
          <p:cNvSpPr>
            <a:spLocks noGrp="1" noChangeArrowheads="1"/>
          </p:cNvSpPr>
          <p:nvPr>
            <p:ph type="title"/>
          </p:nvPr>
        </p:nvSpPr>
        <p:spPr bwMode="auto">
          <a:xfrm>
            <a:off x="304800" y="171450"/>
            <a:ext cx="5791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8" name="Rectangle 16"/>
          <p:cNvSpPr>
            <a:spLocks noGrp="1" noChangeArrowheads="1"/>
          </p:cNvSpPr>
          <p:nvPr>
            <p:ph type="body" idx="1"/>
          </p:nvPr>
        </p:nvSpPr>
        <p:spPr bwMode="auto">
          <a:xfrm>
            <a:off x="457200" y="685800"/>
            <a:ext cx="84582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0"/>
            <a:r>
              <a:rPr lang="en-US" altLang="en-US" smtClean="0"/>
              <a:t>Second Level</a:t>
            </a:r>
          </a:p>
          <a:p>
            <a:pPr lvl="0"/>
            <a:r>
              <a:rPr lang="en-US" altLang="en-US" smtClean="0"/>
              <a:t>Third Level</a:t>
            </a:r>
          </a:p>
          <a:p>
            <a:pPr lvl="0"/>
            <a:r>
              <a:rPr lang="en-US" altLang="en-US" smtClean="0"/>
              <a:t>Fourth Level</a:t>
            </a:r>
          </a:p>
          <a:p>
            <a:pPr lvl="0"/>
            <a:r>
              <a:rPr lang="en-US" altLang="en-US" smtClean="0"/>
              <a:t>Fifth Level</a:t>
            </a:r>
          </a:p>
        </p:txBody>
      </p:sp>
      <p:grpSp>
        <p:nvGrpSpPr>
          <p:cNvPr id="1029" name="Group 55"/>
          <p:cNvGrpSpPr>
            <a:grpSpLocks/>
          </p:cNvGrpSpPr>
          <p:nvPr/>
        </p:nvGrpSpPr>
        <p:grpSpPr bwMode="auto">
          <a:xfrm>
            <a:off x="39688" y="161925"/>
            <a:ext cx="276225" cy="319088"/>
            <a:chOff x="25" y="102"/>
            <a:chExt cx="173" cy="201"/>
          </a:xfrm>
          <a:solidFill>
            <a:srgbClr val="FF6600"/>
          </a:solidFill>
        </p:grpSpPr>
        <p:sp>
          <p:nvSpPr>
            <p:cNvPr id="1039" name="Rectangle 25"/>
            <p:cNvSpPr>
              <a:spLocks noChangeArrowheads="1"/>
            </p:cNvSpPr>
            <p:nvPr/>
          </p:nvSpPr>
          <p:spPr bwMode="auto">
            <a:xfrm>
              <a:off x="25" y="102"/>
              <a:ext cx="172" cy="20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40" name="Freeform 26"/>
            <p:cNvSpPr>
              <a:spLocks/>
            </p:cNvSpPr>
            <p:nvPr/>
          </p:nvSpPr>
          <p:spPr bwMode="auto">
            <a:xfrm>
              <a:off x="25" y="102"/>
              <a:ext cx="173" cy="201"/>
            </a:xfrm>
            <a:custGeom>
              <a:avLst/>
              <a:gdLst>
                <a:gd name="T0" fmla="*/ 138 w 193"/>
                <a:gd name="T1" fmla="*/ 0 h 721"/>
                <a:gd name="T2" fmla="*/ 0 w 193"/>
                <a:gd name="T3" fmla="*/ 0 h 721"/>
                <a:gd name="T4" fmla="*/ 0 w 193"/>
                <a:gd name="T5" fmla="*/ 16 h 721"/>
                <a:gd name="T6" fmla="*/ 0 60000 65536"/>
                <a:gd name="T7" fmla="*/ 0 60000 65536"/>
                <a:gd name="T8" fmla="*/ 0 60000 65536"/>
              </a:gdLst>
              <a:ahLst/>
              <a:cxnLst>
                <a:cxn ang="T6">
                  <a:pos x="T0" y="T1"/>
                </a:cxn>
                <a:cxn ang="T7">
                  <a:pos x="T2" y="T3"/>
                </a:cxn>
                <a:cxn ang="T8">
                  <a:pos x="T4" y="T5"/>
                </a:cxn>
              </a:cxnLst>
              <a:rect l="0" t="0" r="r" b="b"/>
              <a:pathLst>
                <a:path w="193" h="721">
                  <a:moveTo>
                    <a:pt x="192" y="0"/>
                  </a:moveTo>
                  <a:lnTo>
                    <a:pt x="0" y="0"/>
                  </a:lnTo>
                  <a:lnTo>
                    <a:pt x="0" y="720"/>
                  </a:lnTo>
                </a:path>
              </a:pathLst>
            </a:custGeom>
            <a:grp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US"/>
            </a:p>
          </p:txBody>
        </p:sp>
        <p:sp>
          <p:nvSpPr>
            <p:cNvPr id="1041" name="Freeform 27"/>
            <p:cNvSpPr>
              <a:spLocks/>
            </p:cNvSpPr>
            <p:nvPr/>
          </p:nvSpPr>
          <p:spPr bwMode="auto">
            <a:xfrm>
              <a:off x="25" y="102"/>
              <a:ext cx="173" cy="201"/>
            </a:xfrm>
            <a:custGeom>
              <a:avLst/>
              <a:gdLst>
                <a:gd name="T0" fmla="*/ 138 w 193"/>
                <a:gd name="T1" fmla="*/ 0 h 721"/>
                <a:gd name="T2" fmla="*/ 138 w 193"/>
                <a:gd name="T3" fmla="*/ 16 h 721"/>
                <a:gd name="T4" fmla="*/ 0 w 193"/>
                <a:gd name="T5" fmla="*/ 16 h 721"/>
                <a:gd name="T6" fmla="*/ 0 60000 65536"/>
                <a:gd name="T7" fmla="*/ 0 60000 65536"/>
                <a:gd name="T8" fmla="*/ 0 60000 65536"/>
              </a:gdLst>
              <a:ahLst/>
              <a:cxnLst>
                <a:cxn ang="T6">
                  <a:pos x="T0" y="T1"/>
                </a:cxn>
                <a:cxn ang="T7">
                  <a:pos x="T2" y="T3"/>
                </a:cxn>
                <a:cxn ang="T8">
                  <a:pos x="T4" y="T5"/>
                </a:cxn>
              </a:cxnLst>
              <a:rect l="0" t="0" r="r" b="b"/>
              <a:pathLst>
                <a:path w="193" h="721">
                  <a:moveTo>
                    <a:pt x="192" y="0"/>
                  </a:moveTo>
                  <a:lnTo>
                    <a:pt x="192" y="720"/>
                  </a:lnTo>
                  <a:lnTo>
                    <a:pt x="0" y="720"/>
                  </a:lnTo>
                </a:path>
              </a:pathLst>
            </a:custGeom>
            <a:grp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US"/>
            </a:p>
          </p:txBody>
        </p:sp>
      </p:grpSp>
      <p:grpSp>
        <p:nvGrpSpPr>
          <p:cNvPr id="1030" name="Group 56"/>
          <p:cNvGrpSpPr>
            <a:grpSpLocks/>
          </p:cNvGrpSpPr>
          <p:nvPr/>
        </p:nvGrpSpPr>
        <p:grpSpPr bwMode="auto">
          <a:xfrm>
            <a:off x="122238" y="600075"/>
            <a:ext cx="106362" cy="5876925"/>
            <a:chOff x="77" y="378"/>
            <a:chExt cx="67" cy="3702"/>
          </a:xfrm>
          <a:solidFill>
            <a:srgbClr val="660000"/>
          </a:solidFill>
        </p:grpSpPr>
        <p:sp>
          <p:nvSpPr>
            <p:cNvPr id="1036" name="Rectangle 41"/>
            <p:cNvSpPr>
              <a:spLocks noChangeArrowheads="1"/>
            </p:cNvSpPr>
            <p:nvPr/>
          </p:nvSpPr>
          <p:spPr bwMode="auto">
            <a:xfrm flipH="1" flipV="1">
              <a:off x="77" y="383"/>
              <a:ext cx="67" cy="369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37" name="Freeform 42"/>
            <p:cNvSpPr>
              <a:spLocks/>
            </p:cNvSpPr>
            <p:nvPr/>
          </p:nvSpPr>
          <p:spPr bwMode="auto">
            <a:xfrm flipH="1" flipV="1">
              <a:off x="77" y="378"/>
              <a:ext cx="67" cy="3702"/>
            </a:xfrm>
            <a:custGeom>
              <a:avLst/>
              <a:gdLst>
                <a:gd name="T0" fmla="*/ 8 w 193"/>
                <a:gd name="T1" fmla="*/ 0 h 721"/>
                <a:gd name="T2" fmla="*/ 0 w 193"/>
                <a:gd name="T3" fmla="*/ 0 h 721"/>
                <a:gd name="T4" fmla="*/ 0 w 193"/>
                <a:gd name="T5" fmla="*/ 97464 h 721"/>
                <a:gd name="T6" fmla="*/ 0 60000 65536"/>
                <a:gd name="T7" fmla="*/ 0 60000 65536"/>
                <a:gd name="T8" fmla="*/ 0 60000 65536"/>
              </a:gdLst>
              <a:ahLst/>
              <a:cxnLst>
                <a:cxn ang="T6">
                  <a:pos x="T0" y="T1"/>
                </a:cxn>
                <a:cxn ang="T7">
                  <a:pos x="T2" y="T3"/>
                </a:cxn>
                <a:cxn ang="T8">
                  <a:pos x="T4" y="T5"/>
                </a:cxn>
              </a:cxnLst>
              <a:rect l="0" t="0" r="r" b="b"/>
              <a:pathLst>
                <a:path w="193" h="721">
                  <a:moveTo>
                    <a:pt x="192" y="0"/>
                  </a:moveTo>
                  <a:lnTo>
                    <a:pt x="0" y="0"/>
                  </a:lnTo>
                  <a:lnTo>
                    <a:pt x="0" y="720"/>
                  </a:lnTo>
                </a:path>
              </a:pathLst>
            </a:custGeom>
            <a:grp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US"/>
            </a:p>
          </p:txBody>
        </p:sp>
        <p:sp>
          <p:nvSpPr>
            <p:cNvPr id="1038" name="Freeform 43"/>
            <p:cNvSpPr>
              <a:spLocks/>
            </p:cNvSpPr>
            <p:nvPr/>
          </p:nvSpPr>
          <p:spPr bwMode="auto">
            <a:xfrm flipH="1" flipV="1">
              <a:off x="77" y="378"/>
              <a:ext cx="67" cy="3702"/>
            </a:xfrm>
            <a:custGeom>
              <a:avLst/>
              <a:gdLst>
                <a:gd name="T0" fmla="*/ 8 w 193"/>
                <a:gd name="T1" fmla="*/ 0 h 721"/>
                <a:gd name="T2" fmla="*/ 8 w 193"/>
                <a:gd name="T3" fmla="*/ 97464 h 721"/>
                <a:gd name="T4" fmla="*/ 0 w 193"/>
                <a:gd name="T5" fmla="*/ 97464 h 721"/>
                <a:gd name="T6" fmla="*/ 0 60000 65536"/>
                <a:gd name="T7" fmla="*/ 0 60000 65536"/>
                <a:gd name="T8" fmla="*/ 0 60000 65536"/>
              </a:gdLst>
              <a:ahLst/>
              <a:cxnLst>
                <a:cxn ang="T6">
                  <a:pos x="T0" y="T1"/>
                </a:cxn>
                <a:cxn ang="T7">
                  <a:pos x="T2" y="T3"/>
                </a:cxn>
                <a:cxn ang="T8">
                  <a:pos x="T4" y="T5"/>
                </a:cxn>
              </a:cxnLst>
              <a:rect l="0" t="0" r="r" b="b"/>
              <a:pathLst>
                <a:path w="193" h="721">
                  <a:moveTo>
                    <a:pt x="192" y="0"/>
                  </a:moveTo>
                  <a:lnTo>
                    <a:pt x="192" y="720"/>
                  </a:lnTo>
                  <a:lnTo>
                    <a:pt x="0" y="720"/>
                  </a:lnTo>
                </a:path>
              </a:pathLst>
            </a:custGeom>
            <a:grp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US"/>
            </a:p>
          </p:txBody>
        </p:sp>
      </p:grpSp>
      <p:sp>
        <p:nvSpPr>
          <p:cNvPr id="1031" name="Rectangle 48"/>
          <p:cNvSpPr>
            <a:spLocks noChangeArrowheads="1"/>
          </p:cNvSpPr>
          <p:nvPr/>
        </p:nvSpPr>
        <p:spPr bwMode="auto">
          <a:xfrm>
            <a:off x="7315200" y="152400"/>
            <a:ext cx="1134926" cy="369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7" rIns="92075" bIns="46037">
            <a:spAutoFit/>
          </a:bodyPr>
          <a:lstStyle/>
          <a:p>
            <a:r>
              <a:rPr lang="en-US" altLang="en-US" sz="1800" dirty="0" smtClean="0">
                <a:latin typeface="Arial" charset="0"/>
                <a:cs typeface="Arial" charset="0"/>
              </a:rPr>
              <a:t>C Strings</a:t>
            </a:r>
            <a:endParaRPr lang="en-US" altLang="en-US" sz="1800" b="1" dirty="0">
              <a:latin typeface="Arial" charset="0"/>
              <a:cs typeface="Arial" charset="0"/>
            </a:endParaRPr>
          </a:p>
        </p:txBody>
      </p:sp>
      <p:sp>
        <p:nvSpPr>
          <p:cNvPr id="1032" name="Rectangle 50"/>
          <p:cNvSpPr>
            <a:spLocks noChangeArrowheads="1"/>
          </p:cNvSpPr>
          <p:nvPr/>
        </p:nvSpPr>
        <p:spPr bwMode="auto">
          <a:xfrm>
            <a:off x="3201988" y="6497638"/>
            <a:ext cx="26654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p>
            <a:pPr algn="ctr"/>
            <a:r>
              <a:rPr lang="en-US" altLang="en-US" sz="1600" b="1">
                <a:solidFill>
                  <a:srgbClr val="660000"/>
                </a:solidFill>
                <a:latin typeface="Arial" charset="0"/>
              </a:rPr>
              <a:t> Computer Organization I</a:t>
            </a:r>
          </a:p>
        </p:txBody>
      </p:sp>
      <p:sp>
        <p:nvSpPr>
          <p:cNvPr id="1033" name="Text Box 59"/>
          <p:cNvSpPr txBox="1">
            <a:spLocks noChangeArrowheads="1"/>
          </p:cNvSpPr>
          <p:nvPr userDrawn="1"/>
        </p:nvSpPr>
        <p:spPr bwMode="auto">
          <a:xfrm>
            <a:off x="8305800" y="1524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defRPr/>
            </a:pPr>
            <a:fld id="{44F9526B-DC76-474E-95F5-776BFD76FD28}" type="slidenum">
              <a:rPr lang="en-US" sz="1800" smtClean="0">
                <a:latin typeface="Arial" charset="0"/>
              </a:rPr>
              <a:pPr algn="ctr">
                <a:spcBef>
                  <a:spcPct val="50000"/>
                </a:spcBef>
                <a:defRPr/>
              </a:pPr>
              <a:t>‹#›</a:t>
            </a:fld>
            <a:endParaRPr lang="en-US" sz="1800" dirty="0" smtClean="0">
              <a:latin typeface="Arial" charset="0"/>
            </a:endParaRPr>
          </a:p>
        </p:txBody>
      </p:sp>
      <p:sp>
        <p:nvSpPr>
          <p:cNvPr id="1034" name="Text Box 21"/>
          <p:cNvSpPr txBox="1">
            <a:spLocks noChangeArrowheads="1"/>
          </p:cNvSpPr>
          <p:nvPr userDrawn="1"/>
        </p:nvSpPr>
        <p:spPr bwMode="auto">
          <a:xfrm>
            <a:off x="304800" y="6521450"/>
            <a:ext cx="1371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sz="1400" b="1" dirty="0" smtClean="0">
                <a:solidFill>
                  <a:srgbClr val="660000"/>
                </a:solidFill>
                <a:latin typeface="Arial" charset="0"/>
              </a:rPr>
              <a:t>CS</a:t>
            </a:r>
            <a:r>
              <a:rPr lang="en-US" sz="1400" b="1" dirty="0" smtClean="0">
                <a:solidFill>
                  <a:srgbClr val="FF6600"/>
                </a:solidFill>
                <a:latin typeface="Arial" charset="0"/>
              </a:rPr>
              <a:t>@</a:t>
            </a:r>
            <a:r>
              <a:rPr lang="en-US" sz="1400" b="1" dirty="0" smtClean="0">
                <a:solidFill>
                  <a:srgbClr val="660000"/>
                </a:solidFill>
                <a:latin typeface="Arial" charset="0"/>
              </a:rPr>
              <a:t>VT</a:t>
            </a:r>
          </a:p>
        </p:txBody>
      </p:sp>
      <p:sp>
        <p:nvSpPr>
          <p:cNvPr id="1035" name="Text Box 22"/>
          <p:cNvSpPr txBox="1">
            <a:spLocks noChangeArrowheads="1"/>
          </p:cNvSpPr>
          <p:nvPr userDrawn="1"/>
        </p:nvSpPr>
        <p:spPr bwMode="auto">
          <a:xfrm>
            <a:off x="7162800" y="6553200"/>
            <a:ext cx="1905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defRPr/>
            </a:pPr>
            <a:r>
              <a:rPr lang="en-US" sz="1200" b="1" dirty="0" smtClean="0">
                <a:solidFill>
                  <a:srgbClr val="660000"/>
                </a:solidFill>
                <a:latin typeface="Arial" charset="0"/>
              </a:rPr>
              <a:t>©</a:t>
            </a:r>
            <a:r>
              <a:rPr lang="en-US" sz="1200" b="1" dirty="0" smtClean="0">
                <a:solidFill>
                  <a:srgbClr val="660000"/>
                </a:solidFill>
                <a:latin typeface="Arial" charset="0"/>
              </a:rPr>
              <a:t>2005-2015 </a:t>
            </a:r>
            <a:r>
              <a:rPr lang="en-US" sz="1200" b="1" dirty="0" smtClean="0">
                <a:solidFill>
                  <a:srgbClr val="660000"/>
                </a:solidFill>
                <a:latin typeface="Arial" charset="0"/>
              </a:rPr>
              <a:t>McQuain</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id="1" dur="indefinite" restart="never" nodeType="tmRoot"/>
      </p:par>
    </p:tnLst>
  </p:timing>
  <p:hf sldNum="0" hdr="0"/>
  <p:txStyles>
    <p:titleStyle>
      <a:lvl1pPr algn="l" rtl="0" eaLnBrk="0" fontAlgn="base" hangingPunct="0">
        <a:spcBef>
          <a:spcPct val="0"/>
        </a:spcBef>
        <a:spcAft>
          <a:spcPct val="0"/>
        </a:spcAft>
        <a:defRPr sz="2400">
          <a:solidFill>
            <a:schemeClr val="tx2"/>
          </a:solidFill>
          <a:latin typeface="Arial" pitchFamily="34" charset="0"/>
          <a:ea typeface="+mj-ea"/>
          <a:cs typeface="Arial" pitchFamily="34" charset="0"/>
        </a:defRPr>
      </a:lvl1pPr>
      <a:lvl2pPr algn="l" rtl="0" eaLnBrk="0" fontAlgn="base" hangingPunct="0">
        <a:spcBef>
          <a:spcPct val="0"/>
        </a:spcBef>
        <a:spcAft>
          <a:spcPct val="0"/>
        </a:spcAft>
        <a:defRPr sz="2400">
          <a:solidFill>
            <a:schemeClr val="tx2"/>
          </a:solidFill>
          <a:latin typeface="Arial" charset="0"/>
          <a:cs typeface="Arial" charset="0"/>
        </a:defRPr>
      </a:lvl2pPr>
      <a:lvl3pPr algn="l" rtl="0" eaLnBrk="0" fontAlgn="base" hangingPunct="0">
        <a:spcBef>
          <a:spcPct val="0"/>
        </a:spcBef>
        <a:spcAft>
          <a:spcPct val="0"/>
        </a:spcAft>
        <a:defRPr sz="2400">
          <a:solidFill>
            <a:schemeClr val="tx2"/>
          </a:solidFill>
          <a:latin typeface="Arial" charset="0"/>
          <a:cs typeface="Arial" charset="0"/>
        </a:defRPr>
      </a:lvl3pPr>
      <a:lvl4pPr algn="l" rtl="0" eaLnBrk="0" fontAlgn="base" hangingPunct="0">
        <a:spcBef>
          <a:spcPct val="0"/>
        </a:spcBef>
        <a:spcAft>
          <a:spcPct val="0"/>
        </a:spcAft>
        <a:defRPr sz="2400">
          <a:solidFill>
            <a:schemeClr val="tx2"/>
          </a:solidFill>
          <a:latin typeface="Arial" charset="0"/>
          <a:cs typeface="Arial" charset="0"/>
        </a:defRPr>
      </a:lvl4pPr>
      <a:lvl5pPr algn="l" rtl="0" eaLnBrk="0" fontAlgn="base" hangingPunct="0">
        <a:spcBef>
          <a:spcPct val="0"/>
        </a:spcBef>
        <a:spcAft>
          <a:spcPct val="0"/>
        </a:spcAft>
        <a:defRPr sz="2400">
          <a:solidFill>
            <a:schemeClr val="tx2"/>
          </a:solidFill>
          <a:latin typeface="Arial" charset="0"/>
          <a:cs typeface="Arial" charset="0"/>
        </a:defRPr>
      </a:lvl5pPr>
      <a:lvl6pPr marL="457200" algn="l" rtl="0" eaLnBrk="0" fontAlgn="base" hangingPunct="0">
        <a:spcBef>
          <a:spcPct val="0"/>
        </a:spcBef>
        <a:spcAft>
          <a:spcPct val="0"/>
        </a:spcAft>
        <a:defRPr sz="2400">
          <a:solidFill>
            <a:schemeClr val="tx2"/>
          </a:solidFill>
          <a:latin typeface="Helvetica" pitchFamily="34" charset="0"/>
        </a:defRPr>
      </a:lvl6pPr>
      <a:lvl7pPr marL="914400" algn="l" rtl="0" eaLnBrk="0" fontAlgn="base" hangingPunct="0">
        <a:spcBef>
          <a:spcPct val="0"/>
        </a:spcBef>
        <a:spcAft>
          <a:spcPct val="0"/>
        </a:spcAft>
        <a:defRPr sz="2400">
          <a:solidFill>
            <a:schemeClr val="tx2"/>
          </a:solidFill>
          <a:latin typeface="Helvetica" pitchFamily="34" charset="0"/>
        </a:defRPr>
      </a:lvl7pPr>
      <a:lvl8pPr marL="1371600" algn="l" rtl="0" eaLnBrk="0" fontAlgn="base" hangingPunct="0">
        <a:spcBef>
          <a:spcPct val="0"/>
        </a:spcBef>
        <a:spcAft>
          <a:spcPct val="0"/>
        </a:spcAft>
        <a:defRPr sz="2400">
          <a:solidFill>
            <a:schemeClr val="tx2"/>
          </a:solidFill>
          <a:latin typeface="Helvetica" pitchFamily="34" charset="0"/>
        </a:defRPr>
      </a:lvl8pPr>
      <a:lvl9pPr marL="1828800" algn="l" rtl="0" eaLnBrk="0" fontAlgn="base" hangingPunct="0">
        <a:spcBef>
          <a:spcPct val="0"/>
        </a:spcBef>
        <a:spcAft>
          <a:spcPct val="0"/>
        </a:spcAft>
        <a:defRPr sz="2400">
          <a:solidFill>
            <a:schemeClr val="tx2"/>
          </a:solidFill>
          <a:latin typeface="Helvetica" pitchFamily="34" charset="0"/>
        </a:defRPr>
      </a:lvl9pPr>
    </p:titleStyle>
    <p:body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381000" y="100013"/>
            <a:ext cx="6629400" cy="476250"/>
          </a:xfrm>
          <a:noFill/>
        </p:spPr>
        <p:txBody>
          <a:bodyPr wrap="none" lIns="18795" tIns="26625" rIns="18795" bIns="26625"/>
          <a:lstStyle/>
          <a:p>
            <a:pPr>
              <a:lnSpc>
                <a:spcPts val="2800"/>
              </a:lnSpc>
              <a:tabLst>
                <a:tab pos="914400" algn="l"/>
                <a:tab pos="1828800" algn="l"/>
                <a:tab pos="2743200" algn="l"/>
                <a:tab pos="3657600" algn="l"/>
                <a:tab pos="4572000" algn="l"/>
                <a:tab pos="5486400" algn="l"/>
                <a:tab pos="6400800" algn="l"/>
              </a:tabLst>
            </a:pPr>
            <a:r>
              <a:rPr lang="en-US" altLang="en-US" dirty="0" smtClean="0">
                <a:solidFill>
                  <a:schemeClr val="tx1"/>
                </a:solidFill>
              </a:rPr>
              <a:t>String Representation</a:t>
            </a:r>
            <a:r>
              <a:rPr lang="en-US" altLang="en-US" baseline="0" dirty="0" smtClean="0">
                <a:solidFill>
                  <a:schemeClr val="tx1"/>
                </a:solidFill>
              </a:rPr>
              <a:t> in C</a:t>
            </a:r>
            <a:endParaRPr lang="en-US" altLang="en-US" dirty="0" smtClean="0">
              <a:solidFill>
                <a:schemeClr val="tx1"/>
              </a:solidFill>
            </a:endParaRPr>
          </a:p>
        </p:txBody>
      </p:sp>
      <p:sp>
        <p:nvSpPr>
          <p:cNvPr id="8197" name="Rectangle 3"/>
          <p:cNvSpPr>
            <a:spLocks noChangeArrowheads="1"/>
          </p:cNvSpPr>
          <p:nvPr/>
        </p:nvSpPr>
        <p:spPr bwMode="auto">
          <a:xfrm>
            <a:off x="838200" y="1371600"/>
            <a:ext cx="3810000" cy="2635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09728" tIns="26625" rIns="18795" bIns="26625">
            <a:spAutoFit/>
          </a:bodyPr>
          <a:lstStyle/>
          <a:p>
            <a:pPr algn="l" defTabSz="901700">
              <a:lnSpc>
                <a:spcPts val="1575"/>
              </a:lnSpc>
              <a:spcBef>
                <a:spcPts val="788"/>
              </a:spcBef>
              <a:tabLst>
                <a:tab pos="450850" algn="l"/>
                <a:tab pos="901700" algn="l"/>
                <a:tab pos="1352550" algn="l"/>
              </a:tabLst>
            </a:pPr>
            <a:r>
              <a:rPr lang="en-US" altLang="en-US" sz="1600">
                <a:solidFill>
                  <a:srgbClr val="0033CC"/>
                </a:solidFill>
                <a:latin typeface="Courier New" pitchFamily="49" charset="0"/>
              </a:rPr>
              <a:t>char </a:t>
            </a:r>
            <a:r>
              <a:rPr lang="en-US" altLang="en-US" sz="1600">
                <a:latin typeface="Courier New" pitchFamily="49" charset="0"/>
              </a:rPr>
              <a:t>Word[7]  = "foobar";</a:t>
            </a:r>
            <a:endParaRPr lang="en-US" altLang="en-US" sz="1600">
              <a:solidFill>
                <a:srgbClr val="0033CC"/>
              </a:solidFill>
              <a:latin typeface="Courier New" pitchFamily="49" charset="0"/>
            </a:endParaRPr>
          </a:p>
        </p:txBody>
      </p:sp>
      <p:sp>
        <p:nvSpPr>
          <p:cNvPr id="8198" name="Rectangle 59"/>
          <p:cNvSpPr>
            <a:spLocks noChangeArrowheads="1"/>
          </p:cNvSpPr>
          <p:nvPr/>
        </p:nvSpPr>
        <p:spPr bwMode="auto">
          <a:xfrm>
            <a:off x="509588" y="4343400"/>
            <a:ext cx="8329612" cy="165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795" tIns="26625" rIns="18795" bIns="26625">
            <a:spAutoFit/>
          </a:bodyPr>
          <a:lstStyle/>
          <a:p>
            <a:pPr algn="l">
              <a:lnSpc>
                <a:spcPts val="2100"/>
              </a:lnSpc>
              <a:buClr>
                <a:schemeClr val="bg2"/>
              </a:buClr>
              <a:buSzPct val="75000"/>
              <a:buFont typeface="Monotype Sorts" pitchFamily="2" charset="2"/>
              <a:buNone/>
            </a:pPr>
            <a:r>
              <a:rPr lang="en-US" altLang="en-US" sz="1800">
                <a:solidFill>
                  <a:srgbClr val="000000"/>
                </a:solidFill>
              </a:rPr>
              <a:t>C treats char arrays as a special case in a number of ways.</a:t>
            </a:r>
          </a:p>
          <a:p>
            <a:pPr algn="l">
              <a:lnSpc>
                <a:spcPts val="2100"/>
              </a:lnSpc>
              <a:buClr>
                <a:schemeClr val="bg2"/>
              </a:buClr>
              <a:buSzPct val="75000"/>
              <a:buFont typeface="Monotype Sorts" pitchFamily="2" charset="2"/>
              <a:buNone/>
            </a:pPr>
            <a:endParaRPr lang="en-US" altLang="en-US" sz="1800">
              <a:solidFill>
                <a:srgbClr val="000000"/>
              </a:solidFill>
            </a:endParaRPr>
          </a:p>
          <a:p>
            <a:pPr algn="l">
              <a:lnSpc>
                <a:spcPts val="2100"/>
              </a:lnSpc>
              <a:buClr>
                <a:schemeClr val="bg2"/>
              </a:buClr>
              <a:buSzPct val="75000"/>
              <a:buFont typeface="Monotype Sorts" pitchFamily="2" charset="2"/>
              <a:buNone/>
            </a:pPr>
            <a:r>
              <a:rPr lang="en-US" altLang="en-US" sz="1800">
                <a:solidFill>
                  <a:srgbClr val="000000"/>
                </a:solidFill>
              </a:rPr>
              <a:t>If storing a character string (to use as a unit), you must ensure that a special character, the string terminator </a:t>
            </a:r>
            <a:r>
              <a:rPr lang="en-US" altLang="en-US" sz="1800">
                <a:solidFill>
                  <a:srgbClr val="000000"/>
                </a:solidFill>
                <a:latin typeface="Courier New" pitchFamily="49" charset="0"/>
              </a:rPr>
              <a:t>'\0'</a:t>
            </a:r>
            <a:r>
              <a:rPr lang="en-US" altLang="en-US" sz="1800">
                <a:solidFill>
                  <a:srgbClr val="000000"/>
                </a:solidFill>
              </a:rPr>
              <a:t> is stored in the first unused cell.</a:t>
            </a:r>
          </a:p>
          <a:p>
            <a:pPr algn="l">
              <a:lnSpc>
                <a:spcPts val="2100"/>
              </a:lnSpc>
              <a:buClr>
                <a:schemeClr val="bg2"/>
              </a:buClr>
              <a:buSzPct val="75000"/>
              <a:buFont typeface="Monotype Sorts" pitchFamily="2" charset="2"/>
              <a:buNone/>
            </a:pPr>
            <a:endParaRPr lang="en-US" altLang="en-US" sz="1800">
              <a:solidFill>
                <a:srgbClr val="000000"/>
              </a:solidFill>
            </a:endParaRPr>
          </a:p>
          <a:p>
            <a:pPr algn="l">
              <a:lnSpc>
                <a:spcPts val="2100"/>
              </a:lnSpc>
              <a:buClr>
                <a:schemeClr val="bg2"/>
              </a:buClr>
              <a:buSzPct val="75000"/>
              <a:buFont typeface="Monotype Sorts" pitchFamily="2" charset="2"/>
              <a:buNone/>
            </a:pPr>
            <a:r>
              <a:rPr lang="en-US" altLang="en-US" sz="1800">
                <a:solidFill>
                  <a:srgbClr val="000000"/>
                </a:solidFill>
              </a:rPr>
              <a:t>Failure to understand and abide by this is a frequent source of errors.</a:t>
            </a:r>
          </a:p>
        </p:txBody>
      </p:sp>
      <p:sp>
        <p:nvSpPr>
          <p:cNvPr id="8199" name="Rectangle 60"/>
          <p:cNvSpPr>
            <a:spLocks noChangeArrowheads="1"/>
          </p:cNvSpPr>
          <p:nvPr/>
        </p:nvSpPr>
        <p:spPr bwMode="auto">
          <a:xfrm>
            <a:off x="457200" y="685800"/>
            <a:ext cx="8458200" cy="32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795" tIns="26625" rIns="18795" bIns="26625">
            <a:spAutoFit/>
          </a:bodyPr>
          <a:lstStyle/>
          <a:p>
            <a:pPr algn="l">
              <a:spcBef>
                <a:spcPct val="20000"/>
              </a:spcBef>
              <a:buClr>
                <a:schemeClr val="bg2"/>
              </a:buClr>
              <a:buSzPct val="75000"/>
              <a:buFont typeface="Monotype Sorts" pitchFamily="2" charset="2"/>
              <a:buNone/>
            </a:pPr>
            <a:r>
              <a:rPr lang="en-US" altLang="en-US" sz="1800"/>
              <a:t>There is no special type for (character) strings in C; rather, </a:t>
            </a:r>
            <a:r>
              <a:rPr lang="en-US" altLang="en-US" sz="1800">
                <a:latin typeface="Courier New" pitchFamily="49" charset="0"/>
              </a:rPr>
              <a:t>char</a:t>
            </a:r>
            <a:r>
              <a:rPr lang="en-US" altLang="en-US" sz="1800"/>
              <a:t> arrays are used.</a:t>
            </a:r>
          </a:p>
        </p:txBody>
      </p:sp>
      <p:sp>
        <p:nvSpPr>
          <p:cNvPr id="8200" name="Line 87"/>
          <p:cNvSpPr>
            <a:spLocks noChangeShapeType="1"/>
          </p:cNvSpPr>
          <p:nvPr/>
        </p:nvSpPr>
        <p:spPr bwMode="auto">
          <a:xfrm>
            <a:off x="2133600" y="1752600"/>
            <a:ext cx="13716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8201" name="Line 88"/>
          <p:cNvSpPr>
            <a:spLocks noChangeShapeType="1"/>
          </p:cNvSpPr>
          <p:nvPr/>
        </p:nvSpPr>
        <p:spPr bwMode="auto">
          <a:xfrm>
            <a:off x="2133600" y="3000375"/>
            <a:ext cx="13716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8202" name="Line 89"/>
          <p:cNvSpPr>
            <a:spLocks noChangeShapeType="1"/>
          </p:cNvSpPr>
          <p:nvPr/>
        </p:nvSpPr>
        <p:spPr bwMode="auto">
          <a:xfrm>
            <a:off x="2133600" y="1752600"/>
            <a:ext cx="0" cy="8524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8203" name="Line 90"/>
          <p:cNvSpPr>
            <a:spLocks noChangeShapeType="1"/>
          </p:cNvSpPr>
          <p:nvPr/>
        </p:nvSpPr>
        <p:spPr bwMode="auto">
          <a:xfrm>
            <a:off x="8534400" y="1752600"/>
            <a:ext cx="0" cy="8524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8204" name="Line 92"/>
          <p:cNvSpPr>
            <a:spLocks noChangeShapeType="1"/>
          </p:cNvSpPr>
          <p:nvPr/>
        </p:nvSpPr>
        <p:spPr bwMode="auto">
          <a:xfrm>
            <a:off x="2133600" y="2605088"/>
            <a:ext cx="0" cy="3952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47358" name="Group 254"/>
          <p:cNvGraphicFramePr>
            <a:graphicFrameLocks noGrp="1"/>
          </p:cNvGraphicFramePr>
          <p:nvPr/>
        </p:nvGraphicFramePr>
        <p:xfrm>
          <a:off x="1752600" y="1981200"/>
          <a:ext cx="6096000" cy="1117600"/>
        </p:xfrm>
        <a:graphic>
          <a:graphicData uri="http://schemas.openxmlformats.org/drawingml/2006/table">
            <a:tbl>
              <a:tblPr/>
              <a:tblGrid>
                <a:gridCol w="871538"/>
                <a:gridCol w="869950"/>
                <a:gridCol w="871537"/>
                <a:gridCol w="869950"/>
                <a:gridCol w="871538"/>
                <a:gridCol w="869950"/>
                <a:gridCol w="871537"/>
              </a:tblGrid>
              <a:tr h="1117600">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Word[0]</a:t>
                      </a:r>
                    </a:p>
                  </a:txBody>
                  <a:tcPr vert="eaVert" anchor="ctr" horzOverflow="overflow">
                    <a:lnL cap="flat">
                      <a:noFill/>
                    </a:lnL>
                    <a:lnR>
                      <a:noFill/>
                    </a:lnR>
                    <a:lnT cap="fla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Word[1]</a:t>
                      </a:r>
                    </a:p>
                  </a:txBody>
                  <a:tcPr vert="eaVert" anchor="ctr" horzOverflow="overflow">
                    <a:lnL>
                      <a:noFill/>
                    </a:lnL>
                    <a:lnR>
                      <a:noFill/>
                    </a:lnR>
                    <a:lnT cap="fla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Word[2]</a:t>
                      </a:r>
                    </a:p>
                  </a:txBody>
                  <a:tcPr vert="eaVert" anchor="ctr" horzOverflow="overflow">
                    <a:lnL>
                      <a:noFill/>
                    </a:lnL>
                    <a:lnR>
                      <a:noFill/>
                    </a:lnR>
                    <a:lnT cap="fla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Word[3]</a:t>
                      </a:r>
                    </a:p>
                  </a:txBody>
                  <a:tcPr vert="eaVert" anchor="ctr" horzOverflow="overflow">
                    <a:lnL>
                      <a:noFill/>
                    </a:lnL>
                    <a:lnR>
                      <a:noFill/>
                    </a:lnR>
                    <a:lnT cap="fla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Word[4]</a:t>
                      </a:r>
                    </a:p>
                  </a:txBody>
                  <a:tcPr vert="eaVert" anchor="ctr" horzOverflow="overflow">
                    <a:lnL>
                      <a:noFill/>
                    </a:lnL>
                    <a:lnR>
                      <a:noFill/>
                    </a:lnR>
                    <a:lnT cap="fla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Word[5]</a:t>
                      </a:r>
                    </a:p>
                  </a:txBody>
                  <a:tcPr vert="eaVert" anchor="ctr" horzOverflow="overflow">
                    <a:lnL>
                      <a:noFill/>
                    </a:lnL>
                    <a:lnR>
                      <a:noFill/>
                    </a:lnR>
                    <a:lnT cap="fla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Word[6]</a:t>
                      </a:r>
                    </a:p>
                  </a:txBody>
                  <a:tcPr vert="eaVert" anchor="ctr" horzOverflow="overflow">
                    <a:lnL>
                      <a:noFill/>
                    </a:lnL>
                    <a:lnR cap="flat">
                      <a:noFill/>
                    </a:lnR>
                    <a:lnT cap="flat">
                      <a:noFill/>
                    </a:lnT>
                    <a:lnB cap="flat">
                      <a:noFill/>
                    </a:lnB>
                    <a:lnTlToBr>
                      <a:noFill/>
                    </a:lnTlToBr>
                    <a:lnBlToTr>
                      <a:noFill/>
                    </a:lnBlToTr>
                    <a:noFill/>
                  </a:tcPr>
                </a:tc>
              </a:tr>
            </a:tbl>
          </a:graphicData>
        </a:graphic>
      </p:graphicFrame>
      <p:graphicFrame>
        <p:nvGraphicFramePr>
          <p:cNvPr id="47385" name="Group 281"/>
          <p:cNvGraphicFramePr>
            <a:graphicFrameLocks noGrp="1"/>
          </p:cNvGraphicFramePr>
          <p:nvPr/>
        </p:nvGraphicFramePr>
        <p:xfrm>
          <a:off x="1752600" y="3098800"/>
          <a:ext cx="6096000" cy="558800"/>
        </p:xfrm>
        <a:graphic>
          <a:graphicData uri="http://schemas.openxmlformats.org/drawingml/2006/table">
            <a:tbl>
              <a:tblPr/>
              <a:tblGrid>
                <a:gridCol w="871538"/>
                <a:gridCol w="869950"/>
                <a:gridCol w="871537"/>
                <a:gridCol w="869950"/>
                <a:gridCol w="871538"/>
                <a:gridCol w="869950"/>
                <a:gridCol w="871537"/>
              </a:tblGrid>
              <a:tr h="558800">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'f'</a:t>
                      </a:r>
                    </a:p>
                  </a:txBody>
                  <a:tcPr anchor="ct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'o'</a:t>
                      </a:r>
                    </a:p>
                  </a:txBody>
                  <a:tcPr anchor="ct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'o'</a:t>
                      </a:r>
                    </a:p>
                  </a:txBody>
                  <a:tcPr anchor="ct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'b'</a:t>
                      </a:r>
                    </a:p>
                  </a:txBody>
                  <a:tcPr anchor="ct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'a'</a:t>
                      </a:r>
                    </a:p>
                  </a:txBody>
                  <a:tcPr anchor="ct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'r'</a:t>
                      </a:r>
                    </a:p>
                  </a:txBody>
                  <a:tcPr anchor="ct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'\0'</a:t>
                      </a:r>
                    </a:p>
                  </a:txBody>
                  <a:tcPr anchor="ct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Tree>
    <p:extLst>
      <p:ext uri="{BB962C8B-B14F-4D97-AF65-F5344CB8AC3E}">
        <p14:creationId xmlns:p14="http://schemas.microsoft.com/office/powerpoint/2010/main" val="288312213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n-US" dirty="0" smtClean="0"/>
              <a:t>ISO Standard Alternative</a:t>
            </a:r>
            <a:endParaRPr lang="en-US" dirty="0"/>
          </a:p>
        </p:txBody>
      </p:sp>
      <p:sp>
        <p:nvSpPr>
          <p:cNvPr id="3" name="Rectangle 3"/>
          <p:cNvSpPr>
            <a:spLocks noChangeArrowheads="1"/>
          </p:cNvSpPr>
          <p:nvPr/>
        </p:nvSpPr>
        <p:spPr bwMode="auto">
          <a:xfrm>
            <a:off x="433388" y="685800"/>
            <a:ext cx="8558212" cy="5285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795" tIns="26625" rIns="18795" bIns="26625">
            <a:spAutoFit/>
          </a:bodyPr>
          <a:lstStyle/>
          <a:p>
            <a:pPr algn="l">
              <a:lnSpc>
                <a:spcPts val="2100"/>
              </a:lnSpc>
              <a:buClr>
                <a:schemeClr val="bg2"/>
              </a:buClr>
              <a:buSzPct val="75000"/>
              <a:buFont typeface="Monotype Sorts" pitchFamily="2" charset="2"/>
              <a:buNone/>
            </a:pPr>
            <a:r>
              <a:rPr lang="en-US" altLang="en-US" sz="1800" dirty="0" smtClean="0">
                <a:solidFill>
                  <a:srgbClr val="000000"/>
                </a:solidFill>
              </a:rPr>
              <a:t>Some alternatives have been proposed, with alleged safety advantages:</a:t>
            </a:r>
            <a:endParaRPr lang="en-US" altLang="en-US" sz="1800" dirty="0">
              <a:solidFill>
                <a:srgbClr val="000000"/>
              </a:solidFill>
            </a:endParaRPr>
          </a:p>
          <a:p>
            <a:pPr algn="l">
              <a:lnSpc>
                <a:spcPts val="2100"/>
              </a:lnSpc>
              <a:buClr>
                <a:schemeClr val="bg2"/>
              </a:buClr>
              <a:buSzPct val="75000"/>
              <a:buFont typeface="Monotype Sorts" pitchFamily="2" charset="2"/>
              <a:buNone/>
            </a:pPr>
            <a:endParaRPr lang="en-US" altLang="en-US" sz="1800" dirty="0" smtClean="0">
              <a:solidFill>
                <a:srgbClr val="000000"/>
              </a:solidFill>
            </a:endParaRPr>
          </a:p>
          <a:p>
            <a:pPr algn="l">
              <a:lnSpc>
                <a:spcPts val="2100"/>
              </a:lnSpc>
              <a:buClr>
                <a:schemeClr val="bg2"/>
              </a:buClr>
              <a:buSzPct val="75000"/>
              <a:buFont typeface="Monotype Sorts" pitchFamily="2" charset="2"/>
              <a:buNone/>
            </a:pPr>
            <a:r>
              <a:rPr lang="en-US" altLang="en-US" sz="1800" dirty="0" smtClean="0">
                <a:solidFill>
                  <a:srgbClr val="000000"/>
                </a:solidFill>
                <a:latin typeface="Courier New" pitchFamily="49" charset="0"/>
                <a:cs typeface="Courier New" pitchFamily="49" charset="0"/>
              </a:rPr>
              <a:t>   </a:t>
            </a:r>
            <a:r>
              <a:rPr lang="en-US" altLang="en-US" sz="1800" dirty="0" err="1" smtClean="0">
                <a:solidFill>
                  <a:srgbClr val="000000"/>
                </a:solidFill>
                <a:latin typeface="Courier New" pitchFamily="49" charset="0"/>
                <a:cs typeface="Courier New" pitchFamily="49" charset="0"/>
              </a:rPr>
              <a:t>errno_t</a:t>
            </a:r>
            <a:r>
              <a:rPr lang="en-US" altLang="en-US" sz="1800" dirty="0" smtClean="0">
                <a:solidFill>
                  <a:srgbClr val="000000"/>
                </a:solidFill>
                <a:latin typeface="Courier New" pitchFamily="49" charset="0"/>
                <a:cs typeface="Courier New" pitchFamily="49" charset="0"/>
              </a:rPr>
              <a:t> </a:t>
            </a:r>
            <a:r>
              <a:rPr lang="en-US" altLang="en-US" sz="1800" dirty="0" err="1" smtClean="0">
                <a:solidFill>
                  <a:srgbClr val="000000"/>
                </a:solidFill>
                <a:latin typeface="Courier New" pitchFamily="49" charset="0"/>
                <a:cs typeface="Courier New" pitchFamily="49" charset="0"/>
              </a:rPr>
              <a:t>strcpy_s</a:t>
            </a:r>
            <a:r>
              <a:rPr lang="en-US" altLang="en-US" sz="1800" dirty="0" smtClean="0">
                <a:solidFill>
                  <a:srgbClr val="000000"/>
                </a:solidFill>
                <a:latin typeface="Courier New" pitchFamily="49" charset="0"/>
                <a:cs typeface="Courier New" pitchFamily="49" charset="0"/>
              </a:rPr>
              <a:t>(char* restrict s1, </a:t>
            </a:r>
            <a:r>
              <a:rPr lang="en-US" altLang="en-US" sz="1800" dirty="0" err="1" smtClean="0">
                <a:solidFill>
                  <a:srgbClr val="000000"/>
                </a:solidFill>
                <a:latin typeface="Courier New" pitchFamily="49" charset="0"/>
                <a:cs typeface="Courier New" pitchFamily="49" charset="0"/>
              </a:rPr>
              <a:t>rsize_t</a:t>
            </a:r>
            <a:r>
              <a:rPr lang="en-US" altLang="en-US" sz="1800" dirty="0" smtClean="0">
                <a:solidFill>
                  <a:srgbClr val="000000"/>
                </a:solidFill>
                <a:latin typeface="Courier New" pitchFamily="49" charset="0"/>
                <a:cs typeface="Courier New" pitchFamily="49" charset="0"/>
              </a:rPr>
              <a:t> s1max,</a:t>
            </a:r>
          </a:p>
          <a:p>
            <a:pPr algn="l">
              <a:lnSpc>
                <a:spcPts val="2100"/>
              </a:lnSpc>
              <a:buClr>
                <a:schemeClr val="bg2"/>
              </a:buClr>
              <a:buSzPct val="75000"/>
              <a:buFont typeface="Monotype Sorts" pitchFamily="2" charset="2"/>
              <a:buNone/>
            </a:pPr>
            <a:r>
              <a:rPr lang="en-US" altLang="en-US" sz="1800" dirty="0">
                <a:solidFill>
                  <a:srgbClr val="000000"/>
                </a:solidFill>
                <a:latin typeface="Courier New" pitchFamily="49" charset="0"/>
                <a:cs typeface="Courier New" pitchFamily="49" charset="0"/>
              </a:rPr>
              <a:t> </a:t>
            </a:r>
            <a:r>
              <a:rPr lang="en-US" altLang="en-US" sz="1800" dirty="0" smtClean="0">
                <a:solidFill>
                  <a:srgbClr val="000000"/>
                </a:solidFill>
                <a:latin typeface="Courier New" pitchFamily="49" charset="0"/>
                <a:cs typeface="Courier New" pitchFamily="49" charset="0"/>
              </a:rPr>
              <a:t>                   </a:t>
            </a:r>
            <a:r>
              <a:rPr lang="en-US" altLang="en-US" sz="1800" dirty="0" err="1" smtClean="0">
                <a:solidFill>
                  <a:srgbClr val="000000"/>
                </a:solidFill>
                <a:latin typeface="Courier New" pitchFamily="49" charset="0"/>
                <a:cs typeface="Courier New" pitchFamily="49" charset="0"/>
              </a:rPr>
              <a:t>const</a:t>
            </a:r>
            <a:r>
              <a:rPr lang="en-US" altLang="en-US" sz="1800" dirty="0" smtClean="0">
                <a:solidFill>
                  <a:srgbClr val="000000"/>
                </a:solidFill>
                <a:latin typeface="Courier New" pitchFamily="49" charset="0"/>
                <a:cs typeface="Courier New" pitchFamily="49" charset="0"/>
              </a:rPr>
              <a:t> char* restrict s2);</a:t>
            </a:r>
          </a:p>
          <a:p>
            <a:pPr marL="914400"/>
            <a:endParaRPr lang="en-US" sz="1800" dirty="0" smtClean="0"/>
          </a:p>
          <a:p>
            <a:pPr marL="914400"/>
            <a:r>
              <a:rPr lang="en-US" sz="1800" b="1" dirty="0" smtClean="0"/>
              <a:t>Runtime constraints:</a:t>
            </a:r>
          </a:p>
          <a:p>
            <a:pPr marL="914400"/>
            <a:endParaRPr lang="en-US" sz="1800" dirty="0" smtClean="0"/>
          </a:p>
          <a:p>
            <a:pPr marL="914400"/>
            <a:r>
              <a:rPr lang="en-US" sz="1800" dirty="0" smtClean="0"/>
              <a:t>Neither </a:t>
            </a:r>
            <a:r>
              <a:rPr lang="en-US" sz="1800" dirty="0">
                <a:latin typeface="Courier New" pitchFamily="49" charset="0"/>
                <a:cs typeface="Courier New" pitchFamily="49" charset="0"/>
              </a:rPr>
              <a:t>s1</a:t>
            </a:r>
            <a:r>
              <a:rPr lang="en-US" sz="1800" dirty="0"/>
              <a:t> nor </a:t>
            </a:r>
            <a:r>
              <a:rPr lang="en-US" sz="1800" dirty="0">
                <a:latin typeface="Courier New" pitchFamily="49" charset="0"/>
                <a:cs typeface="Courier New" pitchFamily="49" charset="0"/>
              </a:rPr>
              <a:t>s2</a:t>
            </a:r>
            <a:r>
              <a:rPr lang="en-US" sz="1800" dirty="0"/>
              <a:t> shall be a null pointer. </a:t>
            </a:r>
            <a:endParaRPr lang="en-US" sz="1800" dirty="0" smtClean="0"/>
          </a:p>
          <a:p>
            <a:pPr marL="914400"/>
            <a:r>
              <a:rPr lang="en-US" sz="1800" dirty="0" smtClean="0">
                <a:latin typeface="Courier New" pitchFamily="49" charset="0"/>
                <a:cs typeface="Courier New" pitchFamily="49" charset="0"/>
              </a:rPr>
              <a:t>s1max</a:t>
            </a:r>
            <a:r>
              <a:rPr lang="en-US" sz="1800" dirty="0" smtClean="0"/>
              <a:t> </a:t>
            </a:r>
            <a:r>
              <a:rPr lang="en-US" sz="1800" dirty="0"/>
              <a:t>shall not be greater than RSIZE_MAX.</a:t>
            </a:r>
          </a:p>
          <a:p>
            <a:pPr marL="914400"/>
            <a:r>
              <a:rPr lang="en-US" sz="1800" dirty="0">
                <a:latin typeface="Courier New" pitchFamily="49" charset="0"/>
                <a:cs typeface="Courier New" pitchFamily="49" charset="0"/>
              </a:rPr>
              <a:t>s1max</a:t>
            </a:r>
            <a:r>
              <a:rPr lang="en-US" sz="1800" dirty="0"/>
              <a:t> shall not equal zero. </a:t>
            </a:r>
            <a:endParaRPr lang="en-US" sz="1800" dirty="0" smtClean="0"/>
          </a:p>
          <a:p>
            <a:pPr marL="914400"/>
            <a:r>
              <a:rPr lang="en-US" sz="1800" dirty="0" smtClean="0">
                <a:latin typeface="Courier New" pitchFamily="49" charset="0"/>
                <a:cs typeface="Courier New" pitchFamily="49" charset="0"/>
              </a:rPr>
              <a:t>s1max</a:t>
            </a:r>
            <a:r>
              <a:rPr lang="en-US" sz="1800" dirty="0" smtClean="0"/>
              <a:t> </a:t>
            </a:r>
            <a:r>
              <a:rPr lang="en-US" sz="1800" dirty="0"/>
              <a:t>shall be greater than </a:t>
            </a:r>
            <a:r>
              <a:rPr lang="en-US" sz="1800" dirty="0" err="1">
                <a:latin typeface="Courier New" pitchFamily="49" charset="0"/>
                <a:cs typeface="Courier New" pitchFamily="49" charset="0"/>
              </a:rPr>
              <a:t>strnlen_s</a:t>
            </a:r>
            <a:r>
              <a:rPr lang="en-US" sz="1800" dirty="0">
                <a:latin typeface="Courier New" pitchFamily="49" charset="0"/>
                <a:cs typeface="Courier New" pitchFamily="49" charset="0"/>
              </a:rPr>
              <a:t>(s2, s1max</a:t>
            </a:r>
            <a:r>
              <a:rPr lang="en-US" sz="1800" dirty="0" smtClean="0">
                <a:latin typeface="Courier New" pitchFamily="49" charset="0"/>
                <a:cs typeface="Courier New" pitchFamily="49" charset="0"/>
              </a:rPr>
              <a:t>)</a:t>
            </a:r>
            <a:r>
              <a:rPr lang="en-US" sz="1800" dirty="0" smtClean="0"/>
              <a:t>.</a:t>
            </a:r>
          </a:p>
          <a:p>
            <a:pPr marL="914400"/>
            <a:endParaRPr lang="en-US" sz="1800" dirty="0"/>
          </a:p>
          <a:p>
            <a:pPr marL="914400"/>
            <a:r>
              <a:rPr lang="en-US" sz="1800" dirty="0"/>
              <a:t>Copying shall not take place between objects that overlap.</a:t>
            </a:r>
          </a:p>
          <a:p>
            <a:pPr marL="914400"/>
            <a:endParaRPr lang="en-US" sz="1800" dirty="0" smtClean="0"/>
          </a:p>
          <a:p>
            <a:pPr marL="914400"/>
            <a:r>
              <a:rPr lang="en-US" sz="1800" dirty="0" smtClean="0"/>
              <a:t>If </a:t>
            </a:r>
            <a:r>
              <a:rPr lang="en-US" sz="1800" dirty="0"/>
              <a:t>there is a runtime-constraint violation, then if </a:t>
            </a:r>
            <a:r>
              <a:rPr lang="en-US" sz="1800" dirty="0">
                <a:latin typeface="Courier New" pitchFamily="49" charset="0"/>
                <a:cs typeface="Courier New" pitchFamily="49" charset="0"/>
              </a:rPr>
              <a:t>s1</a:t>
            </a:r>
            <a:r>
              <a:rPr lang="en-US" sz="1800" dirty="0"/>
              <a:t> is not a null pointer and </a:t>
            </a:r>
            <a:r>
              <a:rPr lang="en-US" sz="1800" dirty="0">
                <a:latin typeface="Courier New" pitchFamily="49" charset="0"/>
                <a:cs typeface="Courier New" pitchFamily="49" charset="0"/>
              </a:rPr>
              <a:t>s1max</a:t>
            </a:r>
            <a:r>
              <a:rPr lang="en-US" sz="1800" dirty="0"/>
              <a:t> </a:t>
            </a:r>
            <a:r>
              <a:rPr lang="en-US" sz="1800" dirty="0" smtClean="0"/>
              <a:t>is greater </a:t>
            </a:r>
            <a:r>
              <a:rPr lang="en-US" sz="1800" dirty="0"/>
              <a:t>than zero and not greater than </a:t>
            </a:r>
            <a:r>
              <a:rPr lang="en-US" sz="1800" dirty="0">
                <a:latin typeface="Courier New" pitchFamily="49" charset="0"/>
                <a:cs typeface="Courier New" pitchFamily="49" charset="0"/>
              </a:rPr>
              <a:t>RSIZE_MAX</a:t>
            </a:r>
            <a:r>
              <a:rPr lang="en-US" sz="1800" dirty="0"/>
              <a:t>, then </a:t>
            </a:r>
            <a:r>
              <a:rPr lang="en-US" sz="1800" dirty="0" err="1">
                <a:latin typeface="Courier New" pitchFamily="49" charset="0"/>
                <a:cs typeface="Courier New" pitchFamily="49" charset="0"/>
              </a:rPr>
              <a:t>strcpy_s</a:t>
            </a:r>
            <a:r>
              <a:rPr lang="en-US" sz="1800" dirty="0"/>
              <a:t> sets </a:t>
            </a:r>
            <a:r>
              <a:rPr lang="en-US" sz="1800" dirty="0">
                <a:latin typeface="Courier New" pitchFamily="49" charset="0"/>
                <a:cs typeface="Courier New" pitchFamily="49" charset="0"/>
              </a:rPr>
              <a:t>s1[0]</a:t>
            </a:r>
            <a:r>
              <a:rPr lang="en-US" sz="1800" dirty="0"/>
              <a:t> to </a:t>
            </a:r>
            <a:r>
              <a:rPr lang="en-US" sz="1800" dirty="0" smtClean="0"/>
              <a:t>the null </a:t>
            </a:r>
            <a:r>
              <a:rPr lang="en-US" sz="1800" dirty="0"/>
              <a:t>character</a:t>
            </a:r>
            <a:r>
              <a:rPr lang="en-US" sz="1800" dirty="0" smtClean="0"/>
              <a:t>.</a:t>
            </a:r>
          </a:p>
          <a:p>
            <a:pPr marL="914400"/>
            <a:endParaRPr lang="en-US" sz="1800" dirty="0"/>
          </a:p>
          <a:p>
            <a:r>
              <a:rPr lang="en-US" sz="1800" dirty="0" smtClean="0"/>
              <a:t>This is not supported by </a:t>
            </a:r>
            <a:r>
              <a:rPr lang="en-US" sz="1800" dirty="0" err="1" smtClean="0">
                <a:latin typeface="Courier New" pitchFamily="49" charset="0"/>
                <a:cs typeface="Courier New" pitchFamily="49" charset="0"/>
              </a:rPr>
              <a:t>glibc</a:t>
            </a:r>
            <a:r>
              <a:rPr lang="en-US" sz="1800" dirty="0" smtClean="0"/>
              <a:t>, nor is it likely to be in the future.</a:t>
            </a:r>
            <a:endParaRPr lang="en-US" sz="1800" dirty="0"/>
          </a:p>
        </p:txBody>
      </p:sp>
      <p:pic>
        <p:nvPicPr>
          <p:cNvPr id="1026" name="Picture 2" descr="http://i2.listal.com/image/946095/600full-beavi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257800"/>
            <a:ext cx="557213" cy="10536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8829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n-US" dirty="0" err="1" smtClean="0"/>
              <a:t>OpenBSD</a:t>
            </a:r>
            <a:r>
              <a:rPr lang="en-US" dirty="0" smtClean="0"/>
              <a:t> Alternative</a:t>
            </a:r>
            <a:endParaRPr lang="en-US" dirty="0"/>
          </a:p>
        </p:txBody>
      </p:sp>
      <p:sp>
        <p:nvSpPr>
          <p:cNvPr id="3" name="Rectangle 3"/>
          <p:cNvSpPr>
            <a:spLocks noChangeArrowheads="1"/>
          </p:cNvSpPr>
          <p:nvPr/>
        </p:nvSpPr>
        <p:spPr bwMode="auto">
          <a:xfrm>
            <a:off x="433388" y="685800"/>
            <a:ext cx="8558212" cy="1938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795" tIns="26625" rIns="18795" bIns="26625">
            <a:spAutoFit/>
          </a:bodyPr>
          <a:lstStyle/>
          <a:p>
            <a:pPr algn="l">
              <a:lnSpc>
                <a:spcPts val="2100"/>
              </a:lnSpc>
              <a:buClr>
                <a:schemeClr val="bg2"/>
              </a:buClr>
              <a:buSzPct val="75000"/>
              <a:buFont typeface="Monotype Sorts" pitchFamily="2" charset="2"/>
              <a:buNone/>
            </a:pPr>
            <a:r>
              <a:rPr lang="en-US" altLang="en-US" sz="1800" dirty="0" smtClean="0">
                <a:solidFill>
                  <a:srgbClr val="000000"/>
                </a:solidFill>
              </a:rPr>
              <a:t>The </a:t>
            </a:r>
            <a:r>
              <a:rPr lang="en-US" altLang="en-US" sz="1800" dirty="0" err="1" smtClean="0">
                <a:solidFill>
                  <a:srgbClr val="000000"/>
                </a:solidFill>
              </a:rPr>
              <a:t>OpenBSD</a:t>
            </a:r>
            <a:r>
              <a:rPr lang="en-US" altLang="en-US" sz="1800" dirty="0" smtClean="0">
                <a:solidFill>
                  <a:srgbClr val="000000"/>
                </a:solidFill>
              </a:rPr>
              <a:t> movement proposed another alternative:</a:t>
            </a:r>
            <a:endParaRPr lang="en-US" altLang="en-US" sz="1800" dirty="0">
              <a:solidFill>
                <a:srgbClr val="000000"/>
              </a:solidFill>
            </a:endParaRPr>
          </a:p>
          <a:p>
            <a:pPr algn="l">
              <a:lnSpc>
                <a:spcPts val="2100"/>
              </a:lnSpc>
              <a:buClr>
                <a:schemeClr val="bg2"/>
              </a:buClr>
              <a:buSzPct val="75000"/>
              <a:buFont typeface="Monotype Sorts" pitchFamily="2" charset="2"/>
              <a:buNone/>
            </a:pPr>
            <a:endParaRPr lang="en-US" altLang="en-US" sz="1800" dirty="0" smtClean="0">
              <a:solidFill>
                <a:srgbClr val="000000"/>
              </a:solidFill>
            </a:endParaRPr>
          </a:p>
          <a:p>
            <a:pPr algn="l">
              <a:lnSpc>
                <a:spcPts val="2100"/>
              </a:lnSpc>
              <a:buClr>
                <a:schemeClr val="bg2"/>
              </a:buClr>
              <a:buSzPct val="75000"/>
              <a:buFont typeface="Monotype Sorts" pitchFamily="2" charset="2"/>
              <a:buNone/>
            </a:pPr>
            <a:r>
              <a:rPr lang="en-US" altLang="en-US" sz="1800" dirty="0" smtClean="0">
                <a:solidFill>
                  <a:srgbClr val="000000"/>
                </a:solidFill>
                <a:latin typeface="Courier New" pitchFamily="49" charset="0"/>
                <a:cs typeface="Courier New" pitchFamily="49" charset="0"/>
              </a:rPr>
              <a:t>    </a:t>
            </a:r>
            <a:r>
              <a:rPr lang="en-US" altLang="en-US" sz="1800" dirty="0" err="1" smtClean="0">
                <a:solidFill>
                  <a:srgbClr val="000000"/>
                </a:solidFill>
                <a:latin typeface="Courier New" pitchFamily="49" charset="0"/>
                <a:cs typeface="Courier New" pitchFamily="49" charset="0"/>
              </a:rPr>
              <a:t>size_t</a:t>
            </a:r>
            <a:r>
              <a:rPr lang="en-US" altLang="en-US" sz="1800" dirty="0" smtClean="0">
                <a:solidFill>
                  <a:srgbClr val="000000"/>
                </a:solidFill>
                <a:latin typeface="Courier New" pitchFamily="49" charset="0"/>
                <a:cs typeface="Courier New" pitchFamily="49" charset="0"/>
              </a:rPr>
              <a:t> </a:t>
            </a:r>
            <a:r>
              <a:rPr lang="en-US" altLang="en-US" sz="1800" dirty="0" err="1" smtClean="0">
                <a:solidFill>
                  <a:srgbClr val="000000"/>
                </a:solidFill>
                <a:latin typeface="Courier New" pitchFamily="49" charset="0"/>
                <a:cs typeface="Courier New" pitchFamily="49" charset="0"/>
              </a:rPr>
              <a:t>strlcpy</a:t>
            </a:r>
            <a:r>
              <a:rPr lang="en-US" altLang="en-US" sz="1800" dirty="0" smtClean="0">
                <a:solidFill>
                  <a:srgbClr val="000000"/>
                </a:solidFill>
                <a:latin typeface="Courier New" pitchFamily="49" charset="0"/>
                <a:cs typeface="Courier New" pitchFamily="49" charset="0"/>
              </a:rPr>
              <a:t>(char* s1, </a:t>
            </a:r>
            <a:r>
              <a:rPr lang="en-US" altLang="en-US" sz="1800" dirty="0" err="1" smtClean="0">
                <a:solidFill>
                  <a:srgbClr val="000000"/>
                </a:solidFill>
                <a:latin typeface="Courier New" pitchFamily="49" charset="0"/>
                <a:cs typeface="Courier New" pitchFamily="49" charset="0"/>
              </a:rPr>
              <a:t>const</a:t>
            </a:r>
            <a:r>
              <a:rPr lang="en-US" altLang="en-US" sz="1800" dirty="0" smtClean="0">
                <a:solidFill>
                  <a:srgbClr val="000000"/>
                </a:solidFill>
                <a:latin typeface="Courier New" pitchFamily="49" charset="0"/>
                <a:cs typeface="Courier New" pitchFamily="49" charset="0"/>
              </a:rPr>
              <a:t> char* s2, </a:t>
            </a:r>
            <a:r>
              <a:rPr lang="en-US" altLang="en-US" sz="1800" dirty="0" err="1" smtClean="0">
                <a:solidFill>
                  <a:srgbClr val="000000"/>
                </a:solidFill>
                <a:latin typeface="Courier New" pitchFamily="49" charset="0"/>
                <a:cs typeface="Courier New" pitchFamily="49" charset="0"/>
              </a:rPr>
              <a:t>size_t</a:t>
            </a:r>
            <a:r>
              <a:rPr lang="en-US" altLang="en-US" sz="1800" dirty="0" smtClean="0">
                <a:solidFill>
                  <a:srgbClr val="000000"/>
                </a:solidFill>
                <a:latin typeface="Courier New" pitchFamily="49" charset="0"/>
                <a:cs typeface="Courier New" pitchFamily="49" charset="0"/>
              </a:rPr>
              <a:t> n);</a:t>
            </a:r>
          </a:p>
          <a:p>
            <a:pPr algn="l">
              <a:lnSpc>
                <a:spcPts val="2100"/>
              </a:lnSpc>
              <a:buClr>
                <a:schemeClr val="bg2"/>
              </a:buClr>
              <a:buSzPct val="75000"/>
              <a:buFont typeface="Monotype Sorts" pitchFamily="2" charset="2"/>
              <a:buNone/>
            </a:pPr>
            <a:endParaRPr lang="en-US" altLang="en-US" sz="1800" dirty="0" smtClean="0">
              <a:solidFill>
                <a:srgbClr val="000000"/>
              </a:solidFill>
            </a:endParaRPr>
          </a:p>
          <a:p>
            <a:pPr algn="l">
              <a:lnSpc>
                <a:spcPts val="2100"/>
              </a:lnSpc>
              <a:buClr>
                <a:schemeClr val="bg2"/>
              </a:buClr>
              <a:buSzPct val="75000"/>
              <a:buFont typeface="Monotype Sorts" pitchFamily="2" charset="2"/>
              <a:buNone/>
            </a:pPr>
            <a:r>
              <a:rPr lang="en-US" altLang="en-US" sz="1800" dirty="0" smtClean="0">
                <a:solidFill>
                  <a:srgbClr val="000000"/>
                </a:solidFill>
              </a:rPr>
              <a:t>Similar to </a:t>
            </a:r>
            <a:r>
              <a:rPr lang="en-US" altLang="en-US" sz="1800" dirty="0" err="1" smtClean="0">
                <a:solidFill>
                  <a:srgbClr val="000000"/>
                </a:solidFill>
                <a:latin typeface="Courier New" pitchFamily="49" charset="0"/>
                <a:cs typeface="Courier New" pitchFamily="49" charset="0"/>
              </a:rPr>
              <a:t>strncpy</a:t>
            </a:r>
            <a:r>
              <a:rPr lang="en-US" altLang="en-US" sz="1800" dirty="0" smtClean="0">
                <a:solidFill>
                  <a:srgbClr val="000000"/>
                </a:solidFill>
                <a:latin typeface="Courier New" pitchFamily="49" charset="0"/>
                <a:cs typeface="Courier New" pitchFamily="49" charset="0"/>
              </a:rPr>
              <a:t>()</a:t>
            </a:r>
            <a:r>
              <a:rPr lang="en-US" altLang="en-US" sz="1800" dirty="0" smtClean="0">
                <a:solidFill>
                  <a:srgbClr val="000000"/>
                </a:solidFill>
              </a:rPr>
              <a:t> but truncates, if necessary, to ensure null-termination of the copy.</a:t>
            </a:r>
          </a:p>
          <a:p>
            <a:pPr algn="l">
              <a:lnSpc>
                <a:spcPts val="2100"/>
              </a:lnSpc>
              <a:buClr>
                <a:schemeClr val="bg2"/>
              </a:buClr>
              <a:buSzPct val="75000"/>
              <a:buFont typeface="Monotype Sorts" pitchFamily="2" charset="2"/>
              <a:buNone/>
            </a:pPr>
            <a:endParaRPr lang="en-US" altLang="en-US" sz="1800" dirty="0">
              <a:solidFill>
                <a:srgbClr val="000000"/>
              </a:solidFill>
            </a:endParaRPr>
          </a:p>
          <a:p>
            <a:pPr>
              <a:lnSpc>
                <a:spcPts val="2100"/>
              </a:lnSpc>
              <a:buClr>
                <a:schemeClr val="bg2"/>
              </a:buClr>
              <a:buSzPct val="75000"/>
            </a:pPr>
            <a:r>
              <a:rPr lang="en-US" sz="1800" dirty="0"/>
              <a:t>This is not supported by </a:t>
            </a:r>
            <a:r>
              <a:rPr lang="en-US" sz="1800" dirty="0" err="1" smtClean="0">
                <a:latin typeface="Courier New" pitchFamily="49" charset="0"/>
                <a:cs typeface="Courier New" pitchFamily="49" charset="0"/>
              </a:rPr>
              <a:t>glibc</a:t>
            </a:r>
            <a:r>
              <a:rPr lang="en-US" sz="1800" dirty="0"/>
              <a:t>, nor is it likely to be in the future</a:t>
            </a:r>
            <a:r>
              <a:rPr lang="en-US" sz="1800" dirty="0" smtClean="0"/>
              <a:t>.</a:t>
            </a:r>
            <a:endParaRPr lang="en-US" sz="1800" dirty="0"/>
          </a:p>
        </p:txBody>
      </p:sp>
    </p:spTree>
    <p:extLst>
      <p:ext uri="{BB962C8B-B14F-4D97-AF65-F5344CB8AC3E}">
        <p14:creationId xmlns:p14="http://schemas.microsoft.com/office/powerpoint/2010/main" val="29751664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n-US" dirty="0" smtClean="0"/>
              <a:t>The Devil's Function</a:t>
            </a:r>
            <a:endParaRPr lang="en-US" dirty="0"/>
          </a:p>
        </p:txBody>
      </p:sp>
      <p:sp>
        <p:nvSpPr>
          <p:cNvPr id="3" name="Rectangle 3"/>
          <p:cNvSpPr>
            <a:spLocks noChangeArrowheads="1"/>
          </p:cNvSpPr>
          <p:nvPr/>
        </p:nvSpPr>
        <p:spPr bwMode="auto">
          <a:xfrm>
            <a:off x="433388" y="685800"/>
            <a:ext cx="8558212" cy="46319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795" tIns="26625" rIns="18795" bIns="26625">
            <a:spAutoFit/>
          </a:bodyPr>
          <a:lstStyle/>
          <a:p>
            <a:pPr algn="l">
              <a:lnSpc>
                <a:spcPts val="2100"/>
              </a:lnSpc>
              <a:buClr>
                <a:schemeClr val="bg2"/>
              </a:buClr>
              <a:buSzPct val="75000"/>
              <a:buFont typeface="Monotype Sorts" pitchFamily="2" charset="2"/>
              <a:buNone/>
            </a:pPr>
            <a:r>
              <a:rPr lang="en-US" altLang="en-US" sz="1800" dirty="0" smtClean="0">
                <a:solidFill>
                  <a:srgbClr val="000000"/>
                </a:solidFill>
              </a:rPr>
              <a:t>The C language included the regrettable function:</a:t>
            </a:r>
            <a:endParaRPr lang="en-US" altLang="en-US" sz="1800" dirty="0">
              <a:solidFill>
                <a:srgbClr val="000000"/>
              </a:solidFill>
            </a:endParaRPr>
          </a:p>
          <a:p>
            <a:pPr algn="l">
              <a:lnSpc>
                <a:spcPts val="2100"/>
              </a:lnSpc>
              <a:buClr>
                <a:schemeClr val="bg2"/>
              </a:buClr>
              <a:buSzPct val="75000"/>
              <a:buFont typeface="Monotype Sorts" pitchFamily="2" charset="2"/>
              <a:buNone/>
            </a:pPr>
            <a:endParaRPr lang="en-US" altLang="en-US" sz="1800" dirty="0" smtClean="0">
              <a:solidFill>
                <a:srgbClr val="000000"/>
              </a:solidFill>
            </a:endParaRPr>
          </a:p>
          <a:p>
            <a:pPr algn="l">
              <a:lnSpc>
                <a:spcPts val="2100"/>
              </a:lnSpc>
              <a:buClr>
                <a:schemeClr val="bg2"/>
              </a:buClr>
              <a:buSzPct val="75000"/>
              <a:buFont typeface="Monotype Sorts" pitchFamily="2" charset="2"/>
              <a:buNone/>
            </a:pPr>
            <a:r>
              <a:rPr lang="en-US" altLang="en-US" sz="1800" dirty="0" smtClean="0">
                <a:solidFill>
                  <a:srgbClr val="000000"/>
                </a:solidFill>
                <a:latin typeface="Courier New" pitchFamily="49" charset="0"/>
                <a:cs typeface="Courier New" pitchFamily="49" charset="0"/>
              </a:rPr>
              <a:t>    char* gets(char* s);</a:t>
            </a:r>
          </a:p>
          <a:p>
            <a:pPr algn="l">
              <a:lnSpc>
                <a:spcPts val="2100"/>
              </a:lnSpc>
              <a:buClr>
                <a:schemeClr val="bg2"/>
              </a:buClr>
              <a:buSzPct val="75000"/>
              <a:buFont typeface="Monotype Sorts" pitchFamily="2" charset="2"/>
              <a:buNone/>
            </a:pPr>
            <a:endParaRPr lang="en-US" altLang="en-US" sz="1800" dirty="0" smtClean="0">
              <a:solidFill>
                <a:srgbClr val="000000"/>
              </a:solidFill>
            </a:endParaRPr>
          </a:p>
          <a:p>
            <a:pPr algn="l">
              <a:lnSpc>
                <a:spcPts val="2100"/>
              </a:lnSpc>
              <a:buClr>
                <a:schemeClr val="bg2"/>
              </a:buClr>
              <a:buSzPct val="75000"/>
              <a:buFont typeface="Monotype Sorts" pitchFamily="2" charset="2"/>
              <a:buNone/>
            </a:pPr>
            <a:endParaRPr lang="en-US" altLang="en-US" sz="1800" dirty="0" smtClean="0">
              <a:solidFill>
                <a:srgbClr val="000000"/>
              </a:solidFill>
            </a:endParaRPr>
          </a:p>
          <a:p>
            <a:pPr algn="l">
              <a:lnSpc>
                <a:spcPts val="2100"/>
              </a:lnSpc>
              <a:buClr>
                <a:schemeClr val="bg2"/>
              </a:buClr>
              <a:buSzPct val="75000"/>
              <a:buFont typeface="Monotype Sorts" pitchFamily="2" charset="2"/>
              <a:buNone/>
            </a:pPr>
            <a:r>
              <a:rPr lang="en-US" altLang="en-US" sz="1800" dirty="0" smtClean="0">
                <a:solidFill>
                  <a:srgbClr val="000000"/>
                </a:solidFill>
              </a:rPr>
              <a:t>The intent was to provide a method for reading character data from standard input to a </a:t>
            </a:r>
            <a:r>
              <a:rPr lang="en-US" altLang="en-US" sz="1800" dirty="0" smtClean="0">
                <a:solidFill>
                  <a:srgbClr val="000000"/>
                </a:solidFill>
                <a:latin typeface="Courier New" pitchFamily="49" charset="0"/>
                <a:cs typeface="Courier New" pitchFamily="49" charset="0"/>
              </a:rPr>
              <a:t>char</a:t>
            </a:r>
            <a:r>
              <a:rPr lang="en-US" altLang="en-US" sz="1800" dirty="0" smtClean="0">
                <a:solidFill>
                  <a:srgbClr val="000000"/>
                </a:solidFill>
              </a:rPr>
              <a:t> array.</a:t>
            </a:r>
          </a:p>
          <a:p>
            <a:pPr algn="l">
              <a:lnSpc>
                <a:spcPts val="2100"/>
              </a:lnSpc>
              <a:buClr>
                <a:schemeClr val="bg2"/>
              </a:buClr>
              <a:buSzPct val="75000"/>
              <a:buFont typeface="Monotype Sorts" pitchFamily="2" charset="2"/>
              <a:buNone/>
            </a:pPr>
            <a:endParaRPr lang="en-US" sz="1800" dirty="0">
              <a:solidFill>
                <a:srgbClr val="000000"/>
              </a:solidFill>
            </a:endParaRPr>
          </a:p>
          <a:p>
            <a:pPr algn="l">
              <a:lnSpc>
                <a:spcPts val="2100"/>
              </a:lnSpc>
              <a:buClr>
                <a:schemeClr val="bg2"/>
              </a:buClr>
              <a:buSzPct val="75000"/>
              <a:buFont typeface="Monotype Sorts" pitchFamily="2" charset="2"/>
              <a:buNone/>
            </a:pPr>
            <a:r>
              <a:rPr lang="en-US" sz="1800" dirty="0" smtClean="0"/>
              <a:t>The obvious flaw is the omission of any indication to </a:t>
            </a:r>
            <a:r>
              <a:rPr lang="en-US" sz="1800" dirty="0" smtClean="0">
                <a:latin typeface="Courier New" pitchFamily="49" charset="0"/>
                <a:cs typeface="Courier New" pitchFamily="49" charset="0"/>
              </a:rPr>
              <a:t>gets()</a:t>
            </a:r>
            <a:r>
              <a:rPr lang="en-US" sz="1800" dirty="0" smtClean="0"/>
              <a:t> as to the size of the buffer pointed to by the parameter </a:t>
            </a:r>
            <a:r>
              <a:rPr lang="en-US" sz="1800" dirty="0" smtClean="0">
                <a:latin typeface="Courier New" pitchFamily="49" charset="0"/>
                <a:cs typeface="Courier New" pitchFamily="49" charset="0"/>
              </a:rPr>
              <a:t>s</a:t>
            </a:r>
            <a:r>
              <a:rPr lang="en-US" sz="1800" dirty="0" smtClean="0"/>
              <a:t>.</a:t>
            </a:r>
          </a:p>
          <a:p>
            <a:pPr algn="l">
              <a:lnSpc>
                <a:spcPts val="2100"/>
              </a:lnSpc>
              <a:buClr>
                <a:schemeClr val="bg2"/>
              </a:buClr>
              <a:buSzPct val="75000"/>
              <a:buFont typeface="Monotype Sorts" pitchFamily="2" charset="2"/>
              <a:buNone/>
            </a:pPr>
            <a:endParaRPr lang="en-US" sz="1800" dirty="0"/>
          </a:p>
          <a:p>
            <a:pPr algn="l">
              <a:lnSpc>
                <a:spcPts val="2100"/>
              </a:lnSpc>
              <a:buClr>
                <a:schemeClr val="bg2"/>
              </a:buClr>
              <a:buSzPct val="75000"/>
              <a:buFont typeface="Monotype Sorts" pitchFamily="2" charset="2"/>
              <a:buNone/>
            </a:pPr>
            <a:r>
              <a:rPr lang="en-US" sz="1800" dirty="0" smtClean="0"/>
              <a:t>Imagine what might happen if the buffer was far too small.</a:t>
            </a:r>
          </a:p>
          <a:p>
            <a:pPr algn="l">
              <a:lnSpc>
                <a:spcPts val="2100"/>
              </a:lnSpc>
              <a:buClr>
                <a:schemeClr val="bg2"/>
              </a:buClr>
              <a:buSzPct val="75000"/>
              <a:buFont typeface="Monotype Sorts" pitchFamily="2" charset="2"/>
              <a:buNone/>
            </a:pPr>
            <a:endParaRPr lang="en-US" sz="1800" dirty="0"/>
          </a:p>
          <a:p>
            <a:pPr algn="l">
              <a:lnSpc>
                <a:spcPts val="2100"/>
              </a:lnSpc>
              <a:buClr>
                <a:schemeClr val="bg2"/>
              </a:buClr>
              <a:buSzPct val="75000"/>
              <a:buFont typeface="Monotype Sorts" pitchFamily="2" charset="2"/>
              <a:buNone/>
            </a:pPr>
            <a:r>
              <a:rPr lang="en-US" sz="1800" dirty="0" smtClean="0"/>
              <a:t>Imagine what might happen if the buffer was on the stack.</a:t>
            </a:r>
          </a:p>
          <a:p>
            <a:pPr algn="l">
              <a:lnSpc>
                <a:spcPts val="2100"/>
              </a:lnSpc>
              <a:buClr>
                <a:schemeClr val="bg2"/>
              </a:buClr>
              <a:buSzPct val="75000"/>
              <a:buFont typeface="Monotype Sorts" pitchFamily="2" charset="2"/>
              <a:buNone/>
            </a:pPr>
            <a:endParaRPr lang="en-US" sz="1800" dirty="0"/>
          </a:p>
          <a:p>
            <a:pPr algn="l">
              <a:lnSpc>
                <a:spcPts val="2100"/>
              </a:lnSpc>
              <a:buClr>
                <a:schemeClr val="bg2"/>
              </a:buClr>
              <a:buSzPct val="75000"/>
              <a:buFont typeface="Monotype Sorts" pitchFamily="2" charset="2"/>
              <a:buNone/>
            </a:pPr>
            <a:r>
              <a:rPr lang="en-US" sz="1800" dirty="0" smtClean="0"/>
              <a:t>The function is officially deprecated, but it is still provided by </a:t>
            </a:r>
            <a:r>
              <a:rPr lang="en-US" sz="1800" dirty="0" err="1" smtClean="0">
                <a:latin typeface="Courier New" pitchFamily="49" charset="0"/>
                <a:cs typeface="Courier New" pitchFamily="49" charset="0"/>
              </a:rPr>
              <a:t>gcc</a:t>
            </a:r>
            <a:r>
              <a:rPr lang="en-US" sz="1800" dirty="0" smtClean="0"/>
              <a:t> and on Linux systems.</a:t>
            </a:r>
          </a:p>
          <a:p>
            <a:pPr algn="l">
              <a:lnSpc>
                <a:spcPts val="2100"/>
              </a:lnSpc>
              <a:buClr>
                <a:schemeClr val="bg2"/>
              </a:buClr>
              <a:buSzPct val="75000"/>
              <a:buFont typeface="Monotype Sorts" pitchFamily="2" charset="2"/>
              <a:buNone/>
            </a:pPr>
            <a:endParaRPr lang="en-US" sz="1800" dirty="0"/>
          </a:p>
        </p:txBody>
      </p:sp>
    </p:spTree>
    <p:extLst>
      <p:ext uri="{BB962C8B-B14F-4D97-AF65-F5344CB8AC3E}">
        <p14:creationId xmlns:p14="http://schemas.microsoft.com/office/powerpoint/2010/main" val="31226508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381000" y="100013"/>
            <a:ext cx="6629400" cy="476250"/>
          </a:xfrm>
          <a:noFill/>
        </p:spPr>
        <p:txBody>
          <a:bodyPr wrap="none" lIns="18795" tIns="26625" rIns="18795" bIns="26625"/>
          <a:lstStyle/>
          <a:p>
            <a:pPr>
              <a:lnSpc>
                <a:spcPts val="2800"/>
              </a:lnSpc>
              <a:tabLst>
                <a:tab pos="914400" algn="l"/>
                <a:tab pos="1828800" algn="l"/>
                <a:tab pos="2743200" algn="l"/>
                <a:tab pos="3657600" algn="l"/>
                <a:tab pos="4572000" algn="l"/>
                <a:tab pos="5486400" algn="l"/>
                <a:tab pos="6400800" algn="l"/>
              </a:tabLst>
            </a:pPr>
            <a:r>
              <a:rPr lang="en-US" altLang="en-US" dirty="0" smtClean="0">
                <a:solidFill>
                  <a:schemeClr val="tx1"/>
                </a:solidFill>
              </a:rPr>
              <a:t>Some Historical Perspective</a:t>
            </a:r>
          </a:p>
        </p:txBody>
      </p:sp>
      <p:sp>
        <p:nvSpPr>
          <p:cNvPr id="11269" name="Rectangle 3"/>
          <p:cNvSpPr>
            <a:spLocks noChangeArrowheads="1"/>
          </p:cNvSpPr>
          <p:nvPr/>
        </p:nvSpPr>
        <p:spPr bwMode="auto">
          <a:xfrm>
            <a:off x="433388" y="685800"/>
            <a:ext cx="8329612" cy="862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795" tIns="26625" rIns="18795" bIns="26625">
            <a:spAutoFit/>
          </a:bodyPr>
          <a:lstStyle/>
          <a:p>
            <a:pPr algn="l">
              <a:lnSpc>
                <a:spcPts val="2100"/>
              </a:lnSpc>
              <a:buClr>
                <a:schemeClr val="bg2"/>
              </a:buClr>
              <a:buSzPct val="75000"/>
              <a:buFont typeface="Monotype Sorts" pitchFamily="2" charset="2"/>
              <a:buNone/>
            </a:pPr>
            <a:r>
              <a:rPr lang="en-US" altLang="en-US" sz="1800" dirty="0" smtClean="0">
                <a:solidFill>
                  <a:srgbClr val="000000"/>
                </a:solidFill>
              </a:rPr>
              <a:t>There's an interesting recent column, by </a:t>
            </a:r>
            <a:r>
              <a:rPr lang="en-US" altLang="en-US" sz="1800" dirty="0" err="1" smtClean="0">
                <a:solidFill>
                  <a:srgbClr val="000000"/>
                </a:solidFill>
              </a:rPr>
              <a:t>Poul</a:t>
            </a:r>
            <a:r>
              <a:rPr lang="en-US" altLang="en-US" sz="1800" dirty="0" smtClean="0">
                <a:solidFill>
                  <a:srgbClr val="000000"/>
                </a:solidFill>
              </a:rPr>
              <a:t>-Henning Kamp, on the costs and consequences of the decision to use null-terminated arrays to represent strings in C (and other languages influenced by the design of C):</a:t>
            </a:r>
            <a:endParaRPr lang="en-US" altLang="en-US" sz="1800" dirty="0">
              <a:solidFill>
                <a:srgbClr val="000000"/>
              </a:solidFill>
              <a:latin typeface="Courier New" pitchFamily="49" charset="0"/>
              <a:cs typeface="Courier New" pitchFamily="49" charset="0"/>
            </a:endParaRPr>
          </a:p>
        </p:txBody>
      </p:sp>
      <p:sp>
        <p:nvSpPr>
          <p:cNvPr id="11270" name="Line 4"/>
          <p:cNvSpPr>
            <a:spLocks noChangeShapeType="1"/>
          </p:cNvSpPr>
          <p:nvPr/>
        </p:nvSpPr>
        <p:spPr bwMode="auto">
          <a:xfrm>
            <a:off x="2133600" y="3000375"/>
            <a:ext cx="13716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1271" name="Line 5"/>
          <p:cNvSpPr>
            <a:spLocks noChangeShapeType="1"/>
          </p:cNvSpPr>
          <p:nvPr/>
        </p:nvSpPr>
        <p:spPr bwMode="auto">
          <a:xfrm>
            <a:off x="2133600" y="1752600"/>
            <a:ext cx="0" cy="8524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1272" name="Line 6"/>
          <p:cNvSpPr>
            <a:spLocks noChangeShapeType="1"/>
          </p:cNvSpPr>
          <p:nvPr/>
        </p:nvSpPr>
        <p:spPr bwMode="auto">
          <a:xfrm>
            <a:off x="8534400" y="1752600"/>
            <a:ext cx="0" cy="8524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1273" name="Line 7"/>
          <p:cNvSpPr>
            <a:spLocks noChangeShapeType="1"/>
          </p:cNvSpPr>
          <p:nvPr/>
        </p:nvSpPr>
        <p:spPr bwMode="auto">
          <a:xfrm>
            <a:off x="2133600" y="2605088"/>
            <a:ext cx="0" cy="3952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8" name="Rectangle 3"/>
          <p:cNvSpPr>
            <a:spLocks noChangeArrowheads="1"/>
          </p:cNvSpPr>
          <p:nvPr/>
        </p:nvSpPr>
        <p:spPr bwMode="auto">
          <a:xfrm>
            <a:off x="1066800" y="1828800"/>
            <a:ext cx="7262812" cy="3404944"/>
          </a:xfrm>
          <a:prstGeom prst="rect">
            <a:avLst/>
          </a:prstGeom>
          <a:solidFill>
            <a:schemeClr val="accent1"/>
          </a:solidFill>
          <a:ln>
            <a:noFill/>
          </a:ln>
          <a:effectLst/>
          <a:extLst/>
        </p:spPr>
        <p:txBody>
          <a:bodyPr wrap="square" lIns="18795" tIns="26625" rIns="18795" bIns="26625">
            <a:spAutoFit/>
          </a:bodyPr>
          <a:lstStyle/>
          <a:p>
            <a:pPr>
              <a:lnSpc>
                <a:spcPct val="150000"/>
              </a:lnSpc>
              <a:spcAft>
                <a:spcPts val="600"/>
              </a:spcAft>
            </a:pPr>
            <a:r>
              <a:rPr lang="en-US" sz="1800" dirty="0" smtClean="0"/>
              <a:t>. . .</a:t>
            </a:r>
          </a:p>
          <a:p>
            <a:pPr>
              <a:lnSpc>
                <a:spcPct val="150000"/>
              </a:lnSpc>
              <a:spcAft>
                <a:spcPts val="600"/>
              </a:spcAft>
            </a:pPr>
            <a:r>
              <a:rPr lang="en-US" sz="1800" dirty="0" smtClean="0"/>
              <a:t>Should </a:t>
            </a:r>
            <a:r>
              <a:rPr lang="en-US" sz="1800" dirty="0"/>
              <a:t>the C language represent strings as an address + length tuple or just as the address with a magic character (NUL) marking the end? This is a decision that the dynamic trio of Ken Thompson, Dennis Ritchie, and Brian Kernighan must have made one day in the early 1970s, and they had full freedom to choose either way. I have not found any record of the decision, which I admit is a weak point in its candidacy: I do not have proof that it was a conscious decision</a:t>
            </a:r>
            <a:r>
              <a:rPr lang="en-US" sz="1800" dirty="0" smtClean="0"/>
              <a:t>.</a:t>
            </a:r>
            <a:endParaRPr lang="en-US" sz="1800" dirty="0"/>
          </a:p>
        </p:txBody>
      </p:sp>
    </p:spTree>
    <p:extLst>
      <p:ext uri="{BB962C8B-B14F-4D97-AF65-F5344CB8AC3E}">
        <p14:creationId xmlns:p14="http://schemas.microsoft.com/office/powerpoint/2010/main" val="138402108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381000" y="100013"/>
            <a:ext cx="6629400" cy="476250"/>
          </a:xfrm>
          <a:noFill/>
        </p:spPr>
        <p:txBody>
          <a:bodyPr wrap="none" lIns="18795" tIns="26625" rIns="18795" bIns="26625"/>
          <a:lstStyle/>
          <a:p>
            <a:pPr>
              <a:lnSpc>
                <a:spcPts val="2800"/>
              </a:lnSpc>
              <a:tabLst>
                <a:tab pos="914400" algn="l"/>
                <a:tab pos="1828800" algn="l"/>
                <a:tab pos="2743200" algn="l"/>
                <a:tab pos="3657600" algn="l"/>
                <a:tab pos="4572000" algn="l"/>
                <a:tab pos="5486400" algn="l"/>
                <a:tab pos="6400800" algn="l"/>
              </a:tabLst>
            </a:pPr>
            <a:r>
              <a:rPr lang="en-US" altLang="en-US" dirty="0" smtClean="0">
                <a:solidFill>
                  <a:schemeClr val="tx1"/>
                </a:solidFill>
              </a:rPr>
              <a:t>Some Historical Perspective</a:t>
            </a:r>
          </a:p>
        </p:txBody>
      </p:sp>
      <p:sp>
        <p:nvSpPr>
          <p:cNvPr id="11270" name="Line 4"/>
          <p:cNvSpPr>
            <a:spLocks noChangeShapeType="1"/>
          </p:cNvSpPr>
          <p:nvPr/>
        </p:nvSpPr>
        <p:spPr bwMode="auto">
          <a:xfrm>
            <a:off x="2133600" y="3000375"/>
            <a:ext cx="13716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1271" name="Line 5"/>
          <p:cNvSpPr>
            <a:spLocks noChangeShapeType="1"/>
          </p:cNvSpPr>
          <p:nvPr/>
        </p:nvSpPr>
        <p:spPr bwMode="auto">
          <a:xfrm>
            <a:off x="2133600" y="1752600"/>
            <a:ext cx="0" cy="8524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1272" name="Line 6"/>
          <p:cNvSpPr>
            <a:spLocks noChangeShapeType="1"/>
          </p:cNvSpPr>
          <p:nvPr/>
        </p:nvSpPr>
        <p:spPr bwMode="auto">
          <a:xfrm>
            <a:off x="8534400" y="1752600"/>
            <a:ext cx="0" cy="8524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1273" name="Line 7"/>
          <p:cNvSpPr>
            <a:spLocks noChangeShapeType="1"/>
          </p:cNvSpPr>
          <p:nvPr/>
        </p:nvSpPr>
        <p:spPr bwMode="auto">
          <a:xfrm>
            <a:off x="2133600" y="2605088"/>
            <a:ext cx="0" cy="3952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0" name="Rectangle 3"/>
          <p:cNvSpPr>
            <a:spLocks noChangeArrowheads="1"/>
          </p:cNvSpPr>
          <p:nvPr/>
        </p:nvSpPr>
        <p:spPr bwMode="auto">
          <a:xfrm>
            <a:off x="1066800" y="685800"/>
            <a:ext cx="7262812" cy="5193639"/>
          </a:xfrm>
          <a:prstGeom prst="rect">
            <a:avLst/>
          </a:prstGeom>
          <a:solidFill>
            <a:schemeClr val="accent1"/>
          </a:solidFill>
          <a:ln>
            <a:noFill/>
          </a:ln>
          <a:effectLst/>
          <a:extLst/>
        </p:spPr>
        <p:txBody>
          <a:bodyPr wrap="square" lIns="18795" tIns="26625" rIns="18795" bIns="26625">
            <a:spAutoFit/>
          </a:bodyPr>
          <a:lstStyle/>
          <a:p>
            <a:pPr>
              <a:lnSpc>
                <a:spcPct val="150000"/>
              </a:lnSpc>
              <a:spcAft>
                <a:spcPts val="600"/>
              </a:spcAft>
            </a:pPr>
            <a:r>
              <a:rPr lang="en-US" sz="1800" dirty="0" smtClean="0"/>
              <a:t>As </a:t>
            </a:r>
            <a:r>
              <a:rPr lang="en-US" sz="1800" dirty="0"/>
              <a:t>far as I can determine from my research, however, the address + length format was preferred by the majority of programming languages at the time, whereas the address + </a:t>
            </a:r>
            <a:r>
              <a:rPr lang="en-US" sz="1800" dirty="0" err="1"/>
              <a:t>magic_marker</a:t>
            </a:r>
            <a:r>
              <a:rPr lang="en-US" sz="1800" dirty="0"/>
              <a:t> format was used mostly in assembly programs. As the C language was a development from assembly to a portable high-level language, I have a hard time believing that Ken, Dennis, and Brian gave it no thought at all.</a:t>
            </a:r>
          </a:p>
          <a:p>
            <a:pPr>
              <a:lnSpc>
                <a:spcPct val="150000"/>
              </a:lnSpc>
              <a:spcAft>
                <a:spcPts val="600"/>
              </a:spcAft>
            </a:pPr>
            <a:r>
              <a:rPr lang="en-US" sz="1800" dirty="0"/>
              <a:t>Using an address + length format would cost one more byte of overhead than an address + </a:t>
            </a:r>
            <a:r>
              <a:rPr lang="en-US" sz="1800" dirty="0" err="1"/>
              <a:t>magic_marker</a:t>
            </a:r>
            <a:r>
              <a:rPr lang="en-US" sz="1800" dirty="0"/>
              <a:t> format, and their PDP computer had limited core memory. In other words, this could have been a perfectly typical and rational IT or CS decision, like the many similar decisions we all make every day; but this one had quite atypical economic consequences</a:t>
            </a:r>
            <a:r>
              <a:rPr lang="en-US" sz="1800" dirty="0" smtClean="0"/>
              <a:t>.</a:t>
            </a:r>
          </a:p>
          <a:p>
            <a:pPr>
              <a:lnSpc>
                <a:spcPct val="150000"/>
              </a:lnSpc>
              <a:spcAft>
                <a:spcPts val="600"/>
              </a:spcAft>
            </a:pPr>
            <a:r>
              <a:rPr lang="en-US" sz="1800" dirty="0" smtClean="0"/>
              <a:t>. . .</a:t>
            </a:r>
            <a:endParaRPr lang="en-US" sz="1800" dirty="0"/>
          </a:p>
        </p:txBody>
      </p:sp>
      <p:sp>
        <p:nvSpPr>
          <p:cNvPr id="2" name="TextBox 1"/>
          <p:cNvSpPr txBox="1"/>
          <p:nvPr/>
        </p:nvSpPr>
        <p:spPr>
          <a:xfrm>
            <a:off x="3886200" y="6019800"/>
            <a:ext cx="4876800" cy="338554"/>
          </a:xfrm>
          <a:prstGeom prst="rect">
            <a:avLst/>
          </a:prstGeom>
          <a:noFill/>
        </p:spPr>
        <p:txBody>
          <a:bodyPr wrap="square" rtlCol="0">
            <a:spAutoFit/>
          </a:bodyPr>
          <a:lstStyle/>
          <a:p>
            <a:pPr algn="r"/>
            <a:r>
              <a:rPr lang="en-US" altLang="en-US" sz="1600" b="1" dirty="0">
                <a:solidFill>
                  <a:srgbClr val="000000"/>
                </a:solidFill>
                <a:latin typeface="Arial" pitchFamily="34" charset="0"/>
                <a:cs typeface="Arial" pitchFamily="34" charset="0"/>
              </a:rPr>
              <a:t>http://</a:t>
            </a:r>
            <a:r>
              <a:rPr lang="en-US" altLang="en-US" sz="1600" b="1" dirty="0" smtClean="0">
                <a:solidFill>
                  <a:srgbClr val="000000"/>
                </a:solidFill>
                <a:latin typeface="Arial" pitchFamily="34" charset="0"/>
                <a:cs typeface="Arial" pitchFamily="34" charset="0"/>
              </a:rPr>
              <a:t>queue.acm.org/detail.cfm?id=2010365</a:t>
            </a:r>
            <a:endParaRPr lang="en-US" altLang="en-US" sz="16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11782268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n-US" dirty="0" smtClean="0"/>
              <a:t>Some C String Library Functions</a:t>
            </a:r>
            <a:endParaRPr lang="en-US" dirty="0"/>
          </a:p>
        </p:txBody>
      </p:sp>
      <p:sp>
        <p:nvSpPr>
          <p:cNvPr id="3" name="Rectangle 3"/>
          <p:cNvSpPr>
            <a:spLocks noChangeArrowheads="1"/>
          </p:cNvSpPr>
          <p:nvPr/>
        </p:nvSpPr>
        <p:spPr bwMode="auto">
          <a:xfrm>
            <a:off x="433388" y="685800"/>
            <a:ext cx="8558212" cy="592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795" tIns="26625" rIns="18795" bIns="26625">
            <a:spAutoFit/>
          </a:bodyPr>
          <a:lstStyle/>
          <a:p>
            <a:pPr algn="l">
              <a:lnSpc>
                <a:spcPts val="2100"/>
              </a:lnSpc>
              <a:buClr>
                <a:schemeClr val="bg2"/>
              </a:buClr>
              <a:buSzPct val="75000"/>
              <a:buFont typeface="Monotype Sorts" pitchFamily="2" charset="2"/>
              <a:buNone/>
            </a:pPr>
            <a:r>
              <a:rPr lang="en-US" altLang="en-US" sz="1800" dirty="0">
                <a:solidFill>
                  <a:srgbClr val="000000"/>
                </a:solidFill>
              </a:rPr>
              <a:t>The </a:t>
            </a:r>
            <a:r>
              <a:rPr lang="en-US" altLang="en-US" sz="1800" dirty="0" smtClean="0">
                <a:solidFill>
                  <a:srgbClr val="000000"/>
                </a:solidFill>
              </a:rPr>
              <a:t>C Standard Library includes a number of functions that support operations on memory and strings, including:</a:t>
            </a:r>
            <a:endParaRPr lang="en-US" altLang="en-US" sz="1800" dirty="0">
              <a:solidFill>
                <a:srgbClr val="000000"/>
              </a:solidFill>
            </a:endParaRPr>
          </a:p>
        </p:txBody>
      </p:sp>
      <p:sp>
        <p:nvSpPr>
          <p:cNvPr id="4" name="Rectangle 3"/>
          <p:cNvSpPr>
            <a:spLocks noChangeArrowheads="1"/>
          </p:cNvSpPr>
          <p:nvPr/>
        </p:nvSpPr>
        <p:spPr bwMode="auto">
          <a:xfrm>
            <a:off x="661988" y="1388821"/>
            <a:ext cx="8329612" cy="3847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795" tIns="26625" rIns="18795" bIns="26625">
            <a:spAutoFit/>
          </a:bodyPr>
          <a:lstStyle/>
          <a:p>
            <a:pPr algn="l">
              <a:lnSpc>
                <a:spcPts val="2100"/>
              </a:lnSpc>
              <a:buClr>
                <a:schemeClr val="bg2"/>
              </a:buClr>
              <a:buSzPct val="75000"/>
              <a:buFont typeface="Monotype Sorts" pitchFamily="2" charset="2"/>
              <a:buNone/>
            </a:pPr>
            <a:r>
              <a:rPr lang="en-US" altLang="en-US" sz="1800" dirty="0" smtClean="0">
                <a:solidFill>
                  <a:srgbClr val="000000"/>
                </a:solidFill>
              </a:rPr>
              <a:t>Copying:</a:t>
            </a:r>
          </a:p>
          <a:p>
            <a:pPr algn="l">
              <a:lnSpc>
                <a:spcPts val="2100"/>
              </a:lnSpc>
              <a:buClr>
                <a:schemeClr val="bg2"/>
              </a:buClr>
              <a:buSzPct val="75000"/>
              <a:buFont typeface="Monotype Sorts" pitchFamily="2" charset="2"/>
              <a:buNone/>
            </a:pPr>
            <a:endParaRPr lang="en-US" altLang="en-US" sz="1800" dirty="0" smtClean="0">
              <a:solidFill>
                <a:srgbClr val="000000"/>
              </a:solidFill>
            </a:endParaRPr>
          </a:p>
          <a:p>
            <a:pPr marL="914400" indent="-914400" algn="l">
              <a:lnSpc>
                <a:spcPts val="2100"/>
              </a:lnSpc>
              <a:buClr>
                <a:schemeClr val="bg2"/>
              </a:buClr>
              <a:buSzPct val="75000"/>
              <a:buFont typeface="Monotype Sorts" pitchFamily="2" charset="2"/>
              <a:buNone/>
              <a:tabLst>
                <a:tab pos="465138" algn="l"/>
              </a:tabLst>
            </a:pPr>
            <a:r>
              <a:rPr lang="en-US" altLang="en-US" sz="1800" dirty="0" smtClean="0">
                <a:solidFill>
                  <a:srgbClr val="000000"/>
                </a:solidFill>
                <a:latin typeface="Courier New" pitchFamily="49" charset="0"/>
                <a:cs typeface="Courier New" pitchFamily="49" charset="0"/>
              </a:rPr>
              <a:t>   </a:t>
            </a:r>
            <a:r>
              <a:rPr lang="en-US" altLang="en-US" sz="1800" dirty="0" err="1" smtClean="0">
                <a:solidFill>
                  <a:srgbClr val="000000"/>
                </a:solidFill>
                <a:latin typeface="Courier New" pitchFamily="49" charset="0"/>
                <a:cs typeface="Courier New" pitchFamily="49" charset="0"/>
              </a:rPr>
              <a:t>size_t</a:t>
            </a:r>
            <a:r>
              <a:rPr lang="en-US" altLang="en-US" sz="1800" dirty="0" smtClean="0">
                <a:solidFill>
                  <a:srgbClr val="000000"/>
                </a:solidFill>
                <a:latin typeface="Courier New" pitchFamily="49" charset="0"/>
                <a:cs typeface="Courier New" pitchFamily="49" charset="0"/>
              </a:rPr>
              <a:t> </a:t>
            </a:r>
            <a:r>
              <a:rPr lang="en-US" altLang="en-US" sz="1800" dirty="0" err="1" smtClean="0">
                <a:solidFill>
                  <a:srgbClr val="000000"/>
                </a:solidFill>
                <a:latin typeface="Courier New" pitchFamily="49" charset="0"/>
                <a:cs typeface="Courier New" pitchFamily="49" charset="0"/>
              </a:rPr>
              <a:t>memcpy</a:t>
            </a:r>
            <a:r>
              <a:rPr lang="en-US" altLang="en-US" sz="1800" dirty="0" smtClean="0">
                <a:solidFill>
                  <a:srgbClr val="000000"/>
                </a:solidFill>
                <a:latin typeface="Courier New" pitchFamily="49" charset="0"/>
                <a:cs typeface="Courier New" pitchFamily="49" charset="0"/>
              </a:rPr>
              <a:t>(void* restrict s1, </a:t>
            </a:r>
            <a:r>
              <a:rPr lang="en-US" altLang="en-US" sz="1800" dirty="0" err="1" smtClean="0">
                <a:solidFill>
                  <a:srgbClr val="000000"/>
                </a:solidFill>
                <a:latin typeface="Courier New" pitchFamily="49" charset="0"/>
                <a:cs typeface="Courier New" pitchFamily="49" charset="0"/>
              </a:rPr>
              <a:t>const</a:t>
            </a:r>
            <a:r>
              <a:rPr lang="en-US" altLang="en-US" sz="1800" dirty="0" smtClean="0">
                <a:solidFill>
                  <a:srgbClr val="000000"/>
                </a:solidFill>
                <a:latin typeface="Courier New" pitchFamily="49" charset="0"/>
                <a:cs typeface="Courier New" pitchFamily="49" charset="0"/>
              </a:rPr>
              <a:t> void* restrict s2,</a:t>
            </a:r>
          </a:p>
          <a:p>
            <a:pPr marL="914400" indent="-914400" algn="l">
              <a:lnSpc>
                <a:spcPts val="2100"/>
              </a:lnSpc>
              <a:buClr>
                <a:schemeClr val="bg2"/>
              </a:buClr>
              <a:buSzPct val="75000"/>
              <a:buFont typeface="Monotype Sorts" pitchFamily="2" charset="2"/>
              <a:buNone/>
              <a:tabLst>
                <a:tab pos="465138" algn="l"/>
              </a:tabLst>
            </a:pPr>
            <a:r>
              <a:rPr lang="en-US" altLang="en-US" sz="1800" dirty="0" smtClean="0">
                <a:solidFill>
                  <a:srgbClr val="000000"/>
                </a:solidFill>
                <a:latin typeface="Courier New" pitchFamily="49" charset="0"/>
                <a:cs typeface="Courier New" pitchFamily="49" charset="0"/>
              </a:rPr>
              <a:t>                 </a:t>
            </a:r>
            <a:r>
              <a:rPr lang="en-US" altLang="en-US" sz="1800" dirty="0" err="1" smtClean="0">
                <a:solidFill>
                  <a:srgbClr val="000000"/>
                </a:solidFill>
                <a:latin typeface="Courier New" pitchFamily="49" charset="0"/>
                <a:cs typeface="Courier New" pitchFamily="49" charset="0"/>
              </a:rPr>
              <a:t>size_t</a:t>
            </a:r>
            <a:r>
              <a:rPr lang="en-US" altLang="en-US" sz="1800" dirty="0" smtClean="0">
                <a:solidFill>
                  <a:srgbClr val="000000"/>
                </a:solidFill>
                <a:latin typeface="Courier New" pitchFamily="49" charset="0"/>
                <a:cs typeface="Courier New" pitchFamily="49" charset="0"/>
              </a:rPr>
              <a:t> n);</a:t>
            </a:r>
          </a:p>
          <a:p>
            <a:pPr marL="914400" indent="-914400" algn="l">
              <a:lnSpc>
                <a:spcPts val="2100"/>
              </a:lnSpc>
              <a:buClr>
                <a:schemeClr val="bg2"/>
              </a:buClr>
              <a:buSzPct val="75000"/>
              <a:buFont typeface="Monotype Sorts" pitchFamily="2" charset="2"/>
              <a:buNone/>
              <a:tabLst>
                <a:tab pos="465138" algn="l"/>
              </a:tabLst>
            </a:pPr>
            <a:endParaRPr lang="en-US" altLang="en-US" sz="1800" dirty="0" smtClean="0">
              <a:solidFill>
                <a:srgbClr val="000000"/>
              </a:solidFill>
              <a:latin typeface="Courier New" pitchFamily="49" charset="0"/>
              <a:cs typeface="Courier New" pitchFamily="49" charset="0"/>
            </a:endParaRPr>
          </a:p>
          <a:p>
            <a:pPr marL="914400">
              <a:lnSpc>
                <a:spcPts val="2100"/>
              </a:lnSpc>
              <a:buClr>
                <a:schemeClr val="bg2"/>
              </a:buClr>
              <a:buSzPct val="75000"/>
              <a:tabLst>
                <a:tab pos="465138" algn="l"/>
              </a:tabLst>
            </a:pPr>
            <a:r>
              <a:rPr lang="en-US" altLang="en-US" sz="1800" dirty="0" smtClean="0">
                <a:solidFill>
                  <a:srgbClr val="000000"/>
                </a:solidFill>
                <a:latin typeface="+mn-lt"/>
                <a:cs typeface="Courier New" pitchFamily="49" charset="0"/>
              </a:rPr>
              <a:t>Copies </a:t>
            </a:r>
            <a:r>
              <a:rPr lang="en-US" altLang="en-US" sz="1800" dirty="0">
                <a:solidFill>
                  <a:srgbClr val="000000"/>
                </a:solidFill>
                <a:latin typeface="+mn-lt"/>
                <a:cs typeface="Courier New" pitchFamily="49" charset="0"/>
              </a:rPr>
              <a:t>n characters from the object pointed to by s2 into </a:t>
            </a:r>
            <a:r>
              <a:rPr lang="en-US" altLang="en-US" sz="1800" dirty="0" smtClean="0">
                <a:solidFill>
                  <a:srgbClr val="000000"/>
                </a:solidFill>
                <a:latin typeface="+mn-lt"/>
                <a:cs typeface="Courier New" pitchFamily="49" charset="0"/>
              </a:rPr>
              <a:t>the object </a:t>
            </a:r>
            <a:r>
              <a:rPr lang="en-US" altLang="en-US" sz="1800" dirty="0">
                <a:solidFill>
                  <a:srgbClr val="000000"/>
                </a:solidFill>
                <a:latin typeface="+mn-lt"/>
                <a:cs typeface="Courier New" pitchFamily="49" charset="0"/>
              </a:rPr>
              <a:t>pointed to by s1. If copying takes place between objects that overlap, the </a:t>
            </a:r>
            <a:r>
              <a:rPr lang="en-US" altLang="en-US" sz="1800" dirty="0" smtClean="0">
                <a:solidFill>
                  <a:srgbClr val="000000"/>
                </a:solidFill>
                <a:latin typeface="+mn-lt"/>
                <a:cs typeface="Courier New" pitchFamily="49" charset="0"/>
              </a:rPr>
              <a:t>behavior</a:t>
            </a:r>
          </a:p>
          <a:p>
            <a:pPr marL="914400">
              <a:lnSpc>
                <a:spcPts val="2100"/>
              </a:lnSpc>
              <a:buClr>
                <a:schemeClr val="bg2"/>
              </a:buClr>
              <a:buSzPct val="75000"/>
              <a:tabLst>
                <a:tab pos="465138" algn="l"/>
              </a:tabLst>
            </a:pPr>
            <a:r>
              <a:rPr lang="en-US" altLang="en-US" sz="1800" dirty="0" smtClean="0">
                <a:solidFill>
                  <a:srgbClr val="000000"/>
                </a:solidFill>
                <a:latin typeface="+mn-lt"/>
                <a:cs typeface="Courier New" pitchFamily="49" charset="0"/>
              </a:rPr>
              <a:t>is </a:t>
            </a:r>
            <a:r>
              <a:rPr lang="en-US" altLang="en-US" sz="1800" dirty="0">
                <a:solidFill>
                  <a:srgbClr val="000000"/>
                </a:solidFill>
                <a:latin typeface="+mn-lt"/>
                <a:cs typeface="Courier New" pitchFamily="49" charset="0"/>
              </a:rPr>
              <a:t>undefined</a:t>
            </a:r>
            <a:r>
              <a:rPr lang="en-US" altLang="en-US" sz="1800" dirty="0" smtClean="0">
                <a:solidFill>
                  <a:srgbClr val="000000"/>
                </a:solidFill>
                <a:latin typeface="+mn-lt"/>
                <a:cs typeface="Courier New" pitchFamily="49" charset="0"/>
              </a:rPr>
              <a:t>.  Returns the value of s1.</a:t>
            </a:r>
          </a:p>
          <a:p>
            <a:pPr marL="914400" indent="-914400">
              <a:lnSpc>
                <a:spcPts val="2100"/>
              </a:lnSpc>
              <a:buClr>
                <a:schemeClr val="bg2"/>
              </a:buClr>
              <a:buSzPct val="75000"/>
              <a:tabLst>
                <a:tab pos="465138" algn="l"/>
              </a:tabLst>
            </a:pPr>
            <a:endParaRPr lang="en-US" altLang="en-US" sz="1800" dirty="0">
              <a:solidFill>
                <a:srgbClr val="000000"/>
              </a:solidFill>
              <a:latin typeface="Courier New" pitchFamily="49" charset="0"/>
              <a:cs typeface="Courier New" pitchFamily="49" charset="0"/>
            </a:endParaRPr>
          </a:p>
          <a:p>
            <a:pPr marL="914400" indent="-914400">
              <a:lnSpc>
                <a:spcPts val="2100"/>
              </a:lnSpc>
              <a:buClr>
                <a:schemeClr val="bg2"/>
              </a:buClr>
              <a:buSzPct val="75000"/>
              <a:tabLst>
                <a:tab pos="465138" algn="l"/>
              </a:tabLst>
            </a:pPr>
            <a:r>
              <a:rPr lang="en-US" altLang="en-US" sz="1800" dirty="0" smtClean="0">
                <a:solidFill>
                  <a:srgbClr val="000000"/>
                </a:solidFill>
                <a:latin typeface="Courier New" pitchFamily="49" charset="0"/>
                <a:cs typeface="Courier New" pitchFamily="49" charset="0"/>
              </a:rPr>
              <a:t>   char* </a:t>
            </a:r>
            <a:r>
              <a:rPr lang="en-US" altLang="en-US" sz="1800" dirty="0" err="1" smtClean="0">
                <a:solidFill>
                  <a:srgbClr val="000000"/>
                </a:solidFill>
                <a:latin typeface="Courier New" pitchFamily="49" charset="0"/>
                <a:cs typeface="Courier New" pitchFamily="49" charset="0"/>
              </a:rPr>
              <a:t>strcpy</a:t>
            </a:r>
            <a:r>
              <a:rPr lang="en-US" altLang="en-US" sz="1800" dirty="0" smtClean="0">
                <a:solidFill>
                  <a:srgbClr val="000000"/>
                </a:solidFill>
                <a:latin typeface="Courier New" pitchFamily="49" charset="0"/>
                <a:cs typeface="Courier New" pitchFamily="49" charset="0"/>
              </a:rPr>
              <a:t>(char* restrict s1, </a:t>
            </a:r>
            <a:r>
              <a:rPr lang="en-US" altLang="en-US" sz="1800" dirty="0" err="1" smtClean="0">
                <a:solidFill>
                  <a:srgbClr val="000000"/>
                </a:solidFill>
                <a:latin typeface="Courier New" pitchFamily="49" charset="0"/>
                <a:cs typeface="Courier New" pitchFamily="49" charset="0"/>
              </a:rPr>
              <a:t>const</a:t>
            </a:r>
            <a:r>
              <a:rPr lang="en-US" altLang="en-US" sz="1800" dirty="0" smtClean="0">
                <a:solidFill>
                  <a:srgbClr val="000000"/>
                </a:solidFill>
                <a:latin typeface="Courier New" pitchFamily="49" charset="0"/>
                <a:cs typeface="Courier New" pitchFamily="49" charset="0"/>
              </a:rPr>
              <a:t> char* restrict s2);</a:t>
            </a:r>
          </a:p>
          <a:p>
            <a:pPr marL="914400" indent="-914400">
              <a:lnSpc>
                <a:spcPts val="2100"/>
              </a:lnSpc>
              <a:buClr>
                <a:schemeClr val="bg2"/>
              </a:buClr>
              <a:buSzPct val="75000"/>
              <a:tabLst>
                <a:tab pos="465138" algn="l"/>
              </a:tabLst>
            </a:pPr>
            <a:endParaRPr lang="en-US" altLang="en-US" sz="1800" dirty="0" smtClean="0">
              <a:solidFill>
                <a:srgbClr val="000000"/>
              </a:solidFill>
              <a:latin typeface="Courier New" pitchFamily="49" charset="0"/>
              <a:cs typeface="Courier New" pitchFamily="49" charset="0"/>
            </a:endParaRPr>
          </a:p>
          <a:p>
            <a:pPr marL="914400"/>
            <a:r>
              <a:rPr lang="en-US" sz="1800" dirty="0" smtClean="0"/>
              <a:t>Copies </a:t>
            </a:r>
            <a:r>
              <a:rPr lang="en-US" sz="1800" dirty="0"/>
              <a:t>the string pointed to by s2 (including the terminating </a:t>
            </a:r>
            <a:r>
              <a:rPr lang="en-US" sz="1800" dirty="0" smtClean="0"/>
              <a:t>null character</a:t>
            </a:r>
            <a:r>
              <a:rPr lang="en-US" sz="1800" dirty="0"/>
              <a:t>) into the array pointed to by s1. If copying takes place between objects </a:t>
            </a:r>
            <a:r>
              <a:rPr lang="en-US" sz="1800" dirty="0" smtClean="0"/>
              <a:t>that overlap</a:t>
            </a:r>
            <a:r>
              <a:rPr lang="en-US" sz="1800" dirty="0"/>
              <a:t>, the behavior is undefined</a:t>
            </a:r>
            <a:r>
              <a:rPr lang="en-US" sz="1800" dirty="0" smtClean="0"/>
              <a:t>.  Returns the value of s1.</a:t>
            </a:r>
            <a:endParaRPr lang="en-US" altLang="en-US" sz="1800" dirty="0" smtClean="0">
              <a:solidFill>
                <a:srgbClr val="000000"/>
              </a:solidFill>
              <a:latin typeface="Courier New" pitchFamily="49" charset="0"/>
              <a:cs typeface="Courier New" pitchFamily="49" charset="0"/>
            </a:endParaRPr>
          </a:p>
        </p:txBody>
      </p:sp>
      <p:sp>
        <p:nvSpPr>
          <p:cNvPr id="5" name="TextBox 4"/>
          <p:cNvSpPr txBox="1"/>
          <p:nvPr/>
        </p:nvSpPr>
        <p:spPr>
          <a:xfrm>
            <a:off x="7620000" y="6019800"/>
            <a:ext cx="1219200" cy="338554"/>
          </a:xfrm>
          <a:prstGeom prst="rect">
            <a:avLst/>
          </a:prstGeom>
          <a:solidFill>
            <a:schemeClr val="bg1">
              <a:lumMod val="75000"/>
            </a:schemeClr>
          </a:solidFill>
          <a:ln>
            <a:solidFill>
              <a:schemeClr val="tx1"/>
            </a:solidFill>
          </a:ln>
        </p:spPr>
        <p:txBody>
          <a:bodyPr wrap="square" rtlCol="0">
            <a:spAutoFit/>
          </a:bodyPr>
          <a:lstStyle/>
          <a:p>
            <a:r>
              <a:rPr lang="en-US" sz="1600" dirty="0" err="1" smtClean="0">
                <a:latin typeface="Courier New" panose="02070309020205020404" pitchFamily="49" charset="0"/>
                <a:cs typeface="Courier New" panose="02070309020205020404" pitchFamily="49" charset="0"/>
              </a:rPr>
              <a:t>string.h</a:t>
            </a:r>
            <a:endParaRPr lang="en-US" sz="16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508504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n-US" dirty="0" smtClean="0"/>
              <a:t>C String Library Hazards</a:t>
            </a:r>
            <a:endParaRPr lang="en-US" dirty="0"/>
          </a:p>
        </p:txBody>
      </p:sp>
      <p:sp>
        <p:nvSpPr>
          <p:cNvPr id="3" name="Rectangle 3"/>
          <p:cNvSpPr>
            <a:spLocks noChangeArrowheads="1"/>
          </p:cNvSpPr>
          <p:nvPr/>
        </p:nvSpPr>
        <p:spPr bwMode="auto">
          <a:xfrm>
            <a:off x="433388" y="685800"/>
            <a:ext cx="8558212" cy="4093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795" tIns="26625" rIns="18795" bIns="26625">
            <a:spAutoFit/>
          </a:bodyPr>
          <a:lstStyle/>
          <a:p>
            <a:pPr algn="l">
              <a:lnSpc>
                <a:spcPts val="2100"/>
              </a:lnSpc>
              <a:buClr>
                <a:schemeClr val="bg2"/>
              </a:buClr>
              <a:buSzPct val="75000"/>
              <a:buFont typeface="Monotype Sorts" pitchFamily="2" charset="2"/>
              <a:buNone/>
            </a:pPr>
            <a:r>
              <a:rPr lang="en-US" altLang="en-US" sz="1800" dirty="0" smtClean="0">
                <a:solidFill>
                  <a:srgbClr val="000000"/>
                </a:solidFill>
              </a:rPr>
              <a:t>The </a:t>
            </a:r>
            <a:r>
              <a:rPr lang="en-US" altLang="en-US" sz="1800" dirty="0" err="1" smtClean="0">
                <a:solidFill>
                  <a:srgbClr val="000000"/>
                </a:solidFill>
                <a:latin typeface="Courier New" pitchFamily="49" charset="0"/>
                <a:cs typeface="Courier New" pitchFamily="49" charset="0"/>
              </a:rPr>
              <a:t>memcpy</a:t>
            </a:r>
            <a:r>
              <a:rPr lang="en-US" altLang="en-US" sz="1800" dirty="0" smtClean="0">
                <a:solidFill>
                  <a:srgbClr val="000000"/>
                </a:solidFill>
                <a:latin typeface="Courier New" pitchFamily="49" charset="0"/>
                <a:cs typeface="Courier New" pitchFamily="49" charset="0"/>
              </a:rPr>
              <a:t>()</a:t>
            </a:r>
            <a:r>
              <a:rPr lang="en-US" altLang="en-US" sz="1800" dirty="0" smtClean="0">
                <a:solidFill>
                  <a:srgbClr val="000000"/>
                </a:solidFill>
              </a:rPr>
              <a:t> and </a:t>
            </a:r>
            <a:r>
              <a:rPr lang="en-US" altLang="en-US" sz="1800" dirty="0" err="1" smtClean="0">
                <a:solidFill>
                  <a:srgbClr val="000000"/>
                </a:solidFill>
                <a:latin typeface="Courier New" pitchFamily="49" charset="0"/>
                <a:cs typeface="Courier New" pitchFamily="49" charset="0"/>
              </a:rPr>
              <a:t>strcpy</a:t>
            </a:r>
            <a:r>
              <a:rPr lang="en-US" altLang="en-US" sz="1800" dirty="0" smtClean="0">
                <a:solidFill>
                  <a:srgbClr val="000000"/>
                </a:solidFill>
                <a:latin typeface="Courier New" pitchFamily="49" charset="0"/>
                <a:cs typeface="Courier New" pitchFamily="49" charset="0"/>
              </a:rPr>
              <a:t>()</a:t>
            </a:r>
            <a:r>
              <a:rPr lang="en-US" altLang="en-US" sz="1800" dirty="0" smtClean="0">
                <a:solidFill>
                  <a:srgbClr val="000000"/>
                </a:solidFill>
              </a:rPr>
              <a:t> functions illustrate classic hazards of the C library.</a:t>
            </a:r>
          </a:p>
          <a:p>
            <a:pPr algn="l">
              <a:lnSpc>
                <a:spcPts val="2100"/>
              </a:lnSpc>
              <a:buClr>
                <a:schemeClr val="bg2"/>
              </a:buClr>
              <a:buSzPct val="75000"/>
              <a:buFont typeface="Monotype Sorts" pitchFamily="2" charset="2"/>
              <a:buNone/>
            </a:pPr>
            <a:endParaRPr lang="en-US" altLang="en-US" sz="1800" dirty="0" smtClean="0">
              <a:solidFill>
                <a:srgbClr val="000000"/>
              </a:solidFill>
            </a:endParaRPr>
          </a:p>
          <a:p>
            <a:pPr algn="l">
              <a:lnSpc>
                <a:spcPts val="2100"/>
              </a:lnSpc>
              <a:buClr>
                <a:schemeClr val="bg2"/>
              </a:buClr>
              <a:buSzPct val="75000"/>
              <a:buFont typeface="Monotype Sorts" pitchFamily="2" charset="2"/>
              <a:buNone/>
            </a:pPr>
            <a:endParaRPr lang="en-US" altLang="en-US" sz="1800" dirty="0">
              <a:solidFill>
                <a:srgbClr val="000000"/>
              </a:solidFill>
            </a:endParaRPr>
          </a:p>
          <a:p>
            <a:pPr algn="l">
              <a:lnSpc>
                <a:spcPts val="2100"/>
              </a:lnSpc>
              <a:buClr>
                <a:schemeClr val="bg2"/>
              </a:buClr>
              <a:buSzPct val="75000"/>
              <a:buFont typeface="Monotype Sorts" pitchFamily="2" charset="2"/>
              <a:buNone/>
            </a:pPr>
            <a:r>
              <a:rPr lang="en-US" altLang="en-US" sz="1800" dirty="0" smtClean="0">
                <a:solidFill>
                  <a:srgbClr val="000000"/>
                </a:solidFill>
              </a:rPr>
              <a:t>If the target of the parameter </a:t>
            </a:r>
            <a:r>
              <a:rPr lang="en-US" altLang="en-US" sz="1800" dirty="0" smtClean="0">
                <a:solidFill>
                  <a:srgbClr val="000000"/>
                </a:solidFill>
                <a:latin typeface="Courier New" pitchFamily="49" charset="0"/>
                <a:cs typeface="Courier New" pitchFamily="49" charset="0"/>
              </a:rPr>
              <a:t>s1</a:t>
            </a:r>
            <a:r>
              <a:rPr lang="en-US" altLang="en-US" sz="1800" dirty="0" smtClean="0">
                <a:solidFill>
                  <a:srgbClr val="000000"/>
                </a:solidFill>
              </a:rPr>
              <a:t> to </a:t>
            </a:r>
            <a:r>
              <a:rPr lang="en-US" altLang="en-US" sz="1800" dirty="0" err="1" smtClean="0">
                <a:solidFill>
                  <a:srgbClr val="000000"/>
                </a:solidFill>
                <a:latin typeface="Courier New" pitchFamily="49" charset="0"/>
                <a:cs typeface="Courier New" pitchFamily="49" charset="0"/>
              </a:rPr>
              <a:t>memcpy</a:t>
            </a:r>
            <a:r>
              <a:rPr lang="en-US" altLang="en-US" sz="1800" dirty="0" smtClean="0">
                <a:solidFill>
                  <a:srgbClr val="000000"/>
                </a:solidFill>
                <a:latin typeface="Courier New" pitchFamily="49" charset="0"/>
                <a:cs typeface="Courier New" pitchFamily="49" charset="0"/>
              </a:rPr>
              <a:t>()</a:t>
            </a:r>
            <a:r>
              <a:rPr lang="en-US" altLang="en-US" sz="1800" dirty="0" smtClean="0">
                <a:solidFill>
                  <a:srgbClr val="000000"/>
                </a:solidFill>
              </a:rPr>
              <a:t> is smaller than </a:t>
            </a:r>
            <a:r>
              <a:rPr lang="en-US" altLang="en-US" sz="1800" dirty="0" smtClean="0">
                <a:solidFill>
                  <a:srgbClr val="000000"/>
                </a:solidFill>
                <a:latin typeface="Courier New" pitchFamily="49" charset="0"/>
                <a:cs typeface="Courier New" pitchFamily="49" charset="0"/>
              </a:rPr>
              <a:t>n</a:t>
            </a:r>
            <a:r>
              <a:rPr lang="en-US" altLang="en-US" sz="1800" dirty="0" smtClean="0">
                <a:solidFill>
                  <a:srgbClr val="000000"/>
                </a:solidFill>
              </a:rPr>
              <a:t> bytes, then </a:t>
            </a:r>
            <a:r>
              <a:rPr lang="en-US" altLang="en-US" sz="1800" dirty="0" err="1" smtClean="0">
                <a:solidFill>
                  <a:srgbClr val="000000"/>
                </a:solidFill>
                <a:latin typeface="Courier New" pitchFamily="49" charset="0"/>
                <a:cs typeface="Courier New" pitchFamily="49" charset="0"/>
              </a:rPr>
              <a:t>memcpy</a:t>
            </a:r>
            <a:r>
              <a:rPr lang="en-US" altLang="en-US" sz="1800" dirty="0" smtClean="0">
                <a:solidFill>
                  <a:srgbClr val="000000"/>
                </a:solidFill>
                <a:latin typeface="Courier New" pitchFamily="49" charset="0"/>
                <a:cs typeface="Courier New" pitchFamily="49" charset="0"/>
              </a:rPr>
              <a:t>()</a:t>
            </a:r>
            <a:r>
              <a:rPr lang="en-US" altLang="en-US" sz="1800" dirty="0" smtClean="0">
                <a:solidFill>
                  <a:srgbClr val="000000"/>
                </a:solidFill>
              </a:rPr>
              <a:t> will attempt to write data past the end of the target, likely resulting in a logic error and possibly a runtime error.  A similar issue arises with the target of </a:t>
            </a:r>
            <a:r>
              <a:rPr lang="en-US" altLang="en-US" sz="1800" dirty="0" smtClean="0">
                <a:solidFill>
                  <a:srgbClr val="000000"/>
                </a:solidFill>
                <a:latin typeface="Courier New" pitchFamily="49" charset="0"/>
                <a:cs typeface="Courier New" pitchFamily="49" charset="0"/>
              </a:rPr>
              <a:t>s2</a:t>
            </a:r>
            <a:r>
              <a:rPr lang="en-US" altLang="en-US" sz="1800" dirty="0" smtClean="0">
                <a:solidFill>
                  <a:srgbClr val="000000"/>
                </a:solidFill>
              </a:rPr>
              <a:t>.</a:t>
            </a:r>
          </a:p>
          <a:p>
            <a:pPr algn="l">
              <a:lnSpc>
                <a:spcPts val="2100"/>
              </a:lnSpc>
              <a:buClr>
                <a:schemeClr val="bg2"/>
              </a:buClr>
              <a:buSzPct val="75000"/>
              <a:buFont typeface="Monotype Sorts" pitchFamily="2" charset="2"/>
              <a:buNone/>
            </a:pPr>
            <a:endParaRPr lang="en-US" altLang="en-US" sz="1800" dirty="0" smtClean="0">
              <a:solidFill>
                <a:srgbClr val="000000"/>
              </a:solidFill>
            </a:endParaRPr>
          </a:p>
          <a:p>
            <a:pPr algn="l">
              <a:lnSpc>
                <a:spcPts val="2100"/>
              </a:lnSpc>
              <a:buClr>
                <a:schemeClr val="bg2"/>
              </a:buClr>
              <a:buSzPct val="75000"/>
              <a:buFont typeface="Monotype Sorts" pitchFamily="2" charset="2"/>
              <a:buNone/>
            </a:pPr>
            <a:endParaRPr lang="en-US" altLang="en-US" sz="1800" dirty="0">
              <a:solidFill>
                <a:srgbClr val="000000"/>
              </a:solidFill>
            </a:endParaRPr>
          </a:p>
          <a:p>
            <a:pPr algn="l">
              <a:lnSpc>
                <a:spcPts val="2100"/>
              </a:lnSpc>
              <a:buClr>
                <a:schemeClr val="bg2"/>
              </a:buClr>
              <a:buSzPct val="75000"/>
              <a:buFont typeface="Monotype Sorts" pitchFamily="2" charset="2"/>
              <a:buNone/>
            </a:pPr>
            <a:r>
              <a:rPr lang="en-US" altLang="en-US" sz="1800" dirty="0" smtClean="0">
                <a:solidFill>
                  <a:srgbClr val="000000"/>
                </a:solidFill>
              </a:rPr>
              <a:t>The same issue arises with </a:t>
            </a:r>
            <a:r>
              <a:rPr lang="en-US" altLang="en-US" sz="1800" dirty="0" err="1" smtClean="0">
                <a:solidFill>
                  <a:srgbClr val="000000"/>
                </a:solidFill>
                <a:latin typeface="Courier New" pitchFamily="49" charset="0"/>
                <a:cs typeface="Courier New" pitchFamily="49" charset="0"/>
              </a:rPr>
              <a:t>strcpy</a:t>
            </a:r>
            <a:r>
              <a:rPr lang="en-US" altLang="en-US" sz="1800" dirty="0" smtClean="0">
                <a:solidFill>
                  <a:srgbClr val="000000"/>
                </a:solidFill>
                <a:latin typeface="Courier New" pitchFamily="49" charset="0"/>
                <a:cs typeface="Courier New" pitchFamily="49" charset="0"/>
              </a:rPr>
              <a:t>()</a:t>
            </a:r>
            <a:r>
              <a:rPr lang="en-US" altLang="en-US" sz="1800" dirty="0" smtClean="0">
                <a:solidFill>
                  <a:srgbClr val="000000"/>
                </a:solidFill>
              </a:rPr>
              <a:t>, but </a:t>
            </a:r>
            <a:r>
              <a:rPr lang="en-US" altLang="en-US" sz="1800" dirty="0" err="1" smtClean="0">
                <a:solidFill>
                  <a:srgbClr val="000000"/>
                </a:solidFill>
                <a:latin typeface="Courier New" pitchFamily="49" charset="0"/>
                <a:cs typeface="Courier New" pitchFamily="49" charset="0"/>
              </a:rPr>
              <a:t>strcpy</a:t>
            </a:r>
            <a:r>
              <a:rPr lang="en-US" altLang="en-US" sz="1800" dirty="0" smtClean="0">
                <a:solidFill>
                  <a:srgbClr val="000000"/>
                </a:solidFill>
                <a:latin typeface="Courier New" pitchFamily="49" charset="0"/>
                <a:cs typeface="Courier New" pitchFamily="49" charset="0"/>
              </a:rPr>
              <a:t>()</a:t>
            </a:r>
            <a:r>
              <a:rPr lang="en-US" altLang="en-US" sz="1800" dirty="0" smtClean="0">
                <a:solidFill>
                  <a:srgbClr val="000000"/>
                </a:solidFill>
              </a:rPr>
              <a:t> doesn't even take a parameter specifying the maximum number of bytes to be copied, so there is no way for </a:t>
            </a:r>
            <a:r>
              <a:rPr lang="en-US" altLang="en-US" sz="1800" dirty="0" err="1" smtClean="0">
                <a:solidFill>
                  <a:srgbClr val="000000"/>
                </a:solidFill>
                <a:latin typeface="Courier New" pitchFamily="49" charset="0"/>
                <a:cs typeface="Courier New" pitchFamily="49" charset="0"/>
              </a:rPr>
              <a:t>strcpy</a:t>
            </a:r>
            <a:r>
              <a:rPr lang="en-US" altLang="en-US" sz="1800" dirty="0" smtClean="0">
                <a:solidFill>
                  <a:srgbClr val="000000"/>
                </a:solidFill>
                <a:latin typeface="Courier New" pitchFamily="49" charset="0"/>
                <a:cs typeface="Courier New" pitchFamily="49" charset="0"/>
              </a:rPr>
              <a:t>()</a:t>
            </a:r>
            <a:r>
              <a:rPr lang="en-US" altLang="en-US" sz="1800" dirty="0" smtClean="0">
                <a:solidFill>
                  <a:srgbClr val="000000"/>
                </a:solidFill>
              </a:rPr>
              <a:t> to even attempt to enforce any safety measures.</a:t>
            </a:r>
          </a:p>
          <a:p>
            <a:pPr algn="l">
              <a:lnSpc>
                <a:spcPts val="2100"/>
              </a:lnSpc>
              <a:buClr>
                <a:schemeClr val="bg2"/>
              </a:buClr>
              <a:buSzPct val="75000"/>
              <a:buFont typeface="Monotype Sorts" pitchFamily="2" charset="2"/>
              <a:buNone/>
            </a:pPr>
            <a:endParaRPr lang="en-US" altLang="en-US" sz="1800" dirty="0">
              <a:solidFill>
                <a:srgbClr val="000000"/>
              </a:solidFill>
            </a:endParaRPr>
          </a:p>
          <a:p>
            <a:pPr algn="l">
              <a:lnSpc>
                <a:spcPts val="2100"/>
              </a:lnSpc>
              <a:buClr>
                <a:schemeClr val="bg2"/>
              </a:buClr>
              <a:buSzPct val="75000"/>
              <a:buFont typeface="Monotype Sorts" pitchFamily="2" charset="2"/>
              <a:buNone/>
            </a:pPr>
            <a:r>
              <a:rPr lang="en-US" altLang="en-US" sz="1800" dirty="0" smtClean="0">
                <a:solidFill>
                  <a:srgbClr val="000000"/>
                </a:solidFill>
              </a:rPr>
              <a:t>Worse, if the target of the parameter </a:t>
            </a:r>
            <a:r>
              <a:rPr lang="en-US" altLang="en-US" sz="1800" dirty="0" smtClean="0">
                <a:solidFill>
                  <a:srgbClr val="000000"/>
                </a:solidFill>
                <a:latin typeface="Courier New" pitchFamily="49" charset="0"/>
                <a:cs typeface="Courier New" pitchFamily="49" charset="0"/>
              </a:rPr>
              <a:t>s1</a:t>
            </a:r>
            <a:r>
              <a:rPr lang="en-US" altLang="en-US" sz="1800" dirty="0" smtClean="0">
                <a:solidFill>
                  <a:srgbClr val="000000"/>
                </a:solidFill>
              </a:rPr>
              <a:t> to </a:t>
            </a:r>
            <a:r>
              <a:rPr lang="en-US" altLang="en-US" sz="1800" dirty="0" err="1" smtClean="0">
                <a:solidFill>
                  <a:srgbClr val="000000"/>
                </a:solidFill>
                <a:latin typeface="Courier New" pitchFamily="49" charset="0"/>
                <a:cs typeface="Courier New" pitchFamily="49" charset="0"/>
              </a:rPr>
              <a:t>strcpy</a:t>
            </a:r>
            <a:r>
              <a:rPr lang="en-US" altLang="en-US" sz="1800" dirty="0" smtClean="0">
                <a:solidFill>
                  <a:srgbClr val="000000"/>
                </a:solidFill>
                <a:latin typeface="Courier New" pitchFamily="49" charset="0"/>
                <a:cs typeface="Courier New" pitchFamily="49" charset="0"/>
              </a:rPr>
              <a:t>()</a:t>
            </a:r>
            <a:r>
              <a:rPr lang="en-US" altLang="en-US" sz="1800" dirty="0" smtClean="0">
                <a:solidFill>
                  <a:srgbClr val="000000"/>
                </a:solidFill>
              </a:rPr>
              <a:t> is not properly 0-terminated, then the </a:t>
            </a:r>
            <a:r>
              <a:rPr lang="en-US" altLang="en-US" sz="1800" dirty="0" err="1" smtClean="0">
                <a:solidFill>
                  <a:srgbClr val="000000"/>
                </a:solidFill>
                <a:latin typeface="Courier New" pitchFamily="49" charset="0"/>
                <a:cs typeface="Courier New" pitchFamily="49" charset="0"/>
              </a:rPr>
              <a:t>strcpy</a:t>
            </a:r>
            <a:r>
              <a:rPr lang="en-US" altLang="en-US" sz="1800" dirty="0" smtClean="0">
                <a:solidFill>
                  <a:srgbClr val="000000"/>
                </a:solidFill>
                <a:latin typeface="Courier New" pitchFamily="49" charset="0"/>
                <a:cs typeface="Courier New" pitchFamily="49" charset="0"/>
              </a:rPr>
              <a:t>()</a:t>
            </a:r>
            <a:r>
              <a:rPr lang="en-US" altLang="en-US" sz="1800" dirty="0" smtClean="0">
                <a:solidFill>
                  <a:srgbClr val="000000"/>
                </a:solidFill>
              </a:rPr>
              <a:t> function will continue copying until a 0-byte is encountered, or until a runtime error occurs.  Either way, the effect will not be good.</a:t>
            </a:r>
            <a:endParaRPr lang="en-US" altLang="en-US" sz="1800" dirty="0">
              <a:solidFill>
                <a:srgbClr val="000000"/>
              </a:solidFill>
            </a:endParaRPr>
          </a:p>
        </p:txBody>
      </p:sp>
    </p:spTree>
    <p:extLst>
      <p:ext uri="{BB962C8B-B14F-4D97-AF65-F5344CB8AC3E}">
        <p14:creationId xmlns:p14="http://schemas.microsoft.com/office/powerpoint/2010/main" val="756809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n-US" dirty="0" smtClean="0"/>
              <a:t>Safer Copying</a:t>
            </a:r>
            <a:endParaRPr lang="en-US" dirty="0"/>
          </a:p>
        </p:txBody>
      </p:sp>
      <p:sp>
        <p:nvSpPr>
          <p:cNvPr id="4" name="Rectangle 3"/>
          <p:cNvSpPr>
            <a:spLocks noChangeArrowheads="1"/>
          </p:cNvSpPr>
          <p:nvPr/>
        </p:nvSpPr>
        <p:spPr bwMode="auto">
          <a:xfrm>
            <a:off x="661988" y="668046"/>
            <a:ext cx="8329612" cy="5278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795" tIns="26625" rIns="18795" bIns="26625">
            <a:spAutoFit/>
          </a:bodyPr>
          <a:lstStyle/>
          <a:p>
            <a:pPr algn="l">
              <a:lnSpc>
                <a:spcPts val="2100"/>
              </a:lnSpc>
              <a:buClr>
                <a:schemeClr val="bg2"/>
              </a:buClr>
              <a:buSzPct val="75000"/>
              <a:buFont typeface="Monotype Sorts" pitchFamily="2" charset="2"/>
              <a:buNone/>
            </a:pPr>
            <a:r>
              <a:rPr lang="en-US" altLang="en-US" sz="1800" dirty="0" smtClean="0">
                <a:solidFill>
                  <a:srgbClr val="000000"/>
                </a:solidFill>
              </a:rPr>
              <a:t>For safer copying:</a:t>
            </a:r>
          </a:p>
          <a:p>
            <a:pPr algn="l">
              <a:lnSpc>
                <a:spcPts val="2100"/>
              </a:lnSpc>
              <a:buClr>
                <a:schemeClr val="bg2"/>
              </a:buClr>
              <a:buSzPct val="75000"/>
              <a:buFont typeface="Monotype Sorts" pitchFamily="2" charset="2"/>
              <a:buNone/>
            </a:pPr>
            <a:endParaRPr lang="en-US" altLang="en-US" sz="1800" dirty="0" smtClean="0">
              <a:solidFill>
                <a:srgbClr val="000000"/>
              </a:solidFill>
            </a:endParaRPr>
          </a:p>
          <a:p>
            <a:pPr marL="914400" indent="-914400" algn="l">
              <a:lnSpc>
                <a:spcPts val="2100"/>
              </a:lnSpc>
              <a:buClr>
                <a:schemeClr val="bg2"/>
              </a:buClr>
              <a:buSzPct val="75000"/>
              <a:buFont typeface="Monotype Sorts" pitchFamily="2" charset="2"/>
              <a:buNone/>
              <a:tabLst>
                <a:tab pos="465138" algn="l"/>
              </a:tabLst>
            </a:pPr>
            <a:r>
              <a:rPr lang="en-US" altLang="en-US" sz="1800" dirty="0" smtClean="0">
                <a:solidFill>
                  <a:srgbClr val="000000"/>
                </a:solidFill>
                <a:latin typeface="Courier New" pitchFamily="49" charset="0"/>
                <a:cs typeface="Courier New" pitchFamily="49" charset="0"/>
              </a:rPr>
              <a:t>   char* </a:t>
            </a:r>
            <a:r>
              <a:rPr lang="en-US" altLang="en-US" sz="1800" dirty="0" err="1" smtClean="0">
                <a:solidFill>
                  <a:srgbClr val="000000"/>
                </a:solidFill>
                <a:latin typeface="Courier New" pitchFamily="49" charset="0"/>
                <a:cs typeface="Courier New" pitchFamily="49" charset="0"/>
              </a:rPr>
              <a:t>strncpy</a:t>
            </a:r>
            <a:r>
              <a:rPr lang="en-US" altLang="en-US" sz="1800" dirty="0" smtClean="0">
                <a:solidFill>
                  <a:srgbClr val="000000"/>
                </a:solidFill>
                <a:latin typeface="Courier New" pitchFamily="49" charset="0"/>
                <a:cs typeface="Courier New" pitchFamily="49" charset="0"/>
              </a:rPr>
              <a:t>(char* restrict s1,const char* restrict s2,</a:t>
            </a:r>
          </a:p>
          <a:p>
            <a:pPr marL="914400" indent="-914400" algn="l">
              <a:lnSpc>
                <a:spcPts val="2100"/>
              </a:lnSpc>
              <a:buClr>
                <a:schemeClr val="bg2"/>
              </a:buClr>
              <a:buSzPct val="75000"/>
              <a:buFont typeface="Monotype Sorts" pitchFamily="2" charset="2"/>
              <a:buNone/>
              <a:tabLst>
                <a:tab pos="465138" algn="l"/>
              </a:tabLst>
            </a:pPr>
            <a:r>
              <a:rPr lang="en-US" altLang="en-US" sz="1800" dirty="0">
                <a:solidFill>
                  <a:srgbClr val="000000"/>
                </a:solidFill>
                <a:latin typeface="Courier New" pitchFamily="49" charset="0"/>
                <a:cs typeface="Courier New" pitchFamily="49" charset="0"/>
              </a:rPr>
              <a:t> </a:t>
            </a:r>
            <a:r>
              <a:rPr lang="en-US" altLang="en-US" sz="1800" dirty="0" smtClean="0">
                <a:solidFill>
                  <a:srgbClr val="000000"/>
                </a:solidFill>
                <a:latin typeface="Courier New" pitchFamily="49" charset="0"/>
                <a:cs typeface="Courier New" pitchFamily="49" charset="0"/>
              </a:rPr>
              <a:t>                </a:t>
            </a:r>
            <a:r>
              <a:rPr lang="en-US" altLang="en-US" sz="1800" dirty="0" err="1" smtClean="0">
                <a:solidFill>
                  <a:srgbClr val="000000"/>
                </a:solidFill>
                <a:latin typeface="Courier New" pitchFamily="49" charset="0"/>
                <a:cs typeface="Courier New" pitchFamily="49" charset="0"/>
              </a:rPr>
              <a:t>size_t</a:t>
            </a:r>
            <a:r>
              <a:rPr lang="en-US" altLang="en-US" sz="1800" dirty="0" smtClean="0">
                <a:solidFill>
                  <a:srgbClr val="000000"/>
                </a:solidFill>
                <a:latin typeface="Courier New" pitchFamily="49" charset="0"/>
                <a:cs typeface="Courier New" pitchFamily="49" charset="0"/>
              </a:rPr>
              <a:t> n);</a:t>
            </a:r>
          </a:p>
          <a:p>
            <a:pPr marL="914400" indent="-914400" algn="l">
              <a:lnSpc>
                <a:spcPts val="2100"/>
              </a:lnSpc>
              <a:buClr>
                <a:schemeClr val="bg2"/>
              </a:buClr>
              <a:buSzPct val="75000"/>
              <a:buFont typeface="Monotype Sorts" pitchFamily="2" charset="2"/>
              <a:buNone/>
              <a:tabLst>
                <a:tab pos="465138" algn="l"/>
              </a:tabLst>
            </a:pPr>
            <a:endParaRPr lang="en-US" altLang="en-US" sz="1800" dirty="0" smtClean="0">
              <a:solidFill>
                <a:srgbClr val="000000"/>
              </a:solidFill>
              <a:latin typeface="Courier New" pitchFamily="49" charset="0"/>
              <a:cs typeface="Courier New" pitchFamily="49" charset="0"/>
            </a:endParaRPr>
          </a:p>
          <a:p>
            <a:pPr marL="914400"/>
            <a:r>
              <a:rPr lang="en-US" sz="1800" dirty="0" smtClean="0"/>
              <a:t>Copies </a:t>
            </a:r>
            <a:r>
              <a:rPr lang="en-US" sz="1800" dirty="0"/>
              <a:t>not more than n characters (characters that follow a </a:t>
            </a:r>
            <a:r>
              <a:rPr lang="en-US" sz="1800" dirty="0" smtClean="0"/>
              <a:t>null character </a:t>
            </a:r>
            <a:r>
              <a:rPr lang="en-US" sz="1800" dirty="0"/>
              <a:t>are not copied) from the array pointed to by </a:t>
            </a:r>
            <a:r>
              <a:rPr lang="en-US" sz="1800" dirty="0">
                <a:latin typeface="Courier New" pitchFamily="49" charset="0"/>
                <a:cs typeface="Courier New" pitchFamily="49" charset="0"/>
              </a:rPr>
              <a:t>s2</a:t>
            </a:r>
            <a:r>
              <a:rPr lang="en-US" sz="1800" b="1" dirty="0"/>
              <a:t> </a:t>
            </a:r>
            <a:r>
              <a:rPr lang="en-US" sz="1800" dirty="0"/>
              <a:t>to the array pointed to </a:t>
            </a:r>
            <a:r>
              <a:rPr lang="en-US" sz="1800" dirty="0" smtClean="0"/>
              <a:t>by </a:t>
            </a:r>
            <a:r>
              <a:rPr lang="en-US" sz="1800" dirty="0" smtClean="0">
                <a:latin typeface="Courier New" pitchFamily="49" charset="0"/>
                <a:cs typeface="Courier New" pitchFamily="49" charset="0"/>
              </a:rPr>
              <a:t>s1</a:t>
            </a:r>
            <a:r>
              <a:rPr lang="en-US" sz="1800" dirty="0" smtClean="0"/>
              <a:t>.</a:t>
            </a:r>
          </a:p>
          <a:p>
            <a:pPr marL="914400"/>
            <a:endParaRPr lang="en-US" sz="1800" dirty="0" smtClean="0"/>
          </a:p>
          <a:p>
            <a:pPr marL="914400"/>
            <a:r>
              <a:rPr lang="en-US" sz="1800" dirty="0"/>
              <a:t>If copying takes place between objects that overlap, the behavior is undefined</a:t>
            </a:r>
            <a:r>
              <a:rPr lang="en-US" sz="1800" dirty="0" smtClean="0"/>
              <a:t>.</a:t>
            </a:r>
          </a:p>
          <a:p>
            <a:pPr marL="914400"/>
            <a:endParaRPr lang="en-US" sz="1800" dirty="0"/>
          </a:p>
          <a:p>
            <a:pPr marL="914400"/>
            <a:r>
              <a:rPr lang="en-US" sz="1800" dirty="0" smtClean="0"/>
              <a:t>If </a:t>
            </a:r>
            <a:r>
              <a:rPr lang="en-US" sz="1800" dirty="0"/>
              <a:t>the array pointed to by </a:t>
            </a:r>
            <a:r>
              <a:rPr lang="en-US" sz="1800" dirty="0">
                <a:latin typeface="Courier New" pitchFamily="49" charset="0"/>
                <a:cs typeface="Courier New" pitchFamily="49" charset="0"/>
              </a:rPr>
              <a:t>s2</a:t>
            </a:r>
            <a:r>
              <a:rPr lang="en-US" sz="1800" dirty="0"/>
              <a:t> is a string that is shorter than </a:t>
            </a:r>
            <a:r>
              <a:rPr lang="en-US" sz="1800" dirty="0" smtClean="0">
                <a:latin typeface="Courier New" pitchFamily="49" charset="0"/>
                <a:cs typeface="Courier New" pitchFamily="49" charset="0"/>
              </a:rPr>
              <a:t>n</a:t>
            </a:r>
            <a:r>
              <a:rPr lang="en-US" sz="1800" dirty="0" smtClean="0"/>
              <a:t> </a:t>
            </a:r>
            <a:r>
              <a:rPr lang="en-US" sz="1800" dirty="0"/>
              <a:t>characters, null </a:t>
            </a:r>
            <a:r>
              <a:rPr lang="en-US" sz="1800" dirty="0" smtClean="0"/>
              <a:t>characters are </a:t>
            </a:r>
            <a:r>
              <a:rPr lang="en-US" sz="1800" dirty="0"/>
              <a:t>appended to the copy in the array pointed to by </a:t>
            </a:r>
            <a:r>
              <a:rPr lang="en-US" sz="1800" dirty="0">
                <a:latin typeface="Courier New" pitchFamily="49" charset="0"/>
                <a:cs typeface="Courier New" pitchFamily="49" charset="0"/>
              </a:rPr>
              <a:t>s1</a:t>
            </a:r>
            <a:r>
              <a:rPr lang="en-US" sz="1800" dirty="0"/>
              <a:t>, until </a:t>
            </a:r>
            <a:r>
              <a:rPr lang="en-US" sz="1800" dirty="0">
                <a:latin typeface="Courier New" pitchFamily="49" charset="0"/>
                <a:cs typeface="Courier New" pitchFamily="49" charset="0"/>
              </a:rPr>
              <a:t>n</a:t>
            </a:r>
            <a:r>
              <a:rPr lang="en-US" sz="1800" dirty="0"/>
              <a:t> characters in all have </a:t>
            </a:r>
            <a:r>
              <a:rPr lang="en-US" sz="1800" dirty="0" smtClean="0"/>
              <a:t>been written.  </a:t>
            </a:r>
          </a:p>
          <a:p>
            <a:pPr marL="914400"/>
            <a:endParaRPr lang="en-US" sz="1800" dirty="0"/>
          </a:p>
          <a:p>
            <a:pPr marL="914400"/>
            <a:r>
              <a:rPr lang="en-US" sz="1800" dirty="0" smtClean="0"/>
              <a:t>Returns </a:t>
            </a:r>
            <a:r>
              <a:rPr lang="en-US" sz="1800" dirty="0"/>
              <a:t>the value of </a:t>
            </a:r>
            <a:r>
              <a:rPr lang="en-US" sz="1800" dirty="0">
                <a:latin typeface="Courier New" pitchFamily="49" charset="0"/>
                <a:cs typeface="Courier New" pitchFamily="49" charset="0"/>
              </a:rPr>
              <a:t>s1</a:t>
            </a:r>
            <a:r>
              <a:rPr lang="en-US" sz="1800" dirty="0" smtClean="0"/>
              <a:t>.</a:t>
            </a:r>
          </a:p>
          <a:p>
            <a:pPr marL="914400"/>
            <a:endParaRPr lang="en-US" altLang="en-US" sz="1800" dirty="0">
              <a:solidFill>
                <a:srgbClr val="000000"/>
              </a:solidFill>
              <a:latin typeface="Courier New" pitchFamily="49" charset="0"/>
              <a:cs typeface="Courier New" pitchFamily="49" charset="0"/>
            </a:endParaRPr>
          </a:p>
          <a:p>
            <a:pPr marL="914400"/>
            <a:r>
              <a:rPr lang="en-US" altLang="en-US" sz="1800" dirty="0" smtClean="0">
                <a:solidFill>
                  <a:srgbClr val="000000"/>
                </a:solidFill>
                <a:latin typeface="+mn-lt"/>
                <a:cs typeface="Courier New" pitchFamily="49" charset="0"/>
              </a:rPr>
              <a:t>(Of course, this raises the hazard of an unreported truncation if </a:t>
            </a:r>
            <a:r>
              <a:rPr lang="en-US" altLang="en-US" sz="1800" dirty="0" smtClean="0">
                <a:solidFill>
                  <a:srgbClr val="000000"/>
                </a:solidFill>
                <a:latin typeface="Courier New" pitchFamily="49" charset="0"/>
                <a:cs typeface="Courier New" pitchFamily="49" charset="0"/>
              </a:rPr>
              <a:t>s2</a:t>
            </a:r>
            <a:r>
              <a:rPr lang="en-US" altLang="en-US" sz="1800" dirty="0" smtClean="0">
                <a:solidFill>
                  <a:srgbClr val="000000"/>
                </a:solidFill>
                <a:latin typeface="+mn-lt"/>
                <a:cs typeface="Courier New" pitchFamily="49" charset="0"/>
              </a:rPr>
              <a:t> contains more than </a:t>
            </a:r>
            <a:r>
              <a:rPr lang="en-US" altLang="en-US" sz="1800" dirty="0" smtClean="0">
                <a:solidFill>
                  <a:srgbClr val="000000"/>
                </a:solidFill>
                <a:latin typeface="Courier New" pitchFamily="49" charset="0"/>
                <a:cs typeface="Courier New" pitchFamily="49" charset="0"/>
              </a:rPr>
              <a:t>n</a:t>
            </a:r>
            <a:r>
              <a:rPr lang="en-US" altLang="en-US" sz="1800" dirty="0" smtClean="0">
                <a:solidFill>
                  <a:srgbClr val="000000"/>
                </a:solidFill>
                <a:latin typeface="+mn-lt"/>
                <a:cs typeface="Courier New" pitchFamily="49" charset="0"/>
              </a:rPr>
              <a:t> characters that were to be copied to </a:t>
            </a:r>
            <a:r>
              <a:rPr lang="en-US" altLang="en-US" sz="1800" dirty="0" smtClean="0">
                <a:solidFill>
                  <a:srgbClr val="000000"/>
                </a:solidFill>
                <a:latin typeface="Courier New" pitchFamily="49" charset="0"/>
                <a:cs typeface="Courier New" pitchFamily="49" charset="0"/>
              </a:rPr>
              <a:t>s1</a:t>
            </a:r>
            <a:r>
              <a:rPr lang="en-US" altLang="en-US" sz="1800" dirty="0" smtClean="0">
                <a:solidFill>
                  <a:srgbClr val="000000"/>
                </a:solidFill>
                <a:latin typeface="+mn-lt"/>
                <a:cs typeface="Courier New" pitchFamily="49" charset="0"/>
              </a:rPr>
              <a:t>, and null termination of the destination is not guaranteed in that case.)</a:t>
            </a:r>
            <a:endParaRPr lang="en-US" altLang="en-US" sz="1800" dirty="0">
              <a:solidFill>
                <a:srgbClr val="000000"/>
              </a:solidFill>
              <a:latin typeface="+mn-lt"/>
              <a:cs typeface="Courier New" pitchFamily="49" charset="0"/>
            </a:endParaRPr>
          </a:p>
        </p:txBody>
      </p:sp>
    </p:spTree>
    <p:extLst>
      <p:ext uri="{BB962C8B-B14F-4D97-AF65-F5344CB8AC3E}">
        <p14:creationId xmlns:p14="http://schemas.microsoft.com/office/powerpoint/2010/main" val="3388598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n-US" dirty="0" smtClean="0"/>
              <a:t>Another C String Library Function</a:t>
            </a:r>
            <a:endParaRPr lang="en-US" dirty="0"/>
          </a:p>
        </p:txBody>
      </p:sp>
      <p:sp>
        <p:nvSpPr>
          <p:cNvPr id="6" name="Rectangle 5"/>
          <p:cNvSpPr>
            <a:spLocks noChangeArrowheads="1"/>
          </p:cNvSpPr>
          <p:nvPr/>
        </p:nvSpPr>
        <p:spPr bwMode="auto">
          <a:xfrm>
            <a:off x="661988" y="685800"/>
            <a:ext cx="8329612" cy="3069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795" tIns="26625" rIns="18795" bIns="26625">
            <a:spAutoFit/>
          </a:bodyPr>
          <a:lstStyle/>
          <a:p>
            <a:pPr algn="l">
              <a:lnSpc>
                <a:spcPts val="2100"/>
              </a:lnSpc>
              <a:buClr>
                <a:schemeClr val="bg2"/>
              </a:buClr>
              <a:buSzPct val="75000"/>
              <a:buFont typeface="Monotype Sorts" pitchFamily="2" charset="2"/>
              <a:buNone/>
            </a:pPr>
            <a:r>
              <a:rPr lang="en-US" altLang="en-US" sz="1800" dirty="0" smtClean="0">
                <a:solidFill>
                  <a:srgbClr val="000000"/>
                </a:solidFill>
              </a:rPr>
              <a:t>Length:</a:t>
            </a:r>
          </a:p>
          <a:p>
            <a:pPr algn="l">
              <a:lnSpc>
                <a:spcPts val="2100"/>
              </a:lnSpc>
              <a:buClr>
                <a:schemeClr val="bg2"/>
              </a:buClr>
              <a:buSzPct val="75000"/>
              <a:buFont typeface="Monotype Sorts" pitchFamily="2" charset="2"/>
              <a:buNone/>
            </a:pPr>
            <a:endParaRPr lang="en-US" altLang="en-US" sz="1800" dirty="0" smtClean="0">
              <a:solidFill>
                <a:srgbClr val="000000"/>
              </a:solidFill>
            </a:endParaRPr>
          </a:p>
          <a:p>
            <a:pPr marL="914400" indent="-914400" algn="l">
              <a:lnSpc>
                <a:spcPts val="2100"/>
              </a:lnSpc>
              <a:buClr>
                <a:schemeClr val="bg2"/>
              </a:buClr>
              <a:buSzPct val="75000"/>
              <a:buFont typeface="Monotype Sorts" pitchFamily="2" charset="2"/>
              <a:buNone/>
              <a:tabLst>
                <a:tab pos="465138" algn="l"/>
              </a:tabLst>
            </a:pPr>
            <a:r>
              <a:rPr lang="en-US" altLang="en-US" sz="1800" dirty="0" smtClean="0">
                <a:solidFill>
                  <a:srgbClr val="000000"/>
                </a:solidFill>
                <a:latin typeface="Courier New" pitchFamily="49" charset="0"/>
                <a:cs typeface="Courier New" pitchFamily="49" charset="0"/>
              </a:rPr>
              <a:t>   </a:t>
            </a:r>
            <a:r>
              <a:rPr lang="en-US" altLang="en-US" sz="1800" dirty="0" err="1" smtClean="0">
                <a:solidFill>
                  <a:srgbClr val="000000"/>
                </a:solidFill>
                <a:latin typeface="Courier New" pitchFamily="49" charset="0"/>
                <a:cs typeface="Courier New" pitchFamily="49" charset="0"/>
              </a:rPr>
              <a:t>size_t</a:t>
            </a:r>
            <a:r>
              <a:rPr lang="en-US" altLang="en-US" sz="1800" dirty="0" smtClean="0">
                <a:solidFill>
                  <a:srgbClr val="000000"/>
                </a:solidFill>
                <a:latin typeface="Courier New" pitchFamily="49" charset="0"/>
                <a:cs typeface="Courier New" pitchFamily="49" charset="0"/>
              </a:rPr>
              <a:t> </a:t>
            </a:r>
            <a:r>
              <a:rPr lang="en-US" altLang="en-US" sz="1800" dirty="0" err="1" smtClean="0">
                <a:solidFill>
                  <a:srgbClr val="000000"/>
                </a:solidFill>
                <a:latin typeface="Courier New" pitchFamily="49" charset="0"/>
                <a:cs typeface="Courier New" pitchFamily="49" charset="0"/>
              </a:rPr>
              <a:t>strlen</a:t>
            </a:r>
            <a:r>
              <a:rPr lang="en-US" altLang="en-US" sz="1800" dirty="0" smtClean="0">
                <a:solidFill>
                  <a:srgbClr val="000000"/>
                </a:solidFill>
                <a:latin typeface="Courier New" pitchFamily="49" charset="0"/>
                <a:cs typeface="Courier New" pitchFamily="49" charset="0"/>
              </a:rPr>
              <a:t>(</a:t>
            </a:r>
            <a:r>
              <a:rPr lang="en-US" altLang="en-US" sz="1800" dirty="0" err="1" smtClean="0">
                <a:solidFill>
                  <a:srgbClr val="000000"/>
                </a:solidFill>
                <a:latin typeface="Courier New" pitchFamily="49" charset="0"/>
                <a:cs typeface="Courier New" pitchFamily="49" charset="0"/>
              </a:rPr>
              <a:t>const</a:t>
            </a:r>
            <a:r>
              <a:rPr lang="en-US" altLang="en-US" sz="1800" dirty="0" smtClean="0">
                <a:solidFill>
                  <a:srgbClr val="000000"/>
                </a:solidFill>
                <a:latin typeface="Courier New" pitchFamily="49" charset="0"/>
                <a:cs typeface="Courier New" pitchFamily="49" charset="0"/>
              </a:rPr>
              <a:t> char* s);</a:t>
            </a:r>
          </a:p>
          <a:p>
            <a:pPr marL="914400" algn="l">
              <a:lnSpc>
                <a:spcPts val="2100"/>
              </a:lnSpc>
              <a:buClr>
                <a:schemeClr val="bg2"/>
              </a:buClr>
              <a:buSzPct val="75000"/>
              <a:buFont typeface="Monotype Sorts" pitchFamily="2" charset="2"/>
              <a:buNone/>
              <a:tabLst>
                <a:tab pos="465138" algn="l"/>
              </a:tabLst>
            </a:pPr>
            <a:endParaRPr lang="en-US" altLang="en-US" sz="1800" dirty="0" smtClean="0">
              <a:solidFill>
                <a:srgbClr val="000000"/>
              </a:solidFill>
            </a:endParaRPr>
          </a:p>
          <a:p>
            <a:pPr marL="914400"/>
            <a:r>
              <a:rPr lang="en-US" sz="1800" dirty="0" smtClean="0"/>
              <a:t>Computes </a:t>
            </a:r>
            <a:r>
              <a:rPr lang="en-US" sz="1800" dirty="0"/>
              <a:t>the length of the string pointed to by </a:t>
            </a:r>
            <a:r>
              <a:rPr lang="en-US" sz="1800" dirty="0">
                <a:latin typeface="Courier New" pitchFamily="49" charset="0"/>
                <a:cs typeface="Courier New" pitchFamily="49" charset="0"/>
              </a:rPr>
              <a:t>s</a:t>
            </a:r>
            <a:r>
              <a:rPr lang="en-US" sz="1800" dirty="0" smtClean="0"/>
              <a:t>.</a:t>
            </a:r>
          </a:p>
          <a:p>
            <a:pPr marL="914400"/>
            <a:endParaRPr lang="en-US" sz="1800" dirty="0"/>
          </a:p>
          <a:p>
            <a:pPr marL="914400"/>
            <a:r>
              <a:rPr lang="en-US" sz="1800" dirty="0" smtClean="0"/>
              <a:t>Returns </a:t>
            </a:r>
            <a:r>
              <a:rPr lang="en-US" sz="1800" dirty="0"/>
              <a:t>the number of characters that precede the terminating </a:t>
            </a:r>
            <a:r>
              <a:rPr lang="en-US" sz="1800" dirty="0" smtClean="0"/>
              <a:t>null character.</a:t>
            </a:r>
          </a:p>
          <a:p>
            <a:pPr marL="914400"/>
            <a:endParaRPr lang="en-US" sz="1800" dirty="0"/>
          </a:p>
          <a:p>
            <a:pPr marL="914400"/>
            <a:r>
              <a:rPr lang="en-US" sz="1800" dirty="0" smtClean="0"/>
              <a:t>Hazard:  if there's no terminating null character then </a:t>
            </a:r>
            <a:r>
              <a:rPr lang="en-US" sz="1800" dirty="0" err="1" smtClean="0">
                <a:latin typeface="Courier New" pitchFamily="49" charset="0"/>
                <a:cs typeface="Courier New" pitchFamily="49" charset="0"/>
              </a:rPr>
              <a:t>strlen</a:t>
            </a:r>
            <a:r>
              <a:rPr lang="en-US" sz="1800" dirty="0" smtClean="0">
                <a:latin typeface="Courier New" pitchFamily="49" charset="0"/>
                <a:cs typeface="Courier New" pitchFamily="49" charset="0"/>
              </a:rPr>
              <a:t>()</a:t>
            </a:r>
            <a:r>
              <a:rPr lang="en-US" sz="1800" dirty="0" smtClean="0"/>
              <a:t> will read until it encounters a null byte or a runtime error occurs.</a:t>
            </a:r>
            <a:endParaRPr lang="en-US" sz="1800" dirty="0"/>
          </a:p>
          <a:p>
            <a:pPr marL="914400"/>
            <a:endParaRPr lang="en-US" altLang="en-US" sz="1800" dirty="0" smtClean="0">
              <a:solidFill>
                <a:srgbClr val="000000"/>
              </a:solidFill>
            </a:endParaRPr>
          </a:p>
        </p:txBody>
      </p:sp>
    </p:spTree>
    <p:extLst>
      <p:ext uri="{BB962C8B-B14F-4D97-AF65-F5344CB8AC3E}">
        <p14:creationId xmlns:p14="http://schemas.microsoft.com/office/powerpoint/2010/main" val="42409663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n-US" dirty="0" smtClean="0"/>
              <a:t>More C String Library Functions</a:t>
            </a:r>
            <a:endParaRPr lang="en-US" dirty="0"/>
          </a:p>
        </p:txBody>
      </p:sp>
      <p:sp>
        <p:nvSpPr>
          <p:cNvPr id="4" name="Rectangle 3"/>
          <p:cNvSpPr>
            <a:spLocks noChangeArrowheads="1"/>
          </p:cNvSpPr>
          <p:nvPr/>
        </p:nvSpPr>
        <p:spPr bwMode="auto">
          <a:xfrm>
            <a:off x="661988" y="657108"/>
            <a:ext cx="8329612" cy="553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795" tIns="26625" rIns="18795" bIns="26625">
            <a:spAutoFit/>
          </a:bodyPr>
          <a:lstStyle/>
          <a:p>
            <a:pPr algn="l">
              <a:lnSpc>
                <a:spcPts val="2100"/>
              </a:lnSpc>
              <a:buClr>
                <a:schemeClr val="bg2"/>
              </a:buClr>
              <a:buSzPct val="75000"/>
              <a:buFont typeface="Monotype Sorts" pitchFamily="2" charset="2"/>
              <a:buNone/>
            </a:pPr>
            <a:r>
              <a:rPr lang="en-US" altLang="en-US" sz="1800" dirty="0" smtClean="0">
                <a:solidFill>
                  <a:srgbClr val="000000"/>
                </a:solidFill>
              </a:rPr>
              <a:t>Concatenation:</a:t>
            </a:r>
          </a:p>
          <a:p>
            <a:pPr algn="l">
              <a:lnSpc>
                <a:spcPts val="2100"/>
              </a:lnSpc>
              <a:buClr>
                <a:schemeClr val="bg2"/>
              </a:buClr>
              <a:buSzPct val="75000"/>
              <a:buFont typeface="Monotype Sorts" pitchFamily="2" charset="2"/>
              <a:buNone/>
            </a:pPr>
            <a:endParaRPr lang="en-US" altLang="en-US" sz="1800" dirty="0" smtClean="0">
              <a:solidFill>
                <a:srgbClr val="000000"/>
              </a:solidFill>
            </a:endParaRPr>
          </a:p>
          <a:p>
            <a:pPr marL="914400" indent="-914400" algn="l">
              <a:lnSpc>
                <a:spcPts val="2100"/>
              </a:lnSpc>
              <a:buClr>
                <a:schemeClr val="bg2"/>
              </a:buClr>
              <a:buSzPct val="75000"/>
              <a:buFont typeface="Monotype Sorts" pitchFamily="2" charset="2"/>
              <a:buNone/>
              <a:tabLst>
                <a:tab pos="465138" algn="l"/>
              </a:tabLst>
            </a:pPr>
            <a:r>
              <a:rPr lang="en-US" altLang="en-US" sz="1800" dirty="0" smtClean="0">
                <a:solidFill>
                  <a:srgbClr val="000000"/>
                </a:solidFill>
                <a:latin typeface="Courier New" pitchFamily="49" charset="0"/>
                <a:cs typeface="Courier New" pitchFamily="49" charset="0"/>
              </a:rPr>
              <a:t>   char* </a:t>
            </a:r>
            <a:r>
              <a:rPr lang="en-US" altLang="en-US" sz="1800" dirty="0" err="1" smtClean="0">
                <a:solidFill>
                  <a:srgbClr val="000000"/>
                </a:solidFill>
                <a:latin typeface="Courier New" pitchFamily="49" charset="0"/>
                <a:cs typeface="Courier New" pitchFamily="49" charset="0"/>
              </a:rPr>
              <a:t>strcat</a:t>
            </a:r>
            <a:r>
              <a:rPr lang="en-US" altLang="en-US" sz="1800" dirty="0" smtClean="0">
                <a:solidFill>
                  <a:srgbClr val="000000"/>
                </a:solidFill>
                <a:latin typeface="Courier New" pitchFamily="49" charset="0"/>
                <a:cs typeface="Courier New" pitchFamily="49" charset="0"/>
              </a:rPr>
              <a:t>(char* restrict s1, </a:t>
            </a:r>
            <a:r>
              <a:rPr lang="en-US" altLang="en-US" sz="1800" dirty="0" err="1" smtClean="0">
                <a:solidFill>
                  <a:srgbClr val="000000"/>
                </a:solidFill>
                <a:latin typeface="Courier New" pitchFamily="49" charset="0"/>
                <a:cs typeface="Courier New" pitchFamily="49" charset="0"/>
              </a:rPr>
              <a:t>const</a:t>
            </a:r>
            <a:r>
              <a:rPr lang="en-US" altLang="en-US" sz="1800" dirty="0" smtClean="0">
                <a:solidFill>
                  <a:srgbClr val="000000"/>
                </a:solidFill>
                <a:latin typeface="Courier New" pitchFamily="49" charset="0"/>
                <a:cs typeface="Courier New" pitchFamily="49" charset="0"/>
              </a:rPr>
              <a:t> char* restrict s2);</a:t>
            </a:r>
          </a:p>
          <a:p>
            <a:pPr marL="914400" indent="-914400" algn="l">
              <a:lnSpc>
                <a:spcPts val="2100"/>
              </a:lnSpc>
              <a:buClr>
                <a:schemeClr val="bg2"/>
              </a:buClr>
              <a:buSzPct val="75000"/>
              <a:buFont typeface="Monotype Sorts" pitchFamily="2" charset="2"/>
              <a:buNone/>
              <a:tabLst>
                <a:tab pos="465138" algn="l"/>
              </a:tabLst>
            </a:pPr>
            <a:endParaRPr lang="en-US" altLang="en-US" sz="1800" dirty="0" smtClean="0">
              <a:solidFill>
                <a:srgbClr val="000000"/>
              </a:solidFill>
              <a:latin typeface="Courier New" pitchFamily="49" charset="0"/>
              <a:cs typeface="Courier New" pitchFamily="49" charset="0"/>
            </a:endParaRPr>
          </a:p>
          <a:p>
            <a:pPr marL="914400"/>
            <a:r>
              <a:rPr lang="en-US" sz="1800" dirty="0" smtClean="0"/>
              <a:t>Appends </a:t>
            </a:r>
            <a:r>
              <a:rPr lang="en-US" sz="1800" dirty="0"/>
              <a:t>a copy of the string pointed to by </a:t>
            </a:r>
            <a:r>
              <a:rPr lang="en-US" sz="1800" dirty="0">
                <a:latin typeface="Courier New" pitchFamily="49" charset="0"/>
                <a:cs typeface="Courier New" pitchFamily="49" charset="0"/>
              </a:rPr>
              <a:t>s2</a:t>
            </a:r>
            <a:r>
              <a:rPr lang="en-US" sz="1800" dirty="0"/>
              <a:t> (including </a:t>
            </a:r>
            <a:r>
              <a:rPr lang="en-US" sz="1800" dirty="0" smtClean="0"/>
              <a:t>the terminating </a:t>
            </a:r>
            <a:r>
              <a:rPr lang="en-US" sz="1800" dirty="0"/>
              <a:t>null character) to the end of the string pointed to by </a:t>
            </a:r>
            <a:r>
              <a:rPr lang="en-US" sz="1800" dirty="0">
                <a:latin typeface="Courier New" pitchFamily="49" charset="0"/>
                <a:cs typeface="Courier New" pitchFamily="49" charset="0"/>
              </a:rPr>
              <a:t>s1</a:t>
            </a:r>
            <a:r>
              <a:rPr lang="en-US" sz="1800" dirty="0"/>
              <a:t>. The initial </a:t>
            </a:r>
            <a:r>
              <a:rPr lang="en-US" sz="1800" dirty="0" smtClean="0"/>
              <a:t>character of </a:t>
            </a:r>
            <a:r>
              <a:rPr lang="en-US" sz="1800" dirty="0">
                <a:latin typeface="Courier New" pitchFamily="49" charset="0"/>
                <a:cs typeface="Courier New" pitchFamily="49" charset="0"/>
              </a:rPr>
              <a:t>s2</a:t>
            </a:r>
            <a:r>
              <a:rPr lang="en-US" sz="1800" dirty="0"/>
              <a:t> overwrites the null character at the end of </a:t>
            </a:r>
            <a:r>
              <a:rPr lang="en-US" sz="1800" dirty="0">
                <a:latin typeface="Courier New" pitchFamily="49" charset="0"/>
                <a:cs typeface="Courier New" pitchFamily="49" charset="0"/>
              </a:rPr>
              <a:t>s1</a:t>
            </a:r>
            <a:r>
              <a:rPr lang="en-US" sz="1800" dirty="0"/>
              <a:t>. </a:t>
            </a:r>
            <a:endParaRPr lang="en-US" sz="1800" dirty="0" smtClean="0"/>
          </a:p>
          <a:p>
            <a:pPr marL="914400"/>
            <a:r>
              <a:rPr lang="en-US" sz="1800" dirty="0" smtClean="0"/>
              <a:t>If </a:t>
            </a:r>
            <a:r>
              <a:rPr lang="en-US" sz="1800" dirty="0"/>
              <a:t>copying takes place </a:t>
            </a:r>
            <a:r>
              <a:rPr lang="en-US" sz="1800" dirty="0" smtClean="0"/>
              <a:t>between objects </a:t>
            </a:r>
            <a:r>
              <a:rPr lang="en-US" sz="1800" dirty="0"/>
              <a:t>that overlap, the behavior is undefined</a:t>
            </a:r>
            <a:r>
              <a:rPr lang="en-US" sz="1800" dirty="0" smtClean="0"/>
              <a:t>.</a:t>
            </a:r>
          </a:p>
          <a:p>
            <a:pPr marL="914400"/>
            <a:r>
              <a:rPr lang="en-US" altLang="en-US" sz="1800" dirty="0" smtClean="0">
                <a:solidFill>
                  <a:srgbClr val="000000"/>
                </a:solidFill>
              </a:rPr>
              <a:t>Returns the value of </a:t>
            </a:r>
            <a:r>
              <a:rPr lang="en-US" altLang="en-US" sz="1800" dirty="0" smtClean="0">
                <a:solidFill>
                  <a:srgbClr val="000000"/>
                </a:solidFill>
                <a:latin typeface="Courier New" pitchFamily="49" charset="0"/>
                <a:cs typeface="Courier New" pitchFamily="49" charset="0"/>
              </a:rPr>
              <a:t>s1</a:t>
            </a:r>
            <a:r>
              <a:rPr lang="en-US" altLang="en-US" sz="1800" dirty="0" smtClean="0">
                <a:solidFill>
                  <a:srgbClr val="000000"/>
                </a:solidFill>
              </a:rPr>
              <a:t>.</a:t>
            </a:r>
          </a:p>
          <a:p>
            <a:pPr marL="914400"/>
            <a:endParaRPr lang="en-US" altLang="en-US" sz="1800" dirty="0" smtClean="0">
              <a:solidFill>
                <a:srgbClr val="000000"/>
              </a:solidFill>
            </a:endParaRPr>
          </a:p>
          <a:p>
            <a:pPr marL="914400" indent="-914400" algn="l">
              <a:lnSpc>
                <a:spcPts val="2100"/>
              </a:lnSpc>
              <a:buClr>
                <a:schemeClr val="bg2"/>
              </a:buClr>
              <a:buSzPct val="75000"/>
              <a:buFont typeface="Monotype Sorts" pitchFamily="2" charset="2"/>
              <a:buNone/>
              <a:tabLst>
                <a:tab pos="465138" algn="l"/>
              </a:tabLst>
            </a:pPr>
            <a:r>
              <a:rPr lang="en-US" altLang="en-US" sz="1800" dirty="0" smtClean="0">
                <a:solidFill>
                  <a:srgbClr val="000000"/>
                </a:solidFill>
                <a:latin typeface="Courier New" pitchFamily="49" charset="0"/>
                <a:cs typeface="Courier New" pitchFamily="49" charset="0"/>
              </a:rPr>
              <a:t>   char* </a:t>
            </a:r>
            <a:r>
              <a:rPr lang="en-US" altLang="en-US" sz="1800" dirty="0" err="1" smtClean="0">
                <a:solidFill>
                  <a:srgbClr val="000000"/>
                </a:solidFill>
                <a:latin typeface="Courier New" pitchFamily="49" charset="0"/>
                <a:cs typeface="Courier New" pitchFamily="49" charset="0"/>
              </a:rPr>
              <a:t>strncat</a:t>
            </a:r>
            <a:r>
              <a:rPr lang="en-US" altLang="en-US" sz="1800" dirty="0" smtClean="0">
                <a:solidFill>
                  <a:srgbClr val="000000"/>
                </a:solidFill>
                <a:latin typeface="Courier New" pitchFamily="49" charset="0"/>
                <a:cs typeface="Courier New" pitchFamily="49" charset="0"/>
              </a:rPr>
              <a:t>(char* restrict s1, </a:t>
            </a:r>
            <a:r>
              <a:rPr lang="en-US" altLang="en-US" sz="1800" dirty="0" err="1" smtClean="0">
                <a:solidFill>
                  <a:srgbClr val="000000"/>
                </a:solidFill>
                <a:latin typeface="Courier New" pitchFamily="49" charset="0"/>
                <a:cs typeface="Courier New" pitchFamily="49" charset="0"/>
              </a:rPr>
              <a:t>const</a:t>
            </a:r>
            <a:r>
              <a:rPr lang="en-US" altLang="en-US" sz="1800" dirty="0" smtClean="0">
                <a:solidFill>
                  <a:srgbClr val="000000"/>
                </a:solidFill>
                <a:latin typeface="Courier New" pitchFamily="49" charset="0"/>
                <a:cs typeface="Courier New" pitchFamily="49" charset="0"/>
              </a:rPr>
              <a:t> char* restrict s2,</a:t>
            </a:r>
          </a:p>
          <a:p>
            <a:pPr marL="914400" indent="-914400" algn="l">
              <a:lnSpc>
                <a:spcPts val="2100"/>
              </a:lnSpc>
              <a:buClr>
                <a:schemeClr val="bg2"/>
              </a:buClr>
              <a:buSzPct val="75000"/>
              <a:buFont typeface="Monotype Sorts" pitchFamily="2" charset="2"/>
              <a:buNone/>
              <a:tabLst>
                <a:tab pos="465138" algn="l"/>
              </a:tabLst>
            </a:pPr>
            <a:r>
              <a:rPr lang="en-US" altLang="en-US" sz="1800" dirty="0" smtClean="0">
                <a:solidFill>
                  <a:srgbClr val="000000"/>
                </a:solidFill>
                <a:latin typeface="Courier New" pitchFamily="49" charset="0"/>
                <a:cs typeface="Courier New" pitchFamily="49" charset="0"/>
              </a:rPr>
              <a:t>                 </a:t>
            </a:r>
            <a:r>
              <a:rPr lang="en-US" altLang="en-US" sz="1800" dirty="0" err="1" smtClean="0">
                <a:solidFill>
                  <a:srgbClr val="000000"/>
                </a:solidFill>
                <a:latin typeface="Courier New" pitchFamily="49" charset="0"/>
                <a:cs typeface="Courier New" pitchFamily="49" charset="0"/>
              </a:rPr>
              <a:t>size_t</a:t>
            </a:r>
            <a:r>
              <a:rPr lang="en-US" altLang="en-US" sz="1800" dirty="0" smtClean="0">
                <a:solidFill>
                  <a:srgbClr val="000000"/>
                </a:solidFill>
                <a:latin typeface="Courier New" pitchFamily="49" charset="0"/>
                <a:cs typeface="Courier New" pitchFamily="49" charset="0"/>
              </a:rPr>
              <a:t> n);</a:t>
            </a:r>
          </a:p>
          <a:p>
            <a:pPr marL="914400" indent="-914400" algn="l">
              <a:lnSpc>
                <a:spcPts val="2100"/>
              </a:lnSpc>
              <a:buClr>
                <a:schemeClr val="bg2"/>
              </a:buClr>
              <a:buSzPct val="75000"/>
              <a:buFont typeface="Monotype Sorts" pitchFamily="2" charset="2"/>
              <a:buNone/>
              <a:tabLst>
                <a:tab pos="465138" algn="l"/>
              </a:tabLst>
            </a:pPr>
            <a:endParaRPr lang="en-US" altLang="en-US" sz="1800" dirty="0" smtClean="0">
              <a:solidFill>
                <a:srgbClr val="000000"/>
              </a:solidFill>
              <a:latin typeface="Courier New" pitchFamily="49" charset="0"/>
              <a:cs typeface="Courier New" pitchFamily="49" charset="0"/>
            </a:endParaRPr>
          </a:p>
          <a:p>
            <a:pPr marL="914400"/>
            <a:r>
              <a:rPr lang="en-US" sz="1800" dirty="0" smtClean="0"/>
              <a:t>Appends </a:t>
            </a:r>
            <a:r>
              <a:rPr lang="en-US" sz="1800" dirty="0"/>
              <a:t>not more than </a:t>
            </a:r>
            <a:r>
              <a:rPr lang="en-US" sz="1800" dirty="0">
                <a:latin typeface="Courier New" pitchFamily="49" charset="0"/>
                <a:cs typeface="Courier New" pitchFamily="49" charset="0"/>
              </a:rPr>
              <a:t>n</a:t>
            </a:r>
            <a:r>
              <a:rPr lang="en-US" sz="1800" dirty="0"/>
              <a:t> characters (a null character </a:t>
            </a:r>
            <a:r>
              <a:rPr lang="en-US" sz="1800" dirty="0" smtClean="0"/>
              <a:t>and characters </a:t>
            </a:r>
            <a:r>
              <a:rPr lang="en-US" sz="1800" dirty="0"/>
              <a:t>that follow it are not appended) from the array pointed to by </a:t>
            </a:r>
            <a:r>
              <a:rPr lang="en-US" sz="1800" dirty="0">
                <a:latin typeface="Courier New" pitchFamily="49" charset="0"/>
                <a:cs typeface="Courier New" pitchFamily="49" charset="0"/>
              </a:rPr>
              <a:t>s2</a:t>
            </a:r>
            <a:r>
              <a:rPr lang="en-US" sz="1800" dirty="0"/>
              <a:t> to the end </a:t>
            </a:r>
            <a:r>
              <a:rPr lang="en-US" sz="1800" dirty="0" smtClean="0"/>
              <a:t>of the </a:t>
            </a:r>
            <a:r>
              <a:rPr lang="en-US" sz="1800" dirty="0"/>
              <a:t>string pointed to by </a:t>
            </a:r>
            <a:r>
              <a:rPr lang="en-US" sz="1800" dirty="0">
                <a:latin typeface="Courier New" pitchFamily="49" charset="0"/>
                <a:cs typeface="Courier New" pitchFamily="49" charset="0"/>
              </a:rPr>
              <a:t>s1</a:t>
            </a:r>
            <a:r>
              <a:rPr lang="en-US" sz="1800" dirty="0"/>
              <a:t>. The initial character of </a:t>
            </a:r>
            <a:r>
              <a:rPr lang="en-US" sz="1800" dirty="0">
                <a:latin typeface="Courier New" pitchFamily="49" charset="0"/>
                <a:cs typeface="Courier New" pitchFamily="49" charset="0"/>
              </a:rPr>
              <a:t>s2</a:t>
            </a:r>
            <a:r>
              <a:rPr lang="en-US" sz="1800" dirty="0"/>
              <a:t> overwrites the null character at the</a:t>
            </a:r>
          </a:p>
          <a:p>
            <a:pPr marL="914400"/>
            <a:r>
              <a:rPr lang="en-US" sz="1800" dirty="0"/>
              <a:t>end of </a:t>
            </a:r>
            <a:r>
              <a:rPr lang="en-US" sz="1800" dirty="0">
                <a:latin typeface="Courier New" pitchFamily="49" charset="0"/>
                <a:cs typeface="Courier New" pitchFamily="49" charset="0"/>
              </a:rPr>
              <a:t>s1</a:t>
            </a:r>
            <a:r>
              <a:rPr lang="en-US" sz="1800" dirty="0"/>
              <a:t>. A terminating null character is always appended to the result</a:t>
            </a:r>
            <a:r>
              <a:rPr lang="en-US" sz="1800" dirty="0" smtClean="0"/>
              <a:t>. </a:t>
            </a:r>
          </a:p>
          <a:p>
            <a:pPr marL="914400"/>
            <a:r>
              <a:rPr lang="en-US" sz="1800" dirty="0" smtClean="0"/>
              <a:t>If </a:t>
            </a:r>
            <a:r>
              <a:rPr lang="en-US" sz="1800" dirty="0"/>
              <a:t>copying takes place </a:t>
            </a:r>
            <a:r>
              <a:rPr lang="en-US" sz="1800" dirty="0" smtClean="0"/>
              <a:t>between objects </a:t>
            </a:r>
            <a:r>
              <a:rPr lang="en-US" sz="1800" dirty="0"/>
              <a:t>that overlap, the behavior is undefined</a:t>
            </a:r>
            <a:r>
              <a:rPr lang="en-US" sz="1800" dirty="0" smtClean="0"/>
              <a:t>.</a:t>
            </a:r>
          </a:p>
          <a:p>
            <a:pPr marL="914400"/>
            <a:r>
              <a:rPr lang="en-US" altLang="en-US" sz="1800" dirty="0">
                <a:solidFill>
                  <a:srgbClr val="000000"/>
                </a:solidFill>
              </a:rPr>
              <a:t>Returns the value of </a:t>
            </a:r>
            <a:r>
              <a:rPr lang="en-US" altLang="en-US" sz="1800" dirty="0">
                <a:solidFill>
                  <a:srgbClr val="000000"/>
                </a:solidFill>
                <a:latin typeface="Courier New" pitchFamily="49" charset="0"/>
                <a:cs typeface="Courier New" pitchFamily="49" charset="0"/>
              </a:rPr>
              <a:t>s1</a:t>
            </a:r>
            <a:r>
              <a:rPr lang="en-US" altLang="en-US" sz="1800" dirty="0" smtClean="0">
                <a:solidFill>
                  <a:srgbClr val="000000"/>
                </a:solidFill>
              </a:rPr>
              <a:t>.</a:t>
            </a:r>
            <a:endParaRPr lang="en-US" altLang="en-US" sz="1800" dirty="0">
              <a:solidFill>
                <a:srgbClr val="000000"/>
              </a:solidFill>
            </a:endParaRPr>
          </a:p>
          <a:p>
            <a:endParaRPr lang="en-US" altLang="en-US" sz="1800" dirty="0">
              <a:solidFill>
                <a:srgbClr val="000000"/>
              </a:solidFill>
            </a:endParaRPr>
          </a:p>
        </p:txBody>
      </p:sp>
    </p:spTree>
    <p:extLst>
      <p:ext uri="{BB962C8B-B14F-4D97-AF65-F5344CB8AC3E}">
        <p14:creationId xmlns:p14="http://schemas.microsoft.com/office/powerpoint/2010/main" val="22750171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n-US" dirty="0" smtClean="0"/>
              <a:t>More C String Library Functions</a:t>
            </a:r>
            <a:endParaRPr lang="en-US" dirty="0"/>
          </a:p>
        </p:txBody>
      </p:sp>
      <p:sp>
        <p:nvSpPr>
          <p:cNvPr id="6" name="Rectangle 5"/>
          <p:cNvSpPr>
            <a:spLocks noChangeArrowheads="1"/>
          </p:cNvSpPr>
          <p:nvPr/>
        </p:nvSpPr>
        <p:spPr bwMode="auto">
          <a:xfrm>
            <a:off x="509588" y="728099"/>
            <a:ext cx="8329612" cy="5270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795" tIns="26625" rIns="18795" bIns="26625">
            <a:spAutoFit/>
          </a:bodyPr>
          <a:lstStyle/>
          <a:p>
            <a:pPr algn="l">
              <a:lnSpc>
                <a:spcPts val="2100"/>
              </a:lnSpc>
              <a:buClr>
                <a:schemeClr val="bg2"/>
              </a:buClr>
              <a:buSzPct val="75000"/>
              <a:buFont typeface="Monotype Sorts" pitchFamily="2" charset="2"/>
              <a:buNone/>
            </a:pPr>
            <a:r>
              <a:rPr lang="en-US" altLang="en-US" sz="1800" dirty="0" smtClean="0">
                <a:solidFill>
                  <a:srgbClr val="000000"/>
                </a:solidFill>
              </a:rPr>
              <a:t>Comparison:</a:t>
            </a:r>
          </a:p>
          <a:p>
            <a:pPr algn="l">
              <a:lnSpc>
                <a:spcPts val="2100"/>
              </a:lnSpc>
              <a:buClr>
                <a:schemeClr val="bg2"/>
              </a:buClr>
              <a:buSzPct val="75000"/>
              <a:buFont typeface="Monotype Sorts" pitchFamily="2" charset="2"/>
              <a:buNone/>
            </a:pPr>
            <a:endParaRPr lang="en-US" altLang="en-US" sz="1800" dirty="0" smtClean="0">
              <a:solidFill>
                <a:srgbClr val="000000"/>
              </a:solidFill>
            </a:endParaRPr>
          </a:p>
          <a:p>
            <a:pPr marL="914400" indent="-914400" algn="l">
              <a:lnSpc>
                <a:spcPts val="2100"/>
              </a:lnSpc>
              <a:buClr>
                <a:schemeClr val="bg2"/>
              </a:buClr>
              <a:buSzPct val="75000"/>
              <a:buFont typeface="Monotype Sorts" pitchFamily="2" charset="2"/>
              <a:buNone/>
              <a:tabLst>
                <a:tab pos="465138" algn="l"/>
              </a:tabLst>
            </a:pPr>
            <a:r>
              <a:rPr lang="en-US" altLang="en-US" sz="1800" dirty="0" smtClean="0">
                <a:solidFill>
                  <a:srgbClr val="000000"/>
                </a:solidFill>
                <a:latin typeface="Courier New" pitchFamily="49" charset="0"/>
                <a:cs typeface="Courier New" pitchFamily="49" charset="0"/>
              </a:rPr>
              <a:t>	</a:t>
            </a:r>
            <a:r>
              <a:rPr lang="en-US" altLang="en-US" sz="1800" dirty="0" err="1" smtClean="0">
                <a:solidFill>
                  <a:srgbClr val="000000"/>
                </a:solidFill>
                <a:latin typeface="Courier New" pitchFamily="49" charset="0"/>
                <a:cs typeface="Courier New" pitchFamily="49" charset="0"/>
              </a:rPr>
              <a:t>int</a:t>
            </a:r>
            <a:r>
              <a:rPr lang="en-US" altLang="en-US" sz="1800" dirty="0" smtClean="0">
                <a:solidFill>
                  <a:srgbClr val="000000"/>
                </a:solidFill>
                <a:latin typeface="Courier New" pitchFamily="49" charset="0"/>
                <a:cs typeface="Courier New" pitchFamily="49" charset="0"/>
              </a:rPr>
              <a:t> </a:t>
            </a:r>
            <a:r>
              <a:rPr lang="en-US" altLang="en-US" sz="1800" dirty="0" err="1" smtClean="0">
                <a:solidFill>
                  <a:srgbClr val="000000"/>
                </a:solidFill>
                <a:latin typeface="Courier New" pitchFamily="49" charset="0"/>
                <a:cs typeface="Courier New" pitchFamily="49" charset="0"/>
              </a:rPr>
              <a:t>strcmp</a:t>
            </a:r>
            <a:r>
              <a:rPr lang="en-US" altLang="en-US" sz="1800" dirty="0" smtClean="0">
                <a:solidFill>
                  <a:srgbClr val="000000"/>
                </a:solidFill>
                <a:latin typeface="Courier New" pitchFamily="49" charset="0"/>
                <a:cs typeface="Courier New" pitchFamily="49" charset="0"/>
              </a:rPr>
              <a:t>(</a:t>
            </a:r>
            <a:r>
              <a:rPr lang="en-US" altLang="en-US" sz="1800" dirty="0" err="1" smtClean="0">
                <a:solidFill>
                  <a:srgbClr val="000000"/>
                </a:solidFill>
                <a:latin typeface="Courier New" pitchFamily="49" charset="0"/>
                <a:cs typeface="Courier New" pitchFamily="49" charset="0"/>
              </a:rPr>
              <a:t>const</a:t>
            </a:r>
            <a:r>
              <a:rPr lang="en-US" altLang="en-US" sz="1800" dirty="0" smtClean="0">
                <a:solidFill>
                  <a:srgbClr val="000000"/>
                </a:solidFill>
                <a:latin typeface="Courier New" pitchFamily="49" charset="0"/>
                <a:cs typeface="Courier New" pitchFamily="49" charset="0"/>
              </a:rPr>
              <a:t> char* s1, </a:t>
            </a:r>
            <a:r>
              <a:rPr lang="en-US" altLang="en-US" sz="1800" dirty="0" err="1" smtClean="0">
                <a:solidFill>
                  <a:srgbClr val="000000"/>
                </a:solidFill>
                <a:latin typeface="Courier New" pitchFamily="49" charset="0"/>
                <a:cs typeface="Courier New" pitchFamily="49" charset="0"/>
              </a:rPr>
              <a:t>const</a:t>
            </a:r>
            <a:r>
              <a:rPr lang="en-US" altLang="en-US" sz="1800" dirty="0" smtClean="0">
                <a:solidFill>
                  <a:srgbClr val="000000"/>
                </a:solidFill>
                <a:latin typeface="Courier New" pitchFamily="49" charset="0"/>
                <a:cs typeface="Courier New" pitchFamily="49" charset="0"/>
              </a:rPr>
              <a:t> char* s2);</a:t>
            </a:r>
          </a:p>
          <a:p>
            <a:pPr marL="914400" indent="-914400" algn="l">
              <a:lnSpc>
                <a:spcPts val="2100"/>
              </a:lnSpc>
              <a:buClr>
                <a:schemeClr val="bg2"/>
              </a:buClr>
              <a:buSzPct val="75000"/>
              <a:buFont typeface="Monotype Sorts" pitchFamily="2" charset="2"/>
              <a:buNone/>
              <a:tabLst>
                <a:tab pos="465138" algn="l"/>
              </a:tabLst>
            </a:pPr>
            <a:endParaRPr lang="en-US" altLang="en-US" sz="1800" dirty="0" smtClean="0">
              <a:solidFill>
                <a:srgbClr val="000000"/>
              </a:solidFill>
              <a:latin typeface="Courier New" pitchFamily="49" charset="0"/>
              <a:cs typeface="Courier New" pitchFamily="49" charset="0"/>
            </a:endParaRPr>
          </a:p>
          <a:p>
            <a:pPr marL="914400"/>
            <a:r>
              <a:rPr lang="en-US" sz="1800" dirty="0" smtClean="0"/>
              <a:t>Compares </a:t>
            </a:r>
            <a:r>
              <a:rPr lang="en-US" sz="1800" dirty="0"/>
              <a:t>the string pointed to by </a:t>
            </a:r>
            <a:r>
              <a:rPr lang="en-US" sz="1800" dirty="0">
                <a:latin typeface="Courier New" pitchFamily="49" charset="0"/>
                <a:cs typeface="Courier New" pitchFamily="49" charset="0"/>
              </a:rPr>
              <a:t>s1</a:t>
            </a:r>
            <a:r>
              <a:rPr lang="en-US" sz="1800" dirty="0"/>
              <a:t> to the string pointed to </a:t>
            </a:r>
            <a:r>
              <a:rPr lang="en-US" sz="1800" dirty="0" smtClean="0"/>
              <a:t>by </a:t>
            </a:r>
            <a:r>
              <a:rPr lang="en-US" sz="1800" dirty="0" smtClean="0">
                <a:latin typeface="Courier New" pitchFamily="49" charset="0"/>
                <a:cs typeface="Courier New" pitchFamily="49" charset="0"/>
              </a:rPr>
              <a:t>s2</a:t>
            </a:r>
            <a:r>
              <a:rPr lang="en-US" sz="1800" dirty="0" smtClean="0"/>
              <a:t>.</a:t>
            </a:r>
          </a:p>
          <a:p>
            <a:pPr marL="914400"/>
            <a:endParaRPr lang="en-US" sz="1800" dirty="0"/>
          </a:p>
          <a:p>
            <a:pPr marL="914400"/>
            <a:r>
              <a:rPr lang="en-US" sz="1800" dirty="0" smtClean="0"/>
              <a:t>The </a:t>
            </a:r>
            <a:r>
              <a:rPr lang="en-US" sz="1800" dirty="0" err="1">
                <a:latin typeface="Courier New" pitchFamily="49" charset="0"/>
                <a:cs typeface="Courier New" pitchFamily="49" charset="0"/>
              </a:rPr>
              <a:t>strcmp</a:t>
            </a:r>
            <a:r>
              <a:rPr lang="en-US" sz="1800" dirty="0"/>
              <a:t> function returns an integer greater than, equal to, or less than zero,</a:t>
            </a:r>
          </a:p>
          <a:p>
            <a:pPr marL="914400"/>
            <a:r>
              <a:rPr lang="en-US" sz="1800" dirty="0"/>
              <a:t>accordingly as the string pointed to by </a:t>
            </a:r>
            <a:r>
              <a:rPr lang="en-US" sz="1800" dirty="0">
                <a:latin typeface="Courier New" pitchFamily="49" charset="0"/>
                <a:cs typeface="Courier New" pitchFamily="49" charset="0"/>
              </a:rPr>
              <a:t>s1</a:t>
            </a:r>
            <a:r>
              <a:rPr lang="en-US" sz="1800" dirty="0"/>
              <a:t> is greater than, equal to, or less than the </a:t>
            </a:r>
            <a:r>
              <a:rPr lang="en-US" sz="1800" dirty="0" smtClean="0"/>
              <a:t>string pointed </a:t>
            </a:r>
            <a:r>
              <a:rPr lang="en-US" sz="1800" dirty="0"/>
              <a:t>to by </a:t>
            </a:r>
            <a:r>
              <a:rPr lang="en-US" sz="1800" dirty="0">
                <a:latin typeface="Courier New" pitchFamily="49" charset="0"/>
                <a:cs typeface="Courier New" pitchFamily="49" charset="0"/>
              </a:rPr>
              <a:t>s2</a:t>
            </a:r>
            <a:r>
              <a:rPr lang="en-US" sz="1800" dirty="0" smtClean="0"/>
              <a:t>.</a:t>
            </a:r>
          </a:p>
          <a:p>
            <a:endParaRPr lang="en-US" altLang="en-US" sz="1800" dirty="0" smtClean="0">
              <a:solidFill>
                <a:srgbClr val="000000"/>
              </a:solidFill>
            </a:endParaRPr>
          </a:p>
          <a:p>
            <a:pPr marL="914400" indent="-914400" algn="l">
              <a:lnSpc>
                <a:spcPts val="2100"/>
              </a:lnSpc>
              <a:buClr>
                <a:schemeClr val="bg2"/>
              </a:buClr>
              <a:buSzPct val="75000"/>
              <a:buFont typeface="Monotype Sorts" pitchFamily="2" charset="2"/>
              <a:buNone/>
              <a:tabLst>
                <a:tab pos="465138" algn="l"/>
              </a:tabLst>
            </a:pPr>
            <a:r>
              <a:rPr lang="en-US" altLang="en-US" sz="1800" dirty="0">
                <a:solidFill>
                  <a:srgbClr val="000000"/>
                </a:solidFill>
                <a:latin typeface="Courier New" pitchFamily="49" charset="0"/>
                <a:cs typeface="Courier New" pitchFamily="49" charset="0"/>
              </a:rPr>
              <a:t>	</a:t>
            </a:r>
            <a:r>
              <a:rPr lang="en-US" altLang="en-US" sz="1800" dirty="0" err="1" smtClean="0">
                <a:solidFill>
                  <a:srgbClr val="000000"/>
                </a:solidFill>
                <a:latin typeface="Courier New" pitchFamily="49" charset="0"/>
                <a:cs typeface="Courier New" pitchFamily="49" charset="0"/>
              </a:rPr>
              <a:t>int</a:t>
            </a:r>
            <a:r>
              <a:rPr lang="en-US" altLang="en-US" sz="1800" dirty="0" smtClean="0">
                <a:solidFill>
                  <a:srgbClr val="000000"/>
                </a:solidFill>
                <a:latin typeface="Courier New" pitchFamily="49" charset="0"/>
                <a:cs typeface="Courier New" pitchFamily="49" charset="0"/>
              </a:rPr>
              <a:t> </a:t>
            </a:r>
            <a:r>
              <a:rPr lang="en-US" altLang="en-US" sz="1800" dirty="0" err="1" smtClean="0">
                <a:solidFill>
                  <a:srgbClr val="000000"/>
                </a:solidFill>
                <a:latin typeface="Courier New" pitchFamily="49" charset="0"/>
                <a:cs typeface="Courier New" pitchFamily="49" charset="0"/>
              </a:rPr>
              <a:t>strncmp</a:t>
            </a:r>
            <a:r>
              <a:rPr lang="en-US" altLang="en-US" sz="1800" dirty="0" smtClean="0">
                <a:solidFill>
                  <a:srgbClr val="000000"/>
                </a:solidFill>
                <a:latin typeface="Courier New" pitchFamily="49" charset="0"/>
                <a:cs typeface="Courier New" pitchFamily="49" charset="0"/>
              </a:rPr>
              <a:t>(</a:t>
            </a:r>
            <a:r>
              <a:rPr lang="en-US" altLang="en-US" sz="1800" dirty="0" err="1" smtClean="0">
                <a:solidFill>
                  <a:srgbClr val="000000"/>
                </a:solidFill>
                <a:latin typeface="Courier New" pitchFamily="49" charset="0"/>
                <a:cs typeface="Courier New" pitchFamily="49" charset="0"/>
              </a:rPr>
              <a:t>const</a:t>
            </a:r>
            <a:r>
              <a:rPr lang="en-US" altLang="en-US" sz="1800" dirty="0" smtClean="0">
                <a:solidFill>
                  <a:srgbClr val="000000"/>
                </a:solidFill>
                <a:latin typeface="Courier New" pitchFamily="49" charset="0"/>
                <a:cs typeface="Courier New" pitchFamily="49" charset="0"/>
              </a:rPr>
              <a:t> char* s1, </a:t>
            </a:r>
            <a:r>
              <a:rPr lang="en-US" altLang="en-US" sz="1800" dirty="0" err="1" smtClean="0">
                <a:solidFill>
                  <a:srgbClr val="000000"/>
                </a:solidFill>
                <a:latin typeface="Courier New" pitchFamily="49" charset="0"/>
                <a:cs typeface="Courier New" pitchFamily="49" charset="0"/>
              </a:rPr>
              <a:t>const</a:t>
            </a:r>
            <a:r>
              <a:rPr lang="en-US" altLang="en-US" sz="1800" dirty="0" smtClean="0">
                <a:solidFill>
                  <a:srgbClr val="000000"/>
                </a:solidFill>
                <a:latin typeface="Courier New" pitchFamily="49" charset="0"/>
                <a:cs typeface="Courier New" pitchFamily="49" charset="0"/>
              </a:rPr>
              <a:t> char* s2, </a:t>
            </a:r>
            <a:r>
              <a:rPr lang="en-US" altLang="en-US" sz="1800" dirty="0" err="1" smtClean="0">
                <a:solidFill>
                  <a:srgbClr val="000000"/>
                </a:solidFill>
                <a:latin typeface="Courier New" pitchFamily="49" charset="0"/>
                <a:cs typeface="Courier New" pitchFamily="49" charset="0"/>
              </a:rPr>
              <a:t>size_t</a:t>
            </a:r>
            <a:r>
              <a:rPr lang="en-US" altLang="en-US" sz="1800" dirty="0" smtClean="0">
                <a:solidFill>
                  <a:srgbClr val="000000"/>
                </a:solidFill>
                <a:latin typeface="Courier New" pitchFamily="49" charset="0"/>
                <a:cs typeface="Courier New" pitchFamily="49" charset="0"/>
              </a:rPr>
              <a:t> n);</a:t>
            </a:r>
          </a:p>
          <a:p>
            <a:pPr marL="914400" indent="-914400" algn="l">
              <a:lnSpc>
                <a:spcPts val="2100"/>
              </a:lnSpc>
              <a:buClr>
                <a:schemeClr val="bg2"/>
              </a:buClr>
              <a:buSzPct val="75000"/>
              <a:buFont typeface="Monotype Sorts" pitchFamily="2" charset="2"/>
              <a:buNone/>
              <a:tabLst>
                <a:tab pos="465138" algn="l"/>
              </a:tabLst>
            </a:pPr>
            <a:endParaRPr lang="en-US" altLang="en-US" sz="1800" dirty="0" smtClean="0">
              <a:solidFill>
                <a:srgbClr val="000000"/>
              </a:solidFill>
              <a:latin typeface="Courier New" pitchFamily="49" charset="0"/>
              <a:cs typeface="Courier New" pitchFamily="49" charset="0"/>
            </a:endParaRPr>
          </a:p>
          <a:p>
            <a:pPr marL="914400"/>
            <a:r>
              <a:rPr lang="en-US" sz="1800" dirty="0" smtClean="0"/>
              <a:t>Compares </a:t>
            </a:r>
            <a:r>
              <a:rPr lang="en-US" sz="1800" dirty="0"/>
              <a:t>not more than </a:t>
            </a:r>
            <a:r>
              <a:rPr lang="en-US" sz="1800" dirty="0">
                <a:latin typeface="Courier New" pitchFamily="49" charset="0"/>
                <a:cs typeface="Courier New" pitchFamily="49" charset="0"/>
              </a:rPr>
              <a:t>n</a:t>
            </a:r>
            <a:r>
              <a:rPr lang="en-US" sz="1800" dirty="0"/>
              <a:t> characters (characters that follow </a:t>
            </a:r>
            <a:r>
              <a:rPr lang="en-US" sz="1800" dirty="0" smtClean="0"/>
              <a:t>a null </a:t>
            </a:r>
            <a:r>
              <a:rPr lang="en-US" sz="1800" dirty="0"/>
              <a:t>character are not compared) from the array pointed to by </a:t>
            </a:r>
            <a:r>
              <a:rPr lang="en-US" sz="1800" dirty="0">
                <a:latin typeface="Courier New" pitchFamily="49" charset="0"/>
                <a:cs typeface="Courier New" pitchFamily="49" charset="0"/>
              </a:rPr>
              <a:t>s1</a:t>
            </a:r>
            <a:r>
              <a:rPr lang="en-US" sz="1800" dirty="0"/>
              <a:t> to the array pointed </a:t>
            </a:r>
            <a:r>
              <a:rPr lang="en-US" sz="1800" dirty="0" smtClean="0"/>
              <a:t>to by </a:t>
            </a:r>
            <a:r>
              <a:rPr lang="en-US" sz="1800" dirty="0">
                <a:latin typeface="Courier New" pitchFamily="49" charset="0"/>
                <a:cs typeface="Courier New" pitchFamily="49" charset="0"/>
              </a:rPr>
              <a:t>s2</a:t>
            </a:r>
            <a:r>
              <a:rPr lang="en-US" sz="1800" dirty="0" smtClean="0"/>
              <a:t>.</a:t>
            </a:r>
          </a:p>
          <a:p>
            <a:pPr marL="914400"/>
            <a:endParaRPr lang="en-US" sz="1800" dirty="0"/>
          </a:p>
          <a:p>
            <a:pPr marL="914400"/>
            <a:r>
              <a:rPr lang="en-US" sz="1800" dirty="0" smtClean="0"/>
              <a:t>The </a:t>
            </a:r>
            <a:r>
              <a:rPr lang="en-US" sz="1800" dirty="0" err="1">
                <a:latin typeface="Courier New" pitchFamily="49" charset="0"/>
                <a:cs typeface="Courier New" pitchFamily="49" charset="0"/>
              </a:rPr>
              <a:t>strncmp</a:t>
            </a:r>
            <a:r>
              <a:rPr lang="en-US" sz="1800" dirty="0"/>
              <a:t> function returns an integer greater than, equal to, or less than zero</a:t>
            </a:r>
            <a:r>
              <a:rPr lang="en-US" sz="1800" dirty="0" smtClean="0"/>
              <a:t>, accordingly </a:t>
            </a:r>
            <a:r>
              <a:rPr lang="en-US" sz="1800" dirty="0"/>
              <a:t>as the possibly null-terminated array pointed to by </a:t>
            </a:r>
            <a:r>
              <a:rPr lang="en-US" sz="1800" dirty="0">
                <a:latin typeface="Courier New" pitchFamily="49" charset="0"/>
                <a:cs typeface="Courier New" pitchFamily="49" charset="0"/>
              </a:rPr>
              <a:t>s1</a:t>
            </a:r>
            <a:r>
              <a:rPr lang="en-US" sz="1800" dirty="0"/>
              <a:t> is greater than, </a:t>
            </a:r>
            <a:r>
              <a:rPr lang="en-US" sz="1800" dirty="0" smtClean="0"/>
              <a:t>equal to</a:t>
            </a:r>
            <a:r>
              <a:rPr lang="en-US" sz="1800" dirty="0"/>
              <a:t>, or less than the possibly null-terminated array pointed to by </a:t>
            </a:r>
            <a:r>
              <a:rPr lang="en-US" sz="1800" dirty="0">
                <a:latin typeface="Courier New" pitchFamily="49" charset="0"/>
                <a:cs typeface="Courier New" pitchFamily="49" charset="0"/>
              </a:rPr>
              <a:t>s2</a:t>
            </a:r>
            <a:r>
              <a:rPr lang="en-US" sz="1800" dirty="0"/>
              <a:t>.</a:t>
            </a:r>
            <a:endParaRPr lang="en-US" altLang="en-US" sz="1800" dirty="0">
              <a:solidFill>
                <a:srgbClr val="000000"/>
              </a:solidFill>
            </a:endParaRPr>
          </a:p>
        </p:txBody>
      </p:sp>
    </p:spTree>
    <p:extLst>
      <p:ext uri="{BB962C8B-B14F-4D97-AF65-F5344CB8AC3E}">
        <p14:creationId xmlns:p14="http://schemas.microsoft.com/office/powerpoint/2010/main" val="29033474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n-US" dirty="0" smtClean="0"/>
              <a:t>Bad</a:t>
            </a:r>
            <a:r>
              <a:rPr lang="en-US" baseline="0" dirty="0" smtClean="0"/>
              <a:t> </a:t>
            </a:r>
            <a:r>
              <a:rPr lang="en-US" baseline="0" dirty="0" err="1" smtClean="0"/>
              <a:t>strcpy</a:t>
            </a:r>
            <a:r>
              <a:rPr lang="en-US" baseline="0" dirty="0" smtClean="0"/>
              <a:t>()!  </a:t>
            </a:r>
            <a:endParaRPr lang="en-US" dirty="0"/>
          </a:p>
        </p:txBody>
      </p:sp>
      <p:sp>
        <p:nvSpPr>
          <p:cNvPr id="3" name="Rectangle 53"/>
          <p:cNvSpPr>
            <a:spLocks noChangeArrowheads="1"/>
          </p:cNvSpPr>
          <p:nvPr/>
        </p:nvSpPr>
        <p:spPr bwMode="auto">
          <a:xfrm>
            <a:off x="533400" y="2255090"/>
            <a:ext cx="8305800" cy="3993310"/>
          </a:xfrm>
          <a:prstGeom prst="rect">
            <a:avLst/>
          </a:prstGeom>
          <a:solidFill>
            <a:srgbClr val="66CCFF"/>
          </a:solidFill>
          <a:ln w="9525">
            <a:solidFill>
              <a:schemeClr val="tx1"/>
            </a:solidFill>
            <a:miter lim="800000"/>
            <a:headEnd/>
            <a:tailEnd/>
          </a:ln>
          <a:effectLst/>
          <a:extLst/>
        </p:spPr>
        <p:txBody>
          <a:bodyPr wrap="square" lIns="109728" tIns="26625" rIns="18795" bIns="26625">
            <a:spAutoFit/>
          </a:bodyPr>
          <a:lstStyle/>
          <a:p>
            <a:pPr defTabSz="901700">
              <a:tabLst>
                <a:tab pos="450850" algn="l"/>
                <a:tab pos="901700" algn="l"/>
                <a:tab pos="1352550" algn="l"/>
              </a:tabLst>
            </a:pPr>
            <a:r>
              <a:rPr lang="en-US" altLang="en-US" sz="1600" dirty="0">
                <a:latin typeface="Courier New" pitchFamily="49" charset="0"/>
              </a:rPr>
              <a:t>#include &lt;</a:t>
            </a:r>
            <a:r>
              <a:rPr lang="en-US" altLang="en-US" sz="1600" dirty="0" err="1">
                <a:latin typeface="Courier New" pitchFamily="49" charset="0"/>
              </a:rPr>
              <a:t>stdio.h</a:t>
            </a:r>
            <a:r>
              <a:rPr lang="en-US" altLang="en-US" sz="1600" dirty="0">
                <a:latin typeface="Courier New" pitchFamily="49" charset="0"/>
              </a:rPr>
              <a:t>&gt;</a:t>
            </a:r>
          </a:p>
          <a:p>
            <a:pPr defTabSz="901700">
              <a:tabLst>
                <a:tab pos="450850" algn="l"/>
                <a:tab pos="901700" algn="l"/>
                <a:tab pos="1352550" algn="l"/>
              </a:tabLst>
            </a:pPr>
            <a:r>
              <a:rPr lang="en-US" altLang="en-US" sz="1600" dirty="0">
                <a:latin typeface="Courier New" pitchFamily="49" charset="0"/>
              </a:rPr>
              <a:t>#include &lt;</a:t>
            </a:r>
            <a:r>
              <a:rPr lang="en-US" altLang="en-US" sz="1600" dirty="0" err="1">
                <a:latin typeface="Courier New" pitchFamily="49" charset="0"/>
              </a:rPr>
              <a:t>stdlib.h</a:t>
            </a:r>
            <a:r>
              <a:rPr lang="en-US" altLang="en-US" sz="1600" dirty="0">
                <a:latin typeface="Courier New" pitchFamily="49" charset="0"/>
              </a:rPr>
              <a:t>&gt;</a:t>
            </a:r>
          </a:p>
          <a:p>
            <a:pPr defTabSz="901700">
              <a:tabLst>
                <a:tab pos="450850" algn="l"/>
                <a:tab pos="901700" algn="l"/>
                <a:tab pos="1352550" algn="l"/>
              </a:tabLst>
            </a:pPr>
            <a:r>
              <a:rPr lang="en-US" altLang="en-US" sz="1600" dirty="0">
                <a:latin typeface="Courier New" pitchFamily="49" charset="0"/>
              </a:rPr>
              <a:t>#include &lt;</a:t>
            </a:r>
            <a:r>
              <a:rPr lang="en-US" altLang="en-US" sz="1600" dirty="0" err="1">
                <a:latin typeface="Courier New" pitchFamily="49" charset="0"/>
              </a:rPr>
              <a:t>string.h</a:t>
            </a:r>
            <a:r>
              <a:rPr lang="en-US" altLang="en-US" sz="1600" dirty="0">
                <a:latin typeface="Courier New" pitchFamily="49" charset="0"/>
              </a:rPr>
              <a:t>&gt;</a:t>
            </a:r>
          </a:p>
          <a:p>
            <a:pPr defTabSz="901700">
              <a:tabLst>
                <a:tab pos="450850" algn="l"/>
                <a:tab pos="901700" algn="l"/>
                <a:tab pos="1352550" algn="l"/>
              </a:tabLst>
            </a:pPr>
            <a:endParaRPr lang="en-US" altLang="en-US" sz="1600" dirty="0">
              <a:latin typeface="Courier New" pitchFamily="49" charset="0"/>
            </a:endParaRPr>
          </a:p>
          <a:p>
            <a:pPr defTabSz="901700">
              <a:tabLst>
                <a:tab pos="450850" algn="l"/>
                <a:tab pos="901700" algn="l"/>
                <a:tab pos="1352550" algn="l"/>
              </a:tabLst>
            </a:pPr>
            <a:r>
              <a:rPr lang="en-US" altLang="en-US" sz="1600" dirty="0" err="1">
                <a:latin typeface="Courier New" pitchFamily="49" charset="0"/>
              </a:rPr>
              <a:t>int</a:t>
            </a:r>
            <a:r>
              <a:rPr lang="en-US" altLang="en-US" sz="1600" dirty="0">
                <a:latin typeface="Courier New" pitchFamily="49" charset="0"/>
              </a:rPr>
              <a:t> main() {</a:t>
            </a:r>
          </a:p>
          <a:p>
            <a:pPr defTabSz="901700">
              <a:tabLst>
                <a:tab pos="450850" algn="l"/>
                <a:tab pos="901700" algn="l"/>
                <a:tab pos="1352550" algn="l"/>
              </a:tabLst>
            </a:pPr>
            <a:endParaRPr lang="en-US" altLang="en-US" sz="1600" dirty="0">
              <a:latin typeface="Courier New" pitchFamily="49" charset="0"/>
            </a:endParaRPr>
          </a:p>
          <a:p>
            <a:pPr defTabSz="901700">
              <a:tabLst>
                <a:tab pos="450850" algn="l"/>
                <a:tab pos="901700" algn="l"/>
                <a:tab pos="1352550" algn="l"/>
              </a:tabLst>
            </a:pPr>
            <a:r>
              <a:rPr lang="en-US" altLang="en-US" sz="1600" dirty="0">
                <a:latin typeface="Courier New" pitchFamily="49" charset="0"/>
              </a:rPr>
              <a:t>   char  s1[] = "</a:t>
            </a:r>
            <a:r>
              <a:rPr lang="en-US" altLang="en-US" sz="1600" dirty="0" smtClean="0">
                <a:latin typeface="Courier New" pitchFamily="49" charset="0"/>
              </a:rPr>
              <a:t>K &amp; R:  </a:t>
            </a:r>
            <a:r>
              <a:rPr lang="en-US" altLang="en-US" sz="1600" dirty="0">
                <a:latin typeface="Courier New" pitchFamily="49" charset="0"/>
              </a:rPr>
              <a:t>the C Programming Language";</a:t>
            </a:r>
          </a:p>
          <a:p>
            <a:pPr defTabSz="901700">
              <a:tabLst>
                <a:tab pos="450850" algn="l"/>
                <a:tab pos="901700" algn="l"/>
                <a:tab pos="1352550" algn="l"/>
              </a:tabLst>
            </a:pPr>
            <a:r>
              <a:rPr lang="en-US" altLang="en-US" sz="1600" dirty="0" smtClean="0">
                <a:latin typeface="Courier New" pitchFamily="49" charset="0"/>
              </a:rPr>
              <a:t>   char  s2[1</a:t>
            </a:r>
            <a:r>
              <a:rPr lang="en-US" altLang="en-US" sz="1600" dirty="0">
                <a:latin typeface="Courier New" pitchFamily="49" charset="0"/>
              </a:rPr>
              <a:t>];</a:t>
            </a:r>
          </a:p>
          <a:p>
            <a:pPr defTabSz="901700">
              <a:tabLst>
                <a:tab pos="450850" algn="l"/>
                <a:tab pos="901700" algn="l"/>
                <a:tab pos="1352550" algn="l"/>
              </a:tabLst>
            </a:pPr>
            <a:endParaRPr lang="en-US" altLang="en-US" sz="1600" dirty="0">
              <a:latin typeface="Courier New" pitchFamily="49" charset="0"/>
            </a:endParaRPr>
          </a:p>
          <a:p>
            <a:pPr defTabSz="901700">
              <a:tabLst>
                <a:tab pos="450850" algn="l"/>
                <a:tab pos="901700" algn="l"/>
                <a:tab pos="1352550" algn="l"/>
              </a:tabLst>
            </a:pPr>
            <a:r>
              <a:rPr lang="en-US" altLang="en-US" sz="1600" dirty="0" smtClean="0">
                <a:latin typeface="Courier New" pitchFamily="49" charset="0"/>
              </a:rPr>
              <a:t>   </a:t>
            </a:r>
            <a:r>
              <a:rPr lang="en-US" altLang="en-US" sz="1600" dirty="0" err="1" smtClean="0">
                <a:latin typeface="Courier New" pitchFamily="49" charset="0"/>
              </a:rPr>
              <a:t>strcpy</a:t>
            </a:r>
            <a:r>
              <a:rPr lang="en-US" altLang="en-US" sz="1600" dirty="0" smtClean="0">
                <a:latin typeface="Courier New" pitchFamily="49" charset="0"/>
              </a:rPr>
              <a:t>(s2, </a:t>
            </a:r>
            <a:r>
              <a:rPr lang="en-US" altLang="en-US" sz="1600" dirty="0">
                <a:latin typeface="Courier New" pitchFamily="49" charset="0"/>
              </a:rPr>
              <a:t>s1</a:t>
            </a:r>
            <a:r>
              <a:rPr lang="en-US" altLang="en-US" sz="1600" dirty="0" smtClean="0">
                <a:latin typeface="Courier New" pitchFamily="49" charset="0"/>
              </a:rPr>
              <a:t>);            // s2 is too small!</a:t>
            </a:r>
            <a:endParaRPr lang="en-US" altLang="en-US" sz="1600" dirty="0">
              <a:latin typeface="Courier New" pitchFamily="49" charset="0"/>
            </a:endParaRPr>
          </a:p>
          <a:p>
            <a:pPr defTabSz="901700">
              <a:tabLst>
                <a:tab pos="450850" algn="l"/>
                <a:tab pos="901700" algn="l"/>
                <a:tab pos="1352550" algn="l"/>
              </a:tabLst>
            </a:pPr>
            <a:endParaRPr lang="en-US" altLang="en-US" sz="1600" dirty="0">
              <a:latin typeface="Courier New" pitchFamily="49" charset="0"/>
            </a:endParaRPr>
          </a:p>
          <a:p>
            <a:pPr defTabSz="901700">
              <a:tabLst>
                <a:tab pos="450850" algn="l"/>
                <a:tab pos="901700" algn="l"/>
                <a:tab pos="1352550" algn="l"/>
              </a:tabLst>
            </a:pPr>
            <a:r>
              <a:rPr lang="en-US" altLang="en-US" sz="1600" dirty="0">
                <a:latin typeface="Courier New" pitchFamily="49" charset="0"/>
              </a:rPr>
              <a:t>   </a:t>
            </a:r>
            <a:r>
              <a:rPr lang="en-US" altLang="en-US" sz="1600" dirty="0" err="1">
                <a:latin typeface="Courier New" pitchFamily="49" charset="0"/>
              </a:rPr>
              <a:t>printf</a:t>
            </a:r>
            <a:r>
              <a:rPr lang="en-US" altLang="en-US" sz="1600" dirty="0">
                <a:latin typeface="Courier New" pitchFamily="49" charset="0"/>
              </a:rPr>
              <a:t>("s1:  %s\n", s1);</a:t>
            </a:r>
          </a:p>
          <a:p>
            <a:pPr defTabSz="901700">
              <a:tabLst>
                <a:tab pos="450850" algn="l"/>
                <a:tab pos="901700" algn="l"/>
                <a:tab pos="1352550" algn="l"/>
              </a:tabLst>
            </a:pPr>
            <a:r>
              <a:rPr lang="en-US" altLang="en-US" sz="1600" dirty="0" smtClean="0">
                <a:latin typeface="Courier New" pitchFamily="49" charset="0"/>
              </a:rPr>
              <a:t>   </a:t>
            </a:r>
            <a:r>
              <a:rPr lang="en-US" altLang="en-US" sz="1600" dirty="0" err="1" smtClean="0">
                <a:latin typeface="Courier New" pitchFamily="49" charset="0"/>
              </a:rPr>
              <a:t>printf</a:t>
            </a:r>
            <a:r>
              <a:rPr lang="en-US" altLang="en-US" sz="1600" dirty="0">
                <a:latin typeface="Courier New" pitchFamily="49" charset="0"/>
              </a:rPr>
              <a:t>("</a:t>
            </a:r>
            <a:r>
              <a:rPr lang="en-US" altLang="en-US" sz="1600" dirty="0" smtClean="0">
                <a:latin typeface="Courier New" pitchFamily="49" charset="0"/>
              </a:rPr>
              <a:t>s2:  </a:t>
            </a:r>
            <a:r>
              <a:rPr lang="en-US" altLang="en-US" sz="1600" dirty="0">
                <a:latin typeface="Courier New" pitchFamily="49" charset="0"/>
              </a:rPr>
              <a:t>%s\n", </a:t>
            </a:r>
            <a:r>
              <a:rPr lang="en-US" altLang="en-US" sz="1600" dirty="0" smtClean="0">
                <a:latin typeface="Courier New" pitchFamily="49" charset="0"/>
              </a:rPr>
              <a:t>s2);</a:t>
            </a:r>
            <a:endParaRPr lang="en-US" altLang="en-US" sz="1600" dirty="0">
              <a:latin typeface="Courier New" pitchFamily="49" charset="0"/>
            </a:endParaRPr>
          </a:p>
          <a:p>
            <a:pPr defTabSz="901700">
              <a:tabLst>
                <a:tab pos="450850" algn="l"/>
                <a:tab pos="901700" algn="l"/>
                <a:tab pos="1352550" algn="l"/>
              </a:tabLst>
            </a:pPr>
            <a:endParaRPr lang="en-US" altLang="en-US" sz="1600" dirty="0">
              <a:latin typeface="Courier New" pitchFamily="49" charset="0"/>
            </a:endParaRPr>
          </a:p>
          <a:p>
            <a:pPr defTabSz="901700">
              <a:tabLst>
                <a:tab pos="450850" algn="l"/>
                <a:tab pos="901700" algn="l"/>
                <a:tab pos="1352550" algn="l"/>
              </a:tabLst>
            </a:pPr>
            <a:r>
              <a:rPr lang="en-US" altLang="en-US" sz="1600" dirty="0">
                <a:latin typeface="Courier New" pitchFamily="49" charset="0"/>
              </a:rPr>
              <a:t>   return 0;</a:t>
            </a:r>
          </a:p>
          <a:p>
            <a:pPr defTabSz="901700">
              <a:tabLst>
                <a:tab pos="450850" algn="l"/>
                <a:tab pos="901700" algn="l"/>
                <a:tab pos="1352550" algn="l"/>
              </a:tabLst>
            </a:pPr>
            <a:r>
              <a:rPr lang="en-US" altLang="en-US" sz="1600" dirty="0" smtClean="0">
                <a:latin typeface="Courier New" pitchFamily="49" charset="0"/>
              </a:rPr>
              <a:t>}</a:t>
            </a:r>
            <a:endParaRPr lang="en-US" altLang="en-US" sz="1600" dirty="0">
              <a:latin typeface="Courier New" pitchFamily="49" charset="0"/>
            </a:endParaRPr>
          </a:p>
        </p:txBody>
      </p:sp>
      <p:sp>
        <p:nvSpPr>
          <p:cNvPr id="4" name="Rectangle 3"/>
          <p:cNvSpPr/>
          <p:nvPr/>
        </p:nvSpPr>
        <p:spPr>
          <a:xfrm>
            <a:off x="2057400" y="762000"/>
            <a:ext cx="6781800" cy="1200329"/>
          </a:xfrm>
          <a:prstGeom prst="rect">
            <a:avLst/>
          </a:prstGeom>
          <a:solidFill>
            <a:schemeClr val="bg1">
              <a:lumMod val="85000"/>
            </a:schemeClr>
          </a:solidFill>
          <a:ln>
            <a:solidFill>
              <a:schemeClr val="tx1"/>
            </a:solidFill>
          </a:ln>
        </p:spPr>
        <p:txBody>
          <a:bodyPr wrap="square">
            <a:spAutoFit/>
          </a:bodyPr>
          <a:lstStyle/>
          <a:p>
            <a:r>
              <a:rPr lang="en-US" sz="1800" dirty="0" err="1" smtClean="0">
                <a:latin typeface="Courier New" pitchFamily="49" charset="0"/>
                <a:cs typeface="Courier New" pitchFamily="49" charset="0"/>
              </a:rPr>
              <a:t>Ubu</a:t>
            </a:r>
            <a:r>
              <a:rPr lang="en-US" sz="1800" dirty="0" smtClean="0">
                <a:latin typeface="Courier New" pitchFamily="49" charset="0"/>
                <a:cs typeface="Courier New" pitchFamily="49" charset="0"/>
              </a:rPr>
              <a:t> </a:t>
            </a:r>
            <a:r>
              <a:rPr lang="en-US" sz="1800" dirty="0">
                <a:latin typeface="Courier New" pitchFamily="49" charset="0"/>
                <a:cs typeface="Courier New" pitchFamily="49" charset="0"/>
              </a:rPr>
              <a:t>&gt; </a:t>
            </a:r>
            <a:r>
              <a:rPr lang="en-US" sz="1800" dirty="0" err="1">
                <a:latin typeface="Courier New" pitchFamily="49" charset="0"/>
                <a:cs typeface="Courier New" pitchFamily="49" charset="0"/>
              </a:rPr>
              <a:t>gcc</a:t>
            </a:r>
            <a:r>
              <a:rPr lang="en-US" sz="1800" dirty="0">
                <a:latin typeface="Courier New" pitchFamily="49" charset="0"/>
                <a:cs typeface="Courier New" pitchFamily="49" charset="0"/>
              </a:rPr>
              <a:t> -o str03 -m32 -</a:t>
            </a:r>
            <a:r>
              <a:rPr lang="en-US" sz="1800" dirty="0" err="1">
                <a:latin typeface="Courier New" pitchFamily="49" charset="0"/>
                <a:cs typeface="Courier New" pitchFamily="49" charset="0"/>
              </a:rPr>
              <a:t>std</a:t>
            </a:r>
            <a:r>
              <a:rPr lang="en-US" sz="1800" dirty="0">
                <a:latin typeface="Courier New" pitchFamily="49" charset="0"/>
                <a:cs typeface="Courier New" pitchFamily="49" charset="0"/>
              </a:rPr>
              <a:t>=c99 -Wall str03.c</a:t>
            </a:r>
          </a:p>
          <a:p>
            <a:r>
              <a:rPr lang="en-US" sz="1800" dirty="0" err="1" smtClean="0">
                <a:latin typeface="Courier New" pitchFamily="49" charset="0"/>
                <a:cs typeface="Courier New" pitchFamily="49" charset="0"/>
              </a:rPr>
              <a:t>Ubu</a:t>
            </a:r>
            <a:r>
              <a:rPr lang="en-US" sz="1800" dirty="0" smtClean="0">
                <a:latin typeface="Courier New" pitchFamily="49" charset="0"/>
                <a:cs typeface="Courier New" pitchFamily="49" charset="0"/>
              </a:rPr>
              <a:t> </a:t>
            </a:r>
            <a:r>
              <a:rPr lang="en-US" sz="1800" dirty="0">
                <a:latin typeface="Courier New" pitchFamily="49" charset="0"/>
                <a:cs typeface="Courier New" pitchFamily="49" charset="0"/>
              </a:rPr>
              <a:t>&gt; str03</a:t>
            </a:r>
          </a:p>
          <a:p>
            <a:r>
              <a:rPr lang="en-US" sz="1800" dirty="0">
                <a:latin typeface="Courier New" pitchFamily="49" charset="0"/>
                <a:cs typeface="Courier New" pitchFamily="49" charset="0"/>
              </a:rPr>
              <a:t>s1:   &amp; R:  the C Programming Language</a:t>
            </a:r>
          </a:p>
          <a:p>
            <a:r>
              <a:rPr lang="en-US" sz="1800" dirty="0" smtClean="0">
                <a:latin typeface="Courier New" pitchFamily="49" charset="0"/>
                <a:cs typeface="Courier New" pitchFamily="49" charset="0"/>
              </a:rPr>
              <a:t>s2:  </a:t>
            </a:r>
            <a:r>
              <a:rPr lang="en-US" sz="1800" dirty="0">
                <a:latin typeface="Courier New" pitchFamily="49" charset="0"/>
                <a:cs typeface="Courier New" pitchFamily="49" charset="0"/>
              </a:rPr>
              <a:t>K &amp; R:  the C Programming </a:t>
            </a:r>
            <a:r>
              <a:rPr lang="en-US" sz="1800" dirty="0" smtClean="0">
                <a:latin typeface="Courier New" pitchFamily="49" charset="0"/>
                <a:cs typeface="Courier New" pitchFamily="49" charset="0"/>
              </a:rPr>
              <a:t>Language</a:t>
            </a:r>
            <a:endParaRPr lang="en-US" sz="1800" dirty="0">
              <a:latin typeface="Courier New" pitchFamily="49" charset="0"/>
              <a:cs typeface="Courier New" pitchFamily="49" charset="0"/>
            </a:endParaRPr>
          </a:p>
        </p:txBody>
      </p:sp>
      <p:sp>
        <p:nvSpPr>
          <p:cNvPr id="6" name="Bent Arrow 5"/>
          <p:cNvSpPr/>
          <p:nvPr/>
        </p:nvSpPr>
        <p:spPr bwMode="auto">
          <a:xfrm>
            <a:off x="838200" y="914400"/>
            <a:ext cx="1066800" cy="1219200"/>
          </a:xfrm>
          <a:prstGeom prst="bentArrow">
            <a:avLst>
              <a:gd name="adj1" fmla="val 13679"/>
              <a:gd name="adj2" fmla="val 14488"/>
              <a:gd name="adj3" fmla="val 26617"/>
              <a:gd name="adj4" fmla="val 4375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91519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n-US" dirty="0" smtClean="0"/>
              <a:t>x86-64 Aside</a:t>
            </a:r>
            <a:endParaRPr lang="en-US" dirty="0"/>
          </a:p>
        </p:txBody>
      </p:sp>
      <p:sp>
        <p:nvSpPr>
          <p:cNvPr id="4" name="Rectangle 3"/>
          <p:cNvSpPr/>
          <p:nvPr/>
        </p:nvSpPr>
        <p:spPr>
          <a:xfrm>
            <a:off x="533400" y="1619071"/>
            <a:ext cx="8305800" cy="1200329"/>
          </a:xfrm>
          <a:prstGeom prst="rect">
            <a:avLst/>
          </a:prstGeom>
          <a:solidFill>
            <a:schemeClr val="bg1">
              <a:lumMod val="85000"/>
            </a:schemeClr>
          </a:solidFill>
          <a:ln>
            <a:solidFill>
              <a:schemeClr val="tx1"/>
            </a:solidFill>
          </a:ln>
        </p:spPr>
        <p:txBody>
          <a:bodyPr wrap="square">
            <a:spAutoFit/>
          </a:bodyPr>
          <a:lstStyle/>
          <a:p>
            <a:r>
              <a:rPr lang="en-US" sz="1800" dirty="0" err="1" smtClean="0">
                <a:latin typeface="Courier New" pitchFamily="49" charset="0"/>
                <a:cs typeface="Courier New" pitchFamily="49" charset="0"/>
              </a:rPr>
              <a:t>Ubu</a:t>
            </a:r>
            <a:r>
              <a:rPr lang="en-US" sz="1800" dirty="0" smtClean="0">
                <a:latin typeface="Courier New" pitchFamily="49" charset="0"/>
                <a:cs typeface="Courier New" pitchFamily="49" charset="0"/>
              </a:rPr>
              <a:t> </a:t>
            </a:r>
            <a:r>
              <a:rPr lang="en-US" sz="1800" dirty="0">
                <a:latin typeface="Courier New" pitchFamily="49" charset="0"/>
                <a:cs typeface="Courier New" pitchFamily="49" charset="0"/>
              </a:rPr>
              <a:t>&gt; </a:t>
            </a:r>
            <a:r>
              <a:rPr lang="en-US" sz="1800" dirty="0" err="1">
                <a:latin typeface="Courier New" pitchFamily="49" charset="0"/>
                <a:cs typeface="Courier New" pitchFamily="49" charset="0"/>
              </a:rPr>
              <a:t>gcc</a:t>
            </a:r>
            <a:r>
              <a:rPr lang="en-US" sz="1800" dirty="0">
                <a:latin typeface="Courier New" pitchFamily="49" charset="0"/>
                <a:cs typeface="Courier New" pitchFamily="49" charset="0"/>
              </a:rPr>
              <a:t> -o str03_64 -</a:t>
            </a:r>
            <a:r>
              <a:rPr lang="en-US" sz="1800" dirty="0" err="1">
                <a:latin typeface="Courier New" pitchFamily="49" charset="0"/>
                <a:cs typeface="Courier New" pitchFamily="49" charset="0"/>
              </a:rPr>
              <a:t>std</a:t>
            </a:r>
            <a:r>
              <a:rPr lang="en-US" sz="1800" dirty="0">
                <a:latin typeface="Courier New" pitchFamily="49" charset="0"/>
                <a:cs typeface="Courier New" pitchFamily="49" charset="0"/>
              </a:rPr>
              <a:t>=c99 -Wall str03.c</a:t>
            </a:r>
          </a:p>
          <a:p>
            <a:r>
              <a:rPr lang="en-US" sz="1800" dirty="0" err="1" smtClean="0">
                <a:latin typeface="Courier New" pitchFamily="49" charset="0"/>
                <a:cs typeface="Courier New" pitchFamily="49" charset="0"/>
              </a:rPr>
              <a:t>Ubu</a:t>
            </a:r>
            <a:r>
              <a:rPr lang="en-US" sz="1800" dirty="0" smtClean="0">
                <a:latin typeface="Courier New" pitchFamily="49" charset="0"/>
                <a:cs typeface="Courier New" pitchFamily="49" charset="0"/>
              </a:rPr>
              <a:t> </a:t>
            </a:r>
            <a:r>
              <a:rPr lang="en-US" sz="1800" dirty="0">
                <a:latin typeface="Courier New" pitchFamily="49" charset="0"/>
                <a:cs typeface="Courier New" pitchFamily="49" charset="0"/>
              </a:rPr>
              <a:t>&gt; str03_64 </a:t>
            </a:r>
          </a:p>
          <a:p>
            <a:r>
              <a:rPr lang="en-US" sz="1800" dirty="0">
                <a:latin typeface="Courier New" pitchFamily="49" charset="0"/>
                <a:cs typeface="Courier New" pitchFamily="49" charset="0"/>
              </a:rPr>
              <a:t>s1:  &amp; R:  the C </a:t>
            </a:r>
            <a:r>
              <a:rPr lang="en-US" sz="1800" dirty="0" err="1">
                <a:latin typeface="Courier New" pitchFamily="49" charset="0"/>
                <a:cs typeface="Courier New" pitchFamily="49" charset="0"/>
              </a:rPr>
              <a:t>Prrogramming</a:t>
            </a:r>
            <a:r>
              <a:rPr lang="en-US" sz="1800" dirty="0">
                <a:latin typeface="Courier New" pitchFamily="49" charset="0"/>
                <a:cs typeface="Courier New" pitchFamily="49" charset="0"/>
              </a:rPr>
              <a:t> Language</a:t>
            </a:r>
          </a:p>
          <a:p>
            <a:r>
              <a:rPr lang="en-US" sz="1800" dirty="0" smtClean="0">
                <a:latin typeface="Courier New" pitchFamily="49" charset="0"/>
                <a:cs typeface="Courier New" pitchFamily="49" charset="0"/>
              </a:rPr>
              <a:t>s2:  </a:t>
            </a:r>
            <a:r>
              <a:rPr lang="en-US" sz="1800" dirty="0">
                <a:latin typeface="Courier New" pitchFamily="49" charset="0"/>
                <a:cs typeface="Courier New" pitchFamily="49" charset="0"/>
              </a:rPr>
              <a:t>K&amp; R:  the C </a:t>
            </a:r>
            <a:r>
              <a:rPr lang="en-US" sz="1800" dirty="0" err="1">
                <a:latin typeface="Courier New" pitchFamily="49" charset="0"/>
                <a:cs typeface="Courier New" pitchFamily="49" charset="0"/>
              </a:rPr>
              <a:t>Prrogramming</a:t>
            </a:r>
            <a:r>
              <a:rPr lang="en-US" sz="1800" dirty="0">
                <a:latin typeface="Courier New" pitchFamily="49" charset="0"/>
                <a:cs typeface="Courier New" pitchFamily="49" charset="0"/>
              </a:rPr>
              <a:t> </a:t>
            </a:r>
            <a:r>
              <a:rPr lang="en-US" sz="1800" dirty="0" smtClean="0">
                <a:latin typeface="Courier New" pitchFamily="49" charset="0"/>
                <a:cs typeface="Courier New" pitchFamily="49" charset="0"/>
              </a:rPr>
              <a:t>Language</a:t>
            </a:r>
            <a:endParaRPr lang="en-US" sz="1800" dirty="0">
              <a:latin typeface="Courier New" pitchFamily="49" charset="0"/>
              <a:cs typeface="Courier New" pitchFamily="49" charset="0"/>
            </a:endParaRPr>
          </a:p>
        </p:txBody>
      </p:sp>
      <p:sp>
        <p:nvSpPr>
          <p:cNvPr id="5" name="Rectangle 3"/>
          <p:cNvSpPr>
            <a:spLocks noChangeArrowheads="1"/>
          </p:cNvSpPr>
          <p:nvPr/>
        </p:nvSpPr>
        <p:spPr bwMode="auto">
          <a:xfrm>
            <a:off x="433388" y="685800"/>
            <a:ext cx="8558212" cy="32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795" tIns="26625" rIns="18795" bIns="26625">
            <a:spAutoFit/>
          </a:bodyPr>
          <a:lstStyle/>
          <a:p>
            <a:pPr algn="l">
              <a:lnSpc>
                <a:spcPts val="2100"/>
              </a:lnSpc>
              <a:buClr>
                <a:schemeClr val="bg2"/>
              </a:buClr>
              <a:buSzPct val="75000"/>
              <a:buFont typeface="Monotype Sorts" pitchFamily="2" charset="2"/>
              <a:buNone/>
            </a:pPr>
            <a:r>
              <a:rPr lang="en-US" altLang="en-US" sz="1800" dirty="0" smtClean="0">
                <a:solidFill>
                  <a:srgbClr val="000000"/>
                </a:solidFill>
              </a:rPr>
              <a:t>BTW, here's what happened when the same code was compiled for a 64-bit target:</a:t>
            </a:r>
            <a:endParaRPr lang="en-US" altLang="en-US" sz="1800" dirty="0">
              <a:solidFill>
                <a:srgbClr val="000000"/>
              </a:solidFill>
            </a:endParaRPr>
          </a:p>
        </p:txBody>
      </p:sp>
      <p:sp>
        <p:nvSpPr>
          <p:cNvPr id="6" name="Rectangle 3"/>
          <p:cNvSpPr>
            <a:spLocks noChangeArrowheads="1"/>
          </p:cNvSpPr>
          <p:nvPr/>
        </p:nvSpPr>
        <p:spPr bwMode="auto">
          <a:xfrm>
            <a:off x="457200" y="3639325"/>
            <a:ext cx="8558212" cy="113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795" tIns="26625" rIns="18795" bIns="26625">
            <a:spAutoFit/>
          </a:bodyPr>
          <a:lstStyle/>
          <a:p>
            <a:pPr algn="l">
              <a:lnSpc>
                <a:spcPts val="2100"/>
              </a:lnSpc>
              <a:buClr>
                <a:schemeClr val="bg2"/>
              </a:buClr>
              <a:buSzPct val="75000"/>
              <a:buFont typeface="Monotype Sorts" pitchFamily="2" charset="2"/>
              <a:buNone/>
            </a:pPr>
            <a:r>
              <a:rPr lang="en-US" altLang="en-US" sz="1800" dirty="0" smtClean="0">
                <a:solidFill>
                  <a:srgbClr val="000000"/>
                </a:solidFill>
              </a:rPr>
              <a:t>There are no profound lessons here, but note that the behavior is interestingly different.</a:t>
            </a:r>
          </a:p>
          <a:p>
            <a:pPr algn="l">
              <a:lnSpc>
                <a:spcPts val="2100"/>
              </a:lnSpc>
              <a:buClr>
                <a:schemeClr val="bg2"/>
              </a:buClr>
              <a:buSzPct val="75000"/>
              <a:buFont typeface="Monotype Sorts" pitchFamily="2" charset="2"/>
              <a:buNone/>
            </a:pPr>
            <a:endParaRPr lang="en-US" altLang="en-US" sz="1800" dirty="0">
              <a:solidFill>
                <a:srgbClr val="000000"/>
              </a:solidFill>
            </a:endParaRPr>
          </a:p>
          <a:p>
            <a:pPr algn="l">
              <a:lnSpc>
                <a:spcPts val="2100"/>
              </a:lnSpc>
              <a:buClr>
                <a:schemeClr val="bg2"/>
              </a:buClr>
              <a:buSzPct val="75000"/>
              <a:buFont typeface="Monotype Sorts" pitchFamily="2" charset="2"/>
              <a:buNone/>
            </a:pPr>
            <a:r>
              <a:rPr lang="en-US" altLang="en-US" sz="1800" dirty="0" smtClean="0">
                <a:solidFill>
                  <a:srgbClr val="000000"/>
                </a:solidFill>
              </a:rPr>
              <a:t>When you're debugging, it may be useful to know whether you have a binary for a 32- or 64-bit environment.</a:t>
            </a:r>
            <a:endParaRPr lang="en-US" altLang="en-US" sz="1800" dirty="0">
              <a:solidFill>
                <a:srgbClr val="000000"/>
              </a:solidFill>
            </a:endParaRPr>
          </a:p>
        </p:txBody>
      </p:sp>
    </p:spTree>
    <p:extLst>
      <p:ext uri="{BB962C8B-B14F-4D97-AF65-F5344CB8AC3E}">
        <p14:creationId xmlns:p14="http://schemas.microsoft.com/office/powerpoint/2010/main" val="2246028957"/>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fessional">
  <a:themeElements>
    <a:clrScheme name="Professional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fontScheme name="Professional">
      <a:majorFont>
        <a:latin typeface="Helvetica"/>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Professional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Professional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Professional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SkyWalker:Applications:Microsoft Office:Microsoft Office 98:Templates:Presentation Designs:Professional</Template>
  <TotalTime>1185</TotalTime>
  <Words>1624</Words>
  <Application>Microsoft Office PowerPoint</Application>
  <PresentationFormat>Overhead</PresentationFormat>
  <Paragraphs>185</Paragraphs>
  <Slides>14</Slides>
  <Notes>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Professional</vt:lpstr>
      <vt:lpstr>String Representation in C</vt:lpstr>
      <vt:lpstr>Some C String Library Functions</vt:lpstr>
      <vt:lpstr>C String Library Hazards</vt:lpstr>
      <vt:lpstr>Safer Copying</vt:lpstr>
      <vt:lpstr>Another C String Library Function</vt:lpstr>
      <vt:lpstr>More C String Library Functions</vt:lpstr>
      <vt:lpstr>More C String Library Functions</vt:lpstr>
      <vt:lpstr>Bad strcpy()!  </vt:lpstr>
      <vt:lpstr>x86-64 Aside</vt:lpstr>
      <vt:lpstr>ISO Standard Alternative</vt:lpstr>
      <vt:lpstr>OpenBSD Alternative</vt:lpstr>
      <vt:lpstr>The Devil's Function</vt:lpstr>
      <vt:lpstr>Some Historical Perspective</vt:lpstr>
      <vt:lpstr>Some Historical Perspective</vt:lpstr>
    </vt:vector>
  </TitlesOfParts>
  <Company>Computer Science  VA 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1</dc:title>
  <dc:creator>William D McQuain;Dwight Barnette</dc:creator>
  <cp:lastModifiedBy>wdm</cp:lastModifiedBy>
  <cp:revision>119</cp:revision>
  <cp:lastPrinted>2011-10-25T13:04:53Z</cp:lastPrinted>
  <dcterms:created xsi:type="dcterms:W3CDTF">1998-08-05T19:51:03Z</dcterms:created>
  <dcterms:modified xsi:type="dcterms:W3CDTF">2015-03-24T02:13:02Z</dcterms:modified>
</cp:coreProperties>
</file>