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76" r:id="rId4"/>
    <p:sldId id="259" r:id="rId5"/>
    <p:sldId id="260" r:id="rId6"/>
    <p:sldId id="261" r:id="rId7"/>
    <p:sldId id="277" r:id="rId8"/>
    <p:sldId id="262" r:id="rId9"/>
    <p:sldId id="278" r:id="rId10"/>
    <p:sldId id="279" r:id="rId11"/>
    <p:sldId id="280" r:id="rId12"/>
    <p:sldId id="281" r:id="rId13"/>
    <p:sldId id="282" r:id="rId14"/>
    <p:sldId id="284" r:id="rId15"/>
    <p:sldId id="270" r:id="rId16"/>
    <p:sldId id="275" r:id="rId17"/>
    <p:sldId id="290" r:id="rId18"/>
    <p:sldId id="285" r:id="rId19"/>
    <p:sldId id="286" r:id="rId20"/>
    <p:sldId id="287" r:id="rId21"/>
    <p:sldId id="289" r:id="rId22"/>
    <p:sldId id="288" r:id="rId23"/>
    <p:sldId id="283" r:id="rId24"/>
  </p:sldIdLst>
  <p:sldSz cx="9144000" cy="6858000" type="overhead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FFCC66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98" autoAdjust="0"/>
    <p:restoredTop sz="86445" autoAdjust="0"/>
  </p:normalViewPr>
  <p:slideViewPr>
    <p:cSldViewPr>
      <p:cViewPr varScale="1">
        <p:scale>
          <a:sx n="85" d="100"/>
          <a:sy n="85" d="100"/>
        </p:scale>
        <p:origin x="-114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93046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3262" y="1"/>
            <a:ext cx="3094585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93294"/>
            <a:ext cx="3093046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3262" y="8893294"/>
            <a:ext cx="3094585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1A41076-35C7-4E37-9C18-24AB21EFA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7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defTabSz="939526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188" y="1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algn="r" defTabSz="939526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6125" y="701675"/>
            <a:ext cx="4683125" cy="3513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947" y="716301"/>
            <a:ext cx="4122522" cy="798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844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defTabSz="939526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188" y="8894844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algn="r" defTabSz="939526">
              <a:defRPr sz="1000"/>
            </a:lvl1pPr>
          </a:lstStyle>
          <a:p>
            <a:pPr>
              <a:defRPr/>
            </a:pPr>
            <a:fld id="{2D419AF2-D3FB-4E15-A2C6-C00B6F6E3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863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44F63-0E2A-4E1D-8BF3-25E9F0E8383D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434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8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88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526 w 5269"/>
                <a:gd name="T1" fmla="*/ 0 h 2977"/>
                <a:gd name="T2" fmla="*/ 0 w 5269"/>
                <a:gd name="T3" fmla="*/ 0 h 2977"/>
                <a:gd name="T4" fmla="*/ 0 w 5269"/>
                <a:gd name="T5" fmla="*/ 1676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526 w 5269"/>
                <a:gd name="T1" fmla="*/ 0 h 2977"/>
                <a:gd name="T2" fmla="*/ 6526 w 5269"/>
                <a:gd name="T3" fmla="*/ 16766 h 2977"/>
                <a:gd name="T4" fmla="*/ 0 w 5269"/>
                <a:gd name="T5" fmla="*/ 1676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80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80 w 193"/>
                <a:gd name="T1" fmla="*/ 0 h 721"/>
                <a:gd name="T2" fmla="*/ 8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34781612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347816127 h 721"/>
                <a:gd name="T4" fmla="*/ 0 w 193"/>
                <a:gd name="T5" fmla="*/ 34781612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951377" y="150813"/>
            <a:ext cx="1506823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charset="0"/>
                <a:cs typeface="Arial" charset="0"/>
              </a:rPr>
              <a:t>Pointers in C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13FBF7B-1196-40E5-BB46-83521F330D5A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©2005-2015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Memory and Addresses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Memory is just a sequence of byte-sized storage devices.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The bytes are assigned numeric addresses, starting with zero, just like the indexing of the cells of an array.</a:t>
            </a:r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/>
              <a:t>It is the job of the operating system (OS) to: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manage the allocation of memory to processes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keep track of what particular addresses each process is allowed to access, and how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reserve portions of memory exclusively for use by the OS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enforce protection of the memory space of each process, and of the OS itself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do all this as efficiently as possible</a:t>
            </a:r>
          </a:p>
        </p:txBody>
      </p:sp>
    </p:spTree>
    <p:extLst>
      <p:ext uri="{BB962C8B-B14F-4D97-AF65-F5344CB8AC3E}">
        <p14:creationId xmlns:p14="http://schemas.microsoft.com/office/powerpoint/2010/main" val="987295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View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747891"/>
            <a:ext cx="8229600" cy="1569660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main() {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. . .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** p3 = &amp;p2;   // p3 </a:t>
            </a:r>
            <a:r>
              <a:rPr lang="en-US" sz="1600" dirty="0" smtClean="0">
                <a:latin typeface="Courier New" pitchFamily="49" charset="0"/>
              </a:rPr>
              <a:t>is assigned the address </a:t>
            </a:r>
            <a:r>
              <a:rPr lang="en-US" sz="1600" dirty="0">
                <a:latin typeface="Courier New" pitchFamily="49" charset="0"/>
              </a:rPr>
              <a:t>of variable p2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. . .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00400" y="2872770"/>
            <a:ext cx="297180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&amp;p2</a:t>
            </a:r>
            <a:r>
              <a:rPr lang="en-US" sz="1800" dirty="0" smtClean="0"/>
              <a:t>	the address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p2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p2</a:t>
            </a:r>
            <a:r>
              <a:rPr lang="en-US" sz="1800" dirty="0" smtClean="0"/>
              <a:t>	is an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&amp;p2</a:t>
            </a:r>
            <a:r>
              <a:rPr lang="en-US" sz="1800" dirty="0"/>
              <a:t>	</a:t>
            </a:r>
            <a:r>
              <a:rPr lang="en-US" sz="1800" dirty="0" smtClean="0"/>
              <a:t>is an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**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35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View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747891"/>
            <a:ext cx="8305800" cy="2062103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main() {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. . .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aa</a:t>
            </a:r>
            <a:r>
              <a:rPr lang="en-US" sz="1600" dirty="0">
                <a:latin typeface="Courier New" pitchFamily="49" charset="0"/>
              </a:rPr>
              <a:t> = *p1;     // </a:t>
            </a:r>
            <a:r>
              <a:rPr lang="en-US" sz="1600" dirty="0" err="1">
                <a:latin typeface="Courier New" pitchFamily="49" charset="0"/>
              </a:rPr>
              <a:t>aa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is assigned value </a:t>
            </a:r>
            <a:r>
              <a:rPr lang="en-US" sz="1600" dirty="0">
                <a:latin typeface="Courier New" pitchFamily="49" charset="0"/>
              </a:rPr>
              <a:t>of the target </a:t>
            </a:r>
            <a:r>
              <a:rPr lang="en-US" sz="1600" dirty="0" smtClean="0">
                <a:latin typeface="Courier New" pitchFamily="49" charset="0"/>
              </a:rPr>
              <a:t>of p1;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         // p1 points to x;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     // x has the value 42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. . .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90600" y="3048000"/>
            <a:ext cx="2971800" cy="16158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*p1</a:t>
            </a:r>
            <a:r>
              <a:rPr lang="en-US" sz="1800" dirty="0" smtClean="0"/>
              <a:t>	the target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p1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p1</a:t>
            </a:r>
            <a:r>
              <a:rPr lang="en-US" sz="1800" dirty="0" smtClean="0"/>
              <a:t>	points to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x	</a:t>
            </a:r>
            <a:r>
              <a:rPr lang="en-US" sz="1800" dirty="0" smtClean="0">
                <a:latin typeface="+mn-lt"/>
                <a:cs typeface="Courier New" pitchFamily="49" charset="0"/>
              </a:rPr>
              <a:t>has the value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42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aa</a:t>
            </a:r>
            <a:r>
              <a:rPr lang="en-US" sz="1800" dirty="0"/>
              <a:t>	</a:t>
            </a:r>
            <a:r>
              <a:rPr lang="en-US" sz="1800" dirty="0" smtClean="0"/>
              <a:t>is assigned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42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419600" y="3718173"/>
            <a:ext cx="3733800" cy="1615827"/>
          </a:xfrm>
          <a:prstGeom prst="rect">
            <a:avLst/>
          </a:prstGeom>
          <a:solidFill>
            <a:srgbClr val="FFCC66"/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+mn-lt"/>
                <a:cs typeface="Courier New" pitchFamily="49" charset="0"/>
              </a:rPr>
              <a:t>Value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*p1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+mn-lt"/>
                <a:cs typeface="Courier New" pitchFamily="49" charset="0"/>
              </a:rPr>
              <a:t>	= value of target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p1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= value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42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160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View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747891"/>
            <a:ext cx="8001000" cy="1815882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main() {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. . .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*</a:t>
            </a:r>
            <a:r>
              <a:rPr lang="en-US" sz="1600" dirty="0">
                <a:latin typeface="Courier New" pitchFamily="49" charset="0"/>
              </a:rPr>
              <a:t>p1 = 10;  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// the target of p1, which is x, </a:t>
            </a:r>
            <a:endParaRPr lang="en-US" sz="1600" dirty="0" smtClean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     //  is assigned the value 10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. . .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2409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View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747891"/>
            <a:ext cx="8001000" cy="2062103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main() {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. . .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bb = **p3;    // bb stores value of the target of the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 //    target of p3; p3 points to p1 and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 //    p1 points to x, so bb gets value 99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. . .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2971800" cy="16158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*p3</a:t>
            </a:r>
            <a:r>
              <a:rPr lang="en-US" sz="1800" dirty="0" smtClean="0"/>
              <a:t>	the target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p3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p3</a:t>
            </a:r>
            <a:r>
              <a:rPr lang="en-US" sz="1800" dirty="0" smtClean="0"/>
              <a:t>	points to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p2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p2	</a:t>
            </a:r>
            <a:r>
              <a:rPr lang="en-US" sz="1800" dirty="0" smtClean="0">
                <a:latin typeface="+mn-lt"/>
                <a:cs typeface="Courier New" pitchFamily="49" charset="0"/>
              </a:rPr>
              <a:t>points to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y</a:t>
            </a:r>
            <a:r>
              <a:rPr lang="en-US" sz="1800" dirty="0"/>
              <a:t>	</a:t>
            </a:r>
            <a:r>
              <a:rPr lang="en-US" sz="1800" dirty="0" smtClean="0"/>
              <a:t>has the value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99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62400" y="3641973"/>
            <a:ext cx="4648200" cy="2031325"/>
          </a:xfrm>
          <a:prstGeom prst="rect">
            <a:avLst/>
          </a:prstGeom>
          <a:solidFill>
            <a:srgbClr val="FFCC66"/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+mn-lt"/>
                <a:cs typeface="Courier New" pitchFamily="49" charset="0"/>
              </a:rPr>
              <a:t>Value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**p3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+mn-lt"/>
                <a:cs typeface="Courier New" pitchFamily="49" charset="0"/>
              </a:rPr>
              <a:t>	= value of target of target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p3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= value of target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p2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+mn-lt"/>
                <a:cs typeface="Courier New" pitchFamily="49" charset="0"/>
              </a:rPr>
              <a:t>	= value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99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71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 Comparisons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725269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Pointers may be compared using the usual relational operators.</a:t>
            </a:r>
            <a:endParaRPr lang="en-US" sz="1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0" y="1314450"/>
            <a:ext cx="58674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286000" indent="-2286000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p1 == p2	Do p1 and p2 have the same target?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0" y="2420719"/>
            <a:ext cx="58674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286000" indent="-2286000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p1 &lt; p2	Does p1 point to something "below" p2?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0" y="3639919"/>
            <a:ext cx="58674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286000" indent="-2286000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*p1 == *p2	Do the targets of p1 and p2 have the same value?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1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as Parameters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685800"/>
            <a:ext cx="7086600" cy="4770537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stdint.h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main()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uint32_t </a:t>
            </a:r>
            <a:r>
              <a:rPr lang="en-US" sz="1600" dirty="0" smtClean="0">
                <a:latin typeface="Courier New" pitchFamily="49" charset="0"/>
              </a:rPr>
              <a:t>X = 100;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uint32_t Y = 200;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Swap(&amp;X, &amp;Y);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return 0;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 algn="l">
              <a:spcBef>
                <a:spcPts val="0"/>
              </a:spcBef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void Swap(uint32_t* A, uint32_t* B) {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uint32_t Temp = *A</a:t>
            </a:r>
            <a:r>
              <a:rPr lang="en-US" sz="1600" dirty="0" smtClean="0">
                <a:latin typeface="Courier New" pitchFamily="49" charset="0"/>
              </a:rPr>
              <a:t>;                 // Temp = 100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*A = *B</a:t>
            </a:r>
            <a:r>
              <a:rPr lang="en-US" sz="1600" dirty="0" smtClean="0">
                <a:latin typeface="Courier New" pitchFamily="49" charset="0"/>
              </a:rPr>
              <a:t>;                            // X = 200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*B = Temp</a:t>
            </a:r>
            <a:r>
              <a:rPr lang="en-US" sz="1600" dirty="0" smtClean="0">
                <a:latin typeface="Courier New" pitchFamily="49" charset="0"/>
              </a:rPr>
              <a:t>;                          // Y = 100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991687" y="1471955"/>
            <a:ext cx="1983787" cy="2374331"/>
          </a:xfrm>
          <a:custGeom>
            <a:avLst/>
            <a:gdLst>
              <a:gd name="connsiteX0" fmla="*/ 1070827 w 1983787"/>
              <a:gd name="connsiteY0" fmla="*/ 2374331 h 2374331"/>
              <a:gd name="connsiteX1" fmla="*/ 1230484 w 1983787"/>
              <a:gd name="connsiteY1" fmla="*/ 1967931 h 2374331"/>
              <a:gd name="connsiteX2" fmla="*/ 1970713 w 1983787"/>
              <a:gd name="connsiteY2" fmla="*/ 1009988 h 2374331"/>
              <a:gd name="connsiteX3" fmla="*/ 1651399 w 1983787"/>
              <a:gd name="connsiteY3" fmla="*/ 298788 h 2374331"/>
              <a:gd name="connsiteX4" fmla="*/ 998256 w 1983787"/>
              <a:gd name="connsiteY4" fmla="*/ 37531 h 2374331"/>
              <a:gd name="connsiteX5" fmla="*/ 112884 w 1983787"/>
              <a:gd name="connsiteY5" fmla="*/ 23016 h 2374331"/>
              <a:gd name="connsiteX6" fmla="*/ 40313 w 1983787"/>
              <a:gd name="connsiteY6" fmla="*/ 240731 h 237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3787" h="2374331">
                <a:moveTo>
                  <a:pt x="1070827" y="2374331"/>
                </a:moveTo>
                <a:cubicBezTo>
                  <a:pt x="1075665" y="2284826"/>
                  <a:pt x="1080503" y="2195321"/>
                  <a:pt x="1230484" y="1967931"/>
                </a:cubicBezTo>
                <a:cubicBezTo>
                  <a:pt x="1380465" y="1740541"/>
                  <a:pt x="1900561" y="1288178"/>
                  <a:pt x="1970713" y="1009988"/>
                </a:cubicBezTo>
                <a:cubicBezTo>
                  <a:pt x="2040865" y="731798"/>
                  <a:pt x="1813475" y="460864"/>
                  <a:pt x="1651399" y="298788"/>
                </a:cubicBezTo>
                <a:cubicBezTo>
                  <a:pt x="1489323" y="136712"/>
                  <a:pt x="1254675" y="83493"/>
                  <a:pt x="998256" y="37531"/>
                </a:cubicBezTo>
                <a:cubicBezTo>
                  <a:pt x="741837" y="-8431"/>
                  <a:pt x="272541" y="-10851"/>
                  <a:pt x="112884" y="23016"/>
                </a:cubicBezTo>
                <a:cubicBezTo>
                  <a:pt x="-46773" y="56883"/>
                  <a:pt x="-3230" y="148807"/>
                  <a:pt x="40313" y="240731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133600" y="2177143"/>
            <a:ext cx="2805875" cy="1669143"/>
          </a:xfrm>
          <a:custGeom>
            <a:avLst/>
            <a:gdLst>
              <a:gd name="connsiteX0" fmla="*/ 2496457 w 2805875"/>
              <a:gd name="connsiteY0" fmla="*/ 1669143 h 1669143"/>
              <a:gd name="connsiteX1" fmla="*/ 2699657 w 2805875"/>
              <a:gd name="connsiteY1" fmla="*/ 943428 h 1669143"/>
              <a:gd name="connsiteX2" fmla="*/ 1030514 w 2805875"/>
              <a:gd name="connsiteY2" fmla="*/ 362857 h 1669143"/>
              <a:gd name="connsiteX3" fmla="*/ 174171 w 2805875"/>
              <a:gd name="connsiteY3" fmla="*/ 203200 h 1669143"/>
              <a:gd name="connsiteX4" fmla="*/ 0 w 2805875"/>
              <a:gd name="connsiteY4" fmla="*/ 0 h 16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5875" h="1669143">
                <a:moveTo>
                  <a:pt x="2496457" y="1669143"/>
                </a:moveTo>
                <a:cubicBezTo>
                  <a:pt x="2720219" y="1415142"/>
                  <a:pt x="2943981" y="1161142"/>
                  <a:pt x="2699657" y="943428"/>
                </a:cubicBezTo>
                <a:cubicBezTo>
                  <a:pt x="2455333" y="725714"/>
                  <a:pt x="1451428" y="486228"/>
                  <a:pt x="1030514" y="362857"/>
                </a:cubicBezTo>
                <a:cubicBezTo>
                  <a:pt x="609600" y="239486"/>
                  <a:pt x="345923" y="263676"/>
                  <a:pt x="174171" y="203200"/>
                </a:cubicBezTo>
                <a:cubicBezTo>
                  <a:pt x="2419" y="142724"/>
                  <a:pt x="1209" y="71362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" y="558165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</a:t>
            </a:r>
            <a:r>
              <a:rPr lang="en-US" sz="1800" i="1" dirty="0" smtClean="0"/>
              <a:t>pass-by-pointer</a:t>
            </a:r>
            <a:r>
              <a:rPr lang="en-US" sz="1800" dirty="0" smtClean="0"/>
              <a:t> protocol provides a called function with the ability to modify the value of the caller's variable.</a:t>
            </a:r>
            <a:endParaRPr lang="en-US" sz="1800" dirty="0"/>
          </a:p>
        </p:txBody>
      </p:sp>
      <p:sp>
        <p:nvSpPr>
          <p:cNvPr id="6" name="Freeform 5"/>
          <p:cNvSpPr/>
          <p:nvPr/>
        </p:nvSpPr>
        <p:spPr bwMode="auto">
          <a:xfrm>
            <a:off x="1625600" y="2658533"/>
            <a:ext cx="1219200" cy="1219200"/>
          </a:xfrm>
          <a:custGeom>
            <a:avLst/>
            <a:gdLst>
              <a:gd name="connsiteX0" fmla="*/ 0 w 1219200"/>
              <a:gd name="connsiteY0" fmla="*/ 0 h 1219200"/>
              <a:gd name="connsiteX1" fmla="*/ 609600 w 1219200"/>
              <a:gd name="connsiteY1" fmla="*/ 457200 h 1219200"/>
              <a:gd name="connsiteX2" fmla="*/ 1219200 w 1219200"/>
              <a:gd name="connsiteY2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0" h="1219200">
                <a:moveTo>
                  <a:pt x="0" y="0"/>
                </a:moveTo>
                <a:cubicBezTo>
                  <a:pt x="203200" y="127000"/>
                  <a:pt x="406400" y="254000"/>
                  <a:pt x="609600" y="457200"/>
                </a:cubicBezTo>
                <a:cubicBezTo>
                  <a:pt x="812800" y="660400"/>
                  <a:pt x="1016000" y="939800"/>
                  <a:pt x="1219200" y="121920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184400" y="2692400"/>
            <a:ext cx="2286000" cy="1185333"/>
          </a:xfrm>
          <a:custGeom>
            <a:avLst/>
            <a:gdLst>
              <a:gd name="connsiteX0" fmla="*/ 0 w 2286000"/>
              <a:gd name="connsiteY0" fmla="*/ 0 h 1185333"/>
              <a:gd name="connsiteX1" fmla="*/ 474133 w 2286000"/>
              <a:gd name="connsiteY1" fmla="*/ 338667 h 1185333"/>
              <a:gd name="connsiteX2" fmla="*/ 1676400 w 2286000"/>
              <a:gd name="connsiteY2" fmla="*/ 677333 h 1185333"/>
              <a:gd name="connsiteX3" fmla="*/ 2286000 w 2286000"/>
              <a:gd name="connsiteY3" fmla="*/ 1185333 h 118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1185333">
                <a:moveTo>
                  <a:pt x="0" y="0"/>
                </a:moveTo>
                <a:cubicBezTo>
                  <a:pt x="97366" y="112889"/>
                  <a:pt x="194733" y="225778"/>
                  <a:pt x="474133" y="338667"/>
                </a:cubicBezTo>
                <a:cubicBezTo>
                  <a:pt x="753533" y="451556"/>
                  <a:pt x="1374422" y="536222"/>
                  <a:pt x="1676400" y="677333"/>
                </a:cubicBezTo>
                <a:cubicBezTo>
                  <a:pt x="1978378" y="818444"/>
                  <a:pt x="2132189" y="1001888"/>
                  <a:pt x="2286000" y="1185333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69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6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Evil:  Dangling </a:t>
            </a:r>
            <a:r>
              <a:rPr lang="en-US" altLang="en-US" dirty="0"/>
              <a:t>Pointers and Aliases</a:t>
            </a:r>
            <a:endParaRPr lang="en-US" altLang="en-US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57200" y="66675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most common source of errors with direct pointer use is to dereference a pointer that does not have a valid target: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4191000" cy="712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</a:rPr>
              <a:t> *A;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*A = 42; // A never had a target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33400" y="2487613"/>
            <a:ext cx="5334000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</a:rPr>
              <a:t> *A = NULL;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if ( A != NULL )  // used correctly, NULL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   *A = 42;       //   lets us check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33400" y="3886200"/>
            <a:ext cx="7391400" cy="1446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</a:rPr>
              <a:t> *A = malloc( sizeof(</a:t>
            </a:r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</a:rPr>
              <a:t>) );   // A has a target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</a:rPr>
              <a:t> *B = A;                       // B shares it; </a:t>
            </a:r>
            <a:r>
              <a:rPr lang="en-US" sz="1600" i="1">
                <a:latin typeface="Courier New" pitchFamily="49" charset="0"/>
              </a:rPr>
              <a:t>alias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free(A);                          // neither has a target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*B = 42;                          // ERROR</a:t>
            </a:r>
          </a:p>
        </p:txBody>
      </p:sp>
    </p:spTree>
    <p:extLst>
      <p:ext uri="{BB962C8B-B14F-4D97-AF65-F5344CB8AC3E}">
        <p14:creationId xmlns:p14="http://schemas.microsoft.com/office/powerpoint/2010/main" val="954546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Evil:  Dangling </a:t>
            </a:r>
            <a:r>
              <a:rPr lang="en-US" altLang="en-US" dirty="0"/>
              <a:t>Pointers and Aliases</a:t>
            </a:r>
            <a:endParaRPr lang="en-US" altLang="en-US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98930" y="66675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Wha</a:t>
            </a:r>
            <a:r>
              <a:rPr lang="en-US" sz="1800" dirty="0" smtClean="0"/>
              <a:t>t about doing this:</a:t>
            </a:r>
            <a:endParaRPr lang="en-US" sz="1800" dirty="0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590800" y="1295400"/>
            <a:ext cx="5334000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smtClean="0">
                <a:latin typeface="Courier New" pitchFamily="49" charset="0"/>
              </a:rPr>
              <a:t>A;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if ( A != NULL )  // used correctly, NULL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   *A = 42;       //   lets us check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1000" y="301625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Or</a:t>
            </a:r>
            <a:r>
              <a:rPr lang="en-US" sz="1800" dirty="0" smtClean="0"/>
              <a:t> this:</a:t>
            </a:r>
            <a:endParaRPr lang="en-US" sz="18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572870" y="3644900"/>
            <a:ext cx="5334000" cy="1446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void </a:t>
            </a:r>
            <a:r>
              <a:rPr lang="en-US" sz="1600" dirty="0" smtClean="0">
                <a:latin typeface="Courier New" pitchFamily="49" charset="0"/>
              </a:rPr>
              <a:t>f(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*</a:t>
            </a:r>
            <a:r>
              <a:rPr lang="en-US" sz="1600" dirty="0" smtClean="0">
                <a:latin typeface="Courier New" pitchFamily="49" charset="0"/>
              </a:rPr>
              <a:t>A) { 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Courier New" pitchFamily="49" charset="0"/>
              </a:rPr>
              <a:t>   if </a:t>
            </a:r>
            <a:r>
              <a:rPr lang="en-US" sz="1600" dirty="0">
                <a:latin typeface="Courier New" pitchFamily="49" charset="0"/>
              </a:rPr>
              <a:t>( A != NULL </a:t>
            </a:r>
            <a:r>
              <a:rPr lang="en-US" sz="1600" dirty="0" smtClean="0">
                <a:latin typeface="Courier New" pitchFamily="49" charset="0"/>
              </a:rPr>
              <a:t>)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   *</a:t>
            </a:r>
            <a:r>
              <a:rPr lang="en-US" sz="1600" dirty="0">
                <a:latin typeface="Courier New" pitchFamily="49" charset="0"/>
              </a:rPr>
              <a:t>A = 42;  </a:t>
            </a:r>
            <a:endParaRPr lang="en-US" sz="1600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  <a:r>
              <a:rPr lang="en-US" sz="1600" dirty="0" smtClean="0">
                <a:latin typeface="Courier New" pitchFamily="49" charset="0"/>
              </a:rPr>
              <a:t>     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206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Pointers and Raw Memory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Suppose that we have a region of memory initialized as shown below, and a pointer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/>
              <a:t> whose target is the first byte of the region: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000913"/>
              </p:ext>
            </p:extLst>
          </p:nvPr>
        </p:nvGraphicFramePr>
        <p:xfrm>
          <a:off x="6858000" y="1524000"/>
          <a:ext cx="1295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14600" y="16002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uint8_t* p8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>
            <a:off x="4267200" y="1784866"/>
            <a:ext cx="2590800" cy="3487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" y="3276600"/>
            <a:ext cx="556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*p8</a:t>
            </a:r>
            <a:r>
              <a:rPr lang="en-US" sz="1800" dirty="0" smtClean="0"/>
              <a:t> would evaluate to the single byte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000000001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8305800" y="1566776"/>
            <a:ext cx="461665" cy="323382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increasing addresses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0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Pointers and Raw Memory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Now suppose that we have a region of memory initialized as shown below, and a pointer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p16</a:t>
            </a:r>
            <a:r>
              <a:rPr lang="en-US" sz="1800" dirty="0" smtClean="0"/>
              <a:t> whose target is the first byte of the region: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47648"/>
              </p:ext>
            </p:extLst>
          </p:nvPr>
        </p:nvGraphicFramePr>
        <p:xfrm>
          <a:off x="7010400" y="1524000"/>
          <a:ext cx="12954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362200" y="1600200"/>
            <a:ext cx="2057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uint16_t* p16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>
            <a:off x="4419600" y="1784866"/>
            <a:ext cx="2590800" cy="3487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" y="3276600"/>
            <a:ext cx="55626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*p16</a:t>
            </a:r>
            <a:r>
              <a:rPr lang="en-US" sz="1800" dirty="0" smtClean="0"/>
              <a:t> would evaluate to the two- byte value</a:t>
            </a:r>
          </a:p>
          <a:p>
            <a:pPr algn="ctr">
              <a:spcBef>
                <a:spcPct val="50000"/>
              </a:spcBef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000000001   00000010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8305800" y="1566776"/>
            <a:ext cx="461665" cy="323382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increasing addresses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33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Pointer Concepts </a:t>
            </a:r>
            <a:endParaRPr lang="en-US" altLang="en-US" dirty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14400" indent="-9144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/>
              <a:t>pointer	</a:t>
            </a:r>
            <a:r>
              <a:rPr lang="en-US" sz="1800" dirty="0"/>
              <a:t>a variable whose value is a memory address</a:t>
            </a:r>
          </a:p>
          <a:p>
            <a:pPr>
              <a:spcBef>
                <a:spcPct val="50000"/>
              </a:spcBef>
            </a:pPr>
            <a:r>
              <a:rPr lang="en-US" sz="1800" i="1" dirty="0" err="1"/>
              <a:t>pointee</a:t>
            </a:r>
            <a:r>
              <a:rPr lang="en-US" sz="1800" dirty="0"/>
              <a:t>	a value in memory whose address is stored in a pointer; we say the </a:t>
            </a:r>
            <a:r>
              <a:rPr lang="en-US" sz="1800" dirty="0" err="1"/>
              <a:t>pointee</a:t>
            </a:r>
            <a:r>
              <a:rPr lang="en-US" sz="1800" dirty="0"/>
              <a:t> is the </a:t>
            </a:r>
            <a:r>
              <a:rPr lang="en-US" sz="1800" i="1" dirty="0"/>
              <a:t>target</a:t>
            </a:r>
            <a:r>
              <a:rPr lang="en-US" sz="1800" dirty="0"/>
              <a:t> of the pointer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607458"/>
              </p:ext>
            </p:extLst>
          </p:nvPr>
        </p:nvGraphicFramePr>
        <p:xfrm>
          <a:off x="2209800" y="2476429"/>
          <a:ext cx="5257800" cy="3203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819400"/>
              </a:tblGrid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0x00001010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A:         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0x0000100C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0x00001008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B:  0x00001010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0x00001004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C:  0x00001008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0x00001000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0x00000FFC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D:  0x00000FF8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0x00000FF8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714438" y="19812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memory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2400300" y="57721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addresses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143500" y="57721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contents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7480092" y="2926222"/>
            <a:ext cx="918476" cy="794157"/>
          </a:xfrm>
          <a:custGeom>
            <a:avLst/>
            <a:gdLst>
              <a:gd name="connsiteX0" fmla="*/ 29980 w 918476"/>
              <a:gd name="connsiteY0" fmla="*/ 776348 h 794157"/>
              <a:gd name="connsiteX1" fmla="*/ 389744 w 918476"/>
              <a:gd name="connsiteY1" fmla="*/ 761358 h 794157"/>
              <a:gd name="connsiteX2" fmla="*/ 914400 w 918476"/>
              <a:gd name="connsiteY2" fmla="*/ 476545 h 794157"/>
              <a:gd name="connsiteX3" fmla="*/ 599606 w 918476"/>
              <a:gd name="connsiteY3" fmla="*/ 41830 h 794157"/>
              <a:gd name="connsiteX4" fmla="*/ 0 w 918476"/>
              <a:gd name="connsiteY4" fmla="*/ 41830 h 79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476" h="794157">
                <a:moveTo>
                  <a:pt x="29980" y="776348"/>
                </a:moveTo>
                <a:cubicBezTo>
                  <a:pt x="136160" y="793836"/>
                  <a:pt x="242341" y="811325"/>
                  <a:pt x="389744" y="761358"/>
                </a:cubicBezTo>
                <a:cubicBezTo>
                  <a:pt x="537147" y="711391"/>
                  <a:pt x="879423" y="596466"/>
                  <a:pt x="914400" y="476545"/>
                </a:cubicBezTo>
                <a:cubicBezTo>
                  <a:pt x="949377" y="356624"/>
                  <a:pt x="752006" y="114282"/>
                  <a:pt x="599606" y="41830"/>
                </a:cubicBezTo>
                <a:cubicBezTo>
                  <a:pt x="447206" y="-30623"/>
                  <a:pt x="223603" y="5603"/>
                  <a:pt x="0" y="41830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7480092" y="3807502"/>
            <a:ext cx="1126497" cy="616941"/>
          </a:xfrm>
          <a:custGeom>
            <a:avLst/>
            <a:gdLst>
              <a:gd name="connsiteX0" fmla="*/ 0 w 1126497"/>
              <a:gd name="connsiteY0" fmla="*/ 359764 h 616941"/>
              <a:gd name="connsiteX1" fmla="*/ 359764 w 1126497"/>
              <a:gd name="connsiteY1" fmla="*/ 539646 h 616941"/>
              <a:gd name="connsiteX2" fmla="*/ 1079292 w 1126497"/>
              <a:gd name="connsiteY2" fmla="*/ 599606 h 616941"/>
              <a:gd name="connsiteX3" fmla="*/ 944380 w 1126497"/>
              <a:gd name="connsiteY3" fmla="*/ 239842 h 616941"/>
              <a:gd name="connsiteX4" fmla="*/ 29980 w 1126497"/>
              <a:gd name="connsiteY4" fmla="*/ 0 h 61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497" h="616941">
                <a:moveTo>
                  <a:pt x="0" y="359764"/>
                </a:moveTo>
                <a:cubicBezTo>
                  <a:pt x="89941" y="429718"/>
                  <a:pt x="179882" y="499672"/>
                  <a:pt x="359764" y="539646"/>
                </a:cubicBezTo>
                <a:cubicBezTo>
                  <a:pt x="539646" y="579620"/>
                  <a:pt x="981856" y="649573"/>
                  <a:pt x="1079292" y="599606"/>
                </a:cubicBezTo>
                <a:cubicBezTo>
                  <a:pt x="1176728" y="549639"/>
                  <a:pt x="1119265" y="339776"/>
                  <a:pt x="944380" y="239842"/>
                </a:cubicBezTo>
                <a:cubicBezTo>
                  <a:pt x="769495" y="139908"/>
                  <a:pt x="29980" y="0"/>
                  <a:pt x="29980" y="0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7465102" y="4796852"/>
            <a:ext cx="947257" cy="490638"/>
          </a:xfrm>
          <a:custGeom>
            <a:avLst/>
            <a:gdLst>
              <a:gd name="connsiteX0" fmla="*/ 44970 w 947257"/>
              <a:gd name="connsiteY0" fmla="*/ 0 h 490638"/>
              <a:gd name="connsiteX1" fmla="*/ 569626 w 947257"/>
              <a:gd name="connsiteY1" fmla="*/ 89941 h 490638"/>
              <a:gd name="connsiteX2" fmla="*/ 929390 w 947257"/>
              <a:gd name="connsiteY2" fmla="*/ 479686 h 490638"/>
              <a:gd name="connsiteX3" fmla="*/ 0 w 947257"/>
              <a:gd name="connsiteY3" fmla="*/ 344774 h 49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7257" h="490638">
                <a:moveTo>
                  <a:pt x="44970" y="0"/>
                </a:moveTo>
                <a:cubicBezTo>
                  <a:pt x="233596" y="4996"/>
                  <a:pt x="422223" y="9993"/>
                  <a:pt x="569626" y="89941"/>
                </a:cubicBezTo>
                <a:cubicBezTo>
                  <a:pt x="717029" y="169889"/>
                  <a:pt x="1024328" y="437214"/>
                  <a:pt x="929390" y="479686"/>
                </a:cubicBezTo>
                <a:cubicBezTo>
                  <a:pt x="834452" y="522158"/>
                  <a:pt x="417226" y="433466"/>
                  <a:pt x="0" y="344774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53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r>
              <a:rPr lang="en-US" baseline="0" dirty="0" smtClean="0"/>
              <a:t> Casts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Now suppose that we have a region of memory initialized as shown below, and a pointer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/>
              <a:t> whose target is the first byte of the region: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601407"/>
              </p:ext>
            </p:extLst>
          </p:nvPr>
        </p:nvGraphicFramePr>
        <p:xfrm>
          <a:off x="7010400" y="1524000"/>
          <a:ext cx="12954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90800" y="1600200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uint8_t* p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>
            <a:stCxn id="5" idx="3"/>
          </p:cNvCxnSpPr>
          <p:nvPr/>
        </p:nvCxnSpPr>
        <p:spPr bwMode="auto">
          <a:xfrm>
            <a:off x="4191000" y="1784866"/>
            <a:ext cx="2667000" cy="3487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" y="2590800"/>
            <a:ext cx="55626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Then we can apply a typecast to the pointer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/>
              <a:t> to access two bytes:</a:t>
            </a:r>
          </a:p>
          <a:p>
            <a:pPr algn="ctr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*( (uint16_t*) p )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+mn-lt"/>
                <a:cs typeface="Courier New" pitchFamily="49" charset="0"/>
              </a:rPr>
              <a:t>The expression above evaluates to the two-byte value:</a:t>
            </a:r>
          </a:p>
          <a:p>
            <a:pPr algn="ctr">
              <a:spcBef>
                <a:spcPct val="50000"/>
              </a:spcBef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000000001   00000010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1566776"/>
            <a:ext cx="461665" cy="323382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increasing addresses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60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Understanding a </a:t>
            </a:r>
            <a:r>
              <a:rPr lang="en-US" baseline="0" dirty="0" smtClean="0"/>
              <a:t>Cast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207181"/>
              </p:ext>
            </p:extLst>
          </p:nvPr>
        </p:nvGraphicFramePr>
        <p:xfrm>
          <a:off x="7010400" y="685800"/>
          <a:ext cx="12954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00000011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00000101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00000111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4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90800" y="762000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uint8_t* p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>
            <a:stCxn id="5" idx="3"/>
          </p:cNvCxnSpPr>
          <p:nvPr/>
        </p:nvCxnSpPr>
        <p:spPr bwMode="auto">
          <a:xfrm>
            <a:off x="4191000" y="946666"/>
            <a:ext cx="2667000" cy="3487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" y="2145774"/>
            <a:ext cx="3352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*( (uint16_t*) p 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05800" y="728576"/>
            <a:ext cx="461665" cy="323382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increasing addresses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24000" y="2895600"/>
            <a:ext cx="55626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This creates a nameless temporary pointer that:</a:t>
            </a:r>
          </a:p>
          <a:p>
            <a:pPr marL="457200" indent="-457200">
              <a:spcBef>
                <a:spcPct val="50000"/>
              </a:spcBef>
              <a:tabLst>
                <a:tab pos="228600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has the type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uint16_t*</a:t>
            </a:r>
            <a:r>
              <a:rPr lang="en-US" sz="1800" dirty="0" smtClean="0"/>
              <a:t> </a:t>
            </a:r>
          </a:p>
          <a:p>
            <a:pPr marL="457200" indent="-457200" algn="l">
              <a:spcBef>
                <a:spcPct val="50000"/>
              </a:spcBef>
              <a:tabLst>
                <a:tab pos="228600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has the same value as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 smtClean="0"/>
              <a:t> (so it points to the same target as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 smtClean="0"/>
              <a:t>)</a:t>
            </a:r>
          </a:p>
          <a:p>
            <a:pPr marL="457200" indent="-457200" algn="l">
              <a:spcBef>
                <a:spcPct val="50000"/>
              </a:spcBef>
              <a:tabLst>
                <a:tab pos="228600" algn="l"/>
              </a:tabLst>
            </a:pPr>
            <a:r>
              <a:rPr lang="en-US" sz="1800" dirty="0" smtClean="0"/>
              <a:t>This does not change anything about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10" name="Left Brace 9"/>
          <p:cNvSpPr/>
          <p:nvPr/>
        </p:nvSpPr>
        <p:spPr bwMode="auto">
          <a:xfrm rot="16200000">
            <a:off x="1686178" y="1915537"/>
            <a:ext cx="304800" cy="1523494"/>
          </a:xfrm>
          <a:prstGeom prst="leftBrace">
            <a:avLst>
              <a:gd name="adj1" fmla="val 5208"/>
              <a:gd name="adj2" fmla="val 50000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12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Pointers and Raw Memory Accesses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To generalize, size matters:</a:t>
            </a:r>
            <a:endParaRPr lang="en-US" sz="1800" dirty="0"/>
          </a:p>
        </p:txBody>
      </p:sp>
      <p:pic>
        <p:nvPicPr>
          <p:cNvPr id="4" name="Picture 2" descr="C:\Users\williammcquain\Desktop\IMAG0013Small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23962"/>
            <a:ext cx="8001000" cy="464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357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closing…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676400" y="903744"/>
            <a:ext cx="6096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I shot a pointer to the heap,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and </a:t>
            </a:r>
            <a:r>
              <a:rPr lang="en-US" dirty="0">
                <a:latin typeface="Arial" pitchFamily="34" charset="0"/>
                <a:cs typeface="Arial" pitchFamily="34" charset="0"/>
              </a:rPr>
              <a:t>where it hit I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did </a:t>
            </a:r>
            <a:r>
              <a:rPr lang="en-US" dirty="0">
                <a:latin typeface="Arial" pitchFamily="34" charset="0"/>
                <a:cs typeface="Arial" pitchFamily="34" charset="0"/>
              </a:rPr>
              <a:t>not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care.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Now my code does make me weep,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and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segfaults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make me tear my hair.</a:t>
            </a:r>
          </a:p>
          <a:p>
            <a:pPr algn="r"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 anonymous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29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Pointer </a:t>
            </a:r>
            <a:r>
              <a:rPr lang="en-US" altLang="en-US" dirty="0" smtClean="0"/>
              <a:t>Concepts </a:t>
            </a:r>
            <a:endParaRPr lang="en-US" altLang="en-US" dirty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Since memory addresses are essentially just integer values, pointers are the same width as integers.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A pointer has a type, which is related to the type of its target.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Pointer types are simple; there is no automatic initialization.</a:t>
            </a:r>
          </a:p>
          <a:p>
            <a:pPr>
              <a:spcBef>
                <a:spcPct val="50000"/>
              </a:spcBef>
            </a:pPr>
            <a:endParaRPr lang="en-US" sz="1800" dirty="0" smtClean="0"/>
          </a:p>
          <a:p>
            <a:pPr>
              <a:spcBef>
                <a:spcPct val="50000"/>
              </a:spcBef>
            </a:pPr>
            <a:r>
              <a:rPr lang="en-US" sz="1800" dirty="0" smtClean="0"/>
              <a:t>A </a:t>
            </a:r>
            <a:r>
              <a:rPr lang="en-US" sz="1800" dirty="0"/>
              <a:t>pointer may or may not have a target.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Given a pointer that has a target, the target may be accessed by </a:t>
            </a:r>
            <a:r>
              <a:rPr lang="en-US" sz="1800" i="1" dirty="0"/>
              <a:t>dereferencing</a:t>
            </a:r>
            <a:r>
              <a:rPr lang="en-US" sz="1800" dirty="0"/>
              <a:t> the pointer.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A </a:t>
            </a:r>
            <a:r>
              <a:rPr lang="en-US" sz="1800" dirty="0" err="1"/>
              <a:t>pointee</a:t>
            </a:r>
            <a:r>
              <a:rPr lang="en-US" sz="1800" dirty="0"/>
              <a:t> may be the target of more than one pointer at the same time.</a:t>
            </a:r>
          </a:p>
          <a:p>
            <a:pPr>
              <a:spcBef>
                <a:spcPct val="50000"/>
              </a:spcBef>
            </a:pPr>
            <a:endParaRPr lang="en-US" sz="1800" dirty="0" smtClean="0"/>
          </a:p>
          <a:p>
            <a:pPr>
              <a:spcBef>
                <a:spcPct val="50000"/>
              </a:spcBef>
            </a:pPr>
            <a:r>
              <a:rPr lang="en-US" sz="1800" dirty="0" smtClean="0"/>
              <a:t>Pointers </a:t>
            </a:r>
            <a:r>
              <a:rPr lang="en-US" sz="1800" dirty="0"/>
              <a:t>may be assigned and compared for equality, using the usual operators.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Pointers may also be manipulated by incrementing and decrementing, although doing so is only safe under precisely-defined circumstances.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By convention, pointers without targets should be set to 0 (or </a:t>
            </a:r>
            <a:r>
              <a:rPr lang="en-US" sz="1600" dirty="0">
                <a:latin typeface="Courier New" pitchFamily="49" charset="0"/>
              </a:rPr>
              <a:t>NULL</a:t>
            </a:r>
            <a:r>
              <a:rPr lang="en-US" sz="1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22930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Syntax:  Declaring Pointers</a:t>
            </a:r>
            <a:endParaRPr lang="en-US" altLang="en-US" dirty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  <a:cs typeface="Arial" pitchFamily="34" charset="0"/>
              </a:rPr>
              <a:t>Declarations: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143000" y="1219200"/>
            <a:ext cx="7620000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 smtClean="0">
                <a:solidFill>
                  <a:srgbClr val="0033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 </a:t>
            </a:r>
            <a:r>
              <a:rPr lang="en-US" sz="1600" dirty="0" smtClean="0">
                <a:latin typeface="Courier New" pitchFamily="49" charset="0"/>
              </a:rPr>
              <a:t>p1 = NULL; 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declaration of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pointer-to-</a:t>
            </a:r>
            <a:r>
              <a:rPr lang="en-US" sz="1600" dirty="0" err="1" smtClean="0">
                <a:solidFill>
                  <a:srgbClr val="008000"/>
                </a:solidFill>
                <a:latin typeface="Courier New" pitchFamily="49" charset="0"/>
              </a:rPr>
              <a:t>int</a:t>
            </a:r>
            <a:endParaRPr lang="en-US" sz="1600" dirty="0" smtClean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US" sz="1600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char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smtClean="0">
                <a:latin typeface="Courier New" pitchFamily="49" charset="0"/>
              </a:rPr>
              <a:t>p2 = 0;    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   pointer-to-char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**p3 = NULL;   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//    pointer-to-a-pointer-to-</a:t>
            </a:r>
            <a:r>
              <a:rPr lang="en-US" sz="1600" dirty="0" err="1" smtClean="0">
                <a:solidFill>
                  <a:srgbClr val="008000"/>
                </a:solidFill>
                <a:latin typeface="Courier New" pitchFamily="49" charset="0"/>
              </a:rPr>
              <a:t>int</a:t>
            </a:r>
            <a:endParaRPr lang="en-US" sz="1600" dirty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351811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+mn-lt"/>
                <a:cs typeface="Arial" pitchFamily="34" charset="0"/>
              </a:rPr>
              <a:t>One syntax gotcha: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143000" y="4051518"/>
            <a:ext cx="7620000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 smtClean="0">
                <a:solidFill>
                  <a:srgbClr val="0033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 </a:t>
            </a:r>
            <a:r>
              <a:rPr lang="en-US" sz="1600" dirty="0" smtClean="0">
                <a:latin typeface="Courier New" pitchFamily="49" charset="0"/>
              </a:rPr>
              <a:t>q1 = NULL,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     </a:t>
            </a:r>
            <a:r>
              <a:rPr lang="en-US" sz="1600" dirty="0" smtClean="0">
                <a:latin typeface="Courier New" pitchFamily="49" charset="0"/>
              </a:rPr>
              <a:t>q2 = NULL;    // q2 is an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, not a pointer!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143000" y="4854714"/>
            <a:ext cx="7620000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 smtClean="0">
                <a:solidFill>
                  <a:srgbClr val="0033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33CC"/>
                </a:solidFill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*q1 = NULL,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*q2 = NULL;    // q1 and q2 are both pointers</a:t>
            </a:r>
          </a:p>
        </p:txBody>
      </p:sp>
    </p:spTree>
    <p:extLst>
      <p:ext uri="{BB962C8B-B14F-4D97-AF65-F5344CB8AC3E}">
        <p14:creationId xmlns:p14="http://schemas.microsoft.com/office/powerpoint/2010/main" val="1795386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Syntax:  </a:t>
            </a:r>
            <a:r>
              <a:rPr lang="en-US" altLang="en-US" i="1" dirty="0" smtClean="0"/>
              <a:t>address-of</a:t>
            </a:r>
            <a:r>
              <a:rPr lang="en-US" altLang="en-US" dirty="0" smtClean="0"/>
              <a:t> Operator</a:t>
            </a:r>
            <a:endParaRPr lang="en-US" altLang="en-US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066800" y="1143000"/>
            <a:ext cx="7848600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rgbClr val="0033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x </a:t>
            </a:r>
            <a:r>
              <a:rPr lang="en-US" sz="1600" dirty="0" smtClean="0">
                <a:latin typeface="Courier New" pitchFamily="49" charset="0"/>
              </a:rPr>
              <a:t>= </a:t>
            </a:r>
            <a:r>
              <a:rPr lang="en-US" sz="1600" dirty="0">
                <a:latin typeface="Courier New" pitchFamily="49" charset="0"/>
              </a:rPr>
              <a:t>42, </a:t>
            </a:r>
            <a:endParaRPr lang="en-US" sz="1600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y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</a:rPr>
              <a:t>99;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rgbClr val="0033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dirty="0" smtClean="0">
                <a:latin typeface="Courier New" pitchFamily="49" charset="0"/>
              </a:rPr>
              <a:t> p1 = &amp;x; 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p1 stores address of variable x</a:t>
            </a:r>
            <a:endParaRPr lang="en-US" sz="1600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*  p2 = &amp;y; 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p2 stores address of variable y</a:t>
            </a:r>
            <a:endParaRPr lang="en-US" sz="1600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US" sz="1600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** p3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</a:rPr>
              <a:t>&amp;p2;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p3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stores address of variable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p2</a:t>
            </a:r>
            <a:endParaRPr lang="en-US" sz="1600" dirty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&amp;X</a:t>
            </a:r>
            <a:r>
              <a:rPr lang="en-US" sz="1800" dirty="0"/>
              <a:t>	returns the address of the object </a:t>
            </a:r>
            <a:r>
              <a:rPr lang="en-US" sz="1800" dirty="0">
                <a:latin typeface="Courier New" pitchFamily="49" charset="0"/>
              </a:rPr>
              <a:t>X</a:t>
            </a:r>
            <a:r>
              <a:rPr lang="en-US" sz="1800" dirty="0"/>
              <a:t>; the </a:t>
            </a:r>
            <a:r>
              <a:rPr lang="en-US" sz="1800" i="1" dirty="0"/>
              <a:t>address-of operator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440662"/>
              </p:ext>
            </p:extLst>
          </p:nvPr>
        </p:nvGraphicFramePr>
        <p:xfrm>
          <a:off x="4267200" y="3756554"/>
          <a:ext cx="1066800" cy="2491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55978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p1: </a:t>
                      </a:r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xx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p2: </a:t>
                      </a:r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xx</a:t>
                      </a:r>
                      <a:endParaRPr lang="en-US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p3: </a:t>
                      </a:r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xx</a:t>
                      </a:r>
                      <a:r>
                        <a:rPr lang="en-US" sz="1600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endParaRPr lang="en-US" sz="16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Freeform 1"/>
          <p:cNvSpPr/>
          <p:nvPr/>
        </p:nvSpPr>
        <p:spPr bwMode="auto">
          <a:xfrm>
            <a:off x="5366479" y="4127319"/>
            <a:ext cx="1648930" cy="955203"/>
          </a:xfrm>
          <a:custGeom>
            <a:avLst/>
            <a:gdLst>
              <a:gd name="connsiteX0" fmla="*/ 0 w 1648930"/>
              <a:gd name="connsiteY0" fmla="*/ 894386 h 955203"/>
              <a:gd name="connsiteX1" fmla="*/ 989351 w 1648930"/>
              <a:gd name="connsiteY1" fmla="*/ 909376 h 955203"/>
              <a:gd name="connsiteX2" fmla="*/ 1648918 w 1648930"/>
              <a:gd name="connsiteY2" fmla="*/ 384720 h 955203"/>
              <a:gd name="connsiteX3" fmla="*/ 1004341 w 1648930"/>
              <a:gd name="connsiteY3" fmla="*/ 9966 h 955203"/>
              <a:gd name="connsiteX4" fmla="*/ 14990 w 1648930"/>
              <a:gd name="connsiteY4" fmla="*/ 144878 h 955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8930" h="955203">
                <a:moveTo>
                  <a:pt x="0" y="894386"/>
                </a:moveTo>
                <a:cubicBezTo>
                  <a:pt x="357265" y="944353"/>
                  <a:pt x="714531" y="994320"/>
                  <a:pt x="989351" y="909376"/>
                </a:cubicBezTo>
                <a:cubicBezTo>
                  <a:pt x="1264171" y="824432"/>
                  <a:pt x="1646420" y="534622"/>
                  <a:pt x="1648918" y="384720"/>
                </a:cubicBezTo>
                <a:cubicBezTo>
                  <a:pt x="1651416" y="234818"/>
                  <a:pt x="1276662" y="49940"/>
                  <a:pt x="1004341" y="9966"/>
                </a:cubicBezTo>
                <a:cubicBezTo>
                  <a:pt x="732020" y="-30008"/>
                  <a:pt x="373505" y="57435"/>
                  <a:pt x="14990" y="144878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5336498" y="4499254"/>
            <a:ext cx="2109353" cy="984431"/>
          </a:xfrm>
          <a:custGeom>
            <a:avLst/>
            <a:gdLst>
              <a:gd name="connsiteX0" fmla="*/ 14991 w 2109353"/>
              <a:gd name="connsiteY0" fmla="*/ 882215 h 984431"/>
              <a:gd name="connsiteX1" fmla="*/ 1229194 w 2109353"/>
              <a:gd name="connsiteY1" fmla="*/ 972156 h 984431"/>
              <a:gd name="connsiteX2" fmla="*/ 2098623 w 2109353"/>
              <a:gd name="connsiteY2" fmla="*/ 642372 h 984431"/>
              <a:gd name="connsiteX3" fmla="*/ 629587 w 2109353"/>
              <a:gd name="connsiteY3" fmla="*/ 27776 h 984431"/>
              <a:gd name="connsiteX4" fmla="*/ 0 w 2109353"/>
              <a:gd name="connsiteY4" fmla="*/ 162687 h 9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9353" h="984431">
                <a:moveTo>
                  <a:pt x="14991" y="882215"/>
                </a:moveTo>
                <a:cubicBezTo>
                  <a:pt x="448456" y="947172"/>
                  <a:pt x="881922" y="1012130"/>
                  <a:pt x="1229194" y="972156"/>
                </a:cubicBezTo>
                <a:cubicBezTo>
                  <a:pt x="1576466" y="932182"/>
                  <a:pt x="2198557" y="799769"/>
                  <a:pt x="2098623" y="642372"/>
                </a:cubicBezTo>
                <a:cubicBezTo>
                  <a:pt x="1998689" y="484975"/>
                  <a:pt x="979357" y="107723"/>
                  <a:pt x="629587" y="27776"/>
                </a:cubicBezTo>
                <a:cubicBezTo>
                  <a:pt x="279817" y="-52171"/>
                  <a:pt x="139908" y="55258"/>
                  <a:pt x="0" y="162687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5336498" y="5268786"/>
            <a:ext cx="2070969" cy="763859"/>
          </a:xfrm>
          <a:custGeom>
            <a:avLst/>
            <a:gdLst>
              <a:gd name="connsiteX0" fmla="*/ 0 w 2070969"/>
              <a:gd name="connsiteY0" fmla="*/ 442466 h 763859"/>
              <a:gd name="connsiteX1" fmla="*/ 794479 w 2070969"/>
              <a:gd name="connsiteY1" fmla="*/ 757260 h 763859"/>
              <a:gd name="connsiteX2" fmla="*/ 2053653 w 2070969"/>
              <a:gd name="connsiteY2" fmla="*/ 607358 h 763859"/>
              <a:gd name="connsiteX3" fmla="*/ 1424066 w 2070969"/>
              <a:gd name="connsiteY3" fmla="*/ 52722 h 763859"/>
              <a:gd name="connsiteX4" fmla="*/ 0 w 2070969"/>
              <a:gd name="connsiteY4" fmla="*/ 22742 h 76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0969" h="763859">
                <a:moveTo>
                  <a:pt x="0" y="442466"/>
                </a:moveTo>
                <a:cubicBezTo>
                  <a:pt x="226102" y="586122"/>
                  <a:pt x="452204" y="729778"/>
                  <a:pt x="794479" y="757260"/>
                </a:cubicBezTo>
                <a:cubicBezTo>
                  <a:pt x="1136754" y="784742"/>
                  <a:pt x="1948722" y="724781"/>
                  <a:pt x="2053653" y="607358"/>
                </a:cubicBezTo>
                <a:cubicBezTo>
                  <a:pt x="2158584" y="489935"/>
                  <a:pt x="1766341" y="150158"/>
                  <a:pt x="1424066" y="52722"/>
                </a:cubicBezTo>
                <a:cubicBezTo>
                  <a:pt x="1081791" y="-44714"/>
                  <a:pt x="0" y="22742"/>
                  <a:pt x="0" y="22742"/>
                </a:cubicBez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563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Syntax:  </a:t>
            </a:r>
            <a:r>
              <a:rPr lang="en-US" altLang="en-US" i="1" dirty="0" smtClean="0"/>
              <a:t>dereference</a:t>
            </a:r>
            <a:r>
              <a:rPr lang="en-US" altLang="en-US" dirty="0" smtClean="0"/>
              <a:t> Operator</a:t>
            </a:r>
            <a:endParaRPr lang="en-US" altLang="en-US" dirty="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81000" y="685800"/>
            <a:ext cx="845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*P</a:t>
            </a:r>
            <a:r>
              <a:rPr lang="en-US" sz="1800" dirty="0"/>
              <a:t>	names the target of the pointer </a:t>
            </a:r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dirty="0"/>
              <a:t>; the </a:t>
            </a:r>
            <a:r>
              <a:rPr lang="en-US" sz="1800" i="1" dirty="0"/>
              <a:t>dereference operator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66800" y="1143000"/>
            <a:ext cx="7848600" cy="51398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rgbClr val="0033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x </a:t>
            </a:r>
            <a:r>
              <a:rPr lang="en-US" sz="1600" dirty="0" smtClean="0">
                <a:latin typeface="Courier New" pitchFamily="49" charset="0"/>
              </a:rPr>
              <a:t>= </a:t>
            </a:r>
            <a:r>
              <a:rPr lang="en-US" sz="1600" dirty="0">
                <a:latin typeface="Courier New" pitchFamily="49" charset="0"/>
              </a:rPr>
              <a:t>42, </a:t>
            </a:r>
            <a:r>
              <a:rPr lang="en-US" sz="1600" dirty="0" smtClean="0">
                <a:latin typeface="Courier New" pitchFamily="49" charset="0"/>
              </a:rPr>
              <a:t>y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</a:rPr>
              <a:t>99;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rgbClr val="0033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dirty="0" smtClean="0">
                <a:latin typeface="Courier New" pitchFamily="49" charset="0"/>
              </a:rPr>
              <a:t> p1 = &amp;x; 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p1 stores address of variable x</a:t>
            </a:r>
            <a:endParaRPr lang="en-US" sz="1600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*  p2 = &amp;y; 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p2 stores address of variable y</a:t>
            </a:r>
            <a:endParaRPr lang="en-US" sz="1600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US" sz="1600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** p3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</a:rPr>
              <a:t>&amp;p2;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p3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stores address of variable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p2</a:t>
            </a:r>
          </a:p>
          <a:p>
            <a:pPr>
              <a:spcBef>
                <a:spcPct val="50000"/>
              </a:spcBef>
            </a:pPr>
            <a:endParaRPr lang="en-US" sz="1600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aa</a:t>
            </a:r>
            <a:r>
              <a:rPr lang="en-US" sz="1600" dirty="0" smtClean="0">
                <a:latin typeface="Courier New" pitchFamily="49" charset="0"/>
              </a:rPr>
              <a:t> = *p1;    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dirty="0" err="1" smtClean="0">
                <a:solidFill>
                  <a:srgbClr val="008000"/>
                </a:solidFill>
                <a:latin typeface="Courier New" pitchFamily="49" charset="0"/>
              </a:rPr>
              <a:t>aa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stores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value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of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the target of p1, 42</a:t>
            </a:r>
            <a:endParaRPr lang="en-US" sz="1600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Courier New" pitchFamily="49" charset="0"/>
              </a:rPr>
              <a:t>*p1 = 10;        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// the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target of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p1, which is x, stores 10</a:t>
            </a:r>
            <a:endParaRPr lang="en-US" sz="1600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bb </a:t>
            </a:r>
            <a:r>
              <a:rPr lang="en-US" sz="1600" dirty="0">
                <a:latin typeface="Courier New" pitchFamily="49" charset="0"/>
              </a:rPr>
              <a:t>= *</a:t>
            </a:r>
            <a:r>
              <a:rPr lang="en-US" sz="1600" dirty="0" smtClean="0">
                <a:latin typeface="Courier New" pitchFamily="49" charset="0"/>
              </a:rPr>
              <a:t>p3;  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illegal: *p3 is a pointer-to-</a:t>
            </a:r>
            <a:r>
              <a:rPr lang="en-US" sz="1600" dirty="0" err="1" smtClean="0">
                <a:solidFill>
                  <a:srgbClr val="00800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 but bb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                 //    is just an </a:t>
            </a:r>
            <a:r>
              <a:rPr lang="en-US" sz="1600" dirty="0" err="1" smtClean="0">
                <a:solidFill>
                  <a:srgbClr val="008000"/>
                </a:solidFill>
                <a:latin typeface="Courier New" pitchFamily="49" charset="0"/>
              </a:rPr>
              <a:t>int</a:t>
            </a:r>
            <a:endParaRPr lang="en-US" sz="1600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bb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</a:rPr>
              <a:t>**p3; 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bb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stores value of the target of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the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                  //    target of p3; p3 points to p2 and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                  </a:t>
            </a:r>
            <a:r>
              <a:rPr lang="en-US" sz="1600" smtClean="0">
                <a:solidFill>
                  <a:srgbClr val="008000"/>
                </a:solidFill>
                <a:latin typeface="Courier New" pitchFamily="49" charset="0"/>
              </a:rPr>
              <a:t>//    p2 </a:t>
            </a:r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points to y, so bb gets value 99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16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Understanding C Syntax</a:t>
            </a:r>
            <a:endParaRPr lang="en-US" alt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0" y="1008995"/>
            <a:ext cx="7848600" cy="4770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Z = 42;</a:t>
            </a:r>
          </a:p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&amp;Z;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>
                <a:latin typeface="+mn-lt"/>
              </a:rPr>
              <a:t>	refers to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>
                <a:latin typeface="+mn-lt"/>
              </a:rPr>
              <a:t>, type is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  <a:tabLst>
                <a:tab pos="1379538" algn="l"/>
              </a:tabLst>
            </a:pPr>
            <a:endParaRPr lang="en-US" sz="1600" dirty="0">
              <a:latin typeface="+mn-lt"/>
            </a:endParaRPr>
          </a:p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&amp;X</a:t>
            </a:r>
            <a:r>
              <a:rPr lang="en-US" sz="1600" dirty="0" smtClean="0">
                <a:latin typeface="+mn-lt"/>
              </a:rPr>
              <a:t>	refers to address of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>
                <a:latin typeface="+mn-lt"/>
              </a:rPr>
              <a:t>, type is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**</a:t>
            </a:r>
          </a:p>
          <a:p>
            <a:pPr>
              <a:spcBef>
                <a:spcPct val="50000"/>
              </a:spcBef>
              <a:tabLst>
                <a:tab pos="1379538" algn="l"/>
              </a:tabLst>
            </a:pPr>
            <a:endParaRPr lang="en-US" sz="1600" dirty="0" smtClean="0">
              <a:latin typeface="+mn-lt"/>
            </a:endParaRPr>
          </a:p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*X</a:t>
            </a:r>
            <a:r>
              <a:rPr lang="en-US" sz="1600" dirty="0" smtClean="0">
                <a:latin typeface="+mn-lt"/>
              </a:rPr>
              <a:t>	refers to target of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>
                <a:latin typeface="+mn-lt"/>
              </a:rPr>
              <a:t>, type is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  <a:tabLst>
                <a:tab pos="1379538" algn="l"/>
              </a:tabLst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*&amp;X	</a:t>
            </a:r>
            <a:r>
              <a:rPr lang="en-US" sz="1600" dirty="0" smtClean="0">
                <a:latin typeface="+mn-lt"/>
                <a:cs typeface="Courier New" pitchFamily="49" charset="0"/>
              </a:rPr>
              <a:t>refers to target of address of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>
                <a:latin typeface="+mn-lt"/>
                <a:cs typeface="Courier New" pitchFamily="49" charset="0"/>
              </a:rPr>
              <a:t>, which is just…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>
              <a:spcBef>
                <a:spcPct val="50000"/>
              </a:spcBef>
              <a:tabLst>
                <a:tab pos="1379538" algn="l"/>
              </a:tabLst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&amp;*X	</a:t>
            </a:r>
            <a:r>
              <a:rPr lang="en-US" sz="1600" dirty="0" smtClean="0">
                <a:latin typeface="+mn-lt"/>
                <a:cs typeface="Courier New" pitchFamily="49" charset="0"/>
              </a:rPr>
              <a:t>refers to address of target of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>
                <a:latin typeface="+mn-lt"/>
                <a:cs typeface="Courier New" pitchFamily="49" charset="0"/>
              </a:rPr>
              <a:t>, which is just… the value of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>
              <a:spcBef>
                <a:spcPct val="50000"/>
              </a:spcBef>
              <a:tabLst>
                <a:tab pos="1379538" algn="l"/>
              </a:tabLst>
            </a:pPr>
            <a:r>
              <a:rPr lang="en-US" sz="1600" dirty="0">
                <a:latin typeface="+mn-lt"/>
                <a:cs typeface="Courier New" pitchFamily="49" charset="0"/>
              </a:rPr>
              <a:t>	</a:t>
            </a:r>
            <a:r>
              <a:rPr lang="en-US" sz="1600" dirty="0" smtClean="0">
                <a:latin typeface="+mn-lt"/>
                <a:cs typeface="Courier New" pitchFamily="49" charset="0"/>
              </a:rPr>
              <a:t>(only makes sense syntactically if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>
                <a:latin typeface="+mn-lt"/>
                <a:cs typeface="Courier New" pitchFamily="49" charset="0"/>
              </a:rPr>
              <a:t> is a pointer)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184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Example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747891"/>
            <a:ext cx="8001000" cy="4278094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main() {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x = 42, y = 99;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 p1 = &amp;x;    // p1 stores address of variable x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 p2 = &amp;y;    // p2 stores address of variable y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** p3 = &amp;p2;   // p3 stores address of variable p2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aa</a:t>
            </a:r>
            <a:r>
              <a:rPr lang="en-US" sz="1600" dirty="0">
                <a:latin typeface="Courier New" pitchFamily="49" charset="0"/>
              </a:rPr>
              <a:t> = *p1;     // </a:t>
            </a:r>
            <a:r>
              <a:rPr lang="en-US" sz="1600" dirty="0" err="1">
                <a:latin typeface="Courier New" pitchFamily="49" charset="0"/>
              </a:rPr>
              <a:t>aa</a:t>
            </a:r>
            <a:r>
              <a:rPr lang="en-US" sz="1600" dirty="0">
                <a:latin typeface="Courier New" pitchFamily="49" charset="0"/>
              </a:rPr>
              <a:t> stores value of the target of p1, 42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*p1 = 10;         // the target of p1, which is x, stores 10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bb = **p3;    // bb stores value of the target of the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 //    target of p3; p3 points to p1 and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 //    p1 points to x, so bb gets value 99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return 0;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32837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View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747891"/>
            <a:ext cx="8229600" cy="1815882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main() {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. . .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 p1 = &amp;x;    // p1 </a:t>
            </a:r>
            <a:r>
              <a:rPr lang="en-US" sz="1600" dirty="0" smtClean="0">
                <a:latin typeface="Courier New" pitchFamily="49" charset="0"/>
              </a:rPr>
              <a:t>is assigned the address </a:t>
            </a:r>
            <a:r>
              <a:rPr lang="en-US" sz="1600" dirty="0">
                <a:latin typeface="Courier New" pitchFamily="49" charset="0"/>
              </a:rPr>
              <a:t>of variable </a:t>
            </a:r>
            <a:r>
              <a:rPr lang="en-US" sz="1600" dirty="0" smtClean="0">
                <a:latin typeface="Courier New" pitchFamily="49" charset="0"/>
              </a:rPr>
              <a:t>x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*  p2 = &amp;y;    // p2 is assigned the address of variable y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. . .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00400" y="2872770"/>
            <a:ext cx="2971800" cy="2031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&amp;x</a:t>
            </a:r>
            <a:r>
              <a:rPr lang="en-US" sz="1800" dirty="0" smtClean="0"/>
              <a:t>	the address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	</a:t>
            </a:r>
            <a:r>
              <a:rPr lang="en-US" sz="1800" dirty="0" smtClean="0">
                <a:latin typeface="+mn-lt"/>
                <a:cs typeface="Courier New" pitchFamily="49" charset="0"/>
              </a:rPr>
              <a:t>is an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&amp;x	</a:t>
            </a:r>
            <a:r>
              <a:rPr lang="en-US" sz="1800" dirty="0" smtClean="0">
                <a:latin typeface="+mn-lt"/>
                <a:cs typeface="Courier New" pitchFamily="49" charset="0"/>
              </a:rPr>
              <a:t>is an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spcBef>
                <a:spcPct val="50000"/>
              </a:spcBef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&amp;y</a:t>
            </a:r>
            <a:r>
              <a:rPr lang="en-US" sz="1800" dirty="0" smtClean="0"/>
              <a:t>	the address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291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7030A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1458</TotalTime>
  <Words>1510</Words>
  <Application>Microsoft Office PowerPoint</Application>
  <PresentationFormat>Overhead</PresentationFormat>
  <Paragraphs>303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Professional</vt:lpstr>
      <vt:lpstr>Memory and Addresses</vt:lpstr>
      <vt:lpstr>Pointer Concepts </vt:lpstr>
      <vt:lpstr>Pointer Concepts </vt:lpstr>
      <vt:lpstr>C Syntax:  Declaring Pointers</vt:lpstr>
      <vt:lpstr>C Syntax:  address-of Operator</vt:lpstr>
      <vt:lpstr>C Syntax:  dereference Operator</vt:lpstr>
      <vt:lpstr>Understanding C Syntax</vt:lpstr>
      <vt:lpstr>C Example</vt:lpstr>
      <vt:lpstr>C View</vt:lpstr>
      <vt:lpstr>C View</vt:lpstr>
      <vt:lpstr>C View</vt:lpstr>
      <vt:lpstr>C View</vt:lpstr>
      <vt:lpstr>C View</vt:lpstr>
      <vt:lpstr>Pointer Comparisons</vt:lpstr>
      <vt:lpstr>Pointers as Parameters</vt:lpstr>
      <vt:lpstr>Evil:  Dangling Pointers and Aliases</vt:lpstr>
      <vt:lpstr>Evil:  Dangling Pointers and Aliases</vt:lpstr>
      <vt:lpstr>Pointers and Raw Memory</vt:lpstr>
      <vt:lpstr>Pointers and Raw Memory</vt:lpstr>
      <vt:lpstr>Pointer Casts</vt:lpstr>
      <vt:lpstr>Understanding a Cast</vt:lpstr>
      <vt:lpstr>Pointers and Raw Memory Accesses</vt:lpstr>
      <vt:lpstr>In closing…</vt:lpstr>
    </vt:vector>
  </TitlesOfParts>
  <Company>Computer Science  VA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wdm</cp:lastModifiedBy>
  <cp:revision>126</cp:revision>
  <cp:lastPrinted>2012-03-09T02:22:08Z</cp:lastPrinted>
  <dcterms:created xsi:type="dcterms:W3CDTF">1998-08-05T19:51:03Z</dcterms:created>
  <dcterms:modified xsi:type="dcterms:W3CDTF">2015-06-09T17:11:24Z</dcterms:modified>
</cp:coreProperties>
</file>