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handoutMasterIdLst>
    <p:handoutMasterId r:id="rId20"/>
  </p:handoutMasterIdLst>
  <p:sldIdLst>
    <p:sldId id="259" r:id="rId2"/>
    <p:sldId id="260" r:id="rId3"/>
    <p:sldId id="261" r:id="rId4"/>
    <p:sldId id="287" r:id="rId5"/>
    <p:sldId id="262" r:id="rId6"/>
    <p:sldId id="274" r:id="rId7"/>
    <p:sldId id="271" r:id="rId8"/>
    <p:sldId id="279" r:id="rId9"/>
    <p:sldId id="280" r:id="rId10"/>
    <p:sldId id="281" r:id="rId11"/>
    <p:sldId id="282" r:id="rId12"/>
    <p:sldId id="284" r:id="rId13"/>
    <p:sldId id="285" r:id="rId14"/>
    <p:sldId id="283" r:id="rId15"/>
    <p:sldId id="286" r:id="rId16"/>
    <p:sldId id="278" r:id="rId17"/>
    <p:sldId id="273" r:id="rId18"/>
  </p:sldIdLst>
  <p:sldSz cx="9144000" cy="6858000" type="overhead"/>
  <p:notesSz cx="7300913" cy="9586913"/>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0000"/>
    <a:srgbClr val="008000"/>
    <a:srgbClr val="FFE4B5"/>
    <a:srgbClr val="FFDEAD"/>
    <a:srgbClr val="0000CC"/>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744" autoAdjust="0"/>
    <p:restoredTop sz="86465" autoAdjust="0"/>
  </p:normalViewPr>
  <p:slideViewPr>
    <p:cSldViewPr>
      <p:cViewPr varScale="1">
        <p:scale>
          <a:sx n="85" d="100"/>
          <a:sy n="85" d="100"/>
        </p:scale>
        <p:origin x="-115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26" y="1440"/>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dirty="0"/>
            </a:lvl1pPr>
          </a:lstStyle>
          <a:p>
            <a:pPr>
              <a:defRPr/>
            </a:pPr>
            <a:endParaRPr lang="en-US"/>
          </a:p>
        </p:txBody>
      </p:sp>
      <p:sp>
        <p:nvSpPr>
          <p:cNvPr id="26627" name="Rectangle 3"/>
          <p:cNvSpPr>
            <a:spLocks noGrp="1" noChangeArrowheads="1"/>
          </p:cNvSpPr>
          <p:nvPr>
            <p:ph type="dt" sz="quarter" idx="1"/>
          </p:nvPr>
        </p:nvSpPr>
        <p:spPr bwMode="auto">
          <a:xfrm>
            <a:off x="4119563" y="0"/>
            <a:ext cx="319246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dirty="0"/>
            </a:lvl1pPr>
          </a:lstStyle>
          <a:p>
            <a:pPr>
              <a:defRPr/>
            </a:pPr>
            <a:r>
              <a:rPr lang="en-US"/>
              <a:t>©William D </a:t>
            </a:r>
            <a:r>
              <a:rPr lang="en-US" err="1" smtClean="0"/>
              <a:t>McQuain</a:t>
            </a:r>
            <a:r>
              <a:rPr lang="en-US"/>
              <a:t> </a:t>
            </a:r>
            <a:r>
              <a:rPr lang="en-US" smtClean="0"/>
              <a:t>2005-2012</a:t>
            </a:r>
            <a:endParaRPr lang="en-US"/>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vl1pPr>
          </a:lstStyle>
          <a:p>
            <a:pPr>
              <a:defRPr/>
            </a:pPr>
            <a:fld id="{17562BD1-0768-4949-A0CF-3E03A45A11F9}" type="slidenum">
              <a:rPr lang="en-US"/>
              <a:pPr>
                <a:defRPr/>
              </a:pPr>
              <a:t>‹#›</a:t>
            </a:fld>
            <a:endParaRPr lang="en-US"/>
          </a:p>
        </p:txBody>
      </p:sp>
    </p:spTree>
    <p:extLst>
      <p:ext uri="{BB962C8B-B14F-4D97-AF65-F5344CB8AC3E}">
        <p14:creationId xmlns:p14="http://schemas.microsoft.com/office/powerpoint/2010/main" val="3711150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t" anchorCtr="0" compatLnSpc="1">
            <a:prstTxWarp prst="textNoShape">
              <a:avLst/>
            </a:prstTxWarp>
          </a:bodyPr>
          <a:lstStyle>
            <a:lvl1pPr algn="l"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19460"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b" anchorCtr="0" compatLnSpc="1">
            <a:prstTxWarp prst="textNoShape">
              <a:avLst/>
            </a:prstTxWarp>
          </a:bodyPr>
          <a:lstStyle>
            <a:lvl1pPr algn="l"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E1813FF1-B685-43C2-9786-5E2F109CD42D}" type="slidenum">
              <a:rPr lang="en-US" altLang="en-US"/>
              <a:pPr>
                <a:defRPr/>
              </a:pPr>
              <a:t>‹#›</a:t>
            </a:fld>
            <a:endParaRPr lang="en-US" altLang="en-US"/>
          </a:p>
        </p:txBody>
      </p:sp>
    </p:spTree>
    <p:extLst>
      <p:ext uri="{BB962C8B-B14F-4D97-AF65-F5344CB8AC3E}">
        <p14:creationId xmlns:p14="http://schemas.microsoft.com/office/powerpoint/2010/main" val="79906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C1D8F07-0249-44E6-A8EC-F8F2A3263D4B}" type="slidenum">
              <a:rPr lang="en-US" altLang="en-US" sz="1000" smtClean="0"/>
              <a:pPr/>
              <a:t>3</a:t>
            </a:fld>
            <a:endParaRPr lang="en-US" altLang="en-US" sz="1000" smtClean="0"/>
          </a:p>
        </p:txBody>
      </p:sp>
      <p:sp>
        <p:nvSpPr>
          <p:cNvPr id="20483"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0484"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D5573DC-6573-4EE0-9418-06ADC880B181}" type="slidenum">
              <a:rPr lang="en-US" altLang="en-US" sz="1000" smtClean="0"/>
              <a:pPr/>
              <a:t>13</a:t>
            </a:fld>
            <a:endParaRPr lang="en-US" altLang="en-US" sz="1000" smtClean="0"/>
          </a:p>
        </p:txBody>
      </p:sp>
      <p:sp>
        <p:nvSpPr>
          <p:cNvPr id="29699"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9700"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FBE2B546-9ADE-47C2-8FDE-3ECC2923C8DC}" type="slidenum">
              <a:rPr lang="en-US" altLang="en-US" sz="1000" smtClean="0"/>
              <a:pPr/>
              <a:t>14</a:t>
            </a:fld>
            <a:endParaRPr lang="en-US" altLang="en-US" sz="1000" smtClean="0"/>
          </a:p>
        </p:txBody>
      </p:sp>
      <p:sp>
        <p:nvSpPr>
          <p:cNvPr id="30723"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30724"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E10AA99-C127-4502-923A-C294AA0FC1AF}" type="slidenum">
              <a:rPr lang="en-US" altLang="en-US" sz="1000" smtClean="0"/>
              <a:pPr/>
              <a:t>15</a:t>
            </a:fld>
            <a:endParaRPr lang="en-US" altLang="en-US" sz="1000" smtClean="0"/>
          </a:p>
        </p:txBody>
      </p:sp>
      <p:sp>
        <p:nvSpPr>
          <p:cNvPr id="31747"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31748"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419465E8-D519-4F34-9DE8-C1629714229A}" type="slidenum">
              <a:rPr lang="en-US" altLang="en-US" sz="1000" smtClean="0"/>
              <a:pPr/>
              <a:t>16</a:t>
            </a:fld>
            <a:endParaRPr lang="en-US" altLang="en-US" sz="1000" smtClean="0"/>
          </a:p>
        </p:txBody>
      </p:sp>
      <p:sp>
        <p:nvSpPr>
          <p:cNvPr id="32771"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32772"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BAD84F7B-1D08-4446-A31A-5427443407AA}" type="slidenum">
              <a:rPr lang="en-US" altLang="en-US" sz="1000" smtClean="0"/>
              <a:pPr/>
              <a:t>17</a:t>
            </a:fld>
            <a:endParaRPr lang="en-US" altLang="en-US" sz="1000" smtClean="0"/>
          </a:p>
        </p:txBody>
      </p:sp>
      <p:sp>
        <p:nvSpPr>
          <p:cNvPr id="33795"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33796"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BCC59039-FF25-441A-9262-BAE02B2AB581}" type="slidenum">
              <a:rPr lang="en-US" altLang="en-US" sz="1000" smtClean="0"/>
              <a:pPr/>
              <a:t>5</a:t>
            </a:fld>
            <a:endParaRPr lang="en-US" altLang="en-US" sz="1000" smtClean="0"/>
          </a:p>
        </p:txBody>
      </p:sp>
      <p:sp>
        <p:nvSpPr>
          <p:cNvPr id="21507" name="Rectangle 2"/>
          <p:cNvSpPr>
            <a:spLocks noGrp="1" noChangeArrowheads="1"/>
          </p:cNvSpPr>
          <p:nvPr>
            <p:ph type="body" idx="1"/>
          </p:nvPr>
        </p:nvSpPr>
        <p:spPr>
          <a:xfrm>
            <a:off x="122238" y="706438"/>
            <a:ext cx="4014787" cy="8240712"/>
          </a:xfrm>
          <a:noFill/>
        </p:spPr>
        <p:txBody>
          <a:bodyPr lIns="97167" tIns="48583" rIns="97167" bIns="48583"/>
          <a:lstStyle/>
          <a:p>
            <a:r>
              <a:rPr lang="en-US" altLang="en-US" smtClean="0"/>
              <a:t>True story:</a:t>
            </a:r>
          </a:p>
          <a:p>
            <a:endParaRPr lang="en-US" altLang="en-US" smtClean="0"/>
          </a:p>
          <a:p>
            <a:pPr lvl="1"/>
            <a:r>
              <a:rPr lang="en-US" altLang="en-US" smtClean="0"/>
              <a:t>A student in CS 1044 a few years ago wrote a program that used a char array to hold some character data.  He got careless with the array index and ran it WAY out of bounds while storing chars into the array.  </a:t>
            </a:r>
          </a:p>
          <a:p>
            <a:pPr lvl="1"/>
            <a:endParaRPr lang="en-US" altLang="en-US" smtClean="0"/>
          </a:p>
          <a:p>
            <a:pPr lvl="1"/>
            <a:r>
              <a:rPr lang="en-US" altLang="en-US" smtClean="0"/>
              <a:t>When he ran the program under Win 95, it renamed the icons on his desktop (and went on to produce correct output).  Win 95 was blissfully unaware that the program had overwritten the space it used to store those icon labels.</a:t>
            </a:r>
          </a:p>
          <a:p>
            <a:pPr lvl="1"/>
            <a:endParaRPr lang="en-US" altLang="en-US" smtClean="0"/>
          </a:p>
          <a:p>
            <a:pPr lvl="1"/>
            <a:r>
              <a:rPr lang="en-US" altLang="en-US" smtClean="0"/>
              <a:t>When we ran the program under Win NT, the OS suspended the program on an access violation before it could do any damage.</a:t>
            </a:r>
          </a:p>
          <a:p>
            <a:endParaRPr lang="en-US" altLang="en-US" smtClean="0"/>
          </a:p>
          <a:p>
            <a:r>
              <a:rPr lang="en-US" altLang="en-US" smtClean="0"/>
              <a:t>This sort of error is pernicious.  The results can be non-deterministic if out-of-bounds values are used rather than written.  In cases like that, we have seen programs operate correctly under Win 9x, and even under NT or 2000 in the labs but NOT operate correctly on the Curator server.  That's a particularly nasty scenario for the student, since s/he can't replicate the behavior.</a:t>
            </a:r>
          </a:p>
        </p:txBody>
      </p:sp>
      <p:sp>
        <p:nvSpPr>
          <p:cNvPr id="21508"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D98D706E-077C-4C16-A443-DEC09CE2AD56}" type="slidenum">
              <a:rPr lang="en-US" altLang="en-US" sz="1000" smtClean="0"/>
              <a:pPr/>
              <a:t>6</a:t>
            </a:fld>
            <a:endParaRPr lang="en-US" altLang="en-US" sz="1000" smtClean="0"/>
          </a:p>
        </p:txBody>
      </p:sp>
      <p:sp>
        <p:nvSpPr>
          <p:cNvPr id="22531"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2532"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82E65617-C238-4DDF-BF7C-9982BC3F3007}" type="slidenum">
              <a:rPr lang="en-US" altLang="en-US" sz="1000" smtClean="0"/>
              <a:pPr/>
              <a:t>7</a:t>
            </a:fld>
            <a:endParaRPr lang="en-US" altLang="en-US" sz="1000" smtClean="0"/>
          </a:p>
        </p:txBody>
      </p:sp>
      <p:sp>
        <p:nvSpPr>
          <p:cNvPr id="23555"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3556"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C5524EF5-408A-461B-8EFE-CD2AF7D4E844}" type="slidenum">
              <a:rPr lang="en-US" altLang="en-US" sz="1000" smtClean="0"/>
              <a:pPr/>
              <a:t>8</a:t>
            </a:fld>
            <a:endParaRPr lang="en-US" altLang="en-US" sz="1000" smtClean="0"/>
          </a:p>
        </p:txBody>
      </p:sp>
      <p:sp>
        <p:nvSpPr>
          <p:cNvPr id="24579"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4580"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D8EDD241-0A9B-4F3A-90C6-A9DCA46D8723}" type="slidenum">
              <a:rPr lang="en-US" altLang="en-US" sz="1000" smtClean="0"/>
              <a:pPr/>
              <a:t>9</a:t>
            </a:fld>
            <a:endParaRPr lang="en-US" altLang="en-US" sz="1000" smtClean="0"/>
          </a:p>
        </p:txBody>
      </p:sp>
      <p:sp>
        <p:nvSpPr>
          <p:cNvPr id="25603"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5604"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E56127ED-334F-4606-AA2E-D3745FACF9A2}" type="slidenum">
              <a:rPr lang="en-US" altLang="en-US" sz="1000" smtClean="0"/>
              <a:pPr/>
              <a:t>10</a:t>
            </a:fld>
            <a:endParaRPr lang="en-US" altLang="en-US" sz="1000" smtClean="0"/>
          </a:p>
        </p:txBody>
      </p:sp>
      <p:sp>
        <p:nvSpPr>
          <p:cNvPr id="26627"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6628"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1EAB2FB3-419E-4E8A-9572-1A830E3A144D}" type="slidenum">
              <a:rPr lang="en-US" altLang="en-US" sz="1000" smtClean="0"/>
              <a:pPr/>
              <a:t>11</a:t>
            </a:fld>
            <a:endParaRPr lang="en-US" altLang="en-US" sz="1000" smtClean="0"/>
          </a:p>
        </p:txBody>
      </p:sp>
      <p:sp>
        <p:nvSpPr>
          <p:cNvPr id="27651"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7652"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9C696E3-7999-4187-ABF6-0128D99B923F}" type="slidenum">
              <a:rPr lang="en-US" altLang="en-US" sz="1000" smtClean="0"/>
              <a:pPr/>
              <a:t>12</a:t>
            </a:fld>
            <a:endParaRPr lang="en-US" altLang="en-US" sz="1000" smtClean="0"/>
          </a:p>
        </p:txBody>
      </p:sp>
      <p:sp>
        <p:nvSpPr>
          <p:cNvPr id="28675"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8676"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0"/>
          <p:cNvSpPr>
            <a:spLocks noChangeArrowheads="1"/>
          </p:cNvSpPr>
          <p:nvPr userDrawn="1"/>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7" name="Text Box 21"/>
          <p:cNvSpPr txBox="1">
            <a:spLocks noChangeArrowheads="1"/>
          </p:cNvSpPr>
          <p:nvPr userDrawn="1"/>
        </p:nvSpPr>
        <p:spPr bwMode="auto">
          <a:xfrm>
            <a:off x="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8" name="Text Box 22"/>
          <p:cNvSpPr txBox="1">
            <a:spLocks noChangeArrowheads="1"/>
          </p:cNvSpPr>
          <p:nvPr userDrawn="1"/>
        </p:nvSpPr>
        <p:spPr bwMode="auto">
          <a:xfrm>
            <a:off x="7162800" y="6553200"/>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©2005-2015 McQuain</a:t>
            </a:r>
          </a:p>
        </p:txBody>
      </p:sp>
    </p:spTree>
    <p:extLst>
      <p:ext uri="{BB962C8B-B14F-4D97-AF65-F5344CB8AC3E}">
        <p14:creationId xmlns:p14="http://schemas.microsoft.com/office/powerpoint/2010/main" val="415206628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6186 w 5269"/>
                <a:gd name="T1" fmla="*/ 0 h 2977"/>
                <a:gd name="T2" fmla="*/ 0 w 5269"/>
                <a:gd name="T3" fmla="*/ 0 h 2977"/>
                <a:gd name="T4" fmla="*/ 0 w 5269"/>
                <a:gd name="T5" fmla="*/ 10883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6"/>
            <p:cNvSpPr>
              <a:spLocks/>
            </p:cNvSpPr>
            <p:nvPr/>
          </p:nvSpPr>
          <p:spPr bwMode="auto">
            <a:xfrm>
              <a:off x="252" y="384"/>
              <a:ext cx="5412" cy="3695"/>
            </a:xfrm>
            <a:custGeom>
              <a:avLst/>
              <a:gdLst>
                <a:gd name="T0" fmla="*/ 6186 w 5269"/>
                <a:gd name="T1" fmla="*/ 0 h 2977"/>
                <a:gd name="T2" fmla="*/ 6186 w 5269"/>
                <a:gd name="T3" fmla="*/ 10883 h 2977"/>
                <a:gd name="T4" fmla="*/ 0 w 5269"/>
                <a:gd name="T5" fmla="*/ 10883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31"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ffectLst/>
            <a:extLs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99 w 193"/>
                <a:gd name="T1" fmla="*/ 0 h 721"/>
                <a:gd name="T2" fmla="*/ 0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ffectLst/>
            <a:extLst>
              <a:ext uri="{91240B29-F687-4F45-9708-019B960494DF}">
                <a14:hiddenLine xmlns:a14="http://schemas.microsoft.com/office/drawing/2010/main" w="12700" cap="rnd" cmpd="sng">
                  <a:solidFill>
                    <a:srgbClr val="FF66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1" name="Freeform 27"/>
            <p:cNvSpPr>
              <a:spLocks/>
            </p:cNvSpPr>
            <p:nvPr/>
          </p:nvSpPr>
          <p:spPr bwMode="auto">
            <a:xfrm>
              <a:off x="25" y="102"/>
              <a:ext cx="173" cy="201"/>
            </a:xfrm>
            <a:custGeom>
              <a:avLst/>
              <a:gdLst>
                <a:gd name="T0" fmla="*/ 99 w 193"/>
                <a:gd name="T1" fmla="*/ 0 h 721"/>
                <a:gd name="T2" fmla="*/ 99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ffectLst/>
            <a:extLst>
              <a:ext uri="{91240B29-F687-4F45-9708-019B960494DF}">
                <a14:hiddenLine xmlns:a14="http://schemas.microsoft.com/office/drawing/2010/main" w="12700" cap="rnd" cmpd="sng">
                  <a:solidFill>
                    <a:srgbClr val="FF66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32"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0 w 193"/>
                <a:gd name="T1" fmla="*/ 0 h 721"/>
                <a:gd name="T2" fmla="*/ 0 w 193"/>
                <a:gd name="T3" fmla="*/ 0 h 721"/>
                <a:gd name="T4" fmla="*/ 0 w 193"/>
                <a:gd name="T5" fmla="*/ 1319311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w="12700" cap="rnd" cmpd="sng">
              <a:solidFill>
                <a:srgbClr val="8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0 w 193"/>
                <a:gd name="T1" fmla="*/ 0 h 721"/>
                <a:gd name="T2" fmla="*/ 0 w 193"/>
                <a:gd name="T3" fmla="*/ 13193117 h 721"/>
                <a:gd name="T4" fmla="*/ 0 w 193"/>
                <a:gd name="T5" fmla="*/ 1319311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w="12700" cap="rnd" cmpd="sng">
              <a:solidFill>
                <a:srgbClr val="8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33" name="Rectangle 48"/>
          <p:cNvSpPr>
            <a:spLocks noChangeArrowheads="1"/>
          </p:cNvSpPr>
          <p:nvPr/>
        </p:nvSpPr>
        <p:spPr bwMode="auto">
          <a:xfrm>
            <a:off x="7113588" y="199266"/>
            <a:ext cx="1379537"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7" rIns="92075" bIns="46037">
            <a:spAutoFit/>
          </a:bodyPr>
          <a:lstStyle/>
          <a:p>
            <a:pPr algn="l"/>
            <a:r>
              <a:rPr lang="en-US" altLang="en-US" sz="1800" dirty="0">
                <a:latin typeface="Helvetica" pitchFamily="34" charset="0"/>
              </a:rPr>
              <a:t>Arrays in C</a:t>
            </a:r>
            <a:endParaRPr lang="en-US" altLang="en-US" sz="1800" b="1" dirty="0">
              <a:latin typeface="Helvetica" pitchFamily="34" charset="0"/>
            </a:endParaRPr>
          </a:p>
        </p:txBody>
      </p:sp>
      <p:sp>
        <p:nvSpPr>
          <p:cNvPr id="1035" name="Text Box 59"/>
          <p:cNvSpPr txBox="1">
            <a:spLocks noChangeArrowheads="1"/>
          </p:cNvSpPr>
          <p:nvPr userDrawn="1"/>
        </p:nvSpPr>
        <p:spPr bwMode="auto">
          <a:xfrm>
            <a:off x="8305800" y="152400"/>
            <a:ext cx="609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fld id="{223D051D-88A1-41B2-8E77-BE9E21155CED}" type="slidenum">
              <a:rPr lang="en-US" sz="2000" smtClean="0">
                <a:latin typeface="Arial" charset="0"/>
              </a:rPr>
              <a:pPr>
                <a:spcBef>
                  <a:spcPct val="50000"/>
                </a:spcBef>
                <a:defRPr/>
              </a:pPr>
              <a:t>‹#›</a:t>
            </a:fld>
            <a:endParaRPr lang="en-US" sz="2000" smtClean="0">
              <a:latin typeface="Arial" charset="0"/>
            </a:endParaRPr>
          </a:p>
        </p:txBody>
      </p:sp>
    </p:spTree>
  </p:cSld>
  <p:clrMap bg1="lt1" tx1="dk1" bg2="lt2" tx2="dk2" accent1="accent1" accent2="accent2" accent3="accent3" accent4="accent4" accent5="accent5" accent6="accent6" hlink="hlink" folHlink="folHlink"/>
  <p:sldLayoutIdLst>
    <p:sldLayoutId id="2147483722" r:id="rId1"/>
  </p:sldLayoutIdLst>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Declaration of Statically-Allocated Arrays </a:t>
            </a:r>
          </a:p>
        </p:txBody>
      </p:sp>
      <p:sp>
        <p:nvSpPr>
          <p:cNvPr id="3077" name="Text Box 3"/>
          <p:cNvSpPr txBox="1">
            <a:spLocks noChangeArrowheads="1"/>
          </p:cNvSpPr>
          <p:nvPr/>
        </p:nvSpPr>
        <p:spPr bwMode="auto">
          <a:xfrm>
            <a:off x="457200" y="685800"/>
            <a:ext cx="845820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In C, an array is simply a fixed-sized aggregation of a list of cells, each of which can hold a single values (objects).</a:t>
            </a:r>
          </a:p>
          <a:p>
            <a:pPr algn="l">
              <a:spcBef>
                <a:spcPct val="50000"/>
              </a:spcBef>
            </a:pPr>
            <a:r>
              <a:rPr lang="en-US" sz="1800"/>
              <a:t>The number of cells in an array is called its </a:t>
            </a:r>
            <a:r>
              <a:rPr lang="en-US" sz="1800" i="1"/>
              <a:t>dimension</a:t>
            </a:r>
            <a:r>
              <a:rPr lang="en-US" sz="1800"/>
              <a:t>.</a:t>
            </a:r>
          </a:p>
          <a:p>
            <a:pPr algn="l">
              <a:spcBef>
                <a:spcPct val="50000"/>
              </a:spcBef>
            </a:pPr>
            <a:r>
              <a:rPr lang="en-US" sz="1800"/>
              <a:t>The number of values that are actually stored in an array is called its </a:t>
            </a:r>
            <a:r>
              <a:rPr lang="en-US" sz="1800" i="1"/>
              <a:t>usage</a:t>
            </a:r>
            <a:r>
              <a:rPr lang="en-US" sz="1800"/>
              <a:t>.</a:t>
            </a:r>
          </a:p>
        </p:txBody>
      </p:sp>
      <p:sp>
        <p:nvSpPr>
          <p:cNvPr id="3078" name="Rectangle 4"/>
          <p:cNvSpPr>
            <a:spLocks noChangeArrowheads="1"/>
          </p:cNvSpPr>
          <p:nvPr/>
        </p:nvSpPr>
        <p:spPr bwMode="auto">
          <a:xfrm>
            <a:off x="1758950" y="2271713"/>
            <a:ext cx="7004050" cy="27463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6625" rIns="18795" bIns="26625">
            <a:spAutoFit/>
          </a:bodyPr>
          <a:lstStyle/>
          <a:p>
            <a:pPr algn="l" defTabSz="901700">
              <a:lnSpc>
                <a:spcPts val="2075"/>
              </a:lnSpc>
              <a:tabLst>
                <a:tab pos="450850" algn="l"/>
                <a:tab pos="901700" algn="l"/>
                <a:tab pos="1352550" algn="l"/>
              </a:tabLst>
            </a:pPr>
            <a:r>
              <a:rPr lang="en-US" altLang="en-US" sz="1400" dirty="0">
                <a:solidFill>
                  <a:srgbClr val="0033CC"/>
                </a:solidFill>
                <a:latin typeface="Courier New" pitchFamily="49" charset="0"/>
              </a:rPr>
              <a:t>#define</a:t>
            </a:r>
            <a:r>
              <a:rPr lang="en-US" altLang="en-US" sz="1400" dirty="0">
                <a:solidFill>
                  <a:srgbClr val="000000"/>
                </a:solidFill>
                <a:latin typeface="Courier New" pitchFamily="49" charset="0"/>
              </a:rPr>
              <a:t> BUFFERSIZE 256</a:t>
            </a:r>
          </a:p>
          <a:p>
            <a:pPr algn="l" defTabSz="901700">
              <a:lnSpc>
                <a:spcPts val="2075"/>
              </a:lnSpc>
              <a:tabLst>
                <a:tab pos="450850" algn="l"/>
                <a:tab pos="901700" algn="l"/>
                <a:tab pos="1352550" algn="l"/>
              </a:tabLst>
            </a:pPr>
            <a:r>
              <a:rPr lang="en-US" altLang="en-US" sz="1400" dirty="0" err="1" smtClean="0">
                <a:solidFill>
                  <a:srgbClr val="0033CC"/>
                </a:solidFill>
                <a:latin typeface="Courier New" pitchFamily="49" charset="0"/>
              </a:rPr>
              <a:t>const</a:t>
            </a:r>
            <a:r>
              <a:rPr lang="en-US" altLang="en-US" sz="1400" dirty="0" smtClean="0">
                <a:solidFill>
                  <a:srgbClr val="0033CC"/>
                </a:solidFill>
                <a:latin typeface="Courier New" pitchFamily="49" charset="0"/>
              </a:rPr>
              <a:t> </a:t>
            </a:r>
            <a:r>
              <a:rPr lang="en-US" altLang="en-US" sz="1400" dirty="0" err="1" smtClean="0">
                <a:solidFill>
                  <a:srgbClr val="0033CC"/>
                </a:solidFill>
                <a:latin typeface="Courier New" pitchFamily="49" charset="0"/>
              </a:rPr>
              <a:t>int</a:t>
            </a:r>
            <a:r>
              <a:rPr lang="en-US" altLang="en-US" sz="1400" dirty="0" smtClean="0">
                <a:solidFill>
                  <a:srgbClr val="000000"/>
                </a:solidFill>
                <a:latin typeface="Courier New" pitchFamily="49" charset="0"/>
              </a:rPr>
              <a:t> </a:t>
            </a:r>
            <a:r>
              <a:rPr lang="en-US" altLang="en-US" sz="1400" dirty="0">
                <a:solidFill>
                  <a:srgbClr val="000000"/>
                </a:solidFill>
                <a:latin typeface="Courier New" pitchFamily="49" charset="0"/>
              </a:rPr>
              <a:t>DICESUMS </a:t>
            </a:r>
            <a:r>
              <a:rPr lang="en-US" altLang="en-US" sz="1400" dirty="0" smtClean="0">
                <a:solidFill>
                  <a:srgbClr val="000000"/>
                </a:solidFill>
                <a:latin typeface="Courier New" pitchFamily="49" charset="0"/>
              </a:rPr>
              <a:t>= 11;</a:t>
            </a:r>
            <a:endParaRPr lang="en-US" altLang="en-US" sz="1400" dirty="0">
              <a:solidFill>
                <a:srgbClr val="000000"/>
              </a:solidFill>
              <a:latin typeface="Courier New" pitchFamily="49" charset="0"/>
            </a:endParaRPr>
          </a:p>
          <a:p>
            <a:pPr algn="l" defTabSz="901700">
              <a:lnSpc>
                <a:spcPts val="2075"/>
              </a:lnSpc>
              <a:tabLst>
                <a:tab pos="450850" algn="l"/>
                <a:tab pos="901700" algn="l"/>
                <a:tab pos="1352550" algn="l"/>
              </a:tabLst>
            </a:pPr>
            <a:endParaRPr lang="en-US" altLang="en-US" sz="1400" dirty="0">
              <a:solidFill>
                <a:srgbClr val="000000"/>
              </a:solidFill>
              <a:latin typeface="Courier New" pitchFamily="49" charset="0"/>
            </a:endParaRPr>
          </a:p>
          <a:p>
            <a:pPr algn="l" defTabSz="901700">
              <a:lnSpc>
                <a:spcPts val="2075"/>
              </a:lnSpc>
              <a:tabLst>
                <a:tab pos="450850" algn="l"/>
                <a:tab pos="901700" algn="l"/>
                <a:tab pos="1352550" algn="l"/>
              </a:tabLst>
            </a:pPr>
            <a:r>
              <a:rPr lang="en-US" altLang="en-US" sz="1400" dirty="0">
                <a:solidFill>
                  <a:srgbClr val="0000CC"/>
                </a:solidFill>
                <a:latin typeface="Courier New" pitchFamily="49" charset="0"/>
              </a:rPr>
              <a:t>double</a:t>
            </a:r>
            <a:r>
              <a:rPr lang="en-US" altLang="en-US" sz="1400" dirty="0">
                <a:solidFill>
                  <a:srgbClr val="000000"/>
                </a:solidFill>
                <a:latin typeface="Courier New" pitchFamily="49" charset="0"/>
              </a:rPr>
              <a:t> X[1000];                </a:t>
            </a:r>
            <a:r>
              <a:rPr lang="en-US" altLang="en-US" sz="1400" dirty="0">
                <a:solidFill>
                  <a:srgbClr val="008000"/>
                </a:solidFill>
                <a:latin typeface="Courier New" pitchFamily="49" charset="0"/>
              </a:rPr>
              <a:t>// literal constant dimension</a:t>
            </a:r>
          </a:p>
          <a:p>
            <a:pPr algn="l" defTabSz="901700">
              <a:lnSpc>
                <a:spcPts val="2075"/>
              </a:lnSpc>
              <a:tabLst>
                <a:tab pos="450850" algn="l"/>
                <a:tab pos="901700" algn="l"/>
                <a:tab pos="1352550" algn="l"/>
              </a:tabLst>
            </a:pPr>
            <a:r>
              <a:rPr lang="en-US" altLang="en-US" sz="1400" dirty="0">
                <a:solidFill>
                  <a:srgbClr val="0033CC"/>
                </a:solidFill>
                <a:latin typeface="Courier New" pitchFamily="49" charset="0"/>
              </a:rPr>
              <a:t>char</a:t>
            </a:r>
            <a:r>
              <a:rPr lang="en-US" altLang="en-US" sz="1400" dirty="0">
                <a:solidFill>
                  <a:srgbClr val="000000"/>
                </a:solidFill>
                <a:latin typeface="Courier New" pitchFamily="49" charset="0"/>
              </a:rPr>
              <a:t>   Buffer[BUFFERSIZE];     </a:t>
            </a:r>
            <a:r>
              <a:rPr lang="en-US" altLang="en-US" sz="1400" dirty="0">
                <a:solidFill>
                  <a:srgbClr val="008000"/>
                </a:solidFill>
                <a:latin typeface="Courier New" pitchFamily="49" charset="0"/>
              </a:rPr>
              <a:t>// </a:t>
            </a:r>
            <a:r>
              <a:rPr lang="en-US" altLang="en-US" sz="1400" dirty="0" err="1">
                <a:solidFill>
                  <a:srgbClr val="008000"/>
                </a:solidFill>
                <a:latin typeface="Courier New" pitchFamily="49" charset="0"/>
              </a:rPr>
              <a:t>define'd</a:t>
            </a:r>
            <a:r>
              <a:rPr lang="en-US" altLang="en-US" sz="1400" dirty="0">
                <a:solidFill>
                  <a:srgbClr val="008000"/>
                </a:solidFill>
                <a:latin typeface="Courier New" pitchFamily="49" charset="0"/>
              </a:rPr>
              <a:t> constant dimension</a:t>
            </a:r>
          </a:p>
          <a:p>
            <a:pPr algn="l" defTabSz="901700">
              <a:lnSpc>
                <a:spcPts val="2075"/>
              </a:lnSpc>
              <a:tabLst>
                <a:tab pos="450850" algn="l"/>
                <a:tab pos="901700" algn="l"/>
                <a:tab pos="1352550" algn="l"/>
              </a:tabLst>
            </a:pPr>
            <a:r>
              <a:rPr lang="en-US" altLang="en-US" sz="1400" dirty="0" err="1">
                <a:solidFill>
                  <a:srgbClr val="0033CC"/>
                </a:solidFill>
                <a:latin typeface="Courier New" pitchFamily="49" charset="0"/>
              </a:rPr>
              <a:t>int</a:t>
            </a:r>
            <a:r>
              <a:rPr lang="en-US" altLang="en-US" sz="1400" dirty="0">
                <a:solidFill>
                  <a:srgbClr val="000000"/>
                </a:solidFill>
                <a:latin typeface="Courier New" pitchFamily="49" charset="0"/>
              </a:rPr>
              <a:t>    </a:t>
            </a:r>
            <a:r>
              <a:rPr lang="en-US" altLang="en-US" sz="1400" dirty="0" err="1">
                <a:solidFill>
                  <a:srgbClr val="000000"/>
                </a:solidFill>
                <a:latin typeface="Courier New" pitchFamily="49" charset="0"/>
              </a:rPr>
              <a:t>DiceFreq</a:t>
            </a:r>
            <a:r>
              <a:rPr lang="en-US" altLang="en-US" sz="1400" dirty="0">
                <a:solidFill>
                  <a:srgbClr val="000000"/>
                </a:solidFill>
                <a:latin typeface="Courier New" pitchFamily="49" charset="0"/>
              </a:rPr>
              <a:t>[DICESUMS + 1]; </a:t>
            </a:r>
            <a:r>
              <a:rPr lang="en-US" altLang="en-US" sz="1400" dirty="0">
                <a:solidFill>
                  <a:srgbClr val="008000"/>
                </a:solidFill>
                <a:latin typeface="Courier New" pitchFamily="49" charset="0"/>
              </a:rPr>
              <a:t>// constant integer expression,</a:t>
            </a:r>
          </a:p>
          <a:p>
            <a:pPr algn="l" defTabSz="901700">
              <a:lnSpc>
                <a:spcPts val="2075"/>
              </a:lnSpc>
              <a:tabLst>
                <a:tab pos="450850" algn="l"/>
                <a:tab pos="901700" algn="l"/>
                <a:tab pos="1352550" algn="l"/>
              </a:tabLst>
            </a:pPr>
            <a:r>
              <a:rPr lang="en-US" altLang="en-US" sz="1400" dirty="0">
                <a:solidFill>
                  <a:srgbClr val="000000"/>
                </a:solidFill>
                <a:latin typeface="Courier New" pitchFamily="49" charset="0"/>
              </a:rPr>
              <a:t>                               </a:t>
            </a:r>
            <a:r>
              <a:rPr lang="en-US" altLang="en-US" sz="1400" dirty="0">
                <a:solidFill>
                  <a:srgbClr val="008000"/>
                </a:solidFill>
                <a:latin typeface="Courier New" pitchFamily="49" charset="0"/>
              </a:rPr>
              <a:t>//     used as dimension</a:t>
            </a:r>
          </a:p>
          <a:p>
            <a:pPr algn="l" defTabSz="901700">
              <a:lnSpc>
                <a:spcPts val="2075"/>
              </a:lnSpc>
              <a:tabLst>
                <a:tab pos="450850" algn="l"/>
                <a:tab pos="901700" algn="l"/>
                <a:tab pos="1352550" algn="l"/>
              </a:tabLst>
            </a:pPr>
            <a:r>
              <a:rPr lang="en-US" altLang="en-US" sz="1400" dirty="0" err="1">
                <a:solidFill>
                  <a:srgbClr val="0033CC"/>
                </a:solidFill>
                <a:latin typeface="Courier New" pitchFamily="49" charset="0"/>
              </a:rPr>
              <a:t>int</a:t>
            </a:r>
            <a:r>
              <a:rPr lang="en-US" altLang="en-US" sz="1400" dirty="0">
                <a:solidFill>
                  <a:srgbClr val="000000"/>
                </a:solidFill>
                <a:latin typeface="Courier New" pitchFamily="49" charset="0"/>
              </a:rPr>
              <a:t>    </a:t>
            </a:r>
            <a:r>
              <a:rPr lang="en-US" altLang="en-US" sz="1400" dirty="0" err="1">
                <a:solidFill>
                  <a:srgbClr val="000000"/>
                </a:solidFill>
                <a:latin typeface="Courier New" pitchFamily="49" charset="0"/>
              </a:rPr>
              <a:t>numItems</a:t>
            </a:r>
            <a:r>
              <a:rPr lang="en-US" altLang="en-US" sz="1400" dirty="0">
                <a:solidFill>
                  <a:srgbClr val="000000"/>
                </a:solidFill>
                <a:latin typeface="Courier New" pitchFamily="49" charset="0"/>
              </a:rPr>
              <a:t> = 10000;       </a:t>
            </a:r>
            <a:r>
              <a:rPr lang="en-US" altLang="en-US" sz="1400" dirty="0">
                <a:solidFill>
                  <a:srgbClr val="008000"/>
                </a:solidFill>
                <a:latin typeface="Courier New" pitchFamily="49" charset="0"/>
              </a:rPr>
              <a:t>// integer variable</a:t>
            </a:r>
          </a:p>
          <a:p>
            <a:pPr algn="l" defTabSz="901700">
              <a:lnSpc>
                <a:spcPts val="2075"/>
              </a:lnSpc>
              <a:tabLst>
                <a:tab pos="450850" algn="l"/>
                <a:tab pos="901700" algn="l"/>
                <a:tab pos="1352550" algn="l"/>
              </a:tabLst>
            </a:pPr>
            <a:r>
              <a:rPr lang="en-US" altLang="en-US" sz="1400" dirty="0" err="1">
                <a:solidFill>
                  <a:srgbClr val="000000"/>
                </a:solidFill>
                <a:latin typeface="Courier New" pitchFamily="49" charset="0"/>
              </a:rPr>
              <a:t>int</a:t>
            </a:r>
            <a:r>
              <a:rPr lang="en-US" altLang="en-US" sz="1400" dirty="0">
                <a:solidFill>
                  <a:srgbClr val="000000"/>
                </a:solidFill>
                <a:latin typeface="Courier New" pitchFamily="49" charset="0"/>
              </a:rPr>
              <a:t>    List[</a:t>
            </a:r>
            <a:r>
              <a:rPr lang="en-US" altLang="en-US" sz="1400" dirty="0" err="1">
                <a:solidFill>
                  <a:srgbClr val="000000"/>
                </a:solidFill>
                <a:latin typeface="Courier New" pitchFamily="49" charset="0"/>
              </a:rPr>
              <a:t>numItems</a:t>
            </a:r>
            <a:r>
              <a:rPr lang="en-US" altLang="en-US" sz="1400" dirty="0">
                <a:solidFill>
                  <a:srgbClr val="000000"/>
                </a:solidFill>
                <a:latin typeface="Courier New" pitchFamily="49" charset="0"/>
              </a:rPr>
              <a:t>];         </a:t>
            </a:r>
            <a:r>
              <a:rPr lang="en-US" altLang="en-US" sz="1400" dirty="0">
                <a:solidFill>
                  <a:srgbClr val="008000"/>
                </a:solidFill>
                <a:latin typeface="Courier New" pitchFamily="49" charset="0"/>
              </a:rPr>
              <a:t>// NOT valid - </a:t>
            </a:r>
            <a:r>
              <a:rPr lang="en-US" altLang="en-US" sz="1400" dirty="0" err="1">
                <a:solidFill>
                  <a:srgbClr val="008000"/>
                </a:solidFill>
                <a:latin typeface="Courier New" pitchFamily="49" charset="0"/>
              </a:rPr>
              <a:t>numItems</a:t>
            </a:r>
            <a:r>
              <a:rPr lang="en-US" altLang="en-US" sz="1400" dirty="0">
                <a:solidFill>
                  <a:srgbClr val="008000"/>
                </a:solidFill>
                <a:latin typeface="Courier New" pitchFamily="49" charset="0"/>
              </a:rPr>
              <a:t> is not</a:t>
            </a:r>
            <a:r>
              <a:rPr lang="en-US" altLang="en-US" sz="1400" dirty="0">
                <a:solidFill>
                  <a:srgbClr val="000000"/>
                </a:solidFill>
                <a:latin typeface="Courier New" pitchFamily="49" charset="0"/>
              </a:rPr>
              <a:t> </a:t>
            </a:r>
          </a:p>
          <a:p>
            <a:pPr algn="l" defTabSz="901700">
              <a:lnSpc>
                <a:spcPts val="2075"/>
              </a:lnSpc>
              <a:tabLst>
                <a:tab pos="450850" algn="l"/>
                <a:tab pos="901700" algn="l"/>
                <a:tab pos="1352550" algn="l"/>
              </a:tabLst>
            </a:pPr>
            <a:r>
              <a:rPr lang="en-US" altLang="en-US" sz="1400" dirty="0">
                <a:solidFill>
                  <a:srgbClr val="000000"/>
                </a:solidFill>
                <a:latin typeface="Courier New" pitchFamily="49" charset="0"/>
              </a:rPr>
              <a:t>                               </a:t>
            </a:r>
            <a:r>
              <a:rPr lang="en-US" altLang="en-US" sz="1400" dirty="0">
                <a:solidFill>
                  <a:srgbClr val="008000"/>
                </a:solidFill>
                <a:latin typeface="Courier New" pitchFamily="49" charset="0"/>
              </a:rPr>
              <a:t>//     a constant</a:t>
            </a:r>
          </a:p>
        </p:txBody>
      </p:sp>
      <p:sp>
        <p:nvSpPr>
          <p:cNvPr id="3079" name="Text Box 5"/>
          <p:cNvSpPr txBox="1">
            <a:spLocks noChangeArrowheads="1"/>
          </p:cNvSpPr>
          <p:nvPr/>
        </p:nvSpPr>
        <p:spPr bwMode="auto">
          <a:xfrm>
            <a:off x="457200" y="5118100"/>
            <a:ext cx="8458200"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The dimension must* be a constant expression (known at compile-time).</a:t>
            </a:r>
          </a:p>
          <a:p>
            <a:pPr algn="l">
              <a:spcBef>
                <a:spcPct val="50000"/>
              </a:spcBef>
            </a:pPr>
            <a:r>
              <a:rPr lang="en-US" sz="1800"/>
              <a:t>The dimension and usage are separate values, with no association as far as the language is concerned with the array itself.</a:t>
            </a:r>
          </a:p>
        </p:txBody>
      </p:sp>
      <p:sp>
        <p:nvSpPr>
          <p:cNvPr id="30726" name="Text Box 6"/>
          <p:cNvSpPr txBox="1">
            <a:spLocks noChangeArrowheads="1"/>
          </p:cNvSpPr>
          <p:nvPr/>
        </p:nvSpPr>
        <p:spPr bwMode="auto">
          <a:xfrm>
            <a:off x="7239000" y="6096000"/>
            <a:ext cx="1524000" cy="3079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400" b="1">
                <a:latin typeface="Arial" charset="0"/>
              </a:rPr>
              <a:t>*but see VLAs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linds(horizontal)">
                                      <p:cBhvr>
                                        <p:cTn id="7"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Sorting an Array</a:t>
            </a:r>
          </a:p>
        </p:txBody>
      </p:sp>
      <p:sp>
        <p:nvSpPr>
          <p:cNvPr id="11269" name="Rectangle 3"/>
          <p:cNvSpPr>
            <a:spLocks noChangeArrowheads="1"/>
          </p:cNvSpPr>
          <p:nvPr/>
        </p:nvSpPr>
        <p:spPr bwMode="auto">
          <a:xfrm>
            <a:off x="609600" y="685800"/>
            <a:ext cx="8229600" cy="5716588"/>
          </a:xfrm>
          <a:prstGeom prst="rect">
            <a:avLst/>
          </a:prstGeom>
          <a:solidFill>
            <a:srgbClr val="FFDEAD"/>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600">
                <a:latin typeface="Courier New" pitchFamily="49" charset="0"/>
              </a:rPr>
              <a:t>// Uses insertionsort algorithm to put elements of List[] into</a:t>
            </a:r>
          </a:p>
          <a:p>
            <a:pPr algn="l" defTabSz="901700">
              <a:tabLst>
                <a:tab pos="450850" algn="l"/>
                <a:tab pos="901700" algn="l"/>
                <a:tab pos="1352550" algn="l"/>
              </a:tabLst>
            </a:pPr>
            <a:r>
              <a:rPr lang="en-US" altLang="en-US" sz="1600">
                <a:latin typeface="Courier New" pitchFamily="49" charset="0"/>
              </a:rPr>
              <a:t>// ascending order.</a:t>
            </a:r>
          </a:p>
          <a:p>
            <a:pPr algn="l" defTabSz="901700">
              <a:tabLst>
                <a:tab pos="450850" algn="l"/>
                <a:tab pos="901700" algn="l"/>
                <a:tab pos="1352550" algn="l"/>
              </a:tabLst>
            </a:pPr>
            <a:r>
              <a:rPr lang="en-US" altLang="en-US" sz="1600">
                <a:latin typeface="Courier New" pitchFamily="49" charset="0"/>
              </a:rPr>
              <a:t>//</a:t>
            </a:r>
          </a:p>
          <a:p>
            <a:pPr algn="l" defTabSz="901700">
              <a:tabLst>
                <a:tab pos="450850" algn="l"/>
                <a:tab pos="901700" algn="l"/>
                <a:tab pos="1352550" algn="l"/>
              </a:tabLst>
            </a:pPr>
            <a:r>
              <a:rPr lang="en-US" altLang="en-US" sz="1600">
                <a:latin typeface="Courier New" pitchFamily="49" charset="0"/>
              </a:rPr>
              <a:t>void Sort(int List[], unsigned int Usage) { </a:t>
            </a:r>
          </a:p>
          <a:p>
            <a:pPr algn="l" defTabSz="901700">
              <a:tabLst>
                <a:tab pos="450850" algn="l"/>
                <a:tab pos="901700" algn="l"/>
                <a:tab pos="1352550" algn="l"/>
              </a:tabLst>
            </a:pPr>
            <a:endParaRPr lang="en-US" altLang="en-US" sz="1600">
              <a:latin typeface="Courier New" pitchFamily="49" charset="0"/>
            </a:endParaRPr>
          </a:p>
          <a:p>
            <a:pPr algn="l" defTabSz="901700">
              <a:tabLst>
                <a:tab pos="450850" algn="l"/>
                <a:tab pos="901700" algn="l"/>
                <a:tab pos="1352550" algn="l"/>
              </a:tabLst>
            </a:pPr>
            <a:r>
              <a:rPr lang="en-US" altLang="en-US" sz="1600">
                <a:latin typeface="Courier New" pitchFamily="49" charset="0"/>
              </a:rPr>
              <a:t>   int unsortedFront = 1;</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while ( unsortedFront &lt; Usage ) {</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int currElement = List[unsortedFront];</a:t>
            </a:r>
          </a:p>
          <a:p>
            <a:pPr algn="l" defTabSz="901700">
              <a:tabLst>
                <a:tab pos="450850" algn="l"/>
                <a:tab pos="901700" algn="l"/>
                <a:tab pos="1352550" algn="l"/>
              </a:tabLst>
            </a:pPr>
            <a:r>
              <a:rPr lang="en-US" altLang="en-US" sz="1600">
                <a:latin typeface="Courier New" pitchFamily="49" charset="0"/>
              </a:rPr>
              <a:t>      int probeLocation = unsortedFront;</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while ( probeLocation &gt; 0  &amp;&amp; </a:t>
            </a:r>
          </a:p>
          <a:p>
            <a:pPr algn="l" defTabSz="901700">
              <a:tabLst>
                <a:tab pos="450850" algn="l"/>
                <a:tab pos="901700" algn="l"/>
                <a:tab pos="1352550" algn="l"/>
              </a:tabLst>
            </a:pPr>
            <a:r>
              <a:rPr lang="en-US" altLang="en-US" sz="1600">
                <a:latin typeface="Courier New" pitchFamily="49" charset="0"/>
              </a:rPr>
              <a:t>              List[probeLocation-1] &gt; currElement) {</a:t>
            </a:r>
          </a:p>
          <a:p>
            <a:pPr algn="l" defTabSz="901700">
              <a:tabLst>
                <a:tab pos="450850" algn="l"/>
                <a:tab pos="901700" algn="l"/>
                <a:tab pos="1352550" algn="l"/>
              </a:tabLst>
            </a:pPr>
            <a:endParaRPr lang="en-US" altLang="en-US" sz="1600">
              <a:latin typeface="Courier New" pitchFamily="49" charset="0"/>
            </a:endParaRPr>
          </a:p>
          <a:p>
            <a:pPr algn="l" defTabSz="901700">
              <a:tabLst>
                <a:tab pos="450850" algn="l"/>
                <a:tab pos="901700" algn="l"/>
                <a:tab pos="1352550" algn="l"/>
              </a:tabLst>
            </a:pPr>
            <a:r>
              <a:rPr lang="en-US" altLang="en-US" sz="1600">
                <a:latin typeface="Courier New" pitchFamily="49" charset="0"/>
              </a:rPr>
              <a:t>         List[probeLocation] = List[probeLocation-1];</a:t>
            </a:r>
          </a:p>
          <a:p>
            <a:pPr algn="l" defTabSz="901700">
              <a:tabLst>
                <a:tab pos="450850" algn="l"/>
                <a:tab pos="901700" algn="l"/>
                <a:tab pos="1352550" algn="l"/>
              </a:tabLst>
            </a:pPr>
            <a:r>
              <a:rPr lang="en-US" altLang="en-US" sz="1600">
                <a:latin typeface="Courier New" pitchFamily="49" charset="0"/>
              </a:rPr>
              <a:t>         probeLocation--;</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List[probeLocation] = currElement;</a:t>
            </a:r>
          </a:p>
          <a:p>
            <a:pPr algn="l" defTabSz="901700">
              <a:tabLst>
                <a:tab pos="450850" algn="l"/>
                <a:tab pos="901700" algn="l"/>
                <a:tab pos="1352550" algn="l"/>
              </a:tabLst>
            </a:pPr>
            <a:r>
              <a:rPr lang="en-US" altLang="en-US" sz="1600">
                <a:latin typeface="Courier New" pitchFamily="49" charset="0"/>
              </a:rPr>
              <a:t>      unsortedFront++;</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2293" name="Rectangle 60"/>
          <p:cNvSpPr>
            <a:spLocks noChangeArrowheads="1"/>
          </p:cNvSpPr>
          <p:nvPr/>
        </p:nvSpPr>
        <p:spPr bwMode="auto">
          <a:xfrm>
            <a:off x="457200" y="685800"/>
            <a:ext cx="84582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marL="1027113" indent="-1027113" algn="l">
              <a:spcBef>
                <a:spcPct val="20000"/>
              </a:spcBef>
              <a:buClr>
                <a:schemeClr val="bg2"/>
              </a:buClr>
              <a:buSzPct val="75000"/>
              <a:buFont typeface="Monotype Sorts" pitchFamily="2" charset="2"/>
              <a:buNone/>
            </a:pPr>
            <a:r>
              <a:rPr lang="en-US" altLang="en-US" sz="1800" b="1" i="1"/>
              <a:t>Problem:</a:t>
            </a:r>
            <a:r>
              <a:rPr lang="en-US" altLang="en-US" sz="1800"/>
              <a:t>	take an array of integer values and eliminate all the odd values from the array, leaving only the even values, and keeping them in their original relative order, but leaving no "gaps" within the array</a:t>
            </a:r>
          </a:p>
        </p:txBody>
      </p:sp>
      <p:sp>
        <p:nvSpPr>
          <p:cNvPr id="12294" name="Rectangle 60"/>
          <p:cNvSpPr>
            <a:spLocks noChangeArrowheads="1"/>
          </p:cNvSpPr>
          <p:nvPr/>
        </p:nvSpPr>
        <p:spPr bwMode="auto">
          <a:xfrm>
            <a:off x="457200" y="1804988"/>
            <a:ext cx="845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For example, we would transform the first array below into the second:</a:t>
            </a:r>
          </a:p>
        </p:txBody>
      </p:sp>
      <p:graphicFrame>
        <p:nvGraphicFramePr>
          <p:cNvPr id="2" name="Table 1"/>
          <p:cNvGraphicFramePr>
            <a:graphicFrameLocks noGrp="1"/>
          </p:cNvGraphicFramePr>
          <p:nvPr/>
        </p:nvGraphicFramePr>
        <p:xfrm>
          <a:off x="1524000" y="2447925"/>
          <a:ext cx="6096000" cy="5715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501</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524000" y="3124200"/>
          <a:ext cx="6096000" cy="5715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335" name="Rectangle 60"/>
          <p:cNvSpPr>
            <a:spLocks noChangeArrowheads="1"/>
          </p:cNvSpPr>
          <p:nvPr/>
        </p:nvSpPr>
        <p:spPr bwMode="auto">
          <a:xfrm>
            <a:off x="457200" y="3709988"/>
            <a:ext cx="8458200"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Obviously, the algorithm must report the number of elements in the modified array, since that will likely be smaller than the number of elements in the original array.</a:t>
            </a:r>
          </a:p>
          <a:p>
            <a:pPr algn="l">
              <a:spcBef>
                <a:spcPct val="20000"/>
              </a:spcBef>
              <a:buClr>
                <a:schemeClr val="bg2"/>
              </a:buClr>
              <a:buSzPct val="75000"/>
              <a:buFont typeface="Monotype Sorts" pitchFamily="2" charset="2"/>
              <a:buNone/>
            </a:pPr>
            <a:endParaRPr lang="en-US" altLang="en-US" sz="1800"/>
          </a:p>
          <a:p>
            <a:pPr algn="l">
              <a:spcBef>
                <a:spcPct val="20000"/>
              </a:spcBef>
              <a:buClr>
                <a:schemeClr val="bg2"/>
              </a:buClr>
              <a:buSzPct val="75000"/>
              <a:buFont typeface="Monotype Sorts" pitchFamily="2" charset="2"/>
              <a:buNone/>
            </a:pPr>
            <a:r>
              <a:rPr lang="en-US" altLang="en-US" sz="1800"/>
              <a:t>We also do not want to make use of a second array; that would waste memory and entail too much extra copying of data.</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3317" name="Rectangle 60"/>
          <p:cNvSpPr>
            <a:spLocks noChangeArrowheads="1"/>
          </p:cNvSpPr>
          <p:nvPr/>
        </p:nvSpPr>
        <p:spPr bwMode="auto">
          <a:xfrm>
            <a:off x="457200" y="685800"/>
            <a:ext cx="845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Here's one approach.</a:t>
            </a:r>
          </a:p>
        </p:txBody>
      </p:sp>
      <p:graphicFrame>
        <p:nvGraphicFramePr>
          <p:cNvPr id="2" name="Table 1"/>
          <p:cNvGraphicFramePr>
            <a:graphicFrameLocks noGrp="1"/>
          </p:cNvGraphicFramePr>
          <p:nvPr/>
        </p:nvGraphicFramePr>
        <p:xfrm>
          <a:off x="2514600" y="1219200"/>
          <a:ext cx="6096000" cy="5715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501</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2667000" y="4733925"/>
          <a:ext cx="6096000" cy="5715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358" name="Rectangle 60"/>
          <p:cNvSpPr>
            <a:spLocks noChangeArrowheads="1"/>
          </p:cNvSpPr>
          <p:nvPr/>
        </p:nvSpPr>
        <p:spPr bwMode="auto">
          <a:xfrm>
            <a:off x="457200" y="3201988"/>
            <a:ext cx="4229100" cy="99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If </a:t>
            </a:r>
            <a:r>
              <a:rPr lang="en-US" altLang="en-US" sz="1800">
                <a:latin typeface="Courier New" pitchFamily="49" charset="0"/>
                <a:cs typeface="Courier New" pitchFamily="49" charset="0"/>
              </a:rPr>
              <a:t>Leader</a:t>
            </a:r>
            <a:r>
              <a:rPr lang="en-US" altLang="en-US" sz="1800"/>
              <a:t> points to an even value,</a:t>
            </a:r>
          </a:p>
          <a:p>
            <a:pPr algn="l">
              <a:spcBef>
                <a:spcPct val="20000"/>
              </a:spcBef>
              <a:buClr>
                <a:schemeClr val="bg2"/>
              </a:buClr>
              <a:buSzPct val="75000"/>
              <a:buFont typeface="Monotype Sorts" pitchFamily="2" charset="2"/>
              <a:buNone/>
              <a:tabLst>
                <a:tab pos="463550" algn="l"/>
              </a:tabLst>
            </a:pPr>
            <a:r>
              <a:rPr lang="en-US" altLang="en-US" sz="1800"/>
              <a:t>	copy that value to </a:t>
            </a:r>
            <a:r>
              <a:rPr lang="en-US" altLang="en-US" sz="1800">
                <a:latin typeface="Courier New" pitchFamily="49" charset="0"/>
                <a:cs typeface="Courier New" pitchFamily="49" charset="0"/>
              </a:rPr>
              <a:t>Trailer</a:t>
            </a:r>
            <a:r>
              <a:rPr lang="en-US" altLang="en-US" sz="1800"/>
              <a:t>'s location</a:t>
            </a:r>
          </a:p>
          <a:p>
            <a:pPr algn="l">
              <a:spcBef>
                <a:spcPct val="20000"/>
              </a:spcBef>
              <a:buClr>
                <a:schemeClr val="bg2"/>
              </a:buClr>
              <a:buSzPct val="75000"/>
              <a:buFont typeface="Monotype Sorts" pitchFamily="2" charset="2"/>
              <a:buNone/>
              <a:tabLst>
                <a:tab pos="463550" algn="l"/>
              </a:tabLst>
            </a:pPr>
            <a:r>
              <a:rPr lang="en-US" altLang="en-US" sz="1800"/>
              <a:t>	advance </a:t>
            </a:r>
            <a:r>
              <a:rPr lang="en-US" altLang="en-US" sz="1800">
                <a:latin typeface="Courier New" pitchFamily="49" charset="0"/>
                <a:cs typeface="Courier New" pitchFamily="49" charset="0"/>
              </a:rPr>
              <a:t>Trailer</a:t>
            </a:r>
          </a:p>
        </p:txBody>
      </p:sp>
      <p:sp>
        <p:nvSpPr>
          <p:cNvPr id="13359" name="Rectangle 60"/>
          <p:cNvSpPr>
            <a:spLocks noChangeArrowheads="1"/>
          </p:cNvSpPr>
          <p:nvPr/>
        </p:nvSpPr>
        <p:spPr bwMode="auto">
          <a:xfrm>
            <a:off x="482600" y="2362200"/>
            <a:ext cx="3810000"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Move </a:t>
            </a:r>
            <a:r>
              <a:rPr lang="en-US" altLang="en-US" sz="1800">
                <a:latin typeface="Courier New" pitchFamily="49" charset="0"/>
                <a:cs typeface="Courier New" pitchFamily="49" charset="0"/>
              </a:rPr>
              <a:t>Trailer</a:t>
            </a:r>
            <a:r>
              <a:rPr lang="en-US" altLang="en-US" sz="1800"/>
              <a:t> to the first odd value.</a:t>
            </a:r>
          </a:p>
          <a:p>
            <a:pPr algn="l">
              <a:spcBef>
                <a:spcPct val="20000"/>
              </a:spcBef>
              <a:buClr>
                <a:schemeClr val="bg2"/>
              </a:buClr>
              <a:buSzPct val="75000"/>
              <a:buFont typeface="Monotype Sorts" pitchFamily="2" charset="2"/>
              <a:buNone/>
            </a:pPr>
            <a:r>
              <a:rPr lang="en-US" altLang="en-US" sz="1800"/>
              <a:t>If there isn't one, we are done.</a:t>
            </a:r>
          </a:p>
        </p:txBody>
      </p:sp>
      <p:sp>
        <p:nvSpPr>
          <p:cNvPr id="13360" name="Rectangle 60"/>
          <p:cNvSpPr>
            <a:spLocks noChangeArrowheads="1"/>
          </p:cNvSpPr>
          <p:nvPr/>
        </p:nvSpPr>
        <p:spPr bwMode="auto">
          <a:xfrm>
            <a:off x="4953000" y="2362200"/>
            <a:ext cx="38100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Set </a:t>
            </a:r>
            <a:r>
              <a:rPr lang="en-US" altLang="en-US" sz="1800">
                <a:latin typeface="Courier New" pitchFamily="49" charset="0"/>
                <a:cs typeface="Courier New" pitchFamily="49" charset="0"/>
              </a:rPr>
              <a:t>Leader</a:t>
            </a:r>
            <a:r>
              <a:rPr lang="en-US" altLang="en-US" sz="1800"/>
              <a:t> to the first value after </a:t>
            </a:r>
            <a:r>
              <a:rPr lang="en-US" altLang="en-US" sz="1800">
                <a:latin typeface="Courier New" pitchFamily="49" charset="0"/>
                <a:cs typeface="Courier New" pitchFamily="49" charset="0"/>
              </a:rPr>
              <a:t>Trailer</a:t>
            </a:r>
            <a:r>
              <a:rPr lang="en-US" altLang="en-US" sz="1800"/>
              <a:t>.</a:t>
            </a:r>
          </a:p>
        </p:txBody>
      </p:sp>
      <p:cxnSp>
        <p:nvCxnSpPr>
          <p:cNvPr id="13361" name="Straight Arrow Connector 20"/>
          <p:cNvCxnSpPr>
            <a:cxnSpLocks noChangeShapeType="1"/>
          </p:cNvCxnSpPr>
          <p:nvPr/>
        </p:nvCxnSpPr>
        <p:spPr bwMode="auto">
          <a:xfrm flipV="1">
            <a:off x="1524000" y="1676400"/>
            <a:ext cx="2057400" cy="6858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2" name="Straight Arrow Connector 22"/>
          <p:cNvCxnSpPr>
            <a:cxnSpLocks noChangeShapeType="1"/>
          </p:cNvCxnSpPr>
          <p:nvPr/>
        </p:nvCxnSpPr>
        <p:spPr bwMode="auto">
          <a:xfrm flipH="1" flipV="1">
            <a:off x="4495800" y="1676400"/>
            <a:ext cx="1219200" cy="6858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63" name="Rectangle 60"/>
          <p:cNvSpPr>
            <a:spLocks noChangeArrowheads="1"/>
          </p:cNvSpPr>
          <p:nvPr/>
        </p:nvSpPr>
        <p:spPr bwMode="auto">
          <a:xfrm>
            <a:off x="457200" y="5689600"/>
            <a:ext cx="76200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Whether </a:t>
            </a:r>
            <a:r>
              <a:rPr lang="en-US" altLang="en-US" sz="1800">
                <a:latin typeface="Courier New" pitchFamily="49" charset="0"/>
                <a:cs typeface="Courier New" pitchFamily="49" charset="0"/>
              </a:rPr>
              <a:t>Leader</a:t>
            </a:r>
            <a:r>
              <a:rPr lang="en-US" altLang="en-US" sz="1800"/>
              <a:t> points to an even value or not, step Leader ahead one spot.</a:t>
            </a:r>
            <a:endParaRPr lang="en-US" altLang="en-US" sz="1800">
              <a:latin typeface="Courier New" pitchFamily="49" charset="0"/>
              <a:cs typeface="Courier New" pitchFamily="49" charset="0"/>
            </a:endParaRPr>
          </a:p>
        </p:txBody>
      </p:sp>
      <p:cxnSp>
        <p:nvCxnSpPr>
          <p:cNvPr id="13364" name="Straight Arrow Connector 25"/>
          <p:cNvCxnSpPr>
            <a:cxnSpLocks noChangeShapeType="1"/>
          </p:cNvCxnSpPr>
          <p:nvPr/>
        </p:nvCxnSpPr>
        <p:spPr bwMode="auto">
          <a:xfrm>
            <a:off x="2819400" y="4197350"/>
            <a:ext cx="1676400" cy="45085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5" name="Straight Arrow Connector 27"/>
          <p:cNvCxnSpPr>
            <a:cxnSpLocks noChangeShapeType="1"/>
          </p:cNvCxnSpPr>
          <p:nvPr/>
        </p:nvCxnSpPr>
        <p:spPr bwMode="auto">
          <a:xfrm flipV="1">
            <a:off x="1752600" y="5181600"/>
            <a:ext cx="3581400" cy="5080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graphicFrame>
        <p:nvGraphicFramePr>
          <p:cNvPr id="10" name="Table 9"/>
          <p:cNvGraphicFramePr>
            <a:graphicFrameLocks noGrp="1"/>
          </p:cNvGraphicFramePr>
          <p:nvPr/>
        </p:nvGraphicFramePr>
        <p:xfrm>
          <a:off x="2667000" y="838200"/>
          <a:ext cx="6096000" cy="5715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361" name="Rectangle 60"/>
          <p:cNvSpPr>
            <a:spLocks noChangeArrowheads="1"/>
          </p:cNvSpPr>
          <p:nvPr/>
        </p:nvSpPr>
        <p:spPr bwMode="auto">
          <a:xfrm>
            <a:off x="457200" y="1955800"/>
            <a:ext cx="76200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Whether </a:t>
            </a:r>
            <a:r>
              <a:rPr lang="en-US" altLang="en-US" sz="1800">
                <a:latin typeface="Courier New" pitchFamily="49" charset="0"/>
                <a:cs typeface="Courier New" pitchFamily="49" charset="0"/>
              </a:rPr>
              <a:t>Leader</a:t>
            </a:r>
            <a:r>
              <a:rPr lang="en-US" altLang="en-US" sz="1800"/>
              <a:t> points to an odd value, just step it forward… and again…</a:t>
            </a:r>
            <a:endParaRPr lang="en-US" altLang="en-US" sz="1800">
              <a:latin typeface="Courier New" pitchFamily="49" charset="0"/>
              <a:cs typeface="Courier New" pitchFamily="49" charset="0"/>
            </a:endParaRPr>
          </a:p>
        </p:txBody>
      </p:sp>
      <p:cxnSp>
        <p:nvCxnSpPr>
          <p:cNvPr id="14362" name="Straight Arrow Connector 3"/>
          <p:cNvCxnSpPr>
            <a:cxnSpLocks noChangeShapeType="1"/>
          </p:cNvCxnSpPr>
          <p:nvPr/>
        </p:nvCxnSpPr>
        <p:spPr bwMode="auto">
          <a:xfrm flipV="1">
            <a:off x="1752600" y="1295400"/>
            <a:ext cx="4267200" cy="6604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Table 17"/>
          <p:cNvGraphicFramePr>
            <a:graphicFrameLocks noGrp="1"/>
          </p:cNvGraphicFramePr>
          <p:nvPr/>
        </p:nvGraphicFramePr>
        <p:xfrm>
          <a:off x="2667000" y="3133725"/>
          <a:ext cx="6096000" cy="5715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4383" name="Straight Arrow Connector 7"/>
          <p:cNvCxnSpPr>
            <a:cxnSpLocks noChangeShapeType="1"/>
          </p:cNvCxnSpPr>
          <p:nvPr/>
        </p:nvCxnSpPr>
        <p:spPr bwMode="auto">
          <a:xfrm>
            <a:off x="1905000" y="2286000"/>
            <a:ext cx="4876800" cy="7620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2" name="Table 21"/>
          <p:cNvGraphicFramePr>
            <a:graphicFrameLocks noGrp="1"/>
          </p:cNvGraphicFramePr>
          <p:nvPr/>
        </p:nvGraphicFramePr>
        <p:xfrm>
          <a:off x="2667000" y="4810125"/>
          <a:ext cx="6096000" cy="5715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404" name="Rectangle 60"/>
          <p:cNvSpPr>
            <a:spLocks noChangeArrowheads="1"/>
          </p:cNvSpPr>
          <p:nvPr/>
        </p:nvSpPr>
        <p:spPr bwMode="auto">
          <a:xfrm>
            <a:off x="457200" y="3784600"/>
            <a:ext cx="76200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Now </a:t>
            </a:r>
            <a:r>
              <a:rPr lang="en-US" altLang="en-US" sz="1800">
                <a:latin typeface="Courier New" pitchFamily="49" charset="0"/>
                <a:cs typeface="Courier New" pitchFamily="49" charset="0"/>
              </a:rPr>
              <a:t>Leader</a:t>
            </a:r>
            <a:r>
              <a:rPr lang="en-US" altLang="en-US" sz="1800"/>
              <a:t> points to an even value, so copy it and advance </a:t>
            </a:r>
            <a:r>
              <a:rPr lang="en-US" altLang="en-US" sz="1800">
                <a:latin typeface="Courier New" pitchFamily="49" charset="0"/>
                <a:cs typeface="Courier New" pitchFamily="49" charset="0"/>
              </a:rPr>
              <a:t>Trailer</a:t>
            </a:r>
            <a:r>
              <a:rPr lang="en-US" altLang="en-US" sz="1800"/>
              <a:t> and </a:t>
            </a:r>
            <a:r>
              <a:rPr lang="en-US" altLang="en-US" sz="1800">
                <a:latin typeface="Courier New" pitchFamily="49" charset="0"/>
                <a:cs typeface="Courier New" pitchFamily="49" charset="0"/>
              </a:rPr>
              <a:t>Leader</a:t>
            </a:r>
            <a:r>
              <a:rPr lang="en-US" altLang="en-US" sz="1800"/>
              <a:t>:</a:t>
            </a:r>
            <a:endParaRPr lang="en-US" altLang="en-US" sz="1800">
              <a:latin typeface="Courier New" pitchFamily="49" charset="0"/>
              <a:cs typeface="Courier New" pitchFamily="49" charset="0"/>
            </a:endParaRPr>
          </a:p>
        </p:txBody>
      </p:sp>
      <p:cxnSp>
        <p:nvCxnSpPr>
          <p:cNvPr id="14405" name="Straight Arrow Connector 14"/>
          <p:cNvCxnSpPr>
            <a:cxnSpLocks noChangeShapeType="1"/>
          </p:cNvCxnSpPr>
          <p:nvPr/>
        </p:nvCxnSpPr>
        <p:spPr bwMode="auto">
          <a:xfrm flipH="1">
            <a:off x="5410200" y="4087813"/>
            <a:ext cx="1219200" cy="636587"/>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06" name="Freeform 16"/>
          <p:cNvSpPr>
            <a:spLocks/>
          </p:cNvSpPr>
          <p:nvPr/>
        </p:nvSpPr>
        <p:spPr bwMode="auto">
          <a:xfrm>
            <a:off x="858838" y="4389438"/>
            <a:ext cx="6810375" cy="1419225"/>
          </a:xfrm>
          <a:custGeom>
            <a:avLst/>
            <a:gdLst>
              <a:gd name="T0" fmla="*/ 0 w 6811401"/>
              <a:gd name="T1" fmla="*/ 0 h 1419977"/>
              <a:gd name="T2" fmla="*/ 1180974 w 6811401"/>
              <a:gd name="T3" fmla="*/ 1291489 h 1419977"/>
              <a:gd name="T4" fmla="*/ 6031404 w 6811401"/>
              <a:gd name="T5" fmla="*/ 1319564 h 1419977"/>
              <a:gd name="T6" fmla="*/ 6734365 w 6811401"/>
              <a:gd name="T7" fmla="*/ 870351 h 14199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11401" h="1419977">
                <a:moveTo>
                  <a:pt x="0" y="0"/>
                </a:moveTo>
                <a:cubicBezTo>
                  <a:pt x="87923" y="536917"/>
                  <a:pt x="175846" y="1073834"/>
                  <a:pt x="1181686" y="1294228"/>
                </a:cubicBezTo>
                <a:cubicBezTo>
                  <a:pt x="2187526" y="1514622"/>
                  <a:pt x="5108917" y="1392702"/>
                  <a:pt x="6035040" y="1322363"/>
                </a:cubicBezTo>
                <a:cubicBezTo>
                  <a:pt x="6961163" y="1252025"/>
                  <a:pt x="6849794" y="1062111"/>
                  <a:pt x="6738425" y="872197"/>
                </a:cubicBezTo>
              </a:path>
            </a:pathLst>
          </a:custGeom>
          <a:noFill/>
          <a:ln w="25400" cap="flat" cmpd="sng" algn="ctr">
            <a:solidFill>
              <a:srgbClr val="000080"/>
            </a:solidFill>
            <a:prstDash val="solid"/>
            <a:round/>
            <a:headEnd type="none" w="med" len="med"/>
            <a:tailEnd type="stealth"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5365" name="Rectangle 3"/>
          <p:cNvSpPr>
            <a:spLocks noChangeArrowheads="1"/>
          </p:cNvSpPr>
          <p:nvPr/>
        </p:nvSpPr>
        <p:spPr bwMode="auto">
          <a:xfrm>
            <a:off x="609600" y="685800"/>
            <a:ext cx="8229600" cy="5224463"/>
          </a:xfrm>
          <a:prstGeom prst="rect">
            <a:avLst/>
          </a:prstGeom>
          <a:solidFill>
            <a:srgbClr val="FFE4B5"/>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600" dirty="0">
                <a:latin typeface="Courier New" pitchFamily="49" charset="0"/>
              </a:rPr>
              <a:t>// Takes an array of integers and removes all the odd ones,</a:t>
            </a:r>
          </a:p>
          <a:p>
            <a:pPr algn="l" defTabSz="901700">
              <a:tabLst>
                <a:tab pos="450850" algn="l"/>
                <a:tab pos="901700" algn="l"/>
                <a:tab pos="1352550" algn="l"/>
              </a:tabLst>
            </a:pPr>
            <a:r>
              <a:rPr lang="en-US" altLang="en-US" sz="1600" dirty="0">
                <a:latin typeface="Courier New" pitchFamily="49" charset="0"/>
              </a:rPr>
              <a:t>// without altering the order of any of the even values.</a:t>
            </a:r>
          </a:p>
          <a:p>
            <a:pPr algn="l" defTabSz="901700">
              <a:tabLst>
                <a:tab pos="450850" algn="l"/>
                <a:tab pos="901700" algn="l"/>
                <a:tab pos="1352550" algn="l"/>
              </a:tabLst>
            </a:pPr>
            <a:r>
              <a:rPr lang="en-US" altLang="en-US" sz="1600" dirty="0">
                <a:latin typeface="Courier New" pitchFamily="49" charset="0"/>
              </a:rPr>
              <a:t>//</a:t>
            </a:r>
          </a:p>
          <a:p>
            <a:pPr algn="l" defTabSz="901700">
              <a:tabLst>
                <a:tab pos="450850" algn="l"/>
                <a:tab pos="901700" algn="l"/>
                <a:tab pos="1352550" algn="l"/>
              </a:tabLst>
            </a:pPr>
            <a:r>
              <a:rPr lang="en-US" altLang="en-US" sz="1600" dirty="0">
                <a:latin typeface="Courier New" pitchFamily="49" charset="0"/>
              </a:rPr>
              <a:t>// Pre:</a:t>
            </a:r>
          </a:p>
          <a:p>
            <a:pPr algn="l" defTabSz="901700">
              <a:tabLst>
                <a:tab pos="450850" algn="l"/>
                <a:tab pos="901700" algn="l"/>
                <a:tab pos="1352550" algn="l"/>
              </a:tabLst>
            </a:pPr>
            <a:r>
              <a:rPr lang="en-US" altLang="en-US" sz="1600" dirty="0">
                <a:latin typeface="Courier New" pitchFamily="49" charset="0"/>
              </a:rPr>
              <a:t>//      List[] has dimension &gt;= Usage</a:t>
            </a:r>
          </a:p>
          <a:p>
            <a:pPr algn="l" defTabSz="901700">
              <a:tabLst>
                <a:tab pos="450850" algn="l"/>
                <a:tab pos="901700" algn="l"/>
                <a:tab pos="1352550" algn="l"/>
              </a:tabLst>
            </a:pPr>
            <a:r>
              <a:rPr lang="en-US" altLang="en-US" sz="1600" dirty="0">
                <a:latin typeface="Courier New" pitchFamily="49" charset="0"/>
              </a:rPr>
              <a:t>// Post:</a:t>
            </a:r>
          </a:p>
          <a:p>
            <a:pPr algn="l" defTabSz="901700">
              <a:tabLst>
                <a:tab pos="450850" algn="l"/>
                <a:tab pos="901700" algn="l"/>
                <a:tab pos="1352550" algn="l"/>
              </a:tabLst>
            </a:pPr>
            <a:r>
              <a:rPr lang="en-US" altLang="en-US" sz="1600" dirty="0">
                <a:latin typeface="Courier New" pitchFamily="49" charset="0"/>
              </a:rPr>
              <a:t>//      All the even values are listed in successive cells at the</a:t>
            </a:r>
          </a:p>
          <a:p>
            <a:pPr algn="l" defTabSz="901700">
              <a:tabLst>
                <a:tab pos="450850" algn="l"/>
                <a:tab pos="901700" algn="l"/>
                <a:tab pos="1352550" algn="l"/>
              </a:tabLst>
            </a:pPr>
            <a:r>
              <a:rPr lang="en-US" altLang="en-US" sz="1600" dirty="0">
                <a:latin typeface="Courier New" pitchFamily="49" charset="0"/>
              </a:rPr>
              <a:t>//      beginning of List[], in their original relative order.</a:t>
            </a:r>
          </a:p>
          <a:p>
            <a:pPr algn="l" defTabSz="901700">
              <a:tabLst>
                <a:tab pos="450850" algn="l"/>
                <a:tab pos="901700" algn="l"/>
                <a:tab pos="1352550" algn="l"/>
              </a:tabLst>
            </a:pPr>
            <a:r>
              <a:rPr lang="en-US" altLang="en-US" sz="1600" dirty="0">
                <a:latin typeface="Courier New" pitchFamily="49" charset="0"/>
              </a:rPr>
              <a:t>// Returns:</a:t>
            </a:r>
          </a:p>
          <a:p>
            <a:pPr algn="l" defTabSz="901700">
              <a:tabLst>
                <a:tab pos="450850" algn="l"/>
                <a:tab pos="901700" algn="l"/>
                <a:tab pos="1352550" algn="l"/>
              </a:tabLst>
            </a:pPr>
            <a:r>
              <a:rPr lang="en-US" altLang="en-US" sz="1600" dirty="0">
                <a:latin typeface="Courier New" pitchFamily="49" charset="0"/>
              </a:rPr>
              <a:t>//      the number of even values in the list</a:t>
            </a:r>
          </a:p>
          <a:p>
            <a:pPr algn="l" defTabSz="901700">
              <a:tabLst>
                <a:tab pos="450850" algn="l"/>
                <a:tab pos="901700" algn="l"/>
                <a:tab pos="1352550" algn="l"/>
              </a:tabLst>
            </a:pPr>
            <a:r>
              <a:rPr lang="en-US" altLang="en-US" sz="1600" dirty="0">
                <a:latin typeface="Courier New" pitchFamily="49" charset="0"/>
              </a:rPr>
              <a:t>//</a:t>
            </a:r>
          </a:p>
          <a:p>
            <a:pPr algn="l" defTabSz="901700">
              <a:tabLst>
                <a:tab pos="450850" algn="l"/>
                <a:tab pos="901700" algn="l"/>
                <a:tab pos="1352550" algn="l"/>
              </a:tabLst>
            </a:pPr>
            <a:r>
              <a:rPr lang="en-US" altLang="en-US" sz="1600" dirty="0">
                <a:latin typeface="Courier New" pitchFamily="49" charset="0"/>
              </a:rPr>
              <a:t>unsigned </a:t>
            </a:r>
            <a:r>
              <a:rPr lang="en-US" altLang="en-US" sz="1600" dirty="0" err="1">
                <a:latin typeface="Courier New" pitchFamily="49" charset="0"/>
              </a:rPr>
              <a:t>int</a:t>
            </a:r>
            <a:r>
              <a:rPr lang="en-US" altLang="en-US" sz="1600" dirty="0">
                <a:latin typeface="Courier New" pitchFamily="49" charset="0"/>
              </a:rPr>
              <a:t> </a:t>
            </a:r>
            <a:r>
              <a:rPr lang="en-US" altLang="en-US" sz="1600" dirty="0" err="1">
                <a:latin typeface="Courier New" pitchFamily="49" charset="0"/>
              </a:rPr>
              <a:t>squeezeOutOdds</a:t>
            </a:r>
            <a:r>
              <a:rPr lang="en-US" altLang="en-US" sz="1600" dirty="0">
                <a:latin typeface="Courier New" pitchFamily="49" charset="0"/>
              </a:rPr>
              <a:t>(</a:t>
            </a:r>
            <a:r>
              <a:rPr lang="en-US" altLang="en-US" sz="1600" dirty="0" err="1">
                <a:latin typeface="Courier New" pitchFamily="49" charset="0"/>
              </a:rPr>
              <a:t>int</a:t>
            </a:r>
            <a:r>
              <a:rPr lang="en-US" altLang="en-US" sz="1600" dirty="0">
                <a:latin typeface="Courier New" pitchFamily="49" charset="0"/>
              </a:rPr>
              <a:t> List[], unsigned </a:t>
            </a:r>
            <a:r>
              <a:rPr lang="en-US" altLang="en-US" sz="1600" dirty="0" err="1">
                <a:latin typeface="Courier New" pitchFamily="49" charset="0"/>
              </a:rPr>
              <a:t>int</a:t>
            </a:r>
            <a:r>
              <a:rPr lang="en-US" altLang="en-US" sz="1600" dirty="0">
                <a:latin typeface="Courier New" pitchFamily="49" charset="0"/>
              </a:rPr>
              <a:t> Usage) { </a:t>
            </a:r>
          </a:p>
          <a:p>
            <a:pPr algn="l" defTabSz="901700">
              <a:tabLst>
                <a:tab pos="450850" algn="l"/>
                <a:tab pos="901700" algn="l"/>
                <a:tab pos="1352550" algn="l"/>
              </a:tabLst>
            </a:pPr>
            <a:endParaRPr lang="en-US" altLang="en-US" sz="1600" dirty="0">
              <a:latin typeface="Courier New" pitchFamily="49" charset="0"/>
            </a:endParaRPr>
          </a:p>
          <a:p>
            <a:pPr algn="l" defTabSz="901700">
              <a:tabLst>
                <a:tab pos="450850" algn="l"/>
                <a:tab pos="901700" algn="l"/>
                <a:tab pos="1352550" algn="l"/>
              </a:tabLst>
            </a:pPr>
            <a:r>
              <a:rPr lang="en-US" altLang="en-US" sz="1600" dirty="0">
                <a:latin typeface="Courier New" pitchFamily="49" charset="0"/>
              </a:rPr>
              <a:t>   unsigned </a:t>
            </a:r>
            <a:r>
              <a:rPr lang="en-US" altLang="en-US" sz="1600" dirty="0" err="1">
                <a:latin typeface="Courier New" pitchFamily="49" charset="0"/>
              </a:rPr>
              <a:t>int</a:t>
            </a:r>
            <a:r>
              <a:rPr lang="en-US" altLang="en-US" sz="1600" dirty="0">
                <a:latin typeface="Courier New" pitchFamily="49" charset="0"/>
              </a:rPr>
              <a:t> Trailer = 0;</a:t>
            </a:r>
          </a:p>
          <a:p>
            <a:pPr algn="l" defTabSz="901700">
              <a:tabLst>
                <a:tab pos="450850" algn="l"/>
                <a:tab pos="901700" algn="l"/>
                <a:tab pos="1352550" algn="l"/>
              </a:tabLst>
            </a:pPr>
            <a:r>
              <a:rPr lang="en-US" altLang="en-US" sz="1600" dirty="0">
                <a:latin typeface="Courier New" pitchFamily="49" charset="0"/>
              </a:rPr>
              <a:t>   // Move Trailer to first odd value, if any.</a:t>
            </a:r>
          </a:p>
          <a:p>
            <a:pPr algn="l" defTabSz="901700">
              <a:tabLst>
                <a:tab pos="450850" algn="l"/>
                <a:tab pos="901700" algn="l"/>
                <a:tab pos="1352550" algn="l"/>
              </a:tabLst>
            </a:pPr>
            <a:r>
              <a:rPr lang="en-US" altLang="en-US" sz="1600" dirty="0">
                <a:latin typeface="Courier New" pitchFamily="49" charset="0"/>
              </a:rPr>
              <a:t>   while ( Trailer &lt; Usage &amp;&amp; List[Trailer] % 2 == 0 )</a:t>
            </a:r>
          </a:p>
          <a:p>
            <a:pPr algn="l" defTabSz="901700">
              <a:tabLst>
                <a:tab pos="450850" algn="l"/>
                <a:tab pos="901700" algn="l"/>
                <a:tab pos="1352550" algn="l"/>
              </a:tabLst>
            </a:pPr>
            <a:r>
              <a:rPr lang="en-US" altLang="en-US" sz="1600" dirty="0">
                <a:latin typeface="Courier New" pitchFamily="49" charset="0"/>
              </a:rPr>
              <a:t>      ++Trailer;</a:t>
            </a:r>
          </a:p>
          <a:p>
            <a:pPr algn="l" defTabSz="901700">
              <a:tabLst>
                <a:tab pos="450850" algn="l"/>
                <a:tab pos="901700" algn="l"/>
                <a:tab pos="1352550" algn="l"/>
              </a:tabLst>
            </a:pPr>
            <a:r>
              <a:rPr lang="en-US" altLang="en-US" sz="1600" dirty="0">
                <a:latin typeface="Courier New" pitchFamily="49" charset="0"/>
              </a:rPr>
              <a:t>   // Check for case there are no odd values in List[]</a:t>
            </a:r>
          </a:p>
          <a:p>
            <a:pPr algn="l" defTabSz="901700">
              <a:tabLst>
                <a:tab pos="450850" algn="l"/>
                <a:tab pos="901700" algn="l"/>
                <a:tab pos="1352550" algn="l"/>
              </a:tabLst>
            </a:pPr>
            <a:r>
              <a:rPr lang="en-US" altLang="en-US" sz="1600" dirty="0">
                <a:latin typeface="Courier New" pitchFamily="49" charset="0"/>
              </a:rPr>
              <a:t>   if ( Trailer == Usage )</a:t>
            </a:r>
          </a:p>
          <a:p>
            <a:pPr algn="l" defTabSz="901700">
              <a:tabLst>
                <a:tab pos="450850" algn="l"/>
                <a:tab pos="901700" algn="l"/>
                <a:tab pos="1352550" algn="l"/>
              </a:tabLst>
            </a:pPr>
            <a:r>
              <a:rPr lang="en-US" altLang="en-US" sz="1600" dirty="0">
                <a:latin typeface="Courier New" pitchFamily="49" charset="0"/>
              </a:rPr>
              <a:t>      return Trailer;</a:t>
            </a:r>
          </a:p>
          <a:p>
            <a:pPr algn="l" defTabSz="901700">
              <a:tabLst>
                <a:tab pos="450850" algn="l"/>
                <a:tab pos="901700" algn="l"/>
                <a:tab pos="1352550" algn="l"/>
              </a:tabLst>
            </a:pPr>
            <a:r>
              <a:rPr lang="en-US" altLang="en-US" sz="1600" dirty="0">
                <a:latin typeface="Courier New" pitchFamily="49" charset="0"/>
              </a:rPr>
              <a:t>   // . .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6389" name="Rectangle 3"/>
          <p:cNvSpPr>
            <a:spLocks noChangeArrowheads="1"/>
          </p:cNvSpPr>
          <p:nvPr/>
        </p:nvSpPr>
        <p:spPr bwMode="auto">
          <a:xfrm>
            <a:off x="609600" y="685800"/>
            <a:ext cx="8229600" cy="5224416"/>
          </a:xfrm>
          <a:prstGeom prst="rect">
            <a:avLst/>
          </a:prstGeom>
          <a:solidFill>
            <a:srgbClr val="FFE4B5"/>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endParaRPr lang="en-US" altLang="en-US" sz="1600" dirty="0">
              <a:latin typeface="Courier New" pitchFamily="49" charset="0"/>
            </a:endParaRPr>
          </a:p>
          <a:p>
            <a:pPr algn="l" defTabSz="901700">
              <a:tabLst>
                <a:tab pos="450850" algn="l"/>
                <a:tab pos="901700" algn="l"/>
                <a:tab pos="1352550" algn="l"/>
              </a:tabLst>
            </a:pPr>
            <a:r>
              <a:rPr lang="en-US" altLang="en-US" sz="1600" dirty="0">
                <a:latin typeface="Courier New" pitchFamily="49" charset="0"/>
              </a:rPr>
              <a:t>   unsigned </a:t>
            </a:r>
            <a:r>
              <a:rPr lang="en-US" altLang="en-US" sz="1600" dirty="0" err="1">
                <a:latin typeface="Courier New" pitchFamily="49" charset="0"/>
              </a:rPr>
              <a:t>int</a:t>
            </a:r>
            <a:r>
              <a:rPr lang="en-US" altLang="en-US" sz="1600" dirty="0">
                <a:latin typeface="Courier New" pitchFamily="49" charset="0"/>
              </a:rPr>
              <a:t> Leader = Trailer + 1;</a:t>
            </a:r>
          </a:p>
          <a:p>
            <a:pPr algn="l" defTabSz="901700">
              <a:tabLst>
                <a:tab pos="450850" algn="l"/>
                <a:tab pos="901700" algn="l"/>
                <a:tab pos="1352550" algn="l"/>
              </a:tabLst>
            </a:pPr>
            <a:endParaRPr lang="en-US" altLang="en-US" sz="1600" dirty="0">
              <a:latin typeface="Courier New" pitchFamily="49" charset="0"/>
            </a:endParaRPr>
          </a:p>
          <a:p>
            <a:pPr algn="l" defTabSz="901700">
              <a:tabLst>
                <a:tab pos="450850" algn="l"/>
                <a:tab pos="901700" algn="l"/>
                <a:tab pos="1352550" algn="l"/>
              </a:tabLst>
            </a:pPr>
            <a:r>
              <a:rPr lang="en-US" altLang="en-US" sz="1600" dirty="0">
                <a:latin typeface="Courier New" pitchFamily="49" charset="0"/>
              </a:rPr>
              <a:t>   // Walk Leader to end of List[]</a:t>
            </a:r>
          </a:p>
          <a:p>
            <a:pPr algn="l" defTabSz="901700">
              <a:tabLst>
                <a:tab pos="450850" algn="l"/>
                <a:tab pos="901700" algn="l"/>
                <a:tab pos="1352550" algn="l"/>
              </a:tabLst>
            </a:pPr>
            <a:r>
              <a:rPr lang="en-US" altLang="en-US" sz="1600" dirty="0">
                <a:latin typeface="Courier New" pitchFamily="49" charset="0"/>
              </a:rPr>
              <a:t>   while ( Leader &lt; Usage ) {</a:t>
            </a:r>
          </a:p>
          <a:p>
            <a:pPr algn="l" defTabSz="901700">
              <a:tabLst>
                <a:tab pos="450850" algn="l"/>
                <a:tab pos="901700" algn="l"/>
                <a:tab pos="1352550" algn="l"/>
              </a:tabLst>
            </a:pPr>
            <a:endParaRPr lang="en-US" altLang="en-US" sz="1600" dirty="0">
              <a:latin typeface="Courier New" pitchFamily="49" charset="0"/>
            </a:endParaRPr>
          </a:p>
          <a:p>
            <a:pPr algn="l" defTabSz="901700">
              <a:tabLst>
                <a:tab pos="450850" algn="l"/>
                <a:tab pos="901700" algn="l"/>
                <a:tab pos="1352550" algn="l"/>
              </a:tabLst>
            </a:pPr>
            <a:r>
              <a:rPr lang="en-US" altLang="en-US" sz="1600" dirty="0">
                <a:latin typeface="Courier New" pitchFamily="49" charset="0"/>
              </a:rPr>
              <a:t>      // If Leader is at an even value, move it forward; </a:t>
            </a:r>
          </a:p>
          <a:p>
            <a:pPr algn="l" defTabSz="901700">
              <a:tabLst>
                <a:tab pos="450850" algn="l"/>
                <a:tab pos="901700" algn="l"/>
                <a:tab pos="1352550" algn="l"/>
              </a:tabLst>
            </a:pPr>
            <a:r>
              <a:rPr lang="en-US" altLang="en-US" sz="1600" dirty="0">
                <a:latin typeface="Courier New" pitchFamily="49" charset="0"/>
              </a:rPr>
              <a:t>      //    advance Trailer</a:t>
            </a:r>
          </a:p>
          <a:p>
            <a:pPr algn="l" defTabSz="901700">
              <a:tabLst>
                <a:tab pos="450850" algn="l"/>
                <a:tab pos="901700" algn="l"/>
                <a:tab pos="1352550" algn="l"/>
              </a:tabLst>
            </a:pPr>
            <a:r>
              <a:rPr lang="en-US" altLang="en-US" sz="1600" dirty="0">
                <a:latin typeface="Courier New" pitchFamily="49" charset="0"/>
              </a:rPr>
              <a:t>      if ( List[Leader] % 2 == 0 ) {</a:t>
            </a:r>
          </a:p>
          <a:p>
            <a:pPr algn="l" defTabSz="901700">
              <a:tabLst>
                <a:tab pos="450850" algn="l"/>
                <a:tab pos="901700" algn="l"/>
                <a:tab pos="1352550" algn="l"/>
              </a:tabLst>
            </a:pPr>
            <a:r>
              <a:rPr lang="en-US" altLang="en-US" sz="1600" dirty="0">
                <a:latin typeface="Courier New" pitchFamily="49" charset="0"/>
              </a:rPr>
              <a:t>         List[Trailer] = List[Leader];</a:t>
            </a:r>
          </a:p>
          <a:p>
            <a:pPr algn="l" defTabSz="901700">
              <a:tabLst>
                <a:tab pos="450850" algn="l"/>
                <a:tab pos="901700" algn="l"/>
                <a:tab pos="1352550" algn="l"/>
              </a:tabLst>
            </a:pPr>
            <a:r>
              <a:rPr lang="en-US" altLang="en-US" sz="1600" dirty="0">
                <a:latin typeface="Courier New" pitchFamily="49" charset="0"/>
              </a:rPr>
              <a:t>         ++Trailer;</a:t>
            </a:r>
          </a:p>
          <a:p>
            <a:pPr algn="l" defTabSz="901700">
              <a:tabLst>
                <a:tab pos="450850" algn="l"/>
                <a:tab pos="901700" algn="l"/>
                <a:tab pos="1352550" algn="l"/>
              </a:tabLst>
            </a:pPr>
            <a:r>
              <a:rPr lang="en-US" altLang="en-US" sz="1600" dirty="0">
                <a:latin typeface="Courier New" pitchFamily="49" charset="0"/>
              </a:rPr>
              <a:t>      }</a:t>
            </a:r>
          </a:p>
          <a:p>
            <a:pPr algn="l" defTabSz="901700">
              <a:tabLst>
                <a:tab pos="450850" algn="l"/>
                <a:tab pos="901700" algn="l"/>
                <a:tab pos="1352550" algn="l"/>
              </a:tabLst>
            </a:pPr>
            <a:endParaRPr lang="en-US" altLang="en-US" sz="1600" dirty="0">
              <a:latin typeface="Courier New" pitchFamily="49" charset="0"/>
            </a:endParaRPr>
          </a:p>
          <a:p>
            <a:pPr algn="l" defTabSz="901700">
              <a:tabLst>
                <a:tab pos="450850" algn="l"/>
                <a:tab pos="901700" algn="l"/>
                <a:tab pos="1352550" algn="l"/>
              </a:tabLst>
            </a:pPr>
            <a:r>
              <a:rPr lang="en-US" altLang="en-US" sz="1600" dirty="0">
                <a:latin typeface="Courier New" pitchFamily="49" charset="0"/>
              </a:rPr>
              <a:t>      // Always advance Leader</a:t>
            </a:r>
          </a:p>
          <a:p>
            <a:pPr algn="l" defTabSz="901700">
              <a:tabLst>
                <a:tab pos="450850" algn="l"/>
                <a:tab pos="901700" algn="l"/>
                <a:tab pos="1352550" algn="l"/>
              </a:tabLst>
            </a:pPr>
            <a:r>
              <a:rPr lang="en-US" altLang="en-US" sz="1600" dirty="0">
                <a:latin typeface="Courier New" pitchFamily="49" charset="0"/>
              </a:rPr>
              <a:t>      ++Leader;</a:t>
            </a:r>
          </a:p>
          <a:p>
            <a:pPr algn="l" defTabSz="901700">
              <a:tabLst>
                <a:tab pos="450850" algn="l"/>
                <a:tab pos="901700" algn="l"/>
                <a:tab pos="1352550" algn="l"/>
              </a:tabLst>
            </a:pPr>
            <a:r>
              <a:rPr lang="en-US" altLang="en-US" sz="1600" dirty="0">
                <a:latin typeface="Courier New" pitchFamily="49" charset="0"/>
              </a:rPr>
              <a:t>   }</a:t>
            </a:r>
          </a:p>
          <a:p>
            <a:pPr algn="l" defTabSz="901700">
              <a:tabLst>
                <a:tab pos="450850" algn="l"/>
                <a:tab pos="901700" algn="l"/>
                <a:tab pos="1352550" algn="l"/>
              </a:tabLst>
            </a:pPr>
            <a:endParaRPr lang="en-US" altLang="en-US" sz="1600" dirty="0">
              <a:latin typeface="Courier New" pitchFamily="49" charset="0"/>
            </a:endParaRPr>
          </a:p>
          <a:p>
            <a:pPr algn="l" defTabSz="901700">
              <a:tabLst>
                <a:tab pos="450850" algn="l"/>
                <a:tab pos="901700" algn="l"/>
                <a:tab pos="1352550" algn="l"/>
              </a:tabLst>
            </a:pPr>
            <a:r>
              <a:rPr lang="en-US" altLang="en-US" sz="1600" dirty="0">
                <a:latin typeface="Courier New" pitchFamily="49" charset="0"/>
              </a:rPr>
              <a:t>   // When done, Trailer is one past the final even </a:t>
            </a:r>
            <a:r>
              <a:rPr lang="en-US" altLang="en-US" sz="1600" dirty="0" smtClean="0">
                <a:latin typeface="Courier New" pitchFamily="49" charset="0"/>
              </a:rPr>
              <a:t>value,</a:t>
            </a:r>
          </a:p>
          <a:p>
            <a:pPr algn="l" defTabSz="901700">
              <a:tabLst>
                <a:tab pos="450850" algn="l"/>
                <a:tab pos="901700" algn="l"/>
                <a:tab pos="1352550" algn="l"/>
              </a:tabLst>
            </a:pPr>
            <a:r>
              <a:rPr lang="en-US" altLang="en-US" sz="1600" dirty="0">
                <a:latin typeface="Courier New" pitchFamily="49" charset="0"/>
              </a:rPr>
              <a:t> </a:t>
            </a:r>
            <a:r>
              <a:rPr lang="en-US" altLang="en-US" sz="1600" dirty="0" smtClean="0">
                <a:latin typeface="Courier New" pitchFamily="49" charset="0"/>
              </a:rPr>
              <a:t>  // so it equals the number of even values that are left.</a:t>
            </a:r>
            <a:endParaRPr lang="en-US" altLang="en-US" sz="1600" dirty="0">
              <a:latin typeface="Courier New" pitchFamily="49" charset="0"/>
            </a:endParaRPr>
          </a:p>
          <a:p>
            <a:pPr algn="l" defTabSz="901700">
              <a:tabLst>
                <a:tab pos="450850" algn="l"/>
                <a:tab pos="901700" algn="l"/>
                <a:tab pos="1352550" algn="l"/>
              </a:tabLst>
            </a:pPr>
            <a:r>
              <a:rPr lang="en-US" altLang="en-US" sz="1600" dirty="0">
                <a:latin typeface="Courier New" pitchFamily="49" charset="0"/>
              </a:rPr>
              <a:t>   return Trailer;</a:t>
            </a:r>
          </a:p>
          <a:p>
            <a:pPr algn="l" defTabSz="901700">
              <a:tabLst>
                <a:tab pos="450850" algn="l"/>
                <a:tab pos="901700" algn="l"/>
                <a:tab pos="1352550" algn="l"/>
              </a:tabLst>
            </a:pPr>
            <a:r>
              <a:rPr lang="en-US" altLang="en-US" sz="1600" dirty="0">
                <a:latin typeface="Courier New" pitchFamily="49" charset="0"/>
              </a:rPr>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Variable-length Arrays</a:t>
            </a:r>
          </a:p>
        </p:txBody>
      </p:sp>
      <p:sp>
        <p:nvSpPr>
          <p:cNvPr id="17413" name="Rectangle 3"/>
          <p:cNvSpPr>
            <a:spLocks noChangeArrowheads="1"/>
          </p:cNvSpPr>
          <p:nvPr/>
        </p:nvSpPr>
        <p:spPr bwMode="auto">
          <a:xfrm>
            <a:off x="609600" y="1143000"/>
            <a:ext cx="7924800" cy="39925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6625" rIns="18795" bIns="26625">
            <a:spAutoFit/>
          </a:bodyPr>
          <a:lstStyle/>
          <a:p>
            <a:pPr algn="l" defTabSz="901700">
              <a:tabLst>
                <a:tab pos="450850" algn="l"/>
                <a:tab pos="901700" algn="l"/>
                <a:tab pos="1352550" algn="l"/>
              </a:tabLst>
            </a:pPr>
            <a:r>
              <a:rPr lang="en-US" altLang="en-US" sz="1600">
                <a:latin typeface="Courier New" pitchFamily="49" charset="0"/>
              </a:rPr>
              <a:t>#include &lt;stdio.h&gt;</a:t>
            </a:r>
          </a:p>
          <a:p>
            <a:pPr algn="l" defTabSz="901700">
              <a:tabLst>
                <a:tab pos="450850" algn="l"/>
                <a:tab pos="901700" algn="l"/>
                <a:tab pos="1352550" algn="l"/>
              </a:tabLst>
            </a:pPr>
            <a:r>
              <a:rPr lang="en-US" altLang="en-US" sz="1600">
                <a:latin typeface="Courier New" pitchFamily="49" charset="0"/>
              </a:rPr>
              <a:t>void F(int n, int A[n]);</a:t>
            </a:r>
          </a:p>
          <a:p>
            <a:pPr algn="l" defTabSz="901700">
              <a:tabLst>
                <a:tab pos="450850" algn="l"/>
                <a:tab pos="901700" algn="l"/>
                <a:tab pos="1352550" algn="l"/>
              </a:tabLst>
            </a:pPr>
            <a:endParaRPr lang="en-US" altLang="en-US" sz="1600">
              <a:latin typeface="Courier New" pitchFamily="49" charset="0"/>
            </a:endParaRPr>
          </a:p>
          <a:p>
            <a:pPr algn="l" defTabSz="901700">
              <a:tabLst>
                <a:tab pos="450850" algn="l"/>
                <a:tab pos="901700" algn="l"/>
                <a:tab pos="1352550" algn="l"/>
              </a:tabLst>
            </a:pPr>
            <a:r>
              <a:rPr lang="en-US" altLang="en-US" sz="1600">
                <a:latin typeface="Courier New" pitchFamily="49" charset="0"/>
              </a:rPr>
              <a:t>int main() {</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int n;</a:t>
            </a:r>
          </a:p>
          <a:p>
            <a:pPr algn="l" defTabSz="901700">
              <a:tabLst>
                <a:tab pos="450850" algn="l"/>
                <a:tab pos="901700" algn="l"/>
                <a:tab pos="1352550" algn="l"/>
              </a:tabLst>
            </a:pPr>
            <a:r>
              <a:rPr lang="en-US" altLang="en-US" sz="1600">
                <a:latin typeface="Courier New" pitchFamily="49" charset="0"/>
              </a:rPr>
              <a:t>   printf("Enter the size of the desired arrays: ");</a:t>
            </a:r>
          </a:p>
          <a:p>
            <a:pPr algn="l" defTabSz="901700">
              <a:tabLst>
                <a:tab pos="450850" algn="l"/>
                <a:tab pos="901700" algn="l"/>
                <a:tab pos="1352550" algn="l"/>
              </a:tabLst>
            </a:pPr>
            <a:r>
              <a:rPr lang="en-US" altLang="en-US" sz="1600">
                <a:latin typeface="Courier New" pitchFamily="49" charset="0"/>
              </a:rPr>
              <a:t>   scanf("%d", &amp;n);</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int A[n];</a:t>
            </a:r>
          </a:p>
          <a:p>
            <a:pPr algn="l" defTabSz="901700">
              <a:tabLst>
                <a:tab pos="450850" algn="l"/>
                <a:tab pos="901700" algn="l"/>
                <a:tab pos="1352550" algn="l"/>
              </a:tabLst>
            </a:pPr>
            <a:endParaRPr lang="en-US" altLang="en-US" sz="1600">
              <a:latin typeface="Courier New" pitchFamily="49" charset="0"/>
            </a:endParaRPr>
          </a:p>
          <a:p>
            <a:pPr algn="l" defTabSz="901700">
              <a:tabLst>
                <a:tab pos="450850" algn="l"/>
                <a:tab pos="901700" algn="l"/>
                <a:tab pos="1352550" algn="l"/>
              </a:tabLst>
            </a:pPr>
            <a:r>
              <a:rPr lang="en-US" altLang="en-US" sz="1600">
                <a:latin typeface="Courier New" pitchFamily="49" charset="0"/>
              </a:rPr>
              <a:t>   F(n, A);</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return 0;</a:t>
            </a:r>
          </a:p>
          <a:p>
            <a:pPr algn="l" defTabSz="901700">
              <a:tabLst>
                <a:tab pos="450850" algn="l"/>
                <a:tab pos="901700" algn="l"/>
                <a:tab pos="1352550" algn="l"/>
              </a:tabLst>
            </a:pPr>
            <a:r>
              <a:rPr lang="en-US" altLang="en-US" sz="1600">
                <a:latin typeface="Courier New" pitchFamily="49" charset="0"/>
              </a:rPr>
              <a:t>}</a:t>
            </a:r>
          </a:p>
          <a:p>
            <a:pPr algn="l" defTabSz="901700">
              <a:tabLst>
                <a:tab pos="450850" algn="l"/>
                <a:tab pos="901700" algn="l"/>
                <a:tab pos="1352550" algn="l"/>
              </a:tabLst>
            </a:pPr>
            <a:r>
              <a:rPr lang="en-US" altLang="en-US" sz="1600">
                <a:latin typeface="Courier New" pitchFamily="49" charset="0"/>
              </a:rPr>
              <a:t>. . .</a:t>
            </a:r>
            <a:endParaRPr lang="en-US" altLang="en-US" sz="1600">
              <a:solidFill>
                <a:srgbClr val="000000"/>
              </a:solidFill>
              <a:latin typeface="Courier New" pitchFamily="49" charset="0"/>
            </a:endParaRPr>
          </a:p>
        </p:txBody>
      </p:sp>
      <p:sp>
        <p:nvSpPr>
          <p:cNvPr id="17414" name="Rectangle 4"/>
          <p:cNvSpPr>
            <a:spLocks noChangeArrowheads="1"/>
          </p:cNvSpPr>
          <p:nvPr/>
        </p:nvSpPr>
        <p:spPr bwMode="auto">
          <a:xfrm>
            <a:off x="457200" y="685800"/>
            <a:ext cx="845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In C99, it </a:t>
            </a:r>
            <a:r>
              <a:rPr lang="en-US" altLang="en-US" sz="1800" u="sng"/>
              <a:t>is</a:t>
            </a:r>
            <a:r>
              <a:rPr lang="en-US" altLang="en-US" sz="1800"/>
              <a:t> possible to declare an array whose dimension is not known at compile time:</a:t>
            </a:r>
          </a:p>
        </p:txBody>
      </p:sp>
      <p:grpSp>
        <p:nvGrpSpPr>
          <p:cNvPr id="59397" name="Group 5"/>
          <p:cNvGrpSpPr>
            <a:grpSpLocks/>
          </p:cNvGrpSpPr>
          <p:nvPr/>
        </p:nvGrpSpPr>
        <p:grpSpPr bwMode="auto">
          <a:xfrm>
            <a:off x="2286000" y="3581400"/>
            <a:ext cx="5638800" cy="600075"/>
            <a:chOff x="1440" y="2256"/>
            <a:chExt cx="3552" cy="378"/>
          </a:xfrm>
        </p:grpSpPr>
        <p:sp>
          <p:nvSpPr>
            <p:cNvPr id="17416" name="Text Box 6"/>
            <p:cNvSpPr txBox="1">
              <a:spLocks noChangeArrowheads="1"/>
            </p:cNvSpPr>
            <p:nvPr/>
          </p:nvSpPr>
          <p:spPr bwMode="auto">
            <a:xfrm>
              <a:off x="3696" y="2304"/>
              <a:ext cx="1296" cy="3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400" b="1">
                  <a:latin typeface="Arial" charset="0"/>
                </a:rPr>
                <a:t>dimension is not known until run-time</a:t>
              </a:r>
            </a:p>
          </p:txBody>
        </p:sp>
        <p:sp>
          <p:nvSpPr>
            <p:cNvPr id="17417" name="Line 7"/>
            <p:cNvSpPr>
              <a:spLocks noChangeShapeType="1"/>
            </p:cNvSpPr>
            <p:nvPr/>
          </p:nvSpPr>
          <p:spPr bwMode="auto">
            <a:xfrm flipH="1" flipV="1">
              <a:off x="1440" y="2256"/>
              <a:ext cx="2256" cy="192"/>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Variable-length Arrays</a:t>
            </a:r>
          </a:p>
        </p:txBody>
      </p:sp>
      <p:sp>
        <p:nvSpPr>
          <p:cNvPr id="18437" name="Rectangle 3"/>
          <p:cNvSpPr>
            <a:spLocks noChangeArrowheads="1"/>
          </p:cNvSpPr>
          <p:nvPr/>
        </p:nvSpPr>
        <p:spPr bwMode="auto">
          <a:xfrm>
            <a:off x="609600" y="1716088"/>
            <a:ext cx="7924800" cy="32543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6625" rIns="18795" bIns="26625">
            <a:spAutoFit/>
          </a:bodyPr>
          <a:lstStyle/>
          <a:p>
            <a:pPr algn="l" defTabSz="901700">
              <a:tabLst>
                <a:tab pos="450850" algn="l"/>
                <a:tab pos="901700" algn="l"/>
                <a:tab pos="1352550" algn="l"/>
              </a:tabLst>
            </a:pPr>
            <a:r>
              <a:rPr lang="en-US" altLang="en-US" sz="1600">
                <a:latin typeface="Courier New" pitchFamily="49" charset="0"/>
              </a:rPr>
              <a:t>. . .</a:t>
            </a:r>
          </a:p>
          <a:p>
            <a:pPr algn="l" defTabSz="901700">
              <a:tabLst>
                <a:tab pos="450850" algn="l"/>
                <a:tab pos="901700" algn="l"/>
                <a:tab pos="1352550" algn="l"/>
              </a:tabLst>
            </a:pPr>
            <a:r>
              <a:rPr lang="en-US" altLang="en-US" sz="1600">
                <a:latin typeface="Courier New" pitchFamily="49" charset="0"/>
              </a:rPr>
              <a:t>void F(int n, int A[n]) {</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int B[n];</a:t>
            </a:r>
          </a:p>
          <a:p>
            <a:pPr algn="l" defTabSz="901700">
              <a:tabLst>
                <a:tab pos="450850" algn="l"/>
                <a:tab pos="901700" algn="l"/>
                <a:tab pos="1352550" algn="l"/>
              </a:tabLst>
            </a:pPr>
            <a:r>
              <a:rPr lang="en-US" altLang="en-US" sz="1600">
                <a:latin typeface="Courier New" pitchFamily="49" charset="0"/>
              </a:rPr>
              <a:t>   for (int i = 0; i &lt; n; i++) {</a:t>
            </a:r>
          </a:p>
          <a:p>
            <a:pPr algn="l" defTabSz="901700">
              <a:tabLst>
                <a:tab pos="450850" algn="l"/>
                <a:tab pos="901700" algn="l"/>
                <a:tab pos="1352550" algn="l"/>
              </a:tabLst>
            </a:pPr>
            <a:r>
              <a:rPr lang="en-US" altLang="en-US" sz="1600">
                <a:latin typeface="Courier New" pitchFamily="49" charset="0"/>
              </a:rPr>
              <a:t>      A[i] = i * i;</a:t>
            </a:r>
          </a:p>
          <a:p>
            <a:pPr algn="l" defTabSz="901700">
              <a:tabLst>
                <a:tab pos="450850" algn="l"/>
                <a:tab pos="901700" algn="l"/>
                <a:tab pos="1352550" algn="l"/>
              </a:tabLst>
            </a:pPr>
            <a:r>
              <a:rPr lang="en-US" altLang="en-US" sz="1600">
                <a:latin typeface="Courier New" pitchFamily="49" charset="0"/>
              </a:rPr>
              <a:t>      B[i] = i * i * i;</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for (int j = 0; j &lt; n; j++) {</a:t>
            </a:r>
          </a:p>
          <a:p>
            <a:pPr algn="l" defTabSz="901700">
              <a:tabLst>
                <a:tab pos="450850" algn="l"/>
                <a:tab pos="901700" algn="l"/>
                <a:tab pos="1352550" algn="l"/>
              </a:tabLst>
            </a:pPr>
            <a:r>
              <a:rPr lang="en-US" altLang="en-US" sz="1600">
                <a:latin typeface="Courier New" pitchFamily="49" charset="0"/>
              </a:rPr>
              <a:t>      printf("%3d:  %5d  %5d\n", j, A[j], B[j]);</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a:t>
            </a:r>
            <a:endParaRPr lang="en-US" altLang="en-US" sz="1600">
              <a:solidFill>
                <a:srgbClr val="000000"/>
              </a:solidFill>
              <a:latin typeface="Courier New" pitchFamily="49" charset="0"/>
            </a:endParaRPr>
          </a:p>
        </p:txBody>
      </p:sp>
      <p:sp>
        <p:nvSpPr>
          <p:cNvPr id="18438" name="Rectangle 4"/>
          <p:cNvSpPr>
            <a:spLocks noChangeArrowheads="1"/>
          </p:cNvSpPr>
          <p:nvPr/>
        </p:nvSpPr>
        <p:spPr bwMode="auto">
          <a:xfrm>
            <a:off x="457200" y="685800"/>
            <a:ext cx="84582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When passing a variable-sized array as a parameter, the (variable) dimension and the array declaration are associated syntactically:</a:t>
            </a:r>
          </a:p>
        </p:txBody>
      </p:sp>
      <p:sp>
        <p:nvSpPr>
          <p:cNvPr id="49158" name="Line 6"/>
          <p:cNvSpPr>
            <a:spLocks noChangeShapeType="1"/>
          </p:cNvSpPr>
          <p:nvPr/>
        </p:nvSpPr>
        <p:spPr bwMode="auto">
          <a:xfrm>
            <a:off x="1066800" y="1295400"/>
            <a:ext cx="685800" cy="685800"/>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9" name="Line 7"/>
          <p:cNvSpPr>
            <a:spLocks noChangeShapeType="1"/>
          </p:cNvSpPr>
          <p:nvPr/>
        </p:nvSpPr>
        <p:spPr bwMode="auto">
          <a:xfrm flipH="1">
            <a:off x="3200400" y="1295400"/>
            <a:ext cx="76200" cy="685800"/>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162" name="Group 10"/>
          <p:cNvGrpSpPr>
            <a:grpSpLocks/>
          </p:cNvGrpSpPr>
          <p:nvPr/>
        </p:nvGrpSpPr>
        <p:grpSpPr bwMode="auto">
          <a:xfrm>
            <a:off x="2362200" y="1981200"/>
            <a:ext cx="5638800" cy="1600200"/>
            <a:chOff x="1488" y="1248"/>
            <a:chExt cx="3552" cy="1008"/>
          </a:xfrm>
        </p:grpSpPr>
        <p:sp>
          <p:nvSpPr>
            <p:cNvPr id="18443" name="Text Box 5"/>
            <p:cNvSpPr txBox="1">
              <a:spLocks noChangeArrowheads="1"/>
            </p:cNvSpPr>
            <p:nvPr/>
          </p:nvSpPr>
          <p:spPr bwMode="auto">
            <a:xfrm>
              <a:off x="3600" y="1248"/>
              <a:ext cx="1440"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400" b="1">
                  <a:latin typeface="Arial" charset="0"/>
                </a:rPr>
                <a:t>space for B[ ] is allocated when the declaration is reached (at runtime) and deallocated when the surrounding block is exited</a:t>
              </a:r>
            </a:p>
          </p:txBody>
        </p:sp>
        <p:sp>
          <p:nvSpPr>
            <p:cNvPr id="18444" name="Line 8"/>
            <p:cNvSpPr>
              <a:spLocks noChangeShapeType="1"/>
            </p:cNvSpPr>
            <p:nvPr/>
          </p:nvSpPr>
          <p:spPr bwMode="auto">
            <a:xfrm flipH="1">
              <a:off x="1488" y="1392"/>
              <a:ext cx="2112" cy="240"/>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2" name="Rectangle 9"/>
          <p:cNvSpPr>
            <a:spLocks noChangeArrowheads="1"/>
          </p:cNvSpPr>
          <p:nvPr/>
        </p:nvSpPr>
        <p:spPr bwMode="auto">
          <a:xfrm>
            <a:off x="457200" y="5264150"/>
            <a:ext cx="84582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This isn't nearly as cool as it may look… although it does automate the deallocation of the array.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animBg="1"/>
      <p:bldP spid="491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Limitations</a:t>
            </a:r>
          </a:p>
        </p:txBody>
      </p:sp>
      <p:sp>
        <p:nvSpPr>
          <p:cNvPr id="4101" name="Text Box 3"/>
          <p:cNvSpPr txBox="1">
            <a:spLocks noChangeArrowheads="1"/>
          </p:cNvSpPr>
          <p:nvPr/>
        </p:nvSpPr>
        <p:spPr bwMode="auto">
          <a:xfrm>
            <a:off x="457200" y="685800"/>
            <a:ext cx="845820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457200" algn="l"/>
              </a:tabLst>
              <a:defRPr sz="2400">
                <a:solidFill>
                  <a:schemeClr val="tx1"/>
                </a:solidFill>
                <a:latin typeface="Times New Roman" pitchFamily="18" charset="0"/>
              </a:defRPr>
            </a:lvl1pPr>
            <a:lvl2pPr marL="742950" indent="-285750">
              <a:tabLst>
                <a:tab pos="228600" algn="l"/>
                <a:tab pos="457200" algn="l"/>
              </a:tabLst>
              <a:defRPr sz="2400">
                <a:solidFill>
                  <a:schemeClr val="tx1"/>
                </a:solidFill>
                <a:latin typeface="Times New Roman" pitchFamily="18" charset="0"/>
              </a:defRPr>
            </a:lvl2pPr>
            <a:lvl3pPr marL="1143000" indent="-228600">
              <a:tabLst>
                <a:tab pos="228600" algn="l"/>
                <a:tab pos="457200" algn="l"/>
              </a:tabLst>
              <a:defRPr sz="2400">
                <a:solidFill>
                  <a:schemeClr val="tx1"/>
                </a:solidFill>
                <a:latin typeface="Times New Roman" pitchFamily="18" charset="0"/>
              </a:defRPr>
            </a:lvl3pPr>
            <a:lvl4pPr marL="1600200" indent="-228600">
              <a:tabLst>
                <a:tab pos="228600" algn="l"/>
                <a:tab pos="457200" algn="l"/>
              </a:tabLst>
              <a:defRPr sz="2400">
                <a:solidFill>
                  <a:schemeClr val="tx1"/>
                </a:solidFill>
                <a:latin typeface="Times New Roman" pitchFamily="18" charset="0"/>
              </a:defRPr>
            </a:lvl4pPr>
            <a:lvl5pPr marL="2057400" indent="-228600">
              <a:tabLst>
                <a:tab pos="228600" algn="l"/>
                <a:tab pos="4572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9pPr>
          </a:lstStyle>
          <a:p>
            <a:pPr algn="l">
              <a:spcBef>
                <a:spcPct val="50000"/>
              </a:spcBef>
            </a:pPr>
            <a:r>
              <a:rPr lang="en-US" sz="1800" dirty="0"/>
              <a:t>There is no way to alter the dimension of an array once it is declared.</a:t>
            </a:r>
          </a:p>
          <a:p>
            <a:pPr algn="l">
              <a:spcBef>
                <a:spcPct val="50000"/>
              </a:spcBef>
            </a:pPr>
            <a:endParaRPr lang="en-US" sz="1800" dirty="0"/>
          </a:p>
          <a:p>
            <a:pPr algn="l">
              <a:spcBef>
                <a:spcPct val="50000"/>
              </a:spcBef>
            </a:pPr>
            <a:r>
              <a:rPr lang="en-US" sz="1800" dirty="0"/>
              <a:t>Access to individual cells uses the same syntax as Java; however, there is no run-time check to be sure that the specified index is actually valid.</a:t>
            </a:r>
          </a:p>
          <a:p>
            <a:pPr algn="l">
              <a:spcBef>
                <a:spcPct val="50000"/>
              </a:spcBef>
            </a:pPr>
            <a:endParaRPr lang="en-US" sz="1800" dirty="0"/>
          </a:p>
          <a:p>
            <a:pPr algn="l">
              <a:spcBef>
                <a:spcPct val="50000"/>
              </a:spcBef>
            </a:pPr>
            <a:r>
              <a:rPr lang="en-US" sz="1800" dirty="0"/>
              <a:t>There </a:t>
            </a:r>
            <a:r>
              <a:rPr lang="en-US" sz="1800" dirty="0" smtClean="0"/>
              <a:t>are no </a:t>
            </a:r>
            <a:r>
              <a:rPr lang="en-US" sz="1800" dirty="0"/>
              <a:t>automatic aggregate operations for arrays in C.</a:t>
            </a:r>
          </a:p>
          <a:p>
            <a:pPr algn="l">
              <a:spcBef>
                <a:spcPct val="50000"/>
              </a:spcBef>
            </a:pPr>
            <a:r>
              <a:rPr lang="en-US" sz="1800" dirty="0"/>
              <a:t>	-	</a:t>
            </a:r>
            <a:r>
              <a:rPr lang="en-US" sz="1800" dirty="0">
                <a:latin typeface="Courier New" pitchFamily="49" charset="0"/>
              </a:rPr>
              <a:t>=</a:t>
            </a:r>
            <a:r>
              <a:rPr lang="en-US" sz="1800" dirty="0"/>
              <a:t> does not copy the contents one array into another</a:t>
            </a:r>
          </a:p>
          <a:p>
            <a:pPr algn="l">
              <a:spcBef>
                <a:spcPct val="50000"/>
              </a:spcBef>
            </a:pPr>
            <a:r>
              <a:rPr lang="en-US" sz="1800" dirty="0"/>
              <a:t>	-	</a:t>
            </a:r>
            <a:r>
              <a:rPr lang="en-US" sz="1800" dirty="0">
                <a:latin typeface="Courier New" pitchFamily="49" charset="0"/>
              </a:rPr>
              <a:t>==</a:t>
            </a:r>
            <a:r>
              <a:rPr lang="en-US" sz="1800" dirty="0"/>
              <a:t> is not supported for arrays; at least not the way you'd like…</a:t>
            </a:r>
          </a:p>
          <a:p>
            <a:pPr algn="l">
              <a:spcBef>
                <a:spcPct val="50000"/>
              </a:spcBef>
            </a:pPr>
            <a:r>
              <a:rPr lang="en-US" sz="1800" dirty="0"/>
              <a:t>	-	arrays cannot be passed by value to a function (although array names can)</a:t>
            </a:r>
          </a:p>
          <a:p>
            <a:pPr algn="l">
              <a:spcBef>
                <a:spcPct val="50000"/>
              </a:spcBef>
            </a:pPr>
            <a:endParaRPr lang="en-US" sz="1800" dirty="0"/>
          </a:p>
          <a:p>
            <a:pPr algn="l">
              <a:spcBef>
                <a:spcPct val="50000"/>
              </a:spcBef>
            </a:pPr>
            <a:r>
              <a:rPr lang="en-US" sz="1800" dirty="0"/>
              <a:t>When an array is passed to a function, its dimension and/or usage must generally be passed as well</a:t>
            </a:r>
            <a:r>
              <a:rPr lang="en-US" sz="1800" dirty="0" smtClean="0"/>
              <a:t>... otherwise the function will have to way to determine where the array ends.</a:t>
            </a:r>
            <a:endParaRPr lang="en-US" sz="1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Out-of-Bounds Array Indices</a:t>
            </a:r>
          </a:p>
        </p:txBody>
      </p:sp>
      <p:sp>
        <p:nvSpPr>
          <p:cNvPr id="5125" name="Rectangle 3"/>
          <p:cNvSpPr>
            <a:spLocks noChangeArrowheads="1"/>
          </p:cNvSpPr>
          <p:nvPr/>
        </p:nvSpPr>
        <p:spPr bwMode="auto">
          <a:xfrm>
            <a:off x="6629400" y="1874838"/>
            <a:ext cx="1581150" cy="566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6625" rIns="18795" bIns="26625">
            <a:spAutoFit/>
          </a:bodyPr>
          <a:lstStyle/>
          <a:p>
            <a:pPr algn="l" defTabSz="901700">
              <a:lnSpc>
                <a:spcPts val="1575"/>
              </a:lnSpc>
              <a:spcBef>
                <a:spcPts val="788"/>
              </a:spcBef>
              <a:tabLst>
                <a:tab pos="450850" algn="l"/>
                <a:tab pos="901700" algn="l"/>
                <a:tab pos="1352550" algn="l"/>
              </a:tabLst>
            </a:pPr>
            <a:r>
              <a:rPr lang="en-US" altLang="en-US" sz="1600">
                <a:solidFill>
                  <a:srgbClr val="0033CC"/>
                </a:solidFill>
                <a:latin typeface="Courier New" pitchFamily="49" charset="0"/>
              </a:rPr>
              <a:t>int</a:t>
            </a:r>
            <a:r>
              <a:rPr lang="en-US" altLang="en-US" sz="1600">
                <a:solidFill>
                  <a:srgbClr val="000000"/>
                </a:solidFill>
                <a:latin typeface="Courier New" pitchFamily="49" charset="0"/>
              </a:rPr>
              <a:t> A[7];</a:t>
            </a:r>
          </a:p>
          <a:p>
            <a:pPr algn="l" defTabSz="901700">
              <a:lnSpc>
                <a:spcPts val="1575"/>
              </a:lnSpc>
              <a:spcBef>
                <a:spcPts val="788"/>
              </a:spcBef>
              <a:tabLst>
                <a:tab pos="450850" algn="l"/>
                <a:tab pos="901700" algn="l"/>
                <a:tab pos="1352550" algn="l"/>
              </a:tabLst>
            </a:pPr>
            <a:r>
              <a:rPr lang="en-US" altLang="en-US" sz="1600">
                <a:solidFill>
                  <a:srgbClr val="000000"/>
                </a:solidFill>
                <a:latin typeface="Courier New" pitchFamily="49" charset="0"/>
              </a:rPr>
              <a:t>A[7] = 42;</a:t>
            </a:r>
          </a:p>
        </p:txBody>
      </p:sp>
      <p:sp>
        <p:nvSpPr>
          <p:cNvPr id="5126" name="Rectangle 4"/>
          <p:cNvSpPr>
            <a:spLocks noChangeArrowheads="1"/>
          </p:cNvSpPr>
          <p:nvPr/>
        </p:nvSpPr>
        <p:spPr bwMode="auto">
          <a:xfrm>
            <a:off x="509588" y="2819400"/>
            <a:ext cx="8329612"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a:solidFill>
                  <a:srgbClr val="000000"/>
                </a:solidFill>
              </a:rPr>
              <a:t>Logically </a:t>
            </a:r>
            <a:r>
              <a:rPr lang="en-US" altLang="en-US" sz="1800">
                <a:solidFill>
                  <a:srgbClr val="000000"/>
                </a:solidFill>
                <a:latin typeface="Courier New" pitchFamily="49" charset="0"/>
              </a:rPr>
              <a:t>A[7]</a:t>
            </a:r>
            <a:r>
              <a:rPr lang="en-US" altLang="en-US" sz="1800">
                <a:solidFill>
                  <a:srgbClr val="000000"/>
                </a:solidFill>
              </a:rPr>
              <a:t> does not exist. Physically </a:t>
            </a:r>
            <a:r>
              <a:rPr lang="en-US" altLang="en-US" sz="1800">
                <a:solidFill>
                  <a:srgbClr val="000000"/>
                </a:solidFill>
                <a:latin typeface="Courier New" pitchFamily="49" charset="0"/>
              </a:rPr>
              <a:t>A[7]</a:t>
            </a:r>
            <a:r>
              <a:rPr lang="en-US" altLang="en-US" sz="1800">
                <a:solidFill>
                  <a:srgbClr val="000000"/>
                </a:solidFill>
              </a:rPr>
              <a:t> refers to the </a:t>
            </a:r>
            <a:r>
              <a:rPr lang="en-US" altLang="en-US" sz="1800">
                <a:solidFill>
                  <a:srgbClr val="000000"/>
                </a:solidFill>
                <a:latin typeface="Courier New" pitchFamily="49" charset="0"/>
              </a:rPr>
              <a:t>int</a:t>
            </a:r>
            <a:r>
              <a:rPr lang="en-US" altLang="en-US" sz="1800">
                <a:solidFill>
                  <a:srgbClr val="000000"/>
                </a:solidFill>
              </a:rPr>
              <a:t>-sized chunk of memory immediately after </a:t>
            </a:r>
            <a:r>
              <a:rPr lang="en-US" altLang="en-US" sz="1800">
                <a:solidFill>
                  <a:srgbClr val="000000"/>
                </a:solidFill>
                <a:latin typeface="Courier New" pitchFamily="49" charset="0"/>
              </a:rPr>
              <a:t>A[6]</a:t>
            </a:r>
            <a:r>
              <a:rPr lang="en-US" altLang="en-US" sz="1800">
                <a:solidFill>
                  <a:srgbClr val="000000"/>
                </a:solidFill>
              </a:rPr>
              <a:t>.  The effect of the assignment statement will be to store the value 42 at that location:</a:t>
            </a:r>
          </a:p>
        </p:txBody>
      </p:sp>
      <p:graphicFrame>
        <p:nvGraphicFramePr>
          <p:cNvPr id="32829" name="Group 61"/>
          <p:cNvGraphicFramePr>
            <a:graphicFrameLocks noGrp="1"/>
          </p:cNvGraphicFramePr>
          <p:nvPr/>
        </p:nvGraphicFramePr>
        <p:xfrm>
          <a:off x="2133600" y="3567113"/>
          <a:ext cx="6400800" cy="1562100"/>
        </p:xfrm>
        <a:graphic>
          <a:graphicData uri="http://schemas.openxmlformats.org/drawingml/2006/table">
            <a:tbl>
              <a:tblPr/>
              <a:tblGrid>
                <a:gridCol w="1371600"/>
                <a:gridCol w="457200"/>
                <a:gridCol w="457200"/>
                <a:gridCol w="457200"/>
                <a:gridCol w="457200"/>
                <a:gridCol w="457200"/>
                <a:gridCol w="457200"/>
                <a:gridCol w="457200"/>
                <a:gridCol w="457200"/>
                <a:gridCol w="457200"/>
                <a:gridCol w="457200"/>
                <a:gridCol w="457200"/>
              </a:tblGrid>
              <a:tr h="853179">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A[0]</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A[1]</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A[2]</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A[3]</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A[4]</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A[5]</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A[6]</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708921">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Arial" charset="0"/>
                        </a:rPr>
                        <a:t>Memory</a:t>
                      </a:r>
                    </a:p>
                  </a:txBody>
                  <a:tcPr marT="45757" marB="45757"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charset="0"/>
                        </a:rPr>
                        <a:t>42</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r>
            </a:tbl>
          </a:graphicData>
        </a:graphic>
      </p:graphicFrame>
      <p:sp>
        <p:nvSpPr>
          <p:cNvPr id="5166" name="Rectangle 59"/>
          <p:cNvSpPr>
            <a:spLocks noChangeArrowheads="1"/>
          </p:cNvSpPr>
          <p:nvPr/>
        </p:nvSpPr>
        <p:spPr bwMode="auto">
          <a:xfrm>
            <a:off x="509588" y="5318125"/>
            <a:ext cx="8329612"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a:solidFill>
                  <a:srgbClr val="000000"/>
                </a:solidFill>
              </a:rPr>
              <a:t>Clearly this is undesirable.  What actually happens as a result depends upon what this location is being used for…</a:t>
            </a:r>
          </a:p>
        </p:txBody>
      </p:sp>
      <p:sp>
        <p:nvSpPr>
          <p:cNvPr id="5167" name="Rectangle 60"/>
          <p:cNvSpPr>
            <a:spLocks noChangeArrowheads="1"/>
          </p:cNvSpPr>
          <p:nvPr/>
        </p:nvSpPr>
        <p:spPr bwMode="auto">
          <a:xfrm>
            <a:off x="457200" y="685800"/>
            <a:ext cx="84582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dirty="0"/>
              <a:t>What happens when a statement uses an array index that is out of bounds?</a:t>
            </a:r>
          </a:p>
          <a:p>
            <a:pPr algn="l">
              <a:spcBef>
                <a:spcPct val="20000"/>
              </a:spcBef>
              <a:buClr>
                <a:schemeClr val="bg2"/>
              </a:buClr>
              <a:buSzPct val="75000"/>
              <a:buFont typeface="Monotype Sorts" pitchFamily="2" charset="2"/>
              <a:buNone/>
            </a:pPr>
            <a:endParaRPr lang="en-US" altLang="en-US" sz="1800" dirty="0"/>
          </a:p>
          <a:p>
            <a:pPr algn="l">
              <a:spcBef>
                <a:spcPct val="20000"/>
              </a:spcBef>
              <a:buClr>
                <a:schemeClr val="bg2"/>
              </a:buClr>
              <a:buSzPct val="75000"/>
              <a:buFont typeface="Monotype Sorts" pitchFamily="2" charset="2"/>
              <a:buNone/>
            </a:pPr>
            <a:r>
              <a:rPr lang="en-US" altLang="en-US" sz="1800" dirty="0"/>
              <a:t>First, there is no automatic checking of array index values at run-time (some languages </a:t>
            </a:r>
            <a:r>
              <a:rPr lang="en-US" altLang="en-US" sz="1800" u="sng" dirty="0"/>
              <a:t>do</a:t>
            </a:r>
            <a:r>
              <a:rPr lang="en-US" altLang="en-US" sz="1800" dirty="0"/>
              <a:t> provide for this).  Consider the C code: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Warning</a:t>
            </a:r>
            <a:endParaRPr lang="en-US" dirty="0"/>
          </a:p>
        </p:txBody>
      </p:sp>
      <p:sp>
        <p:nvSpPr>
          <p:cNvPr id="4" name="Rectangle 60"/>
          <p:cNvSpPr>
            <a:spLocks noChangeArrowheads="1"/>
          </p:cNvSpPr>
          <p:nvPr/>
        </p:nvSpPr>
        <p:spPr bwMode="auto">
          <a:xfrm>
            <a:off x="457200" y="685800"/>
            <a:ext cx="8458200" cy="607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dirty="0" smtClean="0"/>
              <a:t>You may see examples like this that purport to show a way to determine the dimension of an array:</a:t>
            </a:r>
            <a:endParaRPr lang="en-US" altLang="en-US" sz="1800" dirty="0"/>
          </a:p>
        </p:txBody>
      </p:sp>
      <p:sp>
        <p:nvSpPr>
          <p:cNvPr id="5" name="Rectangle 3"/>
          <p:cNvSpPr>
            <a:spLocks noChangeArrowheads="1"/>
          </p:cNvSpPr>
          <p:nvPr/>
        </p:nvSpPr>
        <p:spPr bwMode="auto">
          <a:xfrm>
            <a:off x="2628900" y="1447800"/>
            <a:ext cx="5981700" cy="1284876"/>
          </a:xfrm>
          <a:prstGeom prst="rect">
            <a:avLst/>
          </a:prstGeom>
          <a:solidFill>
            <a:srgbClr val="FFE4B5"/>
          </a:solidFill>
          <a:ln w="9525">
            <a:solidFill>
              <a:schemeClr val="tx1"/>
            </a:solidFill>
            <a:miter lim="800000"/>
            <a:headEnd/>
            <a:tailEnd/>
          </a:ln>
        </p:spPr>
        <p:txBody>
          <a:bodyPr wrap="square" lIns="109728" tIns="26625" rIns="18795" bIns="26625">
            <a:spAutoFit/>
          </a:bodyPr>
          <a:lstStyle/>
          <a:p>
            <a:pPr algn="l" defTabSz="901700">
              <a:tabLst>
                <a:tab pos="450850" algn="l"/>
                <a:tab pos="901700" algn="l"/>
                <a:tab pos="1352550" algn="l"/>
              </a:tabLst>
            </a:pPr>
            <a:r>
              <a:rPr lang="en-US" altLang="en-US" sz="1600" dirty="0" smtClean="0">
                <a:latin typeface="Courier New" pitchFamily="49" charset="0"/>
              </a:rPr>
              <a:t>void f(</a:t>
            </a:r>
            <a:r>
              <a:rPr lang="en-US" altLang="en-US" sz="1600" dirty="0" err="1" smtClean="0">
                <a:latin typeface="Courier New" pitchFamily="49" charset="0"/>
              </a:rPr>
              <a:t>int</a:t>
            </a:r>
            <a:r>
              <a:rPr lang="en-US" altLang="en-US" sz="1600" dirty="0" smtClean="0">
                <a:latin typeface="Courier New" pitchFamily="49" charset="0"/>
              </a:rPr>
              <a:t> A[]) {</a:t>
            </a:r>
          </a:p>
          <a:p>
            <a:pPr algn="l" defTabSz="901700">
              <a:tabLst>
                <a:tab pos="450850" algn="l"/>
                <a:tab pos="901700" algn="l"/>
                <a:tab pos="1352550" algn="l"/>
              </a:tabLst>
            </a:pPr>
            <a:endParaRPr lang="en-US" altLang="en-US" sz="1600" dirty="0">
              <a:latin typeface="Courier New" pitchFamily="49" charset="0"/>
            </a:endParaRPr>
          </a:p>
          <a:p>
            <a:pPr algn="l" defTabSz="901700">
              <a:tabLst>
                <a:tab pos="450850" algn="l"/>
                <a:tab pos="901700" algn="l"/>
                <a:tab pos="1352550" algn="l"/>
              </a:tabLst>
            </a:pPr>
            <a:r>
              <a:rPr lang="en-US" altLang="en-US" sz="1600" dirty="0" smtClean="0">
                <a:latin typeface="Courier New" pitchFamily="49" charset="0"/>
              </a:rPr>
              <a:t>   </a:t>
            </a:r>
            <a:r>
              <a:rPr lang="en-US" altLang="en-US" sz="1600" dirty="0" err="1" smtClean="0">
                <a:latin typeface="Courier New" pitchFamily="49" charset="0"/>
              </a:rPr>
              <a:t>int</a:t>
            </a:r>
            <a:r>
              <a:rPr lang="en-US" altLang="en-US" sz="1600" dirty="0" smtClean="0">
                <a:latin typeface="Courier New" pitchFamily="49" charset="0"/>
              </a:rPr>
              <a:t> dimension = </a:t>
            </a:r>
            <a:r>
              <a:rPr lang="en-US" altLang="en-US" sz="1600" dirty="0" err="1" smtClean="0">
                <a:latin typeface="Courier New" pitchFamily="49" charset="0"/>
              </a:rPr>
              <a:t>sizeof</a:t>
            </a:r>
            <a:r>
              <a:rPr lang="en-US" altLang="en-US" sz="1600" dirty="0" smtClean="0">
                <a:latin typeface="Courier New" pitchFamily="49" charset="0"/>
              </a:rPr>
              <a:t>(A) / </a:t>
            </a:r>
            <a:r>
              <a:rPr lang="en-US" altLang="en-US" sz="1600" dirty="0" err="1" smtClean="0">
                <a:latin typeface="Courier New" pitchFamily="49" charset="0"/>
              </a:rPr>
              <a:t>sizeof</a:t>
            </a:r>
            <a:r>
              <a:rPr lang="en-US" altLang="en-US" sz="1600" dirty="0" smtClean="0">
                <a:latin typeface="Courier New" pitchFamily="49" charset="0"/>
              </a:rPr>
              <a:t>(A[0]);</a:t>
            </a:r>
          </a:p>
          <a:p>
            <a:pPr algn="l" defTabSz="901700">
              <a:tabLst>
                <a:tab pos="450850" algn="l"/>
                <a:tab pos="901700" algn="l"/>
                <a:tab pos="1352550" algn="l"/>
              </a:tabLst>
            </a:pPr>
            <a:r>
              <a:rPr lang="en-US" altLang="en-US" sz="1600" dirty="0">
                <a:latin typeface="Courier New" pitchFamily="49" charset="0"/>
              </a:rPr>
              <a:t> </a:t>
            </a:r>
            <a:r>
              <a:rPr lang="en-US" altLang="en-US" sz="1600" dirty="0" smtClean="0">
                <a:latin typeface="Courier New" pitchFamily="49" charset="0"/>
              </a:rPr>
              <a:t>  ...</a:t>
            </a:r>
          </a:p>
          <a:p>
            <a:pPr algn="l" defTabSz="901700">
              <a:tabLst>
                <a:tab pos="450850" algn="l"/>
                <a:tab pos="901700" algn="l"/>
                <a:tab pos="1352550" algn="l"/>
              </a:tabLst>
            </a:pPr>
            <a:r>
              <a:rPr lang="en-US" altLang="en-US" sz="1600" dirty="0">
                <a:latin typeface="Courier New" pitchFamily="49" charset="0"/>
              </a:rPr>
              <a:t>}</a:t>
            </a:r>
          </a:p>
        </p:txBody>
      </p:sp>
      <p:sp>
        <p:nvSpPr>
          <p:cNvPr id="6" name="Rectangle 60"/>
          <p:cNvSpPr>
            <a:spLocks noChangeArrowheads="1"/>
          </p:cNvSpPr>
          <p:nvPr/>
        </p:nvSpPr>
        <p:spPr bwMode="auto">
          <a:xfrm>
            <a:off x="457200" y="3126032"/>
            <a:ext cx="8458200" cy="2768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dirty="0" smtClean="0"/>
              <a:t>Be aware that </a:t>
            </a:r>
            <a:r>
              <a:rPr lang="en-US" altLang="en-US" sz="3600" dirty="0" smtClean="0"/>
              <a:t>this does not work</a:t>
            </a:r>
            <a:r>
              <a:rPr lang="en-US" altLang="en-US" sz="1800" dirty="0" smtClean="0"/>
              <a:t> if applied to an array passed to a function, or an array that's allocated dynamically.  Try it.</a:t>
            </a:r>
          </a:p>
          <a:p>
            <a:pPr algn="l">
              <a:spcBef>
                <a:spcPct val="20000"/>
              </a:spcBef>
              <a:buClr>
                <a:schemeClr val="bg2"/>
              </a:buClr>
              <a:buSzPct val="75000"/>
              <a:buFont typeface="Monotype Sorts" pitchFamily="2" charset="2"/>
              <a:buNone/>
            </a:pPr>
            <a:endParaRPr lang="en-US" altLang="en-US" sz="1800" dirty="0"/>
          </a:p>
          <a:p>
            <a:pPr algn="l">
              <a:spcBef>
                <a:spcPct val="20000"/>
              </a:spcBef>
              <a:buClr>
                <a:schemeClr val="bg2"/>
              </a:buClr>
              <a:buSzPct val="75000"/>
              <a:buFont typeface="Monotype Sorts" pitchFamily="2" charset="2"/>
              <a:buNone/>
            </a:pPr>
            <a:r>
              <a:rPr lang="en-US" altLang="en-US" sz="1800" dirty="0" smtClean="0"/>
              <a:t>The </a:t>
            </a:r>
            <a:r>
              <a:rPr lang="en-US" altLang="en-US" sz="1800" dirty="0" err="1" smtClean="0">
                <a:latin typeface="Courier New" panose="02070309020205020404" pitchFamily="49" charset="0"/>
                <a:cs typeface="Courier New" panose="02070309020205020404" pitchFamily="49" charset="0"/>
              </a:rPr>
              <a:t>sizeof</a:t>
            </a:r>
            <a:r>
              <a:rPr lang="en-US" altLang="en-US" sz="1800" dirty="0" smtClean="0">
                <a:latin typeface="Courier New" panose="02070309020205020404" pitchFamily="49" charset="0"/>
                <a:cs typeface="Courier New" panose="02070309020205020404" pitchFamily="49" charset="0"/>
              </a:rPr>
              <a:t>()</a:t>
            </a:r>
            <a:r>
              <a:rPr lang="en-US" altLang="en-US" sz="1800" dirty="0" smtClean="0"/>
              <a:t> trick works if used in the same scope as the declaration of the array, in which case it is hardly needed. </a:t>
            </a:r>
          </a:p>
          <a:p>
            <a:pPr algn="l">
              <a:spcBef>
                <a:spcPct val="20000"/>
              </a:spcBef>
              <a:buClr>
                <a:schemeClr val="bg2"/>
              </a:buClr>
              <a:buSzPct val="75000"/>
              <a:buFont typeface="Monotype Sorts" pitchFamily="2" charset="2"/>
              <a:buNone/>
            </a:pPr>
            <a:endParaRPr lang="en-US" altLang="en-US" sz="1800" dirty="0"/>
          </a:p>
          <a:p>
            <a:pPr algn="l">
              <a:spcBef>
                <a:spcPct val="20000"/>
              </a:spcBef>
              <a:buClr>
                <a:schemeClr val="bg2"/>
              </a:buClr>
              <a:buSzPct val="75000"/>
              <a:buFont typeface="Monotype Sorts" pitchFamily="2" charset="2"/>
              <a:buNone/>
            </a:pPr>
            <a:r>
              <a:rPr lang="en-US" altLang="en-US" sz="1800" dirty="0" smtClean="0"/>
              <a:t>There are many fairly stupid discussions of this available online, and even in some textbooks.</a:t>
            </a:r>
            <a:endParaRPr lang="en-US" altLang="en-US" sz="1800" dirty="0"/>
          </a:p>
        </p:txBody>
      </p:sp>
    </p:spTree>
    <p:extLst>
      <p:ext uri="{BB962C8B-B14F-4D97-AF65-F5344CB8AC3E}">
        <p14:creationId xmlns:p14="http://schemas.microsoft.com/office/powerpoint/2010/main" val="313406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381000" y="100013"/>
            <a:ext cx="64770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Memory Access Errors</a:t>
            </a:r>
          </a:p>
        </p:txBody>
      </p:sp>
      <p:sp>
        <p:nvSpPr>
          <p:cNvPr id="6149" name="Rectangle 3"/>
          <p:cNvSpPr>
            <a:spLocks noChangeArrowheads="1"/>
          </p:cNvSpPr>
          <p:nvPr/>
        </p:nvSpPr>
        <p:spPr bwMode="auto">
          <a:xfrm>
            <a:off x="533400" y="685800"/>
            <a:ext cx="8382000" cy="57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tabLst>
                <a:tab pos="230188" algn="l"/>
                <a:tab pos="461963" algn="l"/>
              </a:tabLst>
            </a:pPr>
            <a:r>
              <a:rPr lang="en-US" altLang="en-US" sz="1800"/>
              <a:t>Consider the possibilities.  The memory location </a:t>
            </a:r>
            <a:r>
              <a:rPr lang="en-US" altLang="en-US" sz="1800">
                <a:latin typeface="Courier New" pitchFamily="49" charset="0"/>
              </a:rPr>
              <a:t>A[7]</a:t>
            </a:r>
            <a:r>
              <a:rPr lang="en-US" altLang="en-US" sz="1800"/>
              <a:t> may:</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tx1"/>
              </a:buClr>
              <a:buSzPct val="75000"/>
              <a:buFont typeface="Monotype Sorts" pitchFamily="2" charset="2"/>
              <a:buNone/>
              <a:tabLst>
                <a:tab pos="230188" algn="l"/>
                <a:tab pos="461963" algn="l"/>
              </a:tabLst>
            </a:pPr>
            <a:r>
              <a:rPr lang="en-US" altLang="en-US" sz="1800"/>
              <a:t>	-	 store a variable declared in your program</a:t>
            </a:r>
          </a:p>
          <a:p>
            <a:pPr algn="l">
              <a:lnSpc>
                <a:spcPts val="2100"/>
              </a:lnSpc>
              <a:buClr>
                <a:schemeClr val="tx1"/>
              </a:buClr>
              <a:buSzPct val="75000"/>
              <a:buFont typeface="Monotype Sorts" pitchFamily="2" charset="2"/>
              <a:buNone/>
              <a:tabLst>
                <a:tab pos="230188" algn="l"/>
                <a:tab pos="461963" algn="l"/>
              </a:tabLst>
            </a:pPr>
            <a:r>
              <a:rPr lang="en-US" altLang="en-US" sz="1800"/>
              <a:t>	-	 store an instruction that is part of your program (unlikely on modern machines)</a:t>
            </a:r>
          </a:p>
          <a:p>
            <a:pPr algn="l">
              <a:lnSpc>
                <a:spcPts val="2100"/>
              </a:lnSpc>
              <a:buClr>
                <a:schemeClr val="tx1"/>
              </a:buClr>
              <a:buSzPct val="75000"/>
              <a:buFont typeface="Monotype Sorts" pitchFamily="2" charset="2"/>
              <a:buNone/>
              <a:tabLst>
                <a:tab pos="230188" algn="l"/>
                <a:tab pos="461963" algn="l"/>
              </a:tabLst>
            </a:pPr>
            <a:r>
              <a:rPr lang="en-US" altLang="en-US" sz="1800"/>
              <a:t>	-	 not be allocated for the use of your program</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bg2"/>
              </a:buClr>
              <a:buSzPct val="75000"/>
              <a:buFont typeface="Monotype Sorts" pitchFamily="2" charset="2"/>
              <a:buNone/>
              <a:tabLst>
                <a:tab pos="230188" algn="l"/>
                <a:tab pos="461963" algn="l"/>
              </a:tabLst>
            </a:pPr>
            <a:r>
              <a:rPr lang="en-US" altLang="en-US" sz="1800"/>
              <a:t>In the first case, the error shown on the previous slide would cause the value of that variable to be altered.  Since there is no statement that directly assigns a value to that variable, this effect seems very mysterious when debugging.</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bg2"/>
              </a:buClr>
              <a:buSzPct val="75000"/>
              <a:buFont typeface="Monotype Sorts" pitchFamily="2" charset="2"/>
              <a:buNone/>
              <a:tabLst>
                <a:tab pos="230188" algn="l"/>
                <a:tab pos="461963" algn="l"/>
              </a:tabLst>
            </a:pPr>
            <a:r>
              <a:rPr lang="en-US" altLang="en-US" sz="1800"/>
              <a:t>In the second case, if the altered instruction is ever executed it will have been replaced by a nonsense instruction code.  This will (if you are lucky) result in the system killing your program for attempting to execute an illegal instruction.</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bg2"/>
              </a:buClr>
              <a:buSzPct val="75000"/>
              <a:buFont typeface="Monotype Sorts" pitchFamily="2" charset="2"/>
              <a:buNone/>
              <a:tabLst>
                <a:tab pos="230188" algn="l"/>
                <a:tab pos="461963" algn="l"/>
              </a:tabLst>
            </a:pPr>
            <a:r>
              <a:rPr lang="en-US" altLang="en-US" sz="1800"/>
              <a:t>In the third case, the result depends on the operating system you are using.  Some operating systems, such as Windows 95/98/Me do not carefully monitor memory accesses and so your program may corrupt a value that actually belongs to another program (or even the operating system itself).  Other operating systems, such as Windows NT/2000/XP or UNIX, will detect that a memory access violation has been attempted and suspend or kill your program.</a:t>
            </a:r>
          </a:p>
          <a:p>
            <a:pPr algn="l">
              <a:lnSpc>
                <a:spcPts val="2100"/>
              </a:lnSpc>
              <a:buClr>
                <a:schemeClr val="bg2"/>
              </a:buClr>
              <a:buSzPct val="75000"/>
              <a:buFont typeface="Monotype Sorts" pitchFamily="2" charset="2"/>
              <a:buNone/>
              <a:tabLst>
                <a:tab pos="230188" algn="l"/>
                <a:tab pos="461963" algn="l"/>
              </a:tabLst>
            </a:pPr>
            <a:endParaRPr lang="en-US" altLang="en-US" sz="18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Array Initialization</a:t>
            </a:r>
          </a:p>
        </p:txBody>
      </p:sp>
      <p:sp>
        <p:nvSpPr>
          <p:cNvPr id="7173" name="Rectangle 3"/>
          <p:cNvSpPr>
            <a:spLocks noChangeArrowheads="1"/>
          </p:cNvSpPr>
          <p:nvPr/>
        </p:nvSpPr>
        <p:spPr bwMode="auto">
          <a:xfrm>
            <a:off x="838200" y="1676400"/>
            <a:ext cx="7620000" cy="30289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6625" rIns="18795" bIns="26625">
            <a:spAutoFit/>
          </a:bodyPr>
          <a:lstStyle/>
          <a:p>
            <a:pPr algn="l" defTabSz="901700">
              <a:lnSpc>
                <a:spcPts val="1575"/>
              </a:lnSpc>
              <a:spcBef>
                <a:spcPts val="788"/>
              </a:spcBef>
              <a:tabLst>
                <a:tab pos="450850" algn="l"/>
                <a:tab pos="901700" algn="l"/>
                <a:tab pos="1352550" algn="l"/>
              </a:tabLst>
            </a:pPr>
            <a:r>
              <a:rPr lang="en-US" altLang="en-US" sz="1600" dirty="0" err="1">
                <a:solidFill>
                  <a:srgbClr val="0033CC"/>
                </a:solidFill>
                <a:latin typeface="Courier New" pitchFamily="49" charset="0"/>
              </a:rPr>
              <a:t>int</a:t>
            </a:r>
            <a:r>
              <a:rPr lang="en-US" altLang="en-US" sz="1600" dirty="0">
                <a:latin typeface="Courier New" pitchFamily="49" charset="0"/>
              </a:rPr>
              <a:t> Primes[5];                   // Primes[0:4] are unknown</a:t>
            </a:r>
          </a:p>
          <a:p>
            <a:pPr algn="l" defTabSz="901700">
              <a:lnSpc>
                <a:spcPts val="1575"/>
              </a:lnSpc>
              <a:spcBef>
                <a:spcPts val="788"/>
              </a:spcBef>
              <a:tabLst>
                <a:tab pos="450850" algn="l"/>
                <a:tab pos="901700" algn="l"/>
                <a:tab pos="1352550" algn="l"/>
              </a:tabLst>
            </a:pPr>
            <a:endParaRPr lang="en-US" altLang="en-US" sz="1600" dirty="0">
              <a:latin typeface="Courier New" pitchFamily="49" charset="0"/>
            </a:endParaRPr>
          </a:p>
          <a:p>
            <a:pPr algn="l" defTabSz="901700">
              <a:lnSpc>
                <a:spcPts val="1575"/>
              </a:lnSpc>
              <a:spcBef>
                <a:spcPts val="788"/>
              </a:spcBef>
              <a:tabLst>
                <a:tab pos="450850" algn="l"/>
                <a:tab pos="901700" algn="l"/>
                <a:tab pos="1352550" algn="l"/>
              </a:tabLst>
            </a:pPr>
            <a:r>
              <a:rPr lang="en-US" altLang="en-US" sz="1600" dirty="0" err="1">
                <a:solidFill>
                  <a:srgbClr val="0000CC"/>
                </a:solidFill>
                <a:latin typeface="Courier New" pitchFamily="49" charset="0"/>
              </a:rPr>
              <a:t>int</a:t>
            </a:r>
            <a:r>
              <a:rPr lang="en-US" altLang="en-US" sz="1600" dirty="0">
                <a:latin typeface="Courier New" pitchFamily="49" charset="0"/>
              </a:rPr>
              <a:t> Evens[5] = {0, 2, 4, 6, 8};  // Evens[0:4] are known</a:t>
            </a:r>
          </a:p>
          <a:p>
            <a:pPr algn="l" defTabSz="901700">
              <a:lnSpc>
                <a:spcPts val="1575"/>
              </a:lnSpc>
              <a:spcBef>
                <a:spcPts val="788"/>
              </a:spcBef>
              <a:tabLst>
                <a:tab pos="450850" algn="l"/>
                <a:tab pos="901700" algn="l"/>
                <a:tab pos="1352550" algn="l"/>
              </a:tabLst>
            </a:pPr>
            <a:endParaRPr lang="en-US" altLang="en-US" sz="1600" dirty="0">
              <a:solidFill>
                <a:srgbClr val="000000"/>
              </a:solidFill>
              <a:latin typeface="Courier New" pitchFamily="49" charset="0"/>
            </a:endParaRPr>
          </a:p>
          <a:p>
            <a:pPr algn="l" defTabSz="901700">
              <a:lnSpc>
                <a:spcPts val="1575"/>
              </a:lnSpc>
              <a:spcBef>
                <a:spcPts val="788"/>
              </a:spcBef>
              <a:tabLst>
                <a:tab pos="450850" algn="l"/>
                <a:tab pos="901700" algn="l"/>
                <a:tab pos="1352550" algn="l"/>
              </a:tabLst>
            </a:pPr>
            <a:r>
              <a:rPr lang="en-US" altLang="en-US" sz="1600" dirty="0" err="1">
                <a:solidFill>
                  <a:srgbClr val="0000CC"/>
                </a:solidFill>
                <a:latin typeface="Courier New" pitchFamily="49" charset="0"/>
              </a:rPr>
              <a:t>int</a:t>
            </a:r>
            <a:r>
              <a:rPr lang="en-US" altLang="en-US" sz="1600" dirty="0">
                <a:solidFill>
                  <a:srgbClr val="000000"/>
                </a:solidFill>
                <a:latin typeface="Courier New" pitchFamily="49" charset="0"/>
              </a:rPr>
              <a:t> Odds[5] = {1, 3, 5};         // Odds[0:2] are as shown;</a:t>
            </a:r>
          </a:p>
          <a:p>
            <a:pPr algn="l" defTabSz="901700">
              <a:lnSpc>
                <a:spcPts val="1575"/>
              </a:lnSpc>
              <a:spcBef>
                <a:spcPts val="788"/>
              </a:spcBef>
              <a:tabLst>
                <a:tab pos="450850" algn="l"/>
                <a:tab pos="901700" algn="l"/>
                <a:tab pos="1352550" algn="l"/>
              </a:tabLst>
            </a:pPr>
            <a:r>
              <a:rPr lang="en-US" altLang="en-US" sz="1600" dirty="0">
                <a:solidFill>
                  <a:srgbClr val="000000"/>
                </a:solidFill>
                <a:latin typeface="Courier New" pitchFamily="49" charset="0"/>
              </a:rPr>
              <a:t>                                 //  rest are 0!</a:t>
            </a:r>
          </a:p>
          <a:p>
            <a:pPr algn="l" defTabSz="901700">
              <a:lnSpc>
                <a:spcPts val="1575"/>
              </a:lnSpc>
              <a:spcBef>
                <a:spcPts val="788"/>
              </a:spcBef>
              <a:tabLst>
                <a:tab pos="450850" algn="l"/>
                <a:tab pos="901700" algn="l"/>
                <a:tab pos="1352550" algn="l"/>
              </a:tabLst>
            </a:pPr>
            <a:endParaRPr lang="en-US" altLang="en-US" sz="1600" dirty="0">
              <a:solidFill>
                <a:srgbClr val="000000"/>
              </a:solidFill>
              <a:latin typeface="Courier New" pitchFamily="49" charset="0"/>
            </a:endParaRPr>
          </a:p>
          <a:p>
            <a:pPr algn="l" defTabSz="901700">
              <a:lnSpc>
                <a:spcPts val="1575"/>
              </a:lnSpc>
              <a:spcBef>
                <a:spcPts val="788"/>
              </a:spcBef>
              <a:tabLst>
                <a:tab pos="450850" algn="l"/>
                <a:tab pos="901700" algn="l"/>
                <a:tab pos="1352550" algn="l"/>
              </a:tabLst>
            </a:pPr>
            <a:r>
              <a:rPr lang="en-US" altLang="en-US" sz="1600" dirty="0" err="1">
                <a:solidFill>
                  <a:srgbClr val="0000CC"/>
                </a:solidFill>
                <a:latin typeface="Courier New" pitchFamily="49" charset="0"/>
              </a:rPr>
              <a:t>int</a:t>
            </a:r>
            <a:r>
              <a:rPr lang="en-US" altLang="en-US" sz="1600" dirty="0">
                <a:solidFill>
                  <a:srgbClr val="000000"/>
                </a:solidFill>
                <a:latin typeface="Courier New" pitchFamily="49" charset="0"/>
              </a:rPr>
              <a:t> Zeros[10000] = {0};          </a:t>
            </a:r>
            <a:r>
              <a:rPr lang="en-US" altLang="en-US" sz="1600">
                <a:solidFill>
                  <a:srgbClr val="000000"/>
                </a:solidFill>
                <a:latin typeface="Courier New" pitchFamily="49" charset="0"/>
              </a:rPr>
              <a:t>// </a:t>
            </a:r>
            <a:r>
              <a:rPr lang="en-US" altLang="en-US" sz="1600" smtClean="0">
                <a:solidFill>
                  <a:srgbClr val="000000"/>
                </a:solidFill>
                <a:latin typeface="Courier New" pitchFamily="49" charset="0"/>
              </a:rPr>
              <a:t>Zeros[0:9999] </a:t>
            </a:r>
            <a:r>
              <a:rPr lang="en-US" altLang="en-US" sz="1600" dirty="0">
                <a:solidFill>
                  <a:srgbClr val="000000"/>
                </a:solidFill>
                <a:latin typeface="Courier New" pitchFamily="49" charset="0"/>
              </a:rPr>
              <a:t>are all 0</a:t>
            </a:r>
          </a:p>
          <a:p>
            <a:pPr algn="l" defTabSz="901700">
              <a:lnSpc>
                <a:spcPts val="1575"/>
              </a:lnSpc>
              <a:spcBef>
                <a:spcPts val="788"/>
              </a:spcBef>
              <a:tabLst>
                <a:tab pos="450850" algn="l"/>
                <a:tab pos="901700" algn="l"/>
                <a:tab pos="1352550" algn="l"/>
              </a:tabLst>
            </a:pPr>
            <a:endParaRPr lang="en-US" altLang="en-US" sz="1600" dirty="0">
              <a:solidFill>
                <a:srgbClr val="000000"/>
              </a:solidFill>
              <a:latin typeface="Courier New" pitchFamily="49" charset="0"/>
            </a:endParaRPr>
          </a:p>
          <a:p>
            <a:pPr algn="l" defTabSz="901700">
              <a:lnSpc>
                <a:spcPts val="1575"/>
              </a:lnSpc>
              <a:spcBef>
                <a:spcPts val="788"/>
              </a:spcBef>
              <a:tabLst>
                <a:tab pos="450850" algn="l"/>
                <a:tab pos="901700" algn="l"/>
                <a:tab pos="1352550" algn="l"/>
              </a:tabLst>
            </a:pPr>
            <a:r>
              <a:rPr lang="en-US" altLang="en-US" sz="1600" dirty="0" err="1">
                <a:solidFill>
                  <a:srgbClr val="0000CC"/>
                </a:solidFill>
                <a:latin typeface="Courier New" pitchFamily="49" charset="0"/>
              </a:rPr>
              <a:t>int</a:t>
            </a:r>
            <a:r>
              <a:rPr lang="en-US" altLang="en-US" sz="1600" dirty="0">
                <a:solidFill>
                  <a:srgbClr val="000000"/>
                </a:solidFill>
                <a:latin typeface="Courier New" pitchFamily="49" charset="0"/>
              </a:rPr>
              <a:t> </a:t>
            </a:r>
            <a:r>
              <a:rPr lang="en-US" altLang="en-US" sz="1600" dirty="0" err="1">
                <a:solidFill>
                  <a:srgbClr val="000000"/>
                </a:solidFill>
                <a:latin typeface="Courier New" pitchFamily="49" charset="0"/>
              </a:rPr>
              <a:t>Bads</a:t>
            </a:r>
            <a:r>
              <a:rPr lang="en-US" altLang="en-US" sz="1600" dirty="0">
                <a:solidFill>
                  <a:srgbClr val="000000"/>
                </a:solidFill>
                <a:latin typeface="Courier New" pitchFamily="49" charset="0"/>
              </a:rPr>
              <a:t>[5] = {1, 3, 5, 7, 9, 11}; // too many initializers!</a:t>
            </a:r>
          </a:p>
        </p:txBody>
      </p:sp>
      <p:sp>
        <p:nvSpPr>
          <p:cNvPr id="7174" name="Rectangle 59"/>
          <p:cNvSpPr>
            <a:spLocks noChangeArrowheads="1"/>
          </p:cNvSpPr>
          <p:nvPr/>
        </p:nvSpPr>
        <p:spPr bwMode="auto">
          <a:xfrm>
            <a:off x="509588" y="5089525"/>
            <a:ext cx="8329612"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a:solidFill>
                  <a:srgbClr val="000000"/>
                </a:solidFill>
              </a:rPr>
              <a:t>Of course, for arrays of interesting sizes you'll usually initialize via a loop…</a:t>
            </a:r>
          </a:p>
        </p:txBody>
      </p:sp>
      <p:sp>
        <p:nvSpPr>
          <p:cNvPr id="7175" name="Rectangle 60"/>
          <p:cNvSpPr>
            <a:spLocks noChangeArrowheads="1"/>
          </p:cNvSpPr>
          <p:nvPr/>
        </p:nvSpPr>
        <p:spPr bwMode="auto">
          <a:xfrm>
            <a:off x="457200" y="685800"/>
            <a:ext cx="84582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As with all variables in C, array cells are not automatically initialized when an array is created: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Arrays as Parameters</a:t>
            </a:r>
          </a:p>
        </p:txBody>
      </p:sp>
      <p:sp>
        <p:nvSpPr>
          <p:cNvPr id="8197" name="Rectangle 3"/>
          <p:cNvSpPr>
            <a:spLocks noChangeArrowheads="1"/>
          </p:cNvSpPr>
          <p:nvPr/>
        </p:nvSpPr>
        <p:spPr bwMode="auto">
          <a:xfrm>
            <a:off x="609600" y="1206500"/>
            <a:ext cx="7924800" cy="47942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6625" rIns="18795" bIns="26625">
            <a:spAutoFit/>
          </a:bodyPr>
          <a:lstStyle/>
          <a:p>
            <a:pPr algn="l" defTabSz="901700">
              <a:tabLst>
                <a:tab pos="450850" algn="l"/>
                <a:tab pos="901700" algn="l"/>
                <a:tab pos="1352550" algn="l"/>
              </a:tabLst>
            </a:pPr>
            <a:r>
              <a:rPr lang="en-US" altLang="en-US" sz="1400">
                <a:latin typeface="Courier New" pitchFamily="49" charset="0"/>
              </a:rPr>
              <a:t>#define SZ 5</a:t>
            </a:r>
          </a:p>
          <a:p>
            <a:pPr algn="l" defTabSz="901700">
              <a:tabLst>
                <a:tab pos="450850" algn="l"/>
                <a:tab pos="901700" algn="l"/>
                <a:tab pos="1352550" algn="l"/>
              </a:tabLst>
            </a:pPr>
            <a:r>
              <a:rPr lang="en-US" altLang="en-US" sz="1400">
                <a:latin typeface="Courier New" pitchFamily="49" charset="0"/>
              </a:rPr>
              <a:t>void fillPrimes( int Primes[] );</a:t>
            </a:r>
          </a:p>
          <a:p>
            <a:pPr algn="l" defTabSz="901700">
              <a:tabLst>
                <a:tab pos="450850" algn="l"/>
                <a:tab pos="901700" algn="l"/>
                <a:tab pos="1352550" algn="l"/>
              </a:tabLst>
            </a:pPr>
            <a:endParaRPr lang="en-US" altLang="en-US" sz="1400">
              <a:latin typeface="Courier New" pitchFamily="49" charset="0"/>
            </a:endParaRPr>
          </a:p>
          <a:p>
            <a:pPr algn="l" defTabSz="901700">
              <a:tabLst>
                <a:tab pos="450850" algn="l"/>
                <a:tab pos="901700" algn="l"/>
                <a:tab pos="1352550" algn="l"/>
              </a:tabLst>
            </a:pPr>
            <a:r>
              <a:rPr lang="en-US" altLang="en-US" sz="1400">
                <a:latin typeface="Courier New" pitchFamily="49" charset="0"/>
              </a:rPr>
              <a:t>int main() {</a:t>
            </a:r>
          </a:p>
          <a:p>
            <a:pPr algn="l" defTabSz="901700">
              <a:tabLst>
                <a:tab pos="450850" algn="l"/>
                <a:tab pos="901700" algn="l"/>
                <a:tab pos="1352550" algn="l"/>
              </a:tabLst>
            </a:pPr>
            <a:endParaRPr lang="en-US" altLang="en-US" sz="1400">
              <a:latin typeface="Courier New" pitchFamily="49" charset="0"/>
            </a:endParaRPr>
          </a:p>
          <a:p>
            <a:pPr algn="l" defTabSz="901700">
              <a:tabLst>
                <a:tab pos="450850" algn="l"/>
                <a:tab pos="901700" algn="l"/>
                <a:tab pos="1352550" algn="l"/>
              </a:tabLst>
            </a:pPr>
            <a:r>
              <a:rPr lang="en-US" altLang="en-US" sz="1400">
                <a:latin typeface="Courier New" pitchFamily="49" charset="0"/>
              </a:rPr>
              <a:t>   int Primes[SZ];</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fillPrimes(Primes);</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for (int i = 0; i &lt; SZ; i++) {</a:t>
            </a:r>
          </a:p>
          <a:p>
            <a:pPr algn="l" defTabSz="901700">
              <a:tabLst>
                <a:tab pos="450850" algn="l"/>
                <a:tab pos="901700" algn="l"/>
                <a:tab pos="1352550" algn="l"/>
              </a:tabLst>
            </a:pPr>
            <a:r>
              <a:rPr lang="en-US" altLang="en-US" sz="1400">
                <a:latin typeface="Courier New" pitchFamily="49" charset="0"/>
              </a:rPr>
              <a:t>      printf("%3d:%5d\n", i, Primes[i]);</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return 0;</a:t>
            </a:r>
          </a:p>
          <a:p>
            <a:pPr algn="l" defTabSz="901700">
              <a:tabLst>
                <a:tab pos="450850" algn="l"/>
                <a:tab pos="901700" algn="l"/>
                <a:tab pos="1352550" algn="l"/>
              </a:tabLst>
            </a:pPr>
            <a:r>
              <a:rPr lang="en-US" altLang="en-US" sz="1400">
                <a:latin typeface="Courier New" pitchFamily="49" charset="0"/>
              </a:rPr>
              <a:t>}</a:t>
            </a:r>
          </a:p>
          <a:p>
            <a:pPr algn="l" defTabSz="901700">
              <a:tabLst>
                <a:tab pos="450850" algn="l"/>
                <a:tab pos="901700" algn="l"/>
                <a:tab pos="1352550" algn="l"/>
              </a:tabLst>
            </a:pPr>
            <a:endParaRPr lang="en-US" altLang="en-US" sz="1400">
              <a:latin typeface="Courier New" pitchFamily="49" charset="0"/>
            </a:endParaRPr>
          </a:p>
          <a:p>
            <a:pPr algn="l" defTabSz="901700">
              <a:tabLst>
                <a:tab pos="450850" algn="l"/>
                <a:tab pos="901700" algn="l"/>
                <a:tab pos="1352550" algn="l"/>
              </a:tabLst>
            </a:pPr>
            <a:r>
              <a:rPr lang="en-US" altLang="en-US" sz="1400">
                <a:latin typeface="Courier New" pitchFamily="49" charset="0"/>
              </a:rPr>
              <a:t>void fillPrimes( int Primes[] ) {</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for (int i = 0; i &lt; SZ; i++) {</a:t>
            </a:r>
          </a:p>
          <a:p>
            <a:pPr algn="l" defTabSz="901700">
              <a:tabLst>
                <a:tab pos="450850" algn="l"/>
                <a:tab pos="901700" algn="l"/>
                <a:tab pos="1352550" algn="l"/>
              </a:tabLst>
            </a:pPr>
            <a:r>
              <a:rPr lang="en-US" altLang="en-US" sz="1400">
                <a:latin typeface="Courier New" pitchFamily="49" charset="0"/>
              </a:rPr>
              <a:t>      Primes[i] = i * i + i + 41;</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a:t>
            </a:r>
          </a:p>
        </p:txBody>
      </p:sp>
      <p:sp>
        <p:nvSpPr>
          <p:cNvPr id="8198" name="Rectangle 60"/>
          <p:cNvSpPr>
            <a:spLocks noChangeArrowheads="1"/>
          </p:cNvSpPr>
          <p:nvPr/>
        </p:nvSpPr>
        <p:spPr bwMode="auto">
          <a:xfrm>
            <a:off x="457200" y="685800"/>
            <a:ext cx="845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Arrays may be passed as parameters in function calls, and the effect is pass-by-reference:</a:t>
            </a:r>
          </a:p>
        </p:txBody>
      </p:sp>
      <p:grpSp>
        <p:nvGrpSpPr>
          <p:cNvPr id="45128" name="Group 72"/>
          <p:cNvGrpSpPr>
            <a:grpSpLocks/>
          </p:cNvGrpSpPr>
          <p:nvPr/>
        </p:nvGrpSpPr>
        <p:grpSpPr bwMode="auto">
          <a:xfrm>
            <a:off x="4191000" y="1447800"/>
            <a:ext cx="4572000" cy="307975"/>
            <a:chOff x="2640" y="912"/>
            <a:chExt cx="2880" cy="194"/>
          </a:xfrm>
        </p:grpSpPr>
        <p:sp>
          <p:nvSpPr>
            <p:cNvPr id="8207" name="Text Box 65"/>
            <p:cNvSpPr txBox="1">
              <a:spLocks noChangeArrowheads="1"/>
            </p:cNvSpPr>
            <p:nvPr/>
          </p:nvSpPr>
          <p:spPr bwMode="auto">
            <a:xfrm>
              <a:off x="3504" y="912"/>
              <a:ext cx="2016" cy="194"/>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a:latin typeface="Arial" charset="0"/>
                </a:rPr>
                <a:t>Note parameter declaration syntax.</a:t>
              </a:r>
            </a:p>
          </p:txBody>
        </p:sp>
        <p:sp>
          <p:nvSpPr>
            <p:cNvPr id="8208" name="Line 69"/>
            <p:cNvSpPr>
              <a:spLocks noChangeShapeType="1"/>
            </p:cNvSpPr>
            <p:nvPr/>
          </p:nvSpPr>
          <p:spPr bwMode="auto">
            <a:xfrm flipH="1" flipV="1">
              <a:off x="2640" y="1008"/>
              <a:ext cx="864" cy="48"/>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29" name="Group 73"/>
          <p:cNvGrpSpPr>
            <a:grpSpLocks/>
          </p:cNvGrpSpPr>
          <p:nvPr/>
        </p:nvGrpSpPr>
        <p:grpSpPr bwMode="auto">
          <a:xfrm>
            <a:off x="2971800" y="2200275"/>
            <a:ext cx="5791200" cy="466725"/>
            <a:chOff x="1872" y="1386"/>
            <a:chExt cx="3648" cy="294"/>
          </a:xfrm>
        </p:grpSpPr>
        <p:sp>
          <p:nvSpPr>
            <p:cNvPr id="8205" name="Text Box 67"/>
            <p:cNvSpPr txBox="1">
              <a:spLocks noChangeArrowheads="1"/>
            </p:cNvSpPr>
            <p:nvPr/>
          </p:nvSpPr>
          <p:spPr bwMode="auto">
            <a:xfrm>
              <a:off x="3504" y="1386"/>
              <a:ext cx="2016" cy="194"/>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a:latin typeface="Arial" charset="0"/>
                </a:rPr>
                <a:t>Pass array to fn by name.</a:t>
              </a:r>
            </a:p>
          </p:txBody>
        </p:sp>
        <p:sp>
          <p:nvSpPr>
            <p:cNvPr id="8206" name="Line 70"/>
            <p:cNvSpPr>
              <a:spLocks noChangeShapeType="1"/>
            </p:cNvSpPr>
            <p:nvPr/>
          </p:nvSpPr>
          <p:spPr bwMode="auto">
            <a:xfrm flipH="1">
              <a:off x="1872" y="1488"/>
              <a:ext cx="1632" cy="192"/>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30" name="Group 74"/>
          <p:cNvGrpSpPr>
            <a:grpSpLocks/>
          </p:cNvGrpSpPr>
          <p:nvPr/>
        </p:nvGrpSpPr>
        <p:grpSpPr bwMode="auto">
          <a:xfrm>
            <a:off x="4114800" y="4105275"/>
            <a:ext cx="4648200" cy="923925"/>
            <a:chOff x="2592" y="2586"/>
            <a:chExt cx="2928" cy="582"/>
          </a:xfrm>
        </p:grpSpPr>
        <p:sp>
          <p:nvSpPr>
            <p:cNvPr id="8203" name="Text Box 68"/>
            <p:cNvSpPr txBox="1">
              <a:spLocks noChangeArrowheads="1"/>
            </p:cNvSpPr>
            <p:nvPr/>
          </p:nvSpPr>
          <p:spPr bwMode="auto">
            <a:xfrm>
              <a:off x="3504" y="2586"/>
              <a:ext cx="2016" cy="33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a:latin typeface="Arial" charset="0"/>
                </a:rPr>
                <a:t>Fn can modify array passed to it by the caller…</a:t>
              </a:r>
            </a:p>
          </p:txBody>
        </p:sp>
        <p:sp>
          <p:nvSpPr>
            <p:cNvPr id="8204" name="Line 71"/>
            <p:cNvSpPr>
              <a:spLocks noChangeShapeType="1"/>
            </p:cNvSpPr>
            <p:nvPr/>
          </p:nvSpPr>
          <p:spPr bwMode="auto">
            <a:xfrm flipH="1">
              <a:off x="2592" y="2736"/>
              <a:ext cx="912" cy="432"/>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131" name="Text Box 75"/>
          <p:cNvSpPr txBox="1">
            <a:spLocks noChangeArrowheads="1"/>
          </p:cNvSpPr>
          <p:nvPr/>
        </p:nvSpPr>
        <p:spPr bwMode="auto">
          <a:xfrm>
            <a:off x="5562600" y="5248275"/>
            <a:ext cx="3200400" cy="523875"/>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a:latin typeface="Arial" charset="0"/>
              </a:rPr>
              <a:t>Note idiomatic, but perhaps questionable use of #define here.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5128"/>
                                        </p:tgtEl>
                                        <p:attrNameLst>
                                          <p:attrName>style.visibility</p:attrName>
                                        </p:attrNameLst>
                                      </p:cBhvr>
                                      <p:to>
                                        <p:strVal val="visible"/>
                                      </p:to>
                                    </p:set>
                                    <p:animEffect transition="in" filter="blinds(horizontal)">
                                      <p:cBhvr>
                                        <p:cTn id="7" dur="500"/>
                                        <p:tgtEl>
                                          <p:spTgt spid="451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5129"/>
                                        </p:tgtEl>
                                        <p:attrNameLst>
                                          <p:attrName>style.visibility</p:attrName>
                                        </p:attrNameLst>
                                      </p:cBhvr>
                                      <p:to>
                                        <p:strVal val="visible"/>
                                      </p:to>
                                    </p:set>
                                    <p:animEffect transition="in" filter="blinds(horizontal)">
                                      <p:cBhvr>
                                        <p:cTn id="12" dur="500"/>
                                        <p:tgtEl>
                                          <p:spTgt spid="451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5130"/>
                                        </p:tgtEl>
                                        <p:attrNameLst>
                                          <p:attrName>style.visibility</p:attrName>
                                        </p:attrNameLst>
                                      </p:cBhvr>
                                      <p:to>
                                        <p:strVal val="visible"/>
                                      </p:to>
                                    </p:set>
                                    <p:animEffect transition="in" filter="blinds(horizontal)">
                                      <p:cBhvr>
                                        <p:cTn id="17" dur="500"/>
                                        <p:tgtEl>
                                          <p:spTgt spid="451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131"/>
                                        </p:tgtEl>
                                        <p:attrNameLst>
                                          <p:attrName>style.visibility</p:attrName>
                                        </p:attrNameLst>
                                      </p:cBhvr>
                                      <p:to>
                                        <p:strVal val="visible"/>
                                      </p:to>
                                    </p:set>
                                    <p:animEffect transition="in" filter="blinds(horizontal)">
                                      <p:cBhvr>
                                        <p:cTn id="22" dur="500"/>
                                        <p:tgtEl>
                                          <p:spTgt spid="4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Some Array Manipulations</a:t>
            </a:r>
          </a:p>
        </p:txBody>
      </p:sp>
      <p:sp>
        <p:nvSpPr>
          <p:cNvPr id="9221" name="Rectangle 3"/>
          <p:cNvSpPr>
            <a:spLocks noChangeArrowheads="1"/>
          </p:cNvSpPr>
          <p:nvPr/>
        </p:nvSpPr>
        <p:spPr bwMode="auto">
          <a:xfrm>
            <a:off x="609600" y="685800"/>
            <a:ext cx="8229600" cy="5870575"/>
          </a:xfrm>
          <a:prstGeom prst="rect">
            <a:avLst/>
          </a:prstGeom>
          <a:solidFill>
            <a:srgbClr val="FFDEAD"/>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400">
                <a:latin typeface="Courier New" pitchFamily="49" charset="0"/>
              </a:rPr>
              <a:t>#include &lt;stdio.h&gt;</a:t>
            </a:r>
          </a:p>
          <a:p>
            <a:pPr algn="l" defTabSz="901700">
              <a:tabLst>
                <a:tab pos="450850" algn="l"/>
                <a:tab pos="901700" algn="l"/>
                <a:tab pos="1352550" algn="l"/>
              </a:tabLst>
            </a:pPr>
            <a:r>
              <a:rPr lang="en-US" altLang="en-US" sz="1400">
                <a:latin typeface="Courier New" pitchFamily="49" charset="0"/>
              </a:rPr>
              <a:t>#include &lt;time.h&gt;                        // for time()</a:t>
            </a:r>
          </a:p>
          <a:p>
            <a:pPr algn="l" defTabSz="901700">
              <a:tabLst>
                <a:tab pos="450850" algn="l"/>
                <a:tab pos="901700" algn="l"/>
                <a:tab pos="1352550" algn="l"/>
              </a:tabLst>
            </a:pPr>
            <a:r>
              <a:rPr lang="en-US" altLang="en-US" sz="1400">
                <a:latin typeface="Courier New" pitchFamily="49" charset="0"/>
              </a:rPr>
              <a:t>#include &lt;stdlib.h&gt;                      // for srand(), rand()</a:t>
            </a:r>
          </a:p>
          <a:p>
            <a:pPr algn="l" defTabSz="901700">
              <a:tabLst>
                <a:tab pos="450850" algn="l"/>
                <a:tab pos="901700" algn="l"/>
                <a:tab pos="1352550" algn="l"/>
              </a:tabLst>
            </a:pPr>
            <a:r>
              <a:rPr lang="en-US" altLang="en-US" sz="1400">
                <a:latin typeface="Courier New" pitchFamily="49" charset="0"/>
              </a:rPr>
              <a:t>#define SZ 10                            // constant for array dimension</a:t>
            </a:r>
          </a:p>
          <a:p>
            <a:pPr algn="l" defTabSz="901700">
              <a:tabLst>
                <a:tab pos="450850" algn="l"/>
                <a:tab pos="901700" algn="l"/>
                <a:tab pos="1352550" algn="l"/>
              </a:tabLst>
            </a:pPr>
            <a:endParaRPr lang="en-US" altLang="en-US" sz="1400">
              <a:latin typeface="Courier New" pitchFamily="49" charset="0"/>
            </a:endParaRPr>
          </a:p>
          <a:p>
            <a:pPr algn="l" defTabSz="901700">
              <a:tabLst>
                <a:tab pos="450850" algn="l"/>
                <a:tab pos="901700" algn="l"/>
                <a:tab pos="1352550" algn="l"/>
              </a:tabLst>
            </a:pPr>
            <a:r>
              <a:rPr lang="en-US" altLang="en-US" sz="1400">
                <a:latin typeface="Courier New" pitchFamily="49" charset="0"/>
              </a:rPr>
              <a:t>void fillArray( int List[], unsigned int Sz);   # fn declarations</a:t>
            </a:r>
          </a:p>
          <a:p>
            <a:pPr algn="l" defTabSz="901700">
              <a:tabLst>
                <a:tab pos="450850" algn="l"/>
                <a:tab pos="901700" algn="l"/>
                <a:tab pos="1352550" algn="l"/>
              </a:tabLst>
            </a:pPr>
            <a:r>
              <a:rPr lang="en-US" altLang="en-US" sz="1400">
                <a:latin typeface="Courier New" pitchFamily="49" charset="0"/>
              </a:rPr>
              <a:t>void Sort(int List[] , unsigned int Usage);</a:t>
            </a:r>
          </a:p>
          <a:p>
            <a:pPr algn="l" defTabSz="901700">
              <a:tabLst>
                <a:tab pos="450850" algn="l"/>
                <a:tab pos="901700" algn="l"/>
                <a:tab pos="1352550" algn="l"/>
              </a:tabLst>
            </a:pPr>
            <a:endParaRPr lang="en-US" altLang="en-US" sz="1400">
              <a:latin typeface="Courier New" pitchFamily="49" charset="0"/>
            </a:endParaRPr>
          </a:p>
          <a:p>
            <a:pPr algn="l" defTabSz="901700">
              <a:tabLst>
                <a:tab pos="450850" algn="l"/>
                <a:tab pos="901700" algn="l"/>
                <a:tab pos="1352550" algn="l"/>
              </a:tabLst>
            </a:pPr>
            <a:r>
              <a:rPr lang="en-US" altLang="en-US" sz="1400">
                <a:latin typeface="Courier New" pitchFamily="49" charset="0"/>
              </a:rPr>
              <a:t>int main() {</a:t>
            </a:r>
          </a:p>
          <a:p>
            <a:pPr algn="l" defTabSz="901700">
              <a:tabLst>
                <a:tab pos="450850" algn="l"/>
                <a:tab pos="901700" algn="l"/>
                <a:tab pos="1352550" algn="l"/>
              </a:tabLst>
            </a:pPr>
            <a:endParaRPr lang="en-US" altLang="en-US" sz="1400">
              <a:latin typeface="Courier New" pitchFamily="49" charset="0"/>
            </a:endParaRPr>
          </a:p>
          <a:p>
            <a:pPr algn="l" defTabSz="901700">
              <a:tabLst>
                <a:tab pos="450850" algn="l"/>
                <a:tab pos="901700" algn="l"/>
                <a:tab pos="1352550" algn="l"/>
              </a:tabLst>
            </a:pPr>
            <a:r>
              <a:rPr lang="en-US" altLang="en-US" sz="1400">
                <a:latin typeface="Courier New" pitchFamily="49" charset="0"/>
              </a:rPr>
              <a:t>   int A[SZ];                            // allocate space for array</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fillArray(A, SZ);                     // fill array with random values</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for (int i = 0; i &lt; SZ; i++) {        // print original array</a:t>
            </a:r>
          </a:p>
          <a:p>
            <a:pPr algn="l" defTabSz="901700">
              <a:tabLst>
                <a:tab pos="450850" algn="l"/>
                <a:tab pos="901700" algn="l"/>
                <a:tab pos="1352550" algn="l"/>
              </a:tabLst>
            </a:pPr>
            <a:r>
              <a:rPr lang="en-US" altLang="en-US" sz="1400">
                <a:latin typeface="Courier New" pitchFamily="49" charset="0"/>
              </a:rPr>
              <a:t>      printf("%3d:%5d\n", i, A[i]);</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Sort(A, SZ);                          // sort the array</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for (int i = 0; i &lt; SZ; i++) {        // print the sorted array</a:t>
            </a:r>
          </a:p>
          <a:p>
            <a:pPr algn="l" defTabSz="901700">
              <a:tabLst>
                <a:tab pos="450850" algn="l"/>
                <a:tab pos="901700" algn="l"/>
                <a:tab pos="1352550" algn="l"/>
              </a:tabLst>
            </a:pPr>
            <a:r>
              <a:rPr lang="en-US" altLang="en-US" sz="1400">
                <a:latin typeface="Courier New" pitchFamily="49" charset="0"/>
              </a:rPr>
              <a:t>      printf("%3d:%5d\n", i, A[i]);</a:t>
            </a:r>
          </a:p>
          <a:p>
            <a:pPr algn="l" defTabSz="901700">
              <a:tabLst>
                <a:tab pos="450850" algn="l"/>
                <a:tab pos="901700" algn="l"/>
                <a:tab pos="1352550" algn="l"/>
              </a:tabLst>
            </a:pPr>
            <a:r>
              <a:rPr lang="en-US" altLang="en-US" sz="1400">
                <a:latin typeface="Courier New" pitchFamily="49" charset="0"/>
              </a:rPr>
              <a:t>   }</a:t>
            </a:r>
          </a:p>
          <a:p>
            <a:pPr algn="l" defTabSz="901700">
              <a:tabLst>
                <a:tab pos="450850" algn="l"/>
                <a:tab pos="901700" algn="l"/>
                <a:tab pos="1352550" algn="l"/>
              </a:tabLst>
            </a:pPr>
            <a:r>
              <a:rPr lang="en-US" altLang="en-US" sz="1400">
                <a:latin typeface="Courier New" pitchFamily="49" charset="0"/>
              </a:rPr>
              <a:t>   return 0;</a:t>
            </a:r>
          </a:p>
          <a:p>
            <a:pPr algn="l" defTabSz="901700">
              <a:tabLst>
                <a:tab pos="450850" algn="l"/>
                <a:tab pos="901700" algn="l"/>
                <a:tab pos="1352550" algn="l"/>
              </a:tabLst>
            </a:pPr>
            <a:r>
              <a:rPr lang="en-US" altLang="en-US" sz="1400">
                <a:latin typeface="Courier New" pitchFamily="49" charset="0"/>
              </a:rPr>
              <a:t>}</a:t>
            </a:r>
          </a:p>
          <a:p>
            <a:pPr algn="l" defTabSz="901700">
              <a:tabLst>
                <a:tab pos="450850" algn="l"/>
                <a:tab pos="901700" algn="l"/>
                <a:tab pos="1352550" algn="l"/>
              </a:tabLst>
            </a:pPr>
            <a:r>
              <a:rPr lang="en-US" altLang="en-US" sz="1400">
                <a:latin typeface="Courier New" pitchFamily="49" charset="0"/>
              </a:rPr>
              <a:t>                                         // more to come . .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Initializing an Array</a:t>
            </a:r>
          </a:p>
        </p:txBody>
      </p:sp>
      <p:sp>
        <p:nvSpPr>
          <p:cNvPr id="10245" name="Rectangle 3"/>
          <p:cNvSpPr>
            <a:spLocks noChangeArrowheads="1"/>
          </p:cNvSpPr>
          <p:nvPr/>
        </p:nvSpPr>
        <p:spPr bwMode="auto">
          <a:xfrm>
            <a:off x="609600" y="685800"/>
            <a:ext cx="8229600" cy="4732338"/>
          </a:xfrm>
          <a:prstGeom prst="rect">
            <a:avLst/>
          </a:prstGeom>
          <a:solidFill>
            <a:srgbClr val="FFDEAD"/>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600">
                <a:latin typeface="Courier New" pitchFamily="49" charset="0"/>
              </a:rPr>
              <a:t>// Writes Size random integer values in [0, 1000) into List[]</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Pre:</a:t>
            </a:r>
          </a:p>
          <a:p>
            <a:pPr algn="l" defTabSz="901700">
              <a:tabLst>
                <a:tab pos="450850" algn="l"/>
                <a:tab pos="901700" algn="l"/>
                <a:tab pos="1352550" algn="l"/>
              </a:tabLst>
            </a:pPr>
            <a:r>
              <a:rPr lang="en-US" altLang="en-US" sz="1600">
                <a:latin typeface="Courier New" pitchFamily="49" charset="0"/>
              </a:rPr>
              <a:t>//       List[] has dimension &gt;= Size</a:t>
            </a:r>
          </a:p>
          <a:p>
            <a:pPr algn="l" defTabSz="901700">
              <a:tabLst>
                <a:tab pos="450850" algn="l"/>
                <a:tab pos="901700" algn="l"/>
                <a:tab pos="1352550" algn="l"/>
              </a:tabLst>
            </a:pPr>
            <a:r>
              <a:rPr lang="en-US" altLang="en-US" sz="1600">
                <a:latin typeface="Courier New" pitchFamily="49" charset="0"/>
              </a:rPr>
              <a:t>// Post:</a:t>
            </a:r>
          </a:p>
          <a:p>
            <a:pPr algn="l" defTabSz="901700">
              <a:tabLst>
                <a:tab pos="450850" algn="l"/>
                <a:tab pos="901700" algn="l"/>
                <a:tab pos="1352550" algn="l"/>
              </a:tabLst>
            </a:pPr>
            <a:r>
              <a:rPr lang="en-US" altLang="en-US" sz="1600">
                <a:latin typeface="Courier New" pitchFamily="49" charset="0"/>
              </a:rPr>
              <a:t>//       List[0:Size-1] have been set to random values in</a:t>
            </a:r>
          </a:p>
          <a:p>
            <a:pPr algn="l" defTabSz="901700">
              <a:tabLst>
                <a:tab pos="450850" algn="l"/>
                <a:tab pos="901700" algn="l"/>
                <a:tab pos="1352550" algn="l"/>
              </a:tabLst>
            </a:pPr>
            <a:r>
              <a:rPr lang="en-US" altLang="en-US" sz="1600">
                <a:latin typeface="Courier New" pitchFamily="49" charset="0"/>
              </a:rPr>
              <a:t>//       the range 0 to 999, inclusive.</a:t>
            </a:r>
          </a:p>
          <a:p>
            <a:pPr algn="l" defTabSz="901700">
              <a:tabLst>
                <a:tab pos="450850" algn="l"/>
                <a:tab pos="901700" algn="l"/>
                <a:tab pos="1352550" algn="l"/>
              </a:tabLst>
            </a:pPr>
            <a:r>
              <a:rPr lang="en-US" altLang="en-US" sz="1600">
                <a:latin typeface="Courier New" pitchFamily="49" charset="0"/>
              </a:rPr>
              <a:t>//</a:t>
            </a:r>
          </a:p>
          <a:p>
            <a:pPr algn="l" defTabSz="901700">
              <a:tabLst>
                <a:tab pos="450850" algn="l"/>
                <a:tab pos="901700" algn="l"/>
                <a:tab pos="1352550" algn="l"/>
              </a:tabLst>
            </a:pPr>
            <a:r>
              <a:rPr lang="en-US" altLang="en-US" sz="1600">
                <a:latin typeface="Courier New" pitchFamily="49" charset="0"/>
              </a:rPr>
              <a:t>void fillArray(int List[], unsigned int Size) {</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srand( (unsigned int) time(NULL) );      // initialize random</a:t>
            </a:r>
          </a:p>
          <a:p>
            <a:pPr algn="l" defTabSz="901700">
              <a:tabLst>
                <a:tab pos="450850" algn="l"/>
                <a:tab pos="901700" algn="l"/>
                <a:tab pos="1352550" algn="l"/>
              </a:tabLst>
            </a:pPr>
            <a:r>
              <a:rPr lang="en-US" altLang="en-US" sz="1600">
                <a:latin typeface="Courier New" pitchFamily="49" charset="0"/>
              </a:rPr>
              <a:t>                                            //    generator</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   for (int pos = 0; pos &lt; Size; pos++) {</a:t>
            </a:r>
          </a:p>
          <a:p>
            <a:pPr algn="l" defTabSz="901700">
              <a:tabLst>
                <a:tab pos="450850" algn="l"/>
                <a:tab pos="901700" algn="l"/>
                <a:tab pos="1352550" algn="l"/>
              </a:tabLst>
            </a:pPr>
            <a:endParaRPr lang="en-US" altLang="en-US" sz="1600">
              <a:latin typeface="Courier New" pitchFamily="49" charset="0"/>
            </a:endParaRPr>
          </a:p>
          <a:p>
            <a:pPr algn="l" defTabSz="901700">
              <a:tabLst>
                <a:tab pos="450850" algn="l"/>
                <a:tab pos="901700" algn="l"/>
                <a:tab pos="1352550" algn="l"/>
              </a:tabLst>
            </a:pPr>
            <a:r>
              <a:rPr lang="en-US" altLang="en-US" sz="1600">
                <a:latin typeface="Courier New" pitchFamily="49" charset="0"/>
              </a:rPr>
              <a:t>      List[pos] = rand() % 1000;</a:t>
            </a:r>
          </a:p>
          <a:p>
            <a:pPr algn="l" defTabSz="901700">
              <a:tabLst>
                <a:tab pos="450850" algn="l"/>
                <a:tab pos="901700" algn="l"/>
                <a:tab pos="1352550" algn="l"/>
              </a:tabLst>
            </a:pPr>
            <a:r>
              <a:rPr lang="en-US" altLang="en-US" sz="1600">
                <a:latin typeface="Courier New" pitchFamily="49" charset="0"/>
              </a:rPr>
              <a:t>   }</a:t>
            </a:r>
          </a:p>
          <a:p>
            <a:pPr algn="l" defTabSz="901700">
              <a:tabLst>
                <a:tab pos="450850" algn="l"/>
                <a:tab pos="901700" algn="l"/>
                <a:tab pos="1352550" algn="l"/>
              </a:tabLst>
            </a:pPr>
            <a:r>
              <a:rPr lang="en-US" altLang="en-US" sz="1600">
                <a:latin typeface="Courier New" pitchFamily="49" charset="0"/>
              </a:rPr>
              <a:t>}</a:t>
            </a:r>
          </a:p>
          <a:p>
            <a:pPr algn="l" defTabSz="901700">
              <a:tabLst>
                <a:tab pos="450850" algn="l"/>
                <a:tab pos="901700" algn="l"/>
                <a:tab pos="1352550" algn="l"/>
              </a:tabLst>
            </a:pPr>
            <a:r>
              <a:rPr lang="en-US" altLang="en-US" sz="1600">
                <a:latin typeface="Courier New" pitchFamily="49" charset="0"/>
              </a:rPr>
              <a:t>                                            // more to come . .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8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8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2229</TotalTime>
  <Words>1880</Words>
  <Application>Microsoft Office PowerPoint</Application>
  <PresentationFormat>Overhead</PresentationFormat>
  <Paragraphs>361</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Professional</vt:lpstr>
      <vt:lpstr>Declaration of Statically-Allocated Arrays </vt:lpstr>
      <vt:lpstr>Limitations</vt:lpstr>
      <vt:lpstr>Out-of-Bounds Array Indices</vt:lpstr>
      <vt:lpstr>A Warning</vt:lpstr>
      <vt:lpstr>Memory Access Errors</vt:lpstr>
      <vt:lpstr>Array Initialization</vt:lpstr>
      <vt:lpstr>Arrays as Parameters</vt:lpstr>
      <vt:lpstr>Example:  Some Array Manipulations</vt:lpstr>
      <vt:lpstr>Example:  Initializing an Array</vt:lpstr>
      <vt:lpstr>Example:  Sorting an Array</vt:lpstr>
      <vt:lpstr>Example:  Squeezing out Odd Values</vt:lpstr>
      <vt:lpstr>Example:  Squeezing out Odd Values</vt:lpstr>
      <vt:lpstr>Example:  Squeezing out Odd Values</vt:lpstr>
      <vt:lpstr>Example:  Squeezing out Odd Values</vt:lpstr>
      <vt:lpstr>Example:  Squeezing out Odd Values</vt:lpstr>
      <vt:lpstr>Variable-length Arrays</vt:lpstr>
      <vt:lpstr>Variable-length Arrays</vt:lpstr>
    </vt:vector>
  </TitlesOfParts>
  <Company>Computer Science  VA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c:creator>
  <cp:lastModifiedBy>wdm</cp:lastModifiedBy>
  <cp:revision>135</cp:revision>
  <cp:lastPrinted>1998-08-23T21:44:04Z</cp:lastPrinted>
  <dcterms:created xsi:type="dcterms:W3CDTF">1998-08-05T19:51:03Z</dcterms:created>
  <dcterms:modified xsi:type="dcterms:W3CDTF">2015-06-08T15:37:13Z</dcterms:modified>
</cp:coreProperties>
</file>