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70" r:id="rId4"/>
    <p:sldId id="271" r:id="rId5"/>
    <p:sldId id="261" r:id="rId6"/>
    <p:sldId id="272" r:id="rId7"/>
    <p:sldId id="273" r:id="rId8"/>
    <p:sldId id="262" r:id="rId9"/>
    <p:sldId id="275" r:id="rId10"/>
    <p:sldId id="276" r:id="rId11"/>
    <p:sldId id="274" r:id="rId12"/>
    <p:sldId id="263" r:id="rId13"/>
    <p:sldId id="264" r:id="rId14"/>
    <p:sldId id="269" r:id="rId15"/>
    <p:sldId id="265" r:id="rId16"/>
    <p:sldId id="266" r:id="rId17"/>
    <p:sldId id="267" r:id="rId18"/>
    <p:sldId id="268" r:id="rId19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CCFF66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20" autoAdjust="0"/>
  </p:normalViewPr>
  <p:slideViewPr>
    <p:cSldViewPr>
      <p:cViewPr varScale="1">
        <p:scale>
          <a:sx n="92" d="100"/>
          <a:sy n="92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28" y="-72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 </a:t>
            </a:r>
            <a:r>
              <a:rPr lang="en-US" smtClean="0"/>
              <a:t>2505 Computer Organization I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©2011 WD </a:t>
            </a:r>
            <a:r>
              <a:rPr lang="en-US" err="1"/>
              <a:t>McQuain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BE4EB6-4C97-47EF-8711-CE6D1A527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36B76A98-019A-4A84-A34A-441767831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4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is used in multiple senses in C:</a:t>
            </a:r>
          </a:p>
          <a:p>
            <a:endParaRPr lang="en-US" dirty="0" smtClean="0"/>
          </a:p>
          <a:p>
            <a:r>
              <a:rPr lang="en-US" dirty="0" smtClean="0"/>
              <a:t>  - static storage duration, which may or may not involve the word</a:t>
            </a:r>
            <a:r>
              <a:rPr lang="en-US" baseline="0" dirty="0" smtClean="0"/>
              <a:t> "static"</a:t>
            </a:r>
          </a:p>
          <a:p>
            <a:r>
              <a:rPr lang="en-US" baseline="0" dirty="0" smtClean="0"/>
              <a:t>  - static applied to a file-scoped identifier, making it private to the file (internally linked)</a:t>
            </a:r>
          </a:p>
          <a:p>
            <a:r>
              <a:rPr lang="en-US" baseline="0" dirty="0" smtClean="0"/>
              <a:t>  - static vs dynamic memory allocation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don't talk about all those concepts at once, but it's important to remind students of the various distinctions, since the overloading of the term is confusing to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76A98-019A-4A84-A34A-441767831CC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13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r>
              <a:rPr lang="en-US" baseline="0" dirty="0" smtClean="0"/>
              <a:t> might expect the students to understand the concept of scope from their previous courses in Java.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would be disappointed; it seems this idea is not really discussed formally in those courses.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primary distinction (vs Java) is most likely the notion of block scope in C in conjunction with the notion of name hiding.  I would not dwell on this; IMO the best practice is to not employ duplicate names in nested scopes in C anyhow.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76A98-019A-4A84-A34A-441767831CC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88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152156-191F-4AEE-934F-5E8641FEC817}" type="slidenum">
              <a:rPr lang="en-US" altLang="en-US" sz="1000" smtClean="0"/>
              <a:pPr/>
              <a:t>8</a:t>
            </a:fld>
            <a:endParaRPr lang="en-US" altLang="en-US" sz="10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36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>
            <a:spAutoFit/>
          </a:bodyPr>
          <a:lstStyle/>
          <a:p>
            <a:r>
              <a:rPr lang="en-US" altLang="en-US" sz="900" dirty="0" smtClean="0"/>
              <a:t>This is the hardest</a:t>
            </a:r>
            <a:r>
              <a:rPr lang="en-US" altLang="en-US" sz="900" baseline="0" dirty="0" smtClean="0"/>
              <a:t> concept for the students.  Actually, I think it's widely misunderstood, or at least misused, by C programmers.</a:t>
            </a:r>
          </a:p>
          <a:p>
            <a:endParaRPr lang="en-US" altLang="en-US" sz="900" baseline="0" dirty="0" smtClean="0"/>
          </a:p>
          <a:p>
            <a:r>
              <a:rPr lang="en-US" altLang="en-US" sz="900" baseline="0" dirty="0" smtClean="0"/>
              <a:t>The advice I would give is that any file-scoped identifier that does not need to be referenced from another file should always be declared with "static" so it has internal linkage.</a:t>
            </a:r>
          </a:p>
          <a:p>
            <a:endParaRPr lang="en-US" altLang="en-US" sz="900" dirty="0" smtClean="0"/>
          </a:p>
        </p:txBody>
      </p:sp>
      <p:sp>
        <p:nvSpPr>
          <p:cNvPr id="133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Section 6.7 of the C11 Standard:</a:t>
            </a:r>
          </a:p>
          <a:p>
            <a:endParaRPr lang="en-US" dirty="0" smtClean="0"/>
          </a:p>
          <a:p>
            <a:r>
              <a:rPr lang="en-US" dirty="0" smtClean="0"/>
              <a:t>A declaration specifies the interpretation and attributes of a set of identifiers. </a:t>
            </a:r>
          </a:p>
          <a:p>
            <a:endParaRPr lang="en-US" dirty="0" smtClean="0"/>
          </a:p>
          <a:p>
            <a:r>
              <a:rPr lang="en-US" dirty="0" smtClean="0"/>
              <a:t>A definition of an identifier is a declaration for that identifier that:</a:t>
            </a:r>
          </a:p>
          <a:p>
            <a:endParaRPr lang="en-US" dirty="0" smtClean="0"/>
          </a:p>
          <a:p>
            <a:r>
              <a:rPr lang="en-US" dirty="0" smtClean="0"/>
              <a:t>   — for an object, causes storage to be reserved for that object;</a:t>
            </a:r>
          </a:p>
          <a:p>
            <a:r>
              <a:rPr lang="en-US" dirty="0" smtClean="0"/>
              <a:t>   — for a function, includes the function body;</a:t>
            </a:r>
          </a:p>
          <a:p>
            <a:r>
              <a:rPr lang="en-US" dirty="0" smtClean="0"/>
              <a:t>   — for an enumeration constant, is the (only) declaration of the identifier; </a:t>
            </a:r>
          </a:p>
          <a:p>
            <a:r>
              <a:rPr lang="en-US" dirty="0" smtClean="0"/>
              <a:t>   — for a </a:t>
            </a:r>
            <a:r>
              <a:rPr lang="en-US" dirty="0" err="1" smtClean="0"/>
              <a:t>typedef</a:t>
            </a:r>
            <a:r>
              <a:rPr lang="en-US" dirty="0" smtClean="0"/>
              <a:t> name, is the first (or only) declaration of the identifier.</a:t>
            </a:r>
          </a:p>
          <a:p>
            <a:endParaRPr lang="en-US" dirty="0" smtClean="0"/>
          </a:p>
          <a:p>
            <a:r>
              <a:rPr lang="en-US" dirty="0" smtClean="0"/>
              <a:t>A name may</a:t>
            </a:r>
            <a:r>
              <a:rPr lang="en-US" baseline="0" dirty="0" smtClean="0"/>
              <a:t> be declared many times in a single scope, but may only be defined once.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76A98-019A-4A84-A34A-441767831CC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96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37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0 w 5269"/>
                <a:gd name="T3" fmla="*/ 0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6526 w 5269"/>
                <a:gd name="T3" fmla="*/ 16766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8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347816127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37313" y="166688"/>
            <a:ext cx="2097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>
                <a:latin typeface="Arial" charset="0"/>
                <a:cs typeface="Arial" charset="0"/>
              </a:rPr>
              <a:t>Identifier Attributes</a:t>
            </a:r>
            <a:endParaRPr lang="en-US" altLang="en-US" sz="1800" b="1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D8E7185A-870C-474E-927C-02F33577997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2005-2017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Three Attributes of an Identifier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Identifiers have three essential attributes: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storage duration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scope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linkage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Internal Linkage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7200" y="685800"/>
            <a:ext cx="845820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internal linkage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restricted to a single file, but shared by all functions within that file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4267200" cy="1569660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1845365"/>
            <a:ext cx="3124200" cy="230832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outside all blocks, using reserved word static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cannot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referred to from other files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dangerous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only if necessary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No Linkage</a:t>
            </a:r>
            <a:endParaRPr lang="en-US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57200" y="685800"/>
            <a:ext cx="845820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no linkage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restricted to a single function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4267200" cy="2062103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numSwaps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38800" y="2678906"/>
            <a:ext cx="31242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inside a block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only be referred to within the block where the declaration is placed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Determining the Attributes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" y="3694113"/>
            <a:ext cx="8382000" cy="186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>
                <a:solidFill>
                  <a:srgbClr val="000000"/>
                </a:solidFill>
              </a:rPr>
              <a:t>When the defaults are not satisfactory, see: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itchFamily="49" charset="0"/>
              </a:rPr>
              <a:t>	auto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itchFamily="49" charset="0"/>
              </a:rPr>
              <a:t>	static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itchFamily="49" charset="0"/>
              </a:rPr>
              <a:t>	extern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itchFamily="49" charset="0"/>
              </a:rPr>
              <a:t>	register</a:t>
            </a: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457200" y="685800"/>
            <a:ext cx="8382000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/>
              <a:t>The default storage duration, scope and linkage of a variable depend on the location of its declaration: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i="1"/>
              <a:t>inside a block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/>
              <a:t>	automatic storage duration, block scope, no linkage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i="1"/>
              <a:t>outside any block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/>
              <a:t>	static storage duration, file scope, external linkage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 Declarations/Definitions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33400" y="685800"/>
            <a:ext cx="8229600" cy="403187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externalA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10;         // definition: external linkage,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      //    static storage, file scope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staticA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20;    // definition: internal linkage,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      //    static storage, file scope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A()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localA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         // definition: no linkage,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static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localstaticA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// definition: no linkage,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//    static storage, block scope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981200" y="4343400"/>
            <a:ext cx="6934200" cy="206210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main.c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externalA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// declaration, not definition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 Full Source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33400" y="685800"/>
            <a:ext cx="8229600" cy="55086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  <a:cs typeface="Courier New" pitchFamily="49" charset="0"/>
              </a:rPr>
              <a:t>// A.c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int externalA = 10;         // definition: external linkage,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                    //    static storage, file scope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static int staticA = 20;    // definition: internal linkage, 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                    //    static storage, file scope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void A() {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   A():  externalA = %d\n", externalA);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   A():  staticA = %d\n", staticA);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int localA = 0;          // definition: no linkage, 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                    //    auto storage, block scope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++localA;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   A():  localA = %d\n", localA);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static int localstaticA = 0; // definition: no linkage,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                             //    static storage, block scope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++localstaticA;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   A():  localstaticA = %d\n", localstaticA);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7912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 Full Source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33400" y="685800"/>
            <a:ext cx="6934200" cy="477043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  <a:cs typeface="Courier New" pitchFamily="49" charset="0"/>
              </a:rPr>
              <a:t>// main.c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#include "A.h"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extern int externalA;   // declaration, not definition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printf("main():  making first call to A():\n");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A();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printf("main():  resetting externA:\n");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externalA = 5;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printf("main():  making second call to A():\n");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A();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printf("main():  making third call to A():\n");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A();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286500" y="4548188"/>
            <a:ext cx="2362200" cy="18161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  <a:cs typeface="Courier New" pitchFamily="49" charset="0"/>
              </a:rPr>
              <a:t>// A.h</a:t>
            </a:r>
          </a:p>
          <a:p>
            <a:r>
              <a:rPr lang="pt-BR" sz="1600">
                <a:latin typeface="Courier New" pitchFamily="49" charset="0"/>
                <a:cs typeface="Courier New" pitchFamily="49" charset="0"/>
              </a:rPr>
              <a:t>#ifndef A_H</a:t>
            </a:r>
          </a:p>
          <a:p>
            <a:r>
              <a:rPr lang="pt-BR" sz="1600">
                <a:latin typeface="Courier New" pitchFamily="49" charset="0"/>
                <a:cs typeface="Courier New" pitchFamily="49" charset="0"/>
              </a:rPr>
              <a:t>#define A_H</a:t>
            </a:r>
          </a:p>
          <a:p>
            <a:endParaRPr lang="pt-BR" sz="1600">
              <a:latin typeface="Courier New" pitchFamily="49" charset="0"/>
              <a:cs typeface="Courier New" pitchFamily="49" charset="0"/>
            </a:endParaRPr>
          </a:p>
          <a:p>
            <a:r>
              <a:rPr lang="pt-BR" sz="1600">
                <a:latin typeface="Courier New" pitchFamily="49" charset="0"/>
                <a:cs typeface="Courier New" pitchFamily="49" charset="0"/>
              </a:rPr>
              <a:t>void A();</a:t>
            </a:r>
          </a:p>
          <a:p>
            <a:endParaRPr lang="pt-BR" sz="1600">
              <a:latin typeface="Courier New" pitchFamily="49" charset="0"/>
              <a:cs typeface="Courier New" pitchFamily="49" charset="0"/>
            </a:endParaRPr>
          </a:p>
          <a:p>
            <a:r>
              <a:rPr lang="pt-BR" sz="1600">
                <a:latin typeface="Courier New" pitchFamily="49" charset="0"/>
                <a:cs typeface="Courier New" pitchFamily="49" charset="0"/>
              </a:rPr>
              <a:t>#endif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 First Call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457200" y="681038"/>
            <a:ext cx="69342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printf("main():  making first call to A():\n");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A();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971800" y="2333625"/>
            <a:ext cx="5181600" cy="147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main():  making first call to A():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externalA = 10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staticA = 20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localA = 1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localstaticA =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 Access and Second Call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57200" y="681038"/>
            <a:ext cx="6934200" cy="175418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printf("main():  resetting externA:\n");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externalA = 5;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printf("main():  making second call to A():\n");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A();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276600" y="2790825"/>
            <a:ext cx="5105400" cy="147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main():  making second call to A():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externalA = 5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staticA = 20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localA = 1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localstaticA =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 Third Call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57200" y="681038"/>
            <a:ext cx="69342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printf("main():  making third call to A():\n");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A();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505200" y="2286000"/>
            <a:ext cx="5105400" cy="147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main():  making third call to A():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externalA = 5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staticA = 20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localA = 1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A():  localstaticA =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Storage Duration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382000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/>
              <a:t>storage duration</a:t>
            </a:r>
          </a:p>
          <a:p>
            <a:pPr>
              <a:spcBef>
                <a:spcPct val="50000"/>
              </a:spcBef>
            </a:pPr>
            <a:r>
              <a:rPr lang="en-US" sz="1800"/>
              <a:t>	determines when memory is set aside for the variable and when that memory is released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2035175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automatic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allocated when the surrounding block is executed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dirty="0" err="1"/>
              <a:t>deallocated</a:t>
            </a:r>
            <a:r>
              <a:rPr lang="en-US" sz="1800" dirty="0"/>
              <a:t> when the block terminates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3608388"/>
            <a:ext cx="8458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static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stays in the same storage location as long as the program is running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can retain its value indefinitely (until program terminates)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Automatic Storage</a:t>
            </a:r>
            <a:r>
              <a:rPr lang="en-US" baseline="0" dirty="0" smtClean="0"/>
              <a:t> Duration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automatic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allocated when the surrounding block is executed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n-US" sz="1800" dirty="0" err="1"/>
              <a:t>deallocated</a:t>
            </a:r>
            <a:r>
              <a:rPr lang="en-US" sz="1800" dirty="0"/>
              <a:t> when the block terminates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1815882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3248561"/>
            <a:ext cx="3124200" cy="230832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inside a block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 (memory allocated) on each call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initialized on each call</a:t>
            </a: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deallocated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(memory reclaimed) when call ends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1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Static Storage Duration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712788"/>
            <a:ext cx="8458200" cy="1192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static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stays in the same storage location as long as the program is running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can retain its value indefinitely (until program terminates)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2800767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numSwaps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2567420"/>
            <a:ext cx="2895600" cy="132343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outside all blocks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initialized once, keeps its value until program ends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38800" y="4280118"/>
            <a:ext cx="2895600" cy="181588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inside a block, with keyword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initialized once, keeps its value from one call to the next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Scope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382000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/>
              <a:t>scope</a:t>
            </a:r>
            <a:r>
              <a:rPr lang="en-US" sz="1800"/>
              <a:t>	</a:t>
            </a:r>
          </a:p>
          <a:p>
            <a:pPr>
              <a:spcBef>
                <a:spcPct val="50000"/>
              </a:spcBef>
            </a:pPr>
            <a:r>
              <a:rPr lang="en-US" sz="1800"/>
              <a:t>	(of an identifier) the range of program statements within which the identifier is recognized as a valid name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57200" y="2035175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block scope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visible from its point of declaration to the end of the enclosing block 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place declaration within a block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7200" y="3608388"/>
            <a:ext cx="8458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file scope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visible from its point of declaration to the end of the enclosing file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place declaration outside of all blocks (typically at beginning of file)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Block Scope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block scope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visible from its point of declaration to the end of the enclosing block 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place declaration within a block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3046988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numSwaps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 ... 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...;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2567420"/>
            <a:ext cx="3276600" cy="132343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inside a block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only be referred to from declaration to end of block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67200" y="3229139"/>
            <a:ext cx="914400" cy="2028661"/>
            <a:chOff x="4267200" y="3229139"/>
            <a:chExt cx="914400" cy="2028661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4267200" y="3229139"/>
              <a:ext cx="914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181600" y="3229139"/>
              <a:ext cx="0" cy="202866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H="1">
              <a:off x="4343400" y="5257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267200" y="3429000"/>
              <a:ext cx="914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3886200" y="4191000"/>
            <a:ext cx="533400" cy="457200"/>
            <a:chOff x="3886200" y="4191000"/>
            <a:chExt cx="533400" cy="4572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886200" y="4191000"/>
              <a:ext cx="533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419600" y="4191000"/>
              <a:ext cx="0" cy="457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3886200" y="4648200"/>
              <a:ext cx="533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3310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File Scope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2308324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638800" y="2567420"/>
            <a:ext cx="2895600" cy="353943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outside all blocks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referred to from any function within the file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dangerous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avoid unless necessary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pass parameters instead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712788"/>
            <a:ext cx="8458200" cy="1192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file scope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visible from its point of declaration to the end of the enclosing file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place declaration outside of all blocks (typically at beginning of file)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657600" y="2743200"/>
            <a:ext cx="1600200" cy="1981200"/>
            <a:chOff x="3657600" y="2743200"/>
            <a:chExt cx="1600200" cy="1981200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3810000" y="2743200"/>
              <a:ext cx="14478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257800" y="2743200"/>
              <a:ext cx="0" cy="1981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3657600" y="4724400"/>
              <a:ext cx="16002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645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5867400" cy="476250"/>
          </a:xfrm>
          <a:noFill/>
        </p:spPr>
        <p:txBody>
          <a:bodyPr wrap="none" lIns="18795" tIns="26625" rIns="18795" bIns="26625"/>
          <a:lstStyle/>
          <a:p>
            <a:pPr>
              <a:lnSpc>
                <a:spcPts val="28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Linkage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382000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/>
              <a:t>linkage</a:t>
            </a: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	determines the extent to which the variable can be shared by different parts of the program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57200" y="2133600"/>
            <a:ext cx="845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external linkage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may be shared by several (or all) files in the program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57200" y="3200400"/>
            <a:ext cx="845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internal linkage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restricted to a single file, but shared by all functions within that file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57200" y="4343400"/>
            <a:ext cx="845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no linkage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restricted to a single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External Linkage</a:t>
            </a:r>
            <a:endParaRPr 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external linkage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may be shared by several (or all) files in the program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4267200" cy="1569660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1845365"/>
            <a:ext cx="2895600" cy="20621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declared outside all blocks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referred to from other files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very dangerous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only if necessary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6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958</TotalTime>
  <Words>1303</Words>
  <Application>Microsoft Office PowerPoint</Application>
  <PresentationFormat>Overhead</PresentationFormat>
  <Paragraphs>301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Helvetica</vt:lpstr>
      <vt:lpstr>Monotype Sorts</vt:lpstr>
      <vt:lpstr>Times New Roman</vt:lpstr>
      <vt:lpstr>Professional</vt:lpstr>
      <vt:lpstr>The Three Attributes of an Identifier</vt:lpstr>
      <vt:lpstr>Storage Duration</vt:lpstr>
      <vt:lpstr>Automatic Storage Duration</vt:lpstr>
      <vt:lpstr>Static Storage Duration</vt:lpstr>
      <vt:lpstr>Scope</vt:lpstr>
      <vt:lpstr>Block Scope</vt:lpstr>
      <vt:lpstr>File Scope</vt:lpstr>
      <vt:lpstr>Linkage</vt:lpstr>
      <vt:lpstr>External Linkage</vt:lpstr>
      <vt:lpstr>Internal Linkage</vt:lpstr>
      <vt:lpstr>No Linkage</vt:lpstr>
      <vt:lpstr>Determining the Attributes</vt:lpstr>
      <vt:lpstr>Example:  Declarations/Definitions</vt:lpstr>
      <vt:lpstr>Example:  Full Source</vt:lpstr>
      <vt:lpstr>Example:  Full Source</vt:lpstr>
      <vt:lpstr>Example:  First Call</vt:lpstr>
      <vt:lpstr>Example:  Access and Second Call</vt:lpstr>
      <vt:lpstr>Example:  Third Call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129</cp:revision>
  <cp:lastPrinted>1998-08-23T21:44:04Z</cp:lastPrinted>
  <dcterms:created xsi:type="dcterms:W3CDTF">1998-08-05T19:51:03Z</dcterms:created>
  <dcterms:modified xsi:type="dcterms:W3CDTF">2017-09-25T15:16:25Z</dcterms:modified>
</cp:coreProperties>
</file>