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74" r:id="rId2"/>
    <p:sldId id="275" r:id="rId3"/>
    <p:sldId id="276" r:id="rId4"/>
    <p:sldId id="277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8" r:id="rId19"/>
  </p:sldIdLst>
  <p:sldSz cx="9144000" cy="6858000" type="overhead"/>
  <p:notesSz cx="6881813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0"/>
    <a:srgbClr val="FF6600"/>
    <a:srgbClr val="660000"/>
    <a:srgbClr val="CCFF66"/>
    <a:srgbClr val="EAEAEA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30" autoAdjust="0"/>
    <p:restoredTop sz="81566" autoAdjust="0"/>
  </p:normalViewPr>
  <p:slideViewPr>
    <p:cSldViewPr>
      <p:cViewPr varScale="1">
        <p:scale>
          <a:sx n="87" d="100"/>
          <a:sy n="87" d="100"/>
        </p:scale>
        <p:origin x="7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260" y="-72"/>
      </p:cViewPr>
      <p:guideLst>
        <p:guide orient="horz" pos="2927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83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584" tIns="43792" rIns="87584" bIns="43792" numCol="1" anchor="t" anchorCtr="0" compatLnSpc="1">
            <a:prstTxWarp prst="textNoShape">
              <a:avLst/>
            </a:prstTxWarp>
          </a:bodyPr>
          <a:lstStyle>
            <a:lvl1pPr algn="l" defTabSz="875959"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CS 2505 Computer Organization 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30083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584" tIns="43792" rIns="87584" bIns="43792" numCol="1" anchor="t" anchorCtr="0" compatLnSpc="1">
            <a:prstTxWarp prst="textNoShape">
              <a:avLst/>
            </a:prstTxWarp>
          </a:bodyPr>
          <a:lstStyle>
            <a:lvl1pPr algn="r" defTabSz="875959"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083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584" tIns="43792" rIns="87584" bIns="43792" numCol="1" anchor="b" anchorCtr="0" compatLnSpc="1">
            <a:prstTxWarp prst="textNoShape">
              <a:avLst/>
            </a:prstTxWarp>
          </a:bodyPr>
          <a:lstStyle>
            <a:lvl1pPr algn="l" defTabSz="875959"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©2011 WD </a:t>
            </a:r>
            <a:r>
              <a:rPr lang="en-US" err="1"/>
              <a:t>McQuain</a:t>
            </a: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8829675"/>
            <a:ext cx="30083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584" tIns="43792" rIns="87584" bIns="43792" numCol="1" anchor="b" anchorCtr="0" compatLnSpc="1">
            <a:prstTxWarp prst="textNoShape">
              <a:avLst/>
            </a:prstTxWarp>
          </a:bodyPr>
          <a:lstStyle>
            <a:lvl1pPr algn="r" defTabSz="875959"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fld id="{3C671E38-C01D-43A1-AFD2-76E706F07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6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7" tIns="46213" rIns="92427" bIns="46213" numCol="1" anchor="t" anchorCtr="0" compatLnSpc="1">
            <a:prstTxWarp prst="textNoShape">
              <a:avLst/>
            </a:prstTxWarp>
          </a:bodyPr>
          <a:lstStyle>
            <a:lvl1pPr algn="l" defTabSz="924539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7" tIns="46213" rIns="92427" bIns="46213" numCol="1" anchor="t" anchorCtr="0" compatLnSpc="1">
            <a:prstTxWarp prst="textNoShape">
              <a:avLst/>
            </a:prstTxWarp>
          </a:bodyPr>
          <a:lstStyle>
            <a:lvl1pPr algn="r" defTabSz="924539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8013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3" y="712788"/>
            <a:ext cx="4008437" cy="792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7" tIns="46213" rIns="92427" bIns="46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29829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7" tIns="46213" rIns="92427" bIns="46213" numCol="1" anchor="b" anchorCtr="0" compatLnSpc="1">
            <a:prstTxWarp prst="textNoShape">
              <a:avLst/>
            </a:prstTxWarp>
          </a:bodyPr>
          <a:lstStyle>
            <a:lvl1pPr algn="l" defTabSz="924539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32850"/>
            <a:ext cx="29829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7" tIns="46213" rIns="92427" bIns="46213" numCol="1" anchor="b" anchorCtr="0" compatLnSpc="1">
            <a:prstTxWarp prst="textNoShape">
              <a:avLst/>
            </a:prstTxWarp>
          </a:bodyPr>
          <a:lstStyle>
            <a:lvl1pPr algn="r" defTabSz="924539">
              <a:defRPr sz="1000"/>
            </a:lvl1pPr>
          </a:lstStyle>
          <a:p>
            <a:pPr>
              <a:defRPr/>
            </a:pPr>
            <a:fld id="{8A78DE3E-337E-4BA3-805B-1F537A37E6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646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this point, we are not concerned with the details of the assembly</a:t>
            </a:r>
            <a:r>
              <a:rPr lang="en-US" baseline="0" dirty="0" smtClean="0"/>
              <a:t> (or machine) representations.  We just want to illustrate the multi-phase process of turning C source code into an executable.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8DE3E-337E-4BA3-805B-1F537A37E68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367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C0BE38-578E-46E1-A906-3DDF920B4182}" type="slidenum">
              <a:rPr lang="en-US" altLang="en-US" sz="1000" smtClean="0"/>
              <a:pPr/>
              <a:t>13</a:t>
            </a:fld>
            <a:endParaRPr lang="en-US" altLang="en-US" sz="10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57F693-75A8-4946-A8E5-9588EC05DF46}" type="slidenum">
              <a:rPr lang="en-US" altLang="en-US" sz="1000" smtClean="0"/>
              <a:pPr/>
              <a:t>14</a:t>
            </a:fld>
            <a:endParaRPr lang="en-US" altLang="en-US" sz="10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0C73CD5-8650-4215-9AE9-D3411268A5B9}" type="slidenum">
              <a:rPr lang="en-US" altLang="en-US" sz="1000" smtClean="0"/>
              <a:pPr/>
              <a:t>15</a:t>
            </a:fld>
            <a:endParaRPr lang="en-US" altLang="en-US" sz="10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45D487C-C8CE-4926-9255-8E4460EDCAEF}" type="slidenum">
              <a:rPr lang="en-US" altLang="en-US" sz="1000" smtClean="0"/>
              <a:pPr/>
              <a:t>16</a:t>
            </a:fld>
            <a:endParaRPr lang="en-US" altLang="en-US" sz="10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r>
              <a:rPr lang="en-US" smtClean="0"/>
              <a:t>Based on Chapter 1 in C++ for Java Programmers by Weiss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308A7A-07D8-44E2-9977-CDD3CE199097}" type="slidenum">
              <a:rPr lang="en-US" altLang="en-US" sz="1000" smtClean="0"/>
              <a:pPr/>
              <a:t>17</a:t>
            </a:fld>
            <a:endParaRPr lang="en-US" altLang="en-US" sz="10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308A7A-07D8-44E2-9977-CDD3CE199097}" type="slidenum">
              <a:rPr lang="en-US" altLang="en-US" sz="1000" smtClean="0"/>
              <a:pPr/>
              <a:t>18</a:t>
            </a:fld>
            <a:endParaRPr lang="en-US" altLang="en-US" sz="10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84C407F-CA47-4C17-A267-4315B491FF8D}" type="slidenum">
              <a:rPr lang="en-US" altLang="en-US" sz="1000" smtClean="0"/>
              <a:pPr/>
              <a:t>5</a:t>
            </a:fld>
            <a:endParaRPr lang="en-US" altLang="en-US" sz="10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CD7879-CC54-4FA9-9718-A1A4867BD0E9}" type="slidenum">
              <a:rPr lang="en-US" altLang="en-US" sz="1000" smtClean="0"/>
              <a:pPr/>
              <a:t>6</a:t>
            </a:fld>
            <a:endParaRPr lang="en-US" altLang="en-US" sz="10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use the term "module" to refer to a c/h pair, or more broadly to a collection of c/h files that define a coherent functional unit.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6733C92-14C4-4EF6-B1F8-69CC6038ED87}" type="slidenum">
              <a:rPr lang="en-US" altLang="en-US" sz="1000" smtClean="0"/>
              <a:pPr/>
              <a:t>7</a:t>
            </a:fld>
            <a:endParaRPr lang="en-US" altLang="en-US" sz="10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r>
              <a:rPr lang="en-US" dirty="0" smtClean="0"/>
              <a:t>At this point, I'm taking more of a C++ view of linkage issues.</a:t>
            </a:r>
          </a:p>
          <a:p>
            <a:endParaRPr lang="en-US" dirty="0" smtClean="0"/>
          </a:p>
          <a:p>
            <a:r>
              <a:rPr lang="en-US" dirty="0" smtClean="0"/>
              <a:t>I'll talk about the details of external linkage later on; it would just muddy the waters at this point.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85C4DBD-7127-47AB-9F40-58D04F0A04F0}" type="slidenum">
              <a:rPr lang="en-US" altLang="en-US" sz="1000" smtClean="0"/>
              <a:pPr/>
              <a:t>8</a:t>
            </a:fld>
            <a:endParaRPr lang="en-US" altLang="en-US" sz="10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0D2B95-9BBD-4A9A-AE61-B47010F67447}" type="slidenum">
              <a:rPr lang="en-US" altLang="en-US" sz="1000" smtClean="0"/>
              <a:pPr/>
              <a:t>9</a:t>
            </a:fld>
            <a:endParaRPr lang="en-US" altLang="en-US" sz="10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r>
              <a:rPr lang="en-US" dirty="0" smtClean="0"/>
              <a:t>This often can happen</a:t>
            </a:r>
            <a:r>
              <a:rPr lang="en-US" baseline="0" dirty="0" smtClean="0"/>
              <a:t> when coalescing the pieces of a large system, where the pieces were implemented, and to some degree designed, by different developers.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9A79E0-85F4-46D7-A691-1F9169F52F29}" type="slidenum">
              <a:rPr lang="en-US" altLang="en-US" sz="1000" smtClean="0"/>
              <a:pPr/>
              <a:t>10</a:t>
            </a:fld>
            <a:endParaRPr lang="en-US" altLang="en-US" sz="10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9D39FF7-4727-41E7-9BF6-67A5E587AD74}" type="slidenum">
              <a:rPr lang="en-US" altLang="en-US" sz="1000" smtClean="0"/>
              <a:pPr/>
              <a:t>11</a:t>
            </a:fld>
            <a:endParaRPr lang="en-US" altLang="en-US" sz="10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A3E176-D982-4BA2-A6D7-CE6FDB733DD4}" type="slidenum">
              <a:rPr lang="en-US" altLang="en-US" sz="1000" smtClean="0"/>
              <a:pPr/>
              <a:t>12</a:t>
            </a:fld>
            <a:endParaRPr lang="en-US" altLang="en-US" sz="10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12788"/>
            <a:ext cx="4010025" cy="7921625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45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709 w 5269"/>
                <a:gd name="T1" fmla="*/ 0 h 2977"/>
                <a:gd name="T2" fmla="*/ 0 w 5269"/>
                <a:gd name="T3" fmla="*/ 0 h 2977"/>
                <a:gd name="T4" fmla="*/ 0 w 5269"/>
                <a:gd name="T5" fmla="*/ 5691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709 w 5269"/>
                <a:gd name="T1" fmla="*/ 0 h 2977"/>
                <a:gd name="T2" fmla="*/ 5709 w 5269"/>
                <a:gd name="T3" fmla="*/ 5691 h 2977"/>
                <a:gd name="T4" fmla="*/ 0 w 5269"/>
                <a:gd name="T5" fmla="*/ 5691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31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0 w 193"/>
                <a:gd name="T3" fmla="*/ 0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138 w 193"/>
                <a:gd name="T3" fmla="*/ 16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2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0 w 193"/>
                <a:gd name="T3" fmla="*/ 0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8 w 193"/>
                <a:gd name="T3" fmla="*/ 97464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3" name="Rectangle 48"/>
          <p:cNvSpPr>
            <a:spLocks noChangeArrowheads="1"/>
          </p:cNvSpPr>
          <p:nvPr/>
        </p:nvSpPr>
        <p:spPr bwMode="auto">
          <a:xfrm>
            <a:off x="6108700" y="179388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pPr algn="l"/>
            <a:r>
              <a:rPr lang="en-US" altLang="en-US" sz="1800">
                <a:latin typeface="Helvetica" pitchFamily="34" charset="0"/>
              </a:rPr>
              <a:t>Compilation &amp; Linking</a:t>
            </a:r>
            <a:endParaRPr lang="en-US" altLang="en-US" sz="1800" b="1">
              <a:latin typeface="Helvetica" pitchFamily="34" charset="0"/>
            </a:endParaRPr>
          </a:p>
        </p:txBody>
      </p:sp>
      <p:sp>
        <p:nvSpPr>
          <p:cNvPr id="1035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EE490932-A831-47CA-8E0C-504E3D76ABBE}" type="slidenum">
              <a:rPr lang="en-US" sz="2000" smtClean="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2000" smtClean="0">
              <a:latin typeface="Arial" charset="0"/>
            </a:endParaRPr>
          </a:p>
        </p:txBody>
      </p:sp>
      <p:sp>
        <p:nvSpPr>
          <p:cNvPr id="21" name="Rectangle 50"/>
          <p:cNvSpPr>
            <a:spLocks noChangeArrowheads="1"/>
          </p:cNvSpPr>
          <p:nvPr userDrawn="1"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22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23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2005-2017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Translation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01725" y="1355725"/>
            <a:ext cx="7270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i="1">
                <a:latin typeface="Calibri" pitchFamily="34" charset="0"/>
              </a:rPr>
              <a:t>text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01725" y="2495550"/>
            <a:ext cx="727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i="1">
                <a:latin typeface="Calibri" pitchFamily="34" charset="0"/>
              </a:rPr>
              <a:t>text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28675" y="3565525"/>
            <a:ext cx="10001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i="1">
                <a:latin typeface="Calibri" pitchFamily="34" charset="0"/>
              </a:rPr>
              <a:t>binary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28675" y="4708525"/>
            <a:ext cx="10001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i="1">
                <a:latin typeface="Calibri" pitchFamily="34" charset="0"/>
              </a:rPr>
              <a:t>binary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989388" y="1817688"/>
            <a:ext cx="0" cy="681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295775" y="1965325"/>
            <a:ext cx="2501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sz="2000">
                <a:latin typeface="Calibri" pitchFamily="34" charset="0"/>
              </a:rPr>
              <a:t>Compiler (</a:t>
            </a:r>
            <a:r>
              <a:rPr lang="en-US" sz="2000">
                <a:latin typeface="Courier New" pitchFamily="49" charset="0"/>
              </a:rPr>
              <a:t>gcc -S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279900" y="3032125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sz="2000">
                <a:latin typeface="Calibri" pitchFamily="34" charset="0"/>
              </a:rPr>
              <a:t>Assembler (</a:t>
            </a:r>
            <a:r>
              <a:rPr lang="en-US" sz="2000">
                <a:latin typeface="Courier New" pitchFamily="49" charset="0"/>
              </a:rPr>
              <a:t>gcc</a:t>
            </a:r>
            <a:r>
              <a:rPr lang="en-US" sz="2000">
                <a:latin typeface="Calibri" pitchFamily="34" charset="0"/>
              </a:rPr>
              <a:t> or </a:t>
            </a:r>
            <a:r>
              <a:rPr lang="en-US" sz="2000">
                <a:latin typeface="Courier New" pitchFamily="49" charset="0"/>
              </a:rPr>
              <a:t>as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295775" y="4175125"/>
            <a:ext cx="263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sz="2000">
                <a:latin typeface="Calibri" pitchFamily="34" charset="0"/>
              </a:rPr>
              <a:t>Linker (</a:t>
            </a:r>
            <a:r>
              <a:rPr lang="en-US" sz="2000">
                <a:latin typeface="Courier New" pitchFamily="49" charset="0"/>
              </a:rPr>
              <a:t>gcc</a:t>
            </a:r>
            <a:r>
              <a:rPr lang="en-US" sz="2000">
                <a:latin typeface="Calibri" pitchFamily="34" charset="0"/>
              </a:rPr>
              <a:t> or</a:t>
            </a:r>
            <a:r>
              <a:rPr lang="en-US" sz="2000">
                <a:latin typeface="Courier"/>
              </a:rPr>
              <a:t> </a:t>
            </a:r>
            <a:r>
              <a:rPr lang="en-US" sz="2000">
                <a:latin typeface="Courier New" pitchFamily="49" charset="0"/>
              </a:rPr>
              <a:t>ld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373313" y="1420813"/>
            <a:ext cx="3263900" cy="39687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program (</a:t>
            </a:r>
            <a:r>
              <a:rPr lang="en-US" sz="2000" dirty="0" smtClean="0">
                <a:latin typeface="Courier New" pitchFamily="49" charset="0"/>
              </a:rPr>
              <a:t>p1.c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259013" y="2498725"/>
            <a:ext cx="3492500" cy="39687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 dirty="0" err="1">
                <a:latin typeface="Calibri" pitchFamily="34" charset="0"/>
              </a:rPr>
              <a:t>Asm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code (</a:t>
            </a:r>
            <a:r>
              <a:rPr lang="en-US" sz="2000" dirty="0" smtClean="0">
                <a:latin typeface="Courier New" pitchFamily="49" charset="0"/>
              </a:rPr>
              <a:t>p1.s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144713" y="3641725"/>
            <a:ext cx="3721100" cy="396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dirty="0">
                <a:latin typeface="Calibri" pitchFamily="34" charset="0"/>
              </a:rPr>
              <a:t>Object </a:t>
            </a:r>
            <a:r>
              <a:rPr lang="en-US" sz="2000" dirty="0" smtClean="0">
                <a:latin typeface="Calibri" pitchFamily="34" charset="0"/>
              </a:rPr>
              <a:t>code (</a:t>
            </a:r>
            <a:r>
              <a:rPr lang="en-US" sz="2000" dirty="0" smtClean="0">
                <a:latin typeface="Courier New" pitchFamily="49" charset="0"/>
              </a:rPr>
              <a:t>p1.o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132013" y="4784725"/>
            <a:ext cx="3748087" cy="39687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Executable program (</a:t>
            </a:r>
            <a:r>
              <a:rPr lang="en-US" sz="2000" dirty="0" smtClean="0">
                <a:latin typeface="Courier New" pitchFamily="49" charset="0"/>
              </a:rPr>
              <a:t>p1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989388" y="2895600"/>
            <a:ext cx="0" cy="72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3989388" y="4038600"/>
            <a:ext cx="0" cy="72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858000" y="3641725"/>
            <a:ext cx="2044700" cy="704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5865813" y="4175125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1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20"/>
          <p:cNvSpPr txBox="1">
            <a:spLocks noChangeArrowheads="1"/>
          </p:cNvSpPr>
          <p:nvPr/>
        </p:nvSpPr>
        <p:spPr bwMode="auto">
          <a:xfrm>
            <a:off x="533400" y="1524000"/>
            <a:ext cx="6438900" cy="2893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400" dirty="0">
                <a:latin typeface="Courier New" pitchFamily="49" charset="0"/>
              </a:rPr>
              <a:t>#include &lt;</a:t>
            </a:r>
            <a:r>
              <a:rPr lang="en-US" sz="1400" dirty="0" err="1">
                <a:latin typeface="Courier New" pitchFamily="49" charset="0"/>
              </a:rPr>
              <a:t>stdio.h</a:t>
            </a:r>
            <a:r>
              <a:rPr lang="en-US" sz="14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#</a:t>
            </a:r>
            <a:r>
              <a:rPr lang="en-US" sz="1400" dirty="0">
                <a:latin typeface="Courier New" pitchFamily="49" charset="0"/>
              </a:rPr>
              <a:t>include &lt;</a:t>
            </a:r>
            <a:r>
              <a:rPr lang="en-US" sz="1400" dirty="0" err="1">
                <a:latin typeface="Courier New" pitchFamily="49" charset="0"/>
              </a:rPr>
              <a:t>inttypes.h</a:t>
            </a:r>
            <a:r>
              <a:rPr lang="en-US" sz="14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#include "</a:t>
            </a:r>
            <a:r>
              <a:rPr lang="en-US" sz="1400" dirty="0" err="1">
                <a:latin typeface="Courier New" pitchFamily="49" charset="0"/>
              </a:rPr>
              <a:t>rFibonacci.h</a:t>
            </a:r>
            <a:r>
              <a:rPr lang="en-US" sz="1400" dirty="0">
                <a:latin typeface="Courier New" pitchFamily="49" charset="0"/>
              </a:rPr>
              <a:t>"</a:t>
            </a:r>
          </a:p>
          <a:p>
            <a:pPr algn="l"/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 err="1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main() {</a:t>
            </a:r>
          </a:p>
          <a:p>
            <a:pPr algn="l"/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for (</a:t>
            </a:r>
            <a:r>
              <a:rPr lang="en-US" sz="1400" dirty="0" err="1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50;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	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</a:t>
            </a:r>
            <a:r>
              <a:rPr lang="en-US" sz="1400" dirty="0" err="1">
                <a:latin typeface="Courier New" pitchFamily="49" charset="0"/>
              </a:rPr>
              <a:t>Fibo</a:t>
            </a:r>
            <a:r>
              <a:rPr lang="en-US" sz="1400" dirty="0">
                <a:latin typeface="Courier New" pitchFamily="49" charset="0"/>
              </a:rPr>
              <a:t>(%d) = %"PRIu64"\n",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</a:rPr>
              <a:t>rFibonacci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));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}</a:t>
            </a:r>
          </a:p>
          <a:p>
            <a:pPr algn="l"/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return 0;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Example:  Fibonacci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Here's a short program with a test driver, a Fibonacci function in a second file, and a header file containing the declarations needed for the Fibonacci function: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5105400" y="1371600"/>
            <a:ext cx="3733800" cy="159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400" dirty="0">
                <a:latin typeface="Courier New" pitchFamily="49" charset="0"/>
              </a:rPr>
              <a:t>#</a:t>
            </a:r>
            <a:r>
              <a:rPr lang="en-US" sz="1400" dirty="0" err="1">
                <a:latin typeface="Courier New" pitchFamily="49" charset="0"/>
              </a:rPr>
              <a:t>ifndef</a:t>
            </a:r>
            <a:r>
              <a:rPr lang="en-US" sz="1400" dirty="0">
                <a:latin typeface="Courier New" pitchFamily="49" charset="0"/>
              </a:rPr>
              <a:t> RFIBONACCI_H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#define RFIBONACCI_H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#include &lt;</a:t>
            </a:r>
            <a:r>
              <a:rPr lang="en-US" sz="1400" dirty="0" err="1">
                <a:latin typeface="Courier New" pitchFamily="49" charset="0"/>
              </a:rPr>
              <a:t>stdint.h</a:t>
            </a:r>
            <a:r>
              <a:rPr lang="en-US" sz="1400" dirty="0">
                <a:latin typeface="Courier New" pitchFamily="49" charset="0"/>
              </a:rPr>
              <a:t>&gt;</a:t>
            </a:r>
          </a:p>
          <a:p>
            <a:pPr algn="l"/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uint64_t </a:t>
            </a:r>
            <a:r>
              <a:rPr lang="en-US" sz="1400" dirty="0" err="1">
                <a:latin typeface="Courier New" pitchFamily="49" charset="0"/>
              </a:rPr>
              <a:t>rFibonacci</a:t>
            </a:r>
            <a:r>
              <a:rPr lang="en-US" sz="1400" dirty="0">
                <a:latin typeface="Courier New" pitchFamily="49" charset="0"/>
              </a:rPr>
              <a:t>(uint64_t n);</a:t>
            </a:r>
          </a:p>
          <a:p>
            <a:pPr algn="l"/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#</a:t>
            </a:r>
            <a:r>
              <a:rPr lang="en-US" sz="1400" dirty="0" err="1">
                <a:latin typeface="Courier New" pitchFamily="49" charset="0"/>
              </a:rPr>
              <a:t>endif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5105400" y="4495800"/>
            <a:ext cx="3733800" cy="180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400" dirty="0">
                <a:latin typeface="Courier New" pitchFamily="49" charset="0"/>
              </a:rPr>
              <a:t>#include "</a:t>
            </a:r>
            <a:r>
              <a:rPr lang="en-US" sz="1400" dirty="0" err="1">
                <a:latin typeface="Courier New" pitchFamily="49" charset="0"/>
              </a:rPr>
              <a:t>rFibonacci.h</a:t>
            </a:r>
            <a:r>
              <a:rPr lang="en-US" sz="1400" dirty="0">
                <a:latin typeface="Courier New" pitchFamily="49" charset="0"/>
              </a:rPr>
              <a:t>"</a:t>
            </a:r>
          </a:p>
          <a:p>
            <a:pPr algn="l"/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uint64_t </a:t>
            </a:r>
            <a:r>
              <a:rPr lang="en-US" sz="1400" dirty="0" err="1">
                <a:latin typeface="Courier New" pitchFamily="49" charset="0"/>
              </a:rPr>
              <a:t>rFibonacci</a:t>
            </a:r>
            <a:r>
              <a:rPr lang="en-US" sz="1400" dirty="0">
                <a:latin typeface="Courier New" pitchFamily="49" charset="0"/>
              </a:rPr>
              <a:t>(uint64_t n) {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if ( n &lt; 2 )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return 1;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return </a:t>
            </a:r>
            <a:r>
              <a:rPr lang="en-US" sz="1400" dirty="0" err="1">
                <a:latin typeface="Courier New" pitchFamily="49" charset="0"/>
              </a:rPr>
              <a:t>rFibonacci</a:t>
            </a:r>
            <a:r>
              <a:rPr lang="en-US" sz="1400" dirty="0">
                <a:latin typeface="Courier New" pitchFamily="49" charset="0"/>
              </a:rPr>
              <a:t>(n - 1) +  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  </a:t>
            </a:r>
            <a:r>
              <a:rPr lang="en-US" sz="1400" dirty="0" err="1">
                <a:latin typeface="Courier New" pitchFamily="49" charset="0"/>
              </a:rPr>
              <a:t>rFibonacci</a:t>
            </a:r>
            <a:r>
              <a:rPr lang="en-US" sz="1400" dirty="0">
                <a:latin typeface="Courier New" pitchFamily="49" charset="0"/>
              </a:rPr>
              <a:t>(n - 2);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40981" name="Freeform 21"/>
          <p:cNvSpPr>
            <a:spLocks/>
          </p:cNvSpPr>
          <p:nvPr/>
        </p:nvSpPr>
        <p:spPr bwMode="auto">
          <a:xfrm>
            <a:off x="3276600" y="1676400"/>
            <a:ext cx="1828800" cy="457200"/>
          </a:xfrm>
          <a:custGeom>
            <a:avLst/>
            <a:gdLst>
              <a:gd name="T0" fmla="*/ 2147483647 w 1152"/>
              <a:gd name="T1" fmla="*/ 0 h 240"/>
              <a:gd name="T2" fmla="*/ 2147483647 w 1152"/>
              <a:gd name="T3" fmla="*/ 2147483647 h 240"/>
              <a:gd name="T4" fmla="*/ 0 w 1152"/>
              <a:gd name="T5" fmla="*/ 2147483647 h 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240">
                <a:moveTo>
                  <a:pt x="1152" y="0"/>
                </a:moveTo>
                <a:cubicBezTo>
                  <a:pt x="1056" y="76"/>
                  <a:pt x="960" y="152"/>
                  <a:pt x="768" y="192"/>
                </a:cubicBezTo>
                <a:cubicBezTo>
                  <a:pt x="576" y="232"/>
                  <a:pt x="288" y="236"/>
                  <a:pt x="0" y="240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Freeform 22"/>
          <p:cNvSpPr>
            <a:spLocks/>
          </p:cNvSpPr>
          <p:nvPr/>
        </p:nvSpPr>
        <p:spPr bwMode="auto">
          <a:xfrm>
            <a:off x="6781800" y="2971800"/>
            <a:ext cx="901700" cy="1524000"/>
          </a:xfrm>
          <a:custGeom>
            <a:avLst/>
            <a:gdLst>
              <a:gd name="T0" fmla="*/ 2147483647 w 568"/>
              <a:gd name="T1" fmla="*/ 0 h 960"/>
              <a:gd name="T2" fmla="*/ 2147483647 w 568"/>
              <a:gd name="T3" fmla="*/ 2147483647 h 960"/>
              <a:gd name="T4" fmla="*/ 0 w 568"/>
              <a:gd name="T5" fmla="*/ 2147483647 h 9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8" h="960">
                <a:moveTo>
                  <a:pt x="240" y="0"/>
                </a:moveTo>
                <a:cubicBezTo>
                  <a:pt x="404" y="64"/>
                  <a:pt x="568" y="128"/>
                  <a:pt x="528" y="288"/>
                </a:cubicBezTo>
                <a:cubicBezTo>
                  <a:pt x="488" y="448"/>
                  <a:pt x="244" y="704"/>
                  <a:pt x="0" y="960"/>
                </a:cubicBezTo>
              </a:path>
            </a:pathLst>
          </a:custGeom>
          <a:noFill/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7" grpId="0" animBg="1"/>
      <p:bldP spid="40978" grpId="0" animBg="1"/>
      <p:bldP spid="40981" grpId="0" animBg="1"/>
      <p:bldP spid="4098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533400" y="3352800"/>
            <a:ext cx="6705600" cy="2893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400" dirty="0">
                <a:latin typeface="Courier New" pitchFamily="49" charset="0"/>
              </a:rPr>
              <a:t>#include &lt;</a:t>
            </a:r>
            <a:r>
              <a:rPr lang="en-US" sz="1400" dirty="0" err="1">
                <a:latin typeface="Courier New" pitchFamily="49" charset="0"/>
              </a:rPr>
              <a:t>stdio.h</a:t>
            </a:r>
            <a:r>
              <a:rPr lang="en-US" sz="14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#</a:t>
            </a:r>
            <a:r>
              <a:rPr lang="en-US" sz="1400" dirty="0">
                <a:latin typeface="Courier New" pitchFamily="49" charset="0"/>
              </a:rPr>
              <a:t>include &lt;</a:t>
            </a:r>
            <a:r>
              <a:rPr lang="en-US" sz="1400" dirty="0" err="1">
                <a:latin typeface="Courier New" pitchFamily="49" charset="0"/>
              </a:rPr>
              <a:t>inttypes.h</a:t>
            </a:r>
            <a:r>
              <a:rPr lang="en-US" sz="14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#include "</a:t>
            </a:r>
            <a:r>
              <a:rPr lang="en-US" sz="1400" dirty="0" err="1">
                <a:latin typeface="Courier New" pitchFamily="49" charset="0"/>
              </a:rPr>
              <a:t>rFibonacci.h</a:t>
            </a:r>
            <a:r>
              <a:rPr lang="en-US" sz="1400" dirty="0">
                <a:latin typeface="Courier New" pitchFamily="49" charset="0"/>
              </a:rPr>
              <a:t>"</a:t>
            </a:r>
          </a:p>
          <a:p>
            <a:pPr algn="l"/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 err="1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main() {</a:t>
            </a:r>
          </a:p>
          <a:p>
            <a:pPr algn="l"/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for (</a:t>
            </a:r>
            <a:r>
              <a:rPr lang="en-US" sz="1400" dirty="0" err="1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50;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	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</a:t>
            </a:r>
            <a:r>
              <a:rPr lang="en-US" sz="1400" dirty="0" err="1">
                <a:latin typeface="Courier New" pitchFamily="49" charset="0"/>
              </a:rPr>
              <a:t>Fibo</a:t>
            </a:r>
            <a:r>
              <a:rPr lang="en-US" sz="1400" dirty="0">
                <a:latin typeface="Courier New" pitchFamily="49" charset="0"/>
              </a:rPr>
              <a:t>(%d) = %"PRIu64"\n",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</a:rPr>
              <a:t>rFibonacci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));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}</a:t>
            </a:r>
          </a:p>
          <a:p>
            <a:pPr algn="l"/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return 0;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Compilation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457200" y="6096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/>
              <a:t>We can compile either </a:t>
            </a:r>
            <a:r>
              <a:rPr lang="en-US" sz="1800" dirty="0">
                <a:latin typeface="Courier New" pitchFamily="49" charset="0"/>
              </a:rPr>
              <a:t>c</a:t>
            </a:r>
            <a:r>
              <a:rPr lang="en-US" sz="1800" dirty="0"/>
              <a:t> file without the other (but not produce an executable):</a:t>
            </a:r>
          </a:p>
        </p:txBody>
      </p:sp>
      <p:sp>
        <p:nvSpPr>
          <p:cNvPr id="43018" name="Freeform 10"/>
          <p:cNvSpPr>
            <a:spLocks/>
          </p:cNvSpPr>
          <p:nvPr/>
        </p:nvSpPr>
        <p:spPr bwMode="auto">
          <a:xfrm>
            <a:off x="3124200" y="3962400"/>
            <a:ext cx="2565400" cy="1143000"/>
          </a:xfrm>
          <a:custGeom>
            <a:avLst/>
            <a:gdLst>
              <a:gd name="T0" fmla="*/ 2147483647 w 1616"/>
              <a:gd name="T1" fmla="*/ 2147483647 h 720"/>
              <a:gd name="T2" fmla="*/ 2147483647 w 1616"/>
              <a:gd name="T3" fmla="*/ 2147483647 h 720"/>
              <a:gd name="T4" fmla="*/ 0 w 1616"/>
              <a:gd name="T5" fmla="*/ 0 h 7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16" h="720">
                <a:moveTo>
                  <a:pt x="1344" y="720"/>
                </a:moveTo>
                <a:cubicBezTo>
                  <a:pt x="1480" y="540"/>
                  <a:pt x="1616" y="360"/>
                  <a:pt x="1392" y="240"/>
                </a:cubicBezTo>
                <a:cubicBezTo>
                  <a:pt x="1168" y="120"/>
                  <a:pt x="584" y="60"/>
                  <a:pt x="0" y="0"/>
                </a:cubicBezTo>
              </a:path>
            </a:pathLst>
          </a:custGeom>
          <a:noFill/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6019800" y="3200400"/>
            <a:ext cx="2819400" cy="18034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OK:  the function call matches this declaration; compiler doesn't need to see function definition.</a:t>
            </a:r>
          </a:p>
          <a:p>
            <a:pPr algn="l">
              <a:spcBef>
                <a:spcPct val="50000"/>
              </a:spcBef>
            </a:pPr>
            <a:endParaRPr lang="en-US" sz="1400" b="1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The compiler notes that this call "binds" to this declaration.</a:t>
            </a:r>
          </a:p>
        </p:txBody>
      </p:sp>
      <p:sp>
        <p:nvSpPr>
          <p:cNvPr id="2" name="Rectangle 1"/>
          <p:cNvSpPr/>
          <p:nvPr/>
        </p:nvSpPr>
        <p:spPr>
          <a:xfrm>
            <a:off x="495300" y="1066800"/>
            <a:ext cx="8382000" cy="20621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-o driver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=c99 -Wall -W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CentOS&gt;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ls -l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total 24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8578 Sep 25 10:21 driver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216 Sep 25 10:19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154 Sep 25 10:20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104 Sep 25 10:20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rFibonacci.h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1029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 ~/2505/notes/T08/v1&gt;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 animBg="1"/>
      <p:bldP spid="430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5300" y="2375118"/>
            <a:ext cx="8382000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-c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=c99 -Wall -W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CentOS&gt;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ls -l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total 16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216 Sep 25 10:19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1616 Sep 25 10:24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driver.o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154 Sep 25 10:20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104 Sep 25 10:20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rFibonacci.h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Compilation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4733925" y="990600"/>
            <a:ext cx="3962400" cy="314325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-c switch tells gcc to compile and exit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594034" y="4540059"/>
            <a:ext cx="3962400" cy="739775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If compilation is successful, an object file is created; this is a partial translation of the C source file into machine code.</a:t>
            </a:r>
          </a:p>
        </p:txBody>
      </p:sp>
      <p:sp>
        <p:nvSpPr>
          <p:cNvPr id="45065" name="Freeform 9"/>
          <p:cNvSpPr>
            <a:spLocks/>
          </p:cNvSpPr>
          <p:nvPr/>
        </p:nvSpPr>
        <p:spPr bwMode="auto">
          <a:xfrm>
            <a:off x="2286000" y="1295400"/>
            <a:ext cx="3505200" cy="1219200"/>
          </a:xfrm>
          <a:custGeom>
            <a:avLst/>
            <a:gdLst>
              <a:gd name="T0" fmla="*/ 2147483647 w 328"/>
              <a:gd name="T1" fmla="*/ 0 h 336"/>
              <a:gd name="T2" fmla="*/ 2147483647 w 328"/>
              <a:gd name="T3" fmla="*/ 2147483647 h 336"/>
              <a:gd name="T4" fmla="*/ 2147483647 w 328"/>
              <a:gd name="T5" fmla="*/ 2147483647 h 336"/>
              <a:gd name="T6" fmla="*/ 0 w 328"/>
              <a:gd name="T7" fmla="*/ 2147483647 h 3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336">
                <a:moveTo>
                  <a:pt x="240" y="0"/>
                </a:moveTo>
                <a:cubicBezTo>
                  <a:pt x="236" y="12"/>
                  <a:pt x="232" y="24"/>
                  <a:pt x="240" y="48"/>
                </a:cubicBezTo>
                <a:cubicBezTo>
                  <a:pt x="248" y="72"/>
                  <a:pt x="328" y="96"/>
                  <a:pt x="288" y="144"/>
                </a:cubicBezTo>
                <a:cubicBezTo>
                  <a:pt x="248" y="192"/>
                  <a:pt x="124" y="264"/>
                  <a:pt x="0" y="33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Freeform 10"/>
          <p:cNvSpPr>
            <a:spLocks/>
          </p:cNvSpPr>
          <p:nvPr/>
        </p:nvSpPr>
        <p:spPr bwMode="auto">
          <a:xfrm>
            <a:off x="7645209" y="3527234"/>
            <a:ext cx="901700" cy="990600"/>
          </a:xfrm>
          <a:custGeom>
            <a:avLst/>
            <a:gdLst>
              <a:gd name="T0" fmla="*/ 2147483647 w 1136"/>
              <a:gd name="T1" fmla="*/ 2147483647 h 624"/>
              <a:gd name="T2" fmla="*/ 2147483647 w 1136"/>
              <a:gd name="T3" fmla="*/ 2147483647 h 624"/>
              <a:gd name="T4" fmla="*/ 0 w 1136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36" h="624">
                <a:moveTo>
                  <a:pt x="1056" y="624"/>
                </a:moveTo>
                <a:cubicBezTo>
                  <a:pt x="1096" y="484"/>
                  <a:pt x="1136" y="344"/>
                  <a:pt x="960" y="240"/>
                </a:cubicBezTo>
                <a:cubicBezTo>
                  <a:pt x="784" y="136"/>
                  <a:pt x="392" y="68"/>
                  <a:pt x="0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nimBg="1"/>
      <p:bldP spid="45064" grpId="0" animBg="1"/>
      <p:bldP spid="45065" grpId="0" animBg="1"/>
      <p:bldP spid="450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Linking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457200" y="685800"/>
            <a:ext cx="8458200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The final step in producing an executable is to invoke the linker.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The linker resolves the "notes" left by the compiler for external references (like the function name noted earlier), and writes the final executable file.</a:t>
            </a:r>
          </a:p>
          <a:p>
            <a:pPr algn="l">
              <a:spcBef>
                <a:spcPct val="50000"/>
              </a:spcBef>
            </a:pPr>
            <a:endParaRPr lang="en-US" sz="1800"/>
          </a:p>
          <a:p>
            <a:pPr algn="l">
              <a:spcBef>
                <a:spcPct val="50000"/>
              </a:spcBef>
            </a:pPr>
            <a:r>
              <a:rPr lang="en-US" sz="1800"/>
              <a:t>With </a:t>
            </a:r>
            <a:r>
              <a:rPr lang="en-US" sz="1800">
                <a:latin typeface="Courier New" pitchFamily="49" charset="0"/>
              </a:rPr>
              <a:t>gcc</a:t>
            </a:r>
            <a:r>
              <a:rPr lang="en-US" sz="1800"/>
              <a:t>, the simplest way to do this is to just invoke </a:t>
            </a:r>
            <a:r>
              <a:rPr lang="en-US" sz="1800">
                <a:latin typeface="Courier New" pitchFamily="49" charset="0"/>
              </a:rPr>
              <a:t>gcc</a:t>
            </a:r>
            <a:r>
              <a:rPr lang="en-US" sz="1800"/>
              <a:t> on the object files…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95300" y="827306"/>
            <a:ext cx="8382000" cy="45243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CentOS&gt;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ls -l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total 20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216 Sep 25 10:19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1616 Sep 25 10:24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driver.o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154 Sep 25 10:20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104 Sep 25 10:20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rFibonacci.h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1424 Sep 25 10:26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rFibonacci.o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-Wall -W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rFibonacci.o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CentOS&gt;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ls -l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total 32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216 Sep 25 10:19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1616 Sep 25 10:24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driver.o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8578 Sep 25 10:27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154 Sep 25 10:20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104 Sep 25 10:20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rFibonacci.h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1424 Sep 25 10:26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rFibonacci.o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Linking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971800" y="990600"/>
            <a:ext cx="3962400" cy="314325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-o switch tells </a:t>
            </a:r>
            <a:r>
              <a:rPr lang="en-US" sz="1400" b="1" dirty="0" err="1">
                <a:latin typeface="Arial" charset="0"/>
              </a:rPr>
              <a:t>gcc</a:t>
            </a:r>
            <a:r>
              <a:rPr lang="en-US" sz="1400" b="1" dirty="0">
                <a:latin typeface="Arial" charset="0"/>
              </a:rPr>
              <a:t> what to call executable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6400800" y="5432425"/>
            <a:ext cx="2438400" cy="739775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can invoke gcc with object files to link them and produce executable</a:t>
            </a:r>
          </a:p>
        </p:txBody>
      </p:sp>
      <p:sp>
        <p:nvSpPr>
          <p:cNvPr id="49158" name="Freeform 6"/>
          <p:cNvSpPr>
            <a:spLocks/>
          </p:cNvSpPr>
          <p:nvPr/>
        </p:nvSpPr>
        <p:spPr bwMode="auto">
          <a:xfrm>
            <a:off x="2286000" y="1304925"/>
            <a:ext cx="1104900" cy="1514475"/>
          </a:xfrm>
          <a:custGeom>
            <a:avLst/>
            <a:gdLst>
              <a:gd name="T0" fmla="*/ 2147483647 w 552"/>
              <a:gd name="T1" fmla="*/ 0 h 672"/>
              <a:gd name="T2" fmla="*/ 2147483647 w 552"/>
              <a:gd name="T3" fmla="*/ 2147483647 h 672"/>
              <a:gd name="T4" fmla="*/ 0 w 552"/>
              <a:gd name="T5" fmla="*/ 2147483647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52" h="672">
                <a:moveTo>
                  <a:pt x="432" y="0"/>
                </a:moveTo>
                <a:cubicBezTo>
                  <a:pt x="492" y="88"/>
                  <a:pt x="552" y="176"/>
                  <a:pt x="480" y="288"/>
                </a:cubicBezTo>
                <a:cubicBezTo>
                  <a:pt x="408" y="400"/>
                  <a:pt x="204" y="536"/>
                  <a:pt x="0" y="672"/>
                </a:cubicBezTo>
              </a:path>
            </a:pathLst>
          </a:custGeom>
          <a:noFill/>
          <a:ln w="38100" cap="flat" cmpd="sng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Freeform 1"/>
          <p:cNvSpPr>
            <a:spLocks/>
          </p:cNvSpPr>
          <p:nvPr/>
        </p:nvSpPr>
        <p:spPr bwMode="auto">
          <a:xfrm>
            <a:off x="6858000" y="2971799"/>
            <a:ext cx="1738313" cy="2460625"/>
          </a:xfrm>
          <a:custGeom>
            <a:avLst/>
            <a:gdLst>
              <a:gd name="T0" fmla="*/ 1258154 w 1471113"/>
              <a:gd name="T1" fmla="*/ 2070100 h 2070100"/>
              <a:gd name="T2" fmla="*/ 1372532 w 1471113"/>
              <a:gd name="T3" fmla="*/ 571500 h 2070100"/>
              <a:gd name="T4" fmla="*/ 0 w 1471113"/>
              <a:gd name="T5" fmla="*/ 0 h 20701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71113" h="2070100">
                <a:moveTo>
                  <a:pt x="1257300" y="2070100"/>
                </a:moveTo>
                <a:cubicBezTo>
                  <a:pt x="1419225" y="1493308"/>
                  <a:pt x="1581150" y="916517"/>
                  <a:pt x="1371600" y="571500"/>
                </a:cubicBezTo>
                <a:cubicBezTo>
                  <a:pt x="1162050" y="226483"/>
                  <a:pt x="581025" y="113241"/>
                  <a:pt x="0" y="0"/>
                </a:cubicBezTo>
              </a:path>
            </a:pathLst>
          </a:cu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Freeform 2"/>
          <p:cNvSpPr>
            <a:spLocks/>
          </p:cNvSpPr>
          <p:nvPr/>
        </p:nvSpPr>
        <p:spPr bwMode="auto">
          <a:xfrm>
            <a:off x="5562600" y="4453810"/>
            <a:ext cx="1900237" cy="1876425"/>
          </a:xfrm>
          <a:custGeom>
            <a:avLst/>
            <a:gdLst>
              <a:gd name="T0" fmla="*/ 1899976 w 1900498"/>
              <a:gd name="T1" fmla="*/ 1613476 h 1876090"/>
              <a:gd name="T2" fmla="*/ 1049310 w 1900498"/>
              <a:gd name="T3" fmla="*/ 1867566 h 1876090"/>
              <a:gd name="T4" fmla="*/ 33588 w 1900498"/>
              <a:gd name="T5" fmla="*/ 1727816 h 1876090"/>
              <a:gd name="T6" fmla="*/ 312912 w 1900498"/>
              <a:gd name="T7" fmla="*/ 889318 h 1876090"/>
              <a:gd name="T8" fmla="*/ 998524 w 1900498"/>
              <a:gd name="T9" fmla="*/ 0 h 18760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00498" h="1876090">
                <a:moveTo>
                  <a:pt x="1900498" y="1612900"/>
                </a:moveTo>
                <a:cubicBezTo>
                  <a:pt x="1630623" y="1730375"/>
                  <a:pt x="1360748" y="1847850"/>
                  <a:pt x="1049598" y="1866900"/>
                </a:cubicBezTo>
                <a:cubicBezTo>
                  <a:pt x="738448" y="1885950"/>
                  <a:pt x="156365" y="1890183"/>
                  <a:pt x="33598" y="1727200"/>
                </a:cubicBezTo>
                <a:cubicBezTo>
                  <a:pt x="-89169" y="1564217"/>
                  <a:pt x="152131" y="1176867"/>
                  <a:pt x="312998" y="889000"/>
                </a:cubicBezTo>
                <a:cubicBezTo>
                  <a:pt x="473865" y="601133"/>
                  <a:pt x="736331" y="300566"/>
                  <a:pt x="998798" y="0"/>
                </a:cubicBezTo>
              </a:path>
            </a:pathLst>
          </a:cu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49157" grpId="0" animBg="1"/>
      <p:bldP spid="491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609600" y="1371600"/>
            <a:ext cx="6477000" cy="2462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400">
                <a:latin typeface="Courier New" pitchFamily="49" charset="0"/>
              </a:rPr>
              <a:t>#include &lt;stdio.h&gt;</a:t>
            </a:r>
          </a:p>
          <a:p>
            <a:pPr algn="l"/>
            <a:r>
              <a:rPr lang="en-US" sz="1400">
                <a:latin typeface="Courier New" pitchFamily="49" charset="0"/>
              </a:rPr>
              <a:t>#include &lt;stdint.h&gt;</a:t>
            </a:r>
          </a:p>
          <a:p>
            <a:pPr algn="l"/>
            <a:r>
              <a:rPr lang="en-US" sz="1400">
                <a:latin typeface="Courier New" pitchFamily="49" charset="0"/>
              </a:rPr>
              <a:t>#include &lt;inttypes.h&gt;</a:t>
            </a:r>
          </a:p>
          <a:p>
            <a:pPr algn="l"/>
            <a:r>
              <a:rPr lang="en-US" sz="1400">
                <a:latin typeface="Courier New" pitchFamily="49" charset="0"/>
              </a:rPr>
              <a:t>//#include "rFibonacci.h"</a:t>
            </a:r>
          </a:p>
          <a:p>
            <a:pPr algn="l"/>
            <a:endParaRPr lang="en-US" sz="1400">
              <a:latin typeface="Courier New" pitchFamily="49" charset="0"/>
            </a:endParaRPr>
          </a:p>
          <a:p>
            <a:pPr algn="l"/>
            <a:r>
              <a:rPr lang="en-US" sz="1400">
                <a:latin typeface="Courier New" pitchFamily="49" charset="0"/>
              </a:rPr>
              <a:t>int main() {</a:t>
            </a:r>
          </a:p>
          <a:p>
            <a:pPr algn="l"/>
            <a:endParaRPr lang="en-US" sz="1400">
              <a:latin typeface="Courier New" pitchFamily="49" charset="0"/>
            </a:endParaRPr>
          </a:p>
          <a:p>
            <a:pPr algn="l"/>
            <a:r>
              <a:rPr lang="en-US" sz="1400">
                <a:latin typeface="Courier New" pitchFamily="49" charset="0"/>
              </a:rPr>
              <a:t>   for (int i = 0; i &lt; 50; i++) {</a:t>
            </a:r>
          </a:p>
          <a:p>
            <a:pPr algn="l"/>
            <a:r>
              <a:rPr lang="en-US" sz="1400">
                <a:latin typeface="Courier New" pitchFamily="49" charset="0"/>
              </a:rPr>
              <a:t>		</a:t>
            </a:r>
          </a:p>
          <a:p>
            <a:pPr algn="l"/>
            <a:r>
              <a:rPr lang="en-US" sz="1400">
                <a:latin typeface="Courier New" pitchFamily="49" charset="0"/>
              </a:rPr>
              <a:t>      printf("Fibo(%d) = %"PRIu64"\n", i, rFibonacci(i));</a:t>
            </a:r>
          </a:p>
          <a:p>
            <a:pPr algn="l"/>
            <a:r>
              <a:rPr lang="en-US" sz="1400">
                <a:latin typeface="Courier New" pitchFamily="49" charset="0"/>
              </a:rPr>
              <a:t>   . . .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Compilation Errors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The compiler will generate error messages if it cannot resolve the references it encounters: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5943600" y="1571625"/>
            <a:ext cx="2819400" cy="9525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Omit this include directive and the compiler cannot find a declaration that matches the call to rFibonacci().</a:t>
            </a:r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 flipH="1">
            <a:off x="3505200" y="1800225"/>
            <a:ext cx="2438400" cy="3333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95300" y="3581400"/>
            <a:ext cx="8382000" cy="2824103"/>
            <a:chOff x="495300" y="3581400"/>
            <a:chExt cx="8382000" cy="2824103"/>
          </a:xfrm>
        </p:grpSpPr>
        <p:sp>
          <p:nvSpPr>
            <p:cNvPr id="9" name="Rectangle 8"/>
            <p:cNvSpPr/>
            <p:nvPr/>
          </p:nvSpPr>
          <p:spPr>
            <a:xfrm>
              <a:off x="495300" y="4343400"/>
              <a:ext cx="8382000" cy="206210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>
              <a:spAutoFit/>
            </a:bodyPr>
            <a:lstStyle/>
            <a:p>
              <a:pPr algn="l"/>
              <a:r>
                <a:rPr lang="en-US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CentOS&gt; 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gcc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-c -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std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=c99 -Wall -W 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driver.c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driver.c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: In function ‘main’:</a:t>
              </a:r>
            </a:p>
            <a:p>
              <a:pPr algn="l"/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driver.c:9:7: warning: implicit declaration of function ‘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rFibonacci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’ [-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Wimplicit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-function-declaration]</a:t>
              </a:r>
            </a:p>
            <a:p>
              <a:pPr algn="l"/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 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("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Fibo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(%d) = %"PRIu64"\n", 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rFibonacci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</a:p>
            <a:p>
              <a:pPr algn="l"/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 ^</a:t>
              </a:r>
            </a:p>
            <a:p>
              <a:pPr algn="l"/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driver.c:9:7: warning: format ‘%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lu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’ expects argument of type ‘long unsigned 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’, but argument 3 has type ‘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’ [-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Wformat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=]</a:t>
              </a:r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 flipV="1">
              <a:off x="4648200" y="3581400"/>
              <a:ext cx="838200" cy="129540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 animBg="1"/>
      <p:bldP spid="512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5867400" cy="2867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400">
                <a:latin typeface="Courier New" pitchFamily="49" charset="0"/>
              </a:rPr>
              <a:t>#include &lt;stdio.h&gt;</a:t>
            </a:r>
          </a:p>
          <a:p>
            <a:pPr algn="l"/>
            <a:r>
              <a:rPr lang="en-US" sz="1400">
                <a:latin typeface="Courier New" pitchFamily="49" charset="0"/>
              </a:rPr>
              <a:t>#include &lt;stdint.h&gt;</a:t>
            </a:r>
          </a:p>
          <a:p>
            <a:pPr algn="l"/>
            <a:r>
              <a:rPr lang="en-US" sz="1400">
                <a:latin typeface="Courier New" pitchFamily="49" charset="0"/>
              </a:rPr>
              <a:t>#include "rFibonacci.h"</a:t>
            </a:r>
          </a:p>
          <a:p>
            <a:pPr algn="l"/>
            <a:endParaRPr lang="en-US" sz="1400">
              <a:latin typeface="Courier New" pitchFamily="49" charset="0"/>
            </a:endParaRPr>
          </a:p>
          <a:p>
            <a:pPr algn="l"/>
            <a:r>
              <a:rPr lang="en-US" sz="1400">
                <a:latin typeface="Courier New" pitchFamily="49" charset="0"/>
              </a:rPr>
              <a:t>int main() {</a:t>
            </a:r>
          </a:p>
          <a:p>
            <a:pPr algn="l"/>
            <a:endParaRPr lang="en-US" sz="1400">
              <a:latin typeface="Courier New" pitchFamily="49" charset="0"/>
            </a:endParaRPr>
          </a:p>
          <a:p>
            <a:pPr algn="l"/>
            <a:r>
              <a:rPr lang="en-US" sz="1400">
                <a:latin typeface="Courier New" pitchFamily="49" charset="0"/>
              </a:rPr>
              <a:t>   for (int i = 0; i &lt; 50; i++) {</a:t>
            </a:r>
          </a:p>
          <a:p>
            <a:pPr algn="l"/>
            <a:r>
              <a:rPr lang="en-US" sz="1400">
                <a:latin typeface="Courier New" pitchFamily="49" charset="0"/>
              </a:rPr>
              <a:t>		</a:t>
            </a:r>
          </a:p>
          <a:p>
            <a:pPr algn="l"/>
            <a:r>
              <a:rPr lang="en-US" sz="1400">
                <a:latin typeface="Courier New" pitchFamily="49" charset="0"/>
              </a:rPr>
              <a:t>      printf("Fibo(%d) = %lld\n", i, rFibonacci(i));</a:t>
            </a:r>
          </a:p>
          <a:p>
            <a:pPr algn="l"/>
            <a:r>
              <a:rPr lang="en-US" sz="1400">
                <a:latin typeface="Courier New" pitchFamily="49" charset="0"/>
              </a:rPr>
              <a:t>   }</a:t>
            </a:r>
          </a:p>
          <a:p>
            <a:pPr algn="l"/>
            <a:endParaRPr lang="en-US" sz="1400">
              <a:latin typeface="Courier New" pitchFamily="49" charset="0"/>
            </a:endParaRPr>
          </a:p>
          <a:p>
            <a:pPr algn="l"/>
            <a:r>
              <a:rPr lang="en-US" sz="1400">
                <a:latin typeface="Courier New" pitchFamily="49" charset="0"/>
              </a:rPr>
              <a:t>   return 0;</a:t>
            </a:r>
          </a:p>
          <a:p>
            <a:pPr algn="l"/>
            <a:r>
              <a:rPr lang="en-US" sz="1400">
                <a:latin typeface="Courier New" pitchFamily="49" charset="0"/>
              </a:rPr>
              <a:t>}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Linker Errors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The linker may also produce error messages: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5105400" y="1371600"/>
            <a:ext cx="3733800" cy="159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400">
                <a:latin typeface="Courier New" pitchFamily="49" charset="0"/>
              </a:rPr>
              <a:t>#ifndef RFIBONACCI_H</a:t>
            </a:r>
          </a:p>
          <a:p>
            <a:pPr algn="l"/>
            <a:r>
              <a:rPr lang="en-US" sz="1400">
                <a:latin typeface="Courier New" pitchFamily="49" charset="0"/>
              </a:rPr>
              <a:t>#define RFIBONACCI_H</a:t>
            </a:r>
          </a:p>
          <a:p>
            <a:pPr algn="l"/>
            <a:r>
              <a:rPr lang="en-US" sz="1400">
                <a:latin typeface="Courier New" pitchFamily="49" charset="0"/>
              </a:rPr>
              <a:t>#include &lt;stdint.h&gt;</a:t>
            </a:r>
          </a:p>
          <a:p>
            <a:pPr algn="l"/>
            <a:endParaRPr lang="en-US" sz="1400">
              <a:latin typeface="Courier New" pitchFamily="49" charset="0"/>
            </a:endParaRPr>
          </a:p>
          <a:p>
            <a:pPr algn="l"/>
            <a:r>
              <a:rPr lang="en-US" sz="1400">
                <a:latin typeface="Courier New" pitchFamily="49" charset="0"/>
              </a:rPr>
              <a:t>uint64_t rFibonacci(uint64_t n);</a:t>
            </a:r>
          </a:p>
          <a:p>
            <a:pPr algn="l"/>
            <a:endParaRPr lang="en-US" sz="1400">
              <a:latin typeface="Courier New" pitchFamily="49" charset="0"/>
            </a:endParaRPr>
          </a:p>
          <a:p>
            <a:pPr algn="l"/>
            <a:r>
              <a:rPr lang="en-US" sz="1400">
                <a:latin typeface="Courier New" pitchFamily="49" charset="0"/>
              </a:rPr>
              <a:t>#endif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2209800" y="4572000"/>
            <a:ext cx="3733800" cy="180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400">
                <a:latin typeface="Courier New" pitchFamily="49" charset="0"/>
              </a:rPr>
              <a:t>#include "rFibonacci.h"</a:t>
            </a:r>
          </a:p>
          <a:p>
            <a:pPr algn="l"/>
            <a:endParaRPr lang="en-US" sz="1400">
              <a:latin typeface="Courier New" pitchFamily="49" charset="0"/>
            </a:endParaRPr>
          </a:p>
          <a:p>
            <a:pPr algn="l"/>
            <a:r>
              <a:rPr lang="en-US" sz="1400">
                <a:latin typeface="Courier New" pitchFamily="49" charset="0"/>
              </a:rPr>
              <a:t>uint64_t Fibonacci(uint64_t n) {</a:t>
            </a:r>
          </a:p>
          <a:p>
            <a:pPr algn="l"/>
            <a:r>
              <a:rPr lang="en-US" sz="1400">
                <a:latin typeface="Courier New" pitchFamily="49" charset="0"/>
              </a:rPr>
              <a:t>   if ( n &lt; 2 )</a:t>
            </a:r>
          </a:p>
          <a:p>
            <a:pPr algn="l"/>
            <a:r>
              <a:rPr lang="en-US" sz="1400">
                <a:latin typeface="Courier New" pitchFamily="49" charset="0"/>
              </a:rPr>
              <a:t>      return 1;</a:t>
            </a:r>
          </a:p>
          <a:p>
            <a:pPr algn="l"/>
            <a:r>
              <a:rPr lang="en-US" sz="1400">
                <a:latin typeface="Courier New" pitchFamily="49" charset="0"/>
              </a:rPr>
              <a:t>   return rFibonacci(n - 1) +  </a:t>
            </a:r>
          </a:p>
          <a:p>
            <a:pPr algn="l"/>
            <a:r>
              <a:rPr lang="en-US" sz="1400">
                <a:latin typeface="Courier New" pitchFamily="49" charset="0"/>
              </a:rPr>
              <a:t>          rFibonacci(n - 2);</a:t>
            </a:r>
          </a:p>
          <a:p>
            <a:pPr algn="l"/>
            <a:r>
              <a:rPr lang="en-US" sz="1400">
                <a:latin typeface="Courier New" pitchFamily="49" charset="0"/>
              </a:rPr>
              <a:t>}</a:t>
            </a:r>
          </a:p>
        </p:txBody>
      </p:sp>
      <p:sp>
        <p:nvSpPr>
          <p:cNvPr id="53257" name="Freeform 9"/>
          <p:cNvSpPr>
            <a:spLocks/>
          </p:cNvSpPr>
          <p:nvPr/>
        </p:nvSpPr>
        <p:spPr bwMode="auto">
          <a:xfrm>
            <a:off x="6248400" y="2514600"/>
            <a:ext cx="254000" cy="838200"/>
          </a:xfrm>
          <a:custGeom>
            <a:avLst/>
            <a:gdLst>
              <a:gd name="T0" fmla="*/ 0 w 160"/>
              <a:gd name="T1" fmla="*/ 2147483647 h 528"/>
              <a:gd name="T2" fmla="*/ 2147483647 w 160"/>
              <a:gd name="T3" fmla="*/ 2147483647 h 528"/>
              <a:gd name="T4" fmla="*/ 2147483647 w 160"/>
              <a:gd name="T5" fmla="*/ 0 h 5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" h="528">
                <a:moveTo>
                  <a:pt x="0" y="528"/>
                </a:moveTo>
                <a:cubicBezTo>
                  <a:pt x="64" y="500"/>
                  <a:pt x="128" y="472"/>
                  <a:pt x="144" y="384"/>
                </a:cubicBezTo>
                <a:cubicBezTo>
                  <a:pt x="160" y="296"/>
                  <a:pt x="128" y="148"/>
                  <a:pt x="96" y="0"/>
                </a:cubicBezTo>
              </a:path>
            </a:pathLst>
          </a:custGeom>
          <a:noFill/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5791200" y="2819400"/>
            <a:ext cx="533400" cy="314325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OK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096000" y="4114800"/>
            <a:ext cx="2819400" cy="137795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Now, linker cannot find a definition (implementation) that matches the function declaration the compiler matched the call to… that's an error.</a:t>
            </a:r>
          </a:p>
        </p:txBody>
      </p:sp>
      <p:sp>
        <p:nvSpPr>
          <p:cNvPr id="53260" name="Freeform 12"/>
          <p:cNvSpPr>
            <a:spLocks/>
          </p:cNvSpPr>
          <p:nvPr/>
        </p:nvSpPr>
        <p:spPr bwMode="auto">
          <a:xfrm>
            <a:off x="4648200" y="2514600"/>
            <a:ext cx="2552700" cy="2438400"/>
          </a:xfrm>
          <a:custGeom>
            <a:avLst/>
            <a:gdLst>
              <a:gd name="T0" fmla="*/ 2147483647 w 1608"/>
              <a:gd name="T1" fmla="*/ 0 h 1536"/>
              <a:gd name="T2" fmla="*/ 2147483647 w 1608"/>
              <a:gd name="T3" fmla="*/ 2147483647 h 1536"/>
              <a:gd name="T4" fmla="*/ 2147483647 w 1608"/>
              <a:gd name="T5" fmla="*/ 2147483647 h 1536"/>
              <a:gd name="T6" fmla="*/ 0 w 1608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8" h="1536">
                <a:moveTo>
                  <a:pt x="1392" y="0"/>
                </a:moveTo>
                <a:cubicBezTo>
                  <a:pt x="1500" y="248"/>
                  <a:pt x="1608" y="496"/>
                  <a:pt x="1488" y="672"/>
                </a:cubicBezTo>
                <a:cubicBezTo>
                  <a:pt x="1368" y="848"/>
                  <a:pt x="920" y="912"/>
                  <a:pt x="672" y="1056"/>
                </a:cubicBezTo>
                <a:cubicBezTo>
                  <a:pt x="424" y="1200"/>
                  <a:pt x="212" y="1368"/>
                  <a:pt x="0" y="1536"/>
                </a:cubicBezTo>
              </a:path>
            </a:pathLst>
          </a:custGeom>
          <a:noFill/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 animBg="1"/>
      <p:bldP spid="53258" grpId="0" animBg="1"/>
      <p:bldP spid="53259" grpId="0" animBg="1"/>
      <p:bldP spid="5326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Linker Errors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457200" y="678053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/>
              <a:t>Unfortunately, linker error messages are less direct than compiler error messages:</a:t>
            </a:r>
          </a:p>
        </p:txBody>
      </p:sp>
      <p:sp>
        <p:nvSpPr>
          <p:cNvPr id="16390" name="Text Box 15"/>
          <p:cNvSpPr txBox="1">
            <a:spLocks noChangeArrowheads="1"/>
          </p:cNvSpPr>
          <p:nvPr/>
        </p:nvSpPr>
        <p:spPr bwMode="auto">
          <a:xfrm>
            <a:off x="457200" y="3352800"/>
            <a:ext cx="84582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/>
              <a:t>The message does not refer to a specific line of source code.</a:t>
            </a:r>
          </a:p>
          <a:p>
            <a:pPr algn="l">
              <a:spcBef>
                <a:spcPct val="50000"/>
              </a:spcBef>
            </a:pPr>
            <a:endParaRPr lang="en-US" sz="1800" dirty="0" smtClean="0"/>
          </a:p>
          <a:p>
            <a:pPr algn="l">
              <a:spcBef>
                <a:spcPct val="50000"/>
              </a:spcBef>
            </a:pPr>
            <a:r>
              <a:rPr lang="en-US" sz="1800" dirty="0" smtClean="0"/>
              <a:t>But</a:t>
            </a:r>
            <a:r>
              <a:rPr lang="en-US" sz="1800" dirty="0"/>
              <a:t>, it does name a specific function and it implies there's a difference between the declaration of that function and the definition (implementation) of that function.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" y="1214497"/>
            <a:ext cx="8382000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-o driver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=c99 -Wall -W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/ccHhmn0D.o: In function `main':</a:t>
            </a:r>
          </a:p>
          <a:p>
            <a:pPr algn="l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:(.text+0x1a): undefined reference to `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ccYcsMDA.o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In function `Fibonacci':</a:t>
            </a:r>
          </a:p>
          <a:p>
            <a:pPr algn="l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:(.text+0x27): undefined reference to `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algn="l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:(.text+0x3a): undefined reference to `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rFibonacci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collect2: error: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returned 1 exit status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3580482" y="1610020"/>
            <a:ext cx="4883752" cy="2642491"/>
          </a:xfrm>
          <a:custGeom>
            <a:avLst/>
            <a:gdLst>
              <a:gd name="connsiteX0" fmla="*/ 0 w 4883752"/>
              <a:gd name="connsiteY0" fmla="*/ 2642491 h 2642491"/>
              <a:gd name="connsiteX1" fmla="*/ 2732183 w 4883752"/>
              <a:gd name="connsiteY1" fmla="*/ 2234867 h 2642491"/>
              <a:gd name="connsiteX2" fmla="*/ 4726236 w 4883752"/>
              <a:gd name="connsiteY2" fmla="*/ 1199281 h 2642491"/>
              <a:gd name="connsiteX3" fmla="*/ 4616067 w 4883752"/>
              <a:gd name="connsiteY3" fmla="*/ 108611 h 2642491"/>
              <a:gd name="connsiteX4" fmla="*/ 3492347 w 4883752"/>
              <a:gd name="connsiteY4" fmla="*/ 97594 h 264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3752" h="2642491">
                <a:moveTo>
                  <a:pt x="0" y="2642491"/>
                </a:moveTo>
                <a:cubicBezTo>
                  <a:pt x="972238" y="2558946"/>
                  <a:pt x="1944477" y="2475402"/>
                  <a:pt x="2732183" y="2234867"/>
                </a:cubicBezTo>
                <a:cubicBezTo>
                  <a:pt x="3519889" y="1994332"/>
                  <a:pt x="4412255" y="1553657"/>
                  <a:pt x="4726236" y="1199281"/>
                </a:cubicBezTo>
                <a:cubicBezTo>
                  <a:pt x="5040217" y="844905"/>
                  <a:pt x="4821715" y="292226"/>
                  <a:pt x="4616067" y="108611"/>
                </a:cubicBezTo>
                <a:cubicBezTo>
                  <a:pt x="4410419" y="-75004"/>
                  <a:pt x="3951383" y="11295"/>
                  <a:pt x="3492347" y="97594"/>
                </a:cubicBezTo>
              </a:path>
            </a:pathLst>
          </a:cu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ocument 4"/>
          <p:cNvSpPr/>
          <p:nvPr/>
        </p:nvSpPr>
        <p:spPr bwMode="auto">
          <a:xfrm>
            <a:off x="5486400" y="3962400"/>
            <a:ext cx="3352800" cy="2057400"/>
          </a:xfrm>
          <a:prstGeom prst="flowChartDocument">
            <a:avLst/>
          </a:prstGeom>
          <a:solidFill>
            <a:srgbClr val="FFFFE0"/>
          </a:solidFill>
          <a:ln w="38100" cap="flat" cmpd="sng" algn="ctr">
            <a:solidFill>
              <a:srgbClr val="FFFFE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Flowchart: Document 3"/>
          <p:cNvSpPr/>
          <p:nvPr/>
        </p:nvSpPr>
        <p:spPr bwMode="auto">
          <a:xfrm>
            <a:off x="5486400" y="1539393"/>
            <a:ext cx="3352800" cy="2042007"/>
          </a:xfrm>
          <a:prstGeom prst="flowChartDocument">
            <a:avLst/>
          </a:prstGeom>
          <a:solidFill>
            <a:srgbClr val="FFFFE0"/>
          </a:solidFill>
          <a:ln w="38100" cap="flat" cmpd="sng" algn="ctr">
            <a:solidFill>
              <a:srgbClr val="FFFFE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lowchart: Document 2"/>
          <p:cNvSpPr/>
          <p:nvPr/>
        </p:nvSpPr>
        <p:spPr bwMode="auto">
          <a:xfrm>
            <a:off x="457200" y="1539393"/>
            <a:ext cx="4648200" cy="3870807"/>
          </a:xfrm>
          <a:prstGeom prst="flowChartDocument">
            <a:avLst/>
          </a:prstGeom>
          <a:solidFill>
            <a:srgbClr val="FFFFE0"/>
          </a:solidFill>
          <a:ln w="38100" cap="flat" cmpd="sng" algn="ctr">
            <a:solidFill>
              <a:srgbClr val="FFFFE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457200" y="1539393"/>
            <a:ext cx="4724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200" b="1" dirty="0">
                <a:latin typeface="Courier New" pitchFamily="49" charset="0"/>
              </a:rPr>
              <a:t>// </a:t>
            </a:r>
            <a:r>
              <a:rPr lang="en-US" sz="1200" b="1" dirty="0" err="1" smtClean="0">
                <a:latin typeface="Courier New" pitchFamily="49" charset="0"/>
              </a:rPr>
              <a:t>cypher.c</a:t>
            </a:r>
            <a:endParaRPr lang="en-US" sz="1200" b="1" dirty="0" smtClean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b="1" dirty="0" smtClean="0">
                <a:latin typeface="Courier New" pitchFamily="49" charset="0"/>
              </a:rPr>
              <a:t>. . .</a:t>
            </a:r>
          </a:p>
          <a:p>
            <a:pPr algn="l">
              <a:spcBef>
                <a:spcPts val="0"/>
              </a:spcBef>
            </a:pPr>
            <a:r>
              <a:rPr lang="en-US" sz="1200" b="1" dirty="0" smtClean="0">
                <a:latin typeface="Courier New" pitchFamily="49" charset="0"/>
              </a:rPr>
              <a:t>#include "</a:t>
            </a:r>
            <a:r>
              <a:rPr lang="en-US" sz="1200" b="1" dirty="0" err="1" smtClean="0">
                <a:latin typeface="Courier New" pitchFamily="49" charset="0"/>
              </a:rPr>
              <a:t>caesar.h</a:t>
            </a:r>
            <a:r>
              <a:rPr lang="en-US" sz="1200" b="1" dirty="0" smtClean="0">
                <a:latin typeface="Courier New" pitchFamily="49" charset="0"/>
              </a:rPr>
              <a:t>"</a:t>
            </a:r>
          </a:p>
          <a:p>
            <a:pPr algn="l">
              <a:spcBef>
                <a:spcPts val="0"/>
              </a:spcBef>
            </a:pPr>
            <a:endParaRPr lang="en-US" sz="1200" b="1" dirty="0" smtClean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b="1" dirty="0" smtClean="0">
                <a:latin typeface="Courier New" pitchFamily="49" charset="0"/>
              </a:rPr>
              <a:t>uint32_t </a:t>
            </a:r>
            <a:r>
              <a:rPr lang="en-US" sz="1200" b="1" dirty="0" err="1">
                <a:latin typeface="Courier New" pitchFamily="49" charset="0"/>
              </a:rPr>
              <a:t>processFile</a:t>
            </a:r>
            <a:r>
              <a:rPr lang="en-US" sz="1200" b="1" dirty="0">
                <a:latin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</a:rPr>
              <a:t>shiftAmt</a:t>
            </a:r>
            <a:r>
              <a:rPr lang="en-US" sz="1200" b="1" dirty="0" smtClean="0">
                <a:latin typeface="Courier New" pitchFamily="49" charset="0"/>
              </a:rPr>
              <a:t>, </a:t>
            </a:r>
          </a:p>
          <a:p>
            <a:pPr algn="l">
              <a:spcBef>
                <a:spcPts val="0"/>
              </a:spcBef>
            </a:pPr>
            <a:r>
              <a:rPr lang="en-US" sz="1200" b="1" dirty="0" smtClean="0">
                <a:latin typeface="Courier New" pitchFamily="49" charset="0"/>
              </a:rPr>
              <a:t>                     </a:t>
            </a:r>
            <a:r>
              <a:rPr lang="en-US" sz="1200" b="1" dirty="0" err="1" smtClean="0">
                <a:latin typeface="Courier New" pitchFamily="49" charset="0"/>
              </a:rPr>
              <a:t>const</a:t>
            </a:r>
            <a:r>
              <a:rPr lang="en-US" sz="1200" b="1" dirty="0" smtClean="0">
                <a:latin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</a:rPr>
              <a:t>char* </a:t>
            </a:r>
            <a:r>
              <a:rPr lang="en-US" sz="1200" b="1" dirty="0" err="1">
                <a:latin typeface="Courier New" pitchFamily="49" charset="0"/>
              </a:rPr>
              <a:t>const</a:t>
            </a:r>
            <a:r>
              <a:rPr lang="en-US" sz="1200" b="1" dirty="0">
                <a:latin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</a:rPr>
              <a:t>fileName</a:t>
            </a:r>
            <a:r>
              <a:rPr lang="en-US" sz="1200" b="1" dirty="0">
                <a:latin typeface="Courier New" pitchFamily="49" charset="0"/>
              </a:rPr>
              <a:t>);</a:t>
            </a:r>
          </a:p>
          <a:p>
            <a:pPr algn="l">
              <a:spcBef>
                <a:spcPts val="0"/>
              </a:spcBef>
            </a:pPr>
            <a:r>
              <a:rPr lang="en-US" sz="1200" b="1" dirty="0" smtClean="0">
                <a:latin typeface="Courier New" pitchFamily="49" charset="0"/>
              </a:rPr>
              <a:t>. . .</a:t>
            </a:r>
            <a:endParaRPr lang="en-US" sz="12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b="1" dirty="0" err="1" smtClean="0">
                <a:latin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</a:rPr>
              <a:t> main(</a:t>
            </a:r>
            <a:r>
              <a:rPr lang="en-US" sz="1200" b="1" dirty="0" err="1" smtClean="0">
                <a:latin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</a:rPr>
              <a:t>argc</a:t>
            </a:r>
            <a:r>
              <a:rPr lang="en-US" sz="1200" b="1" dirty="0" smtClean="0">
                <a:latin typeface="Courier New" pitchFamily="49" charset="0"/>
              </a:rPr>
              <a:t>, char** </a:t>
            </a:r>
            <a:r>
              <a:rPr lang="en-US" sz="1200" b="1" dirty="0" err="1" smtClean="0">
                <a:latin typeface="Courier New" pitchFamily="49" charset="0"/>
              </a:rPr>
              <a:t>argv</a:t>
            </a:r>
            <a:r>
              <a:rPr lang="en-US" sz="1200" b="1" dirty="0" smtClean="0">
                <a:latin typeface="Courier New" pitchFamily="49" charset="0"/>
              </a:rPr>
              <a:t>) {</a:t>
            </a:r>
          </a:p>
          <a:p>
            <a:pPr algn="l">
              <a:spcBef>
                <a:spcPts val="0"/>
              </a:spcBef>
            </a:pPr>
            <a:r>
              <a:rPr lang="en-US" sz="1200" b="1" dirty="0" smtClean="0">
                <a:latin typeface="Courier New" pitchFamily="49" charset="0"/>
              </a:rPr>
              <a:t>   . . .</a:t>
            </a:r>
          </a:p>
          <a:p>
            <a:pPr algn="l">
              <a:spcBef>
                <a:spcPts val="0"/>
              </a:spcBef>
            </a:pPr>
            <a:r>
              <a:rPr lang="en-US" sz="1200" b="1" dirty="0" smtClean="0">
                <a:latin typeface="Courier New" pitchFamily="49" charset="0"/>
              </a:rPr>
              <a:t>}</a:t>
            </a:r>
          </a:p>
          <a:p>
            <a:pPr algn="l">
              <a:spcBef>
                <a:spcPts val="0"/>
              </a:spcBef>
            </a:pPr>
            <a:r>
              <a:rPr lang="en-US" sz="1200" b="1" dirty="0" smtClean="0">
                <a:latin typeface="Courier New" pitchFamily="49" charset="0"/>
              </a:rPr>
              <a:t>. . .</a:t>
            </a:r>
          </a:p>
          <a:p>
            <a:pPr algn="l">
              <a:spcBef>
                <a:spcPts val="0"/>
              </a:spcBef>
            </a:pPr>
            <a:endParaRPr lang="en-US" sz="1200" b="1" dirty="0" smtClean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b="1" dirty="0" smtClean="0">
                <a:latin typeface="Courier New" pitchFamily="49" charset="0"/>
              </a:rPr>
              <a:t>uint32_t </a:t>
            </a:r>
            <a:r>
              <a:rPr lang="en-US" sz="1200" b="1" dirty="0" err="1">
                <a:latin typeface="Courier New" pitchFamily="49" charset="0"/>
              </a:rPr>
              <a:t>processFile</a:t>
            </a:r>
            <a:r>
              <a:rPr lang="en-US" sz="1200" b="1" dirty="0">
                <a:latin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</a:rPr>
              <a:t>shiftAmt</a:t>
            </a:r>
            <a:r>
              <a:rPr lang="en-US" sz="1200" b="1" dirty="0">
                <a:latin typeface="Courier New" pitchFamily="49" charset="0"/>
              </a:rPr>
              <a:t>, 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latin typeface="Courier New" pitchFamily="49" charset="0"/>
              </a:rPr>
              <a:t>                     </a:t>
            </a:r>
            <a:r>
              <a:rPr lang="en-US" sz="1200" b="1" dirty="0" err="1">
                <a:latin typeface="Courier New" pitchFamily="49" charset="0"/>
              </a:rPr>
              <a:t>const</a:t>
            </a:r>
            <a:r>
              <a:rPr lang="en-US" sz="1200" b="1" dirty="0">
                <a:latin typeface="Courier New" pitchFamily="49" charset="0"/>
              </a:rPr>
              <a:t> char* </a:t>
            </a:r>
            <a:r>
              <a:rPr lang="en-US" sz="1200" b="1" dirty="0" err="1">
                <a:latin typeface="Courier New" pitchFamily="49" charset="0"/>
              </a:rPr>
              <a:t>const</a:t>
            </a:r>
            <a:r>
              <a:rPr lang="en-US" sz="1200" b="1" dirty="0">
                <a:latin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</a:rPr>
              <a:t>fileName</a:t>
            </a:r>
            <a:r>
              <a:rPr lang="en-US" sz="1200" b="1" dirty="0" smtClean="0">
                <a:latin typeface="Courier New" pitchFamily="49" charset="0"/>
              </a:rPr>
              <a:t>) {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latin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</a:rPr>
              <a:t>  . . .</a:t>
            </a:r>
            <a:endParaRPr lang="en-US" sz="12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b="1" dirty="0" smtClean="0">
                <a:latin typeface="Courier New" pitchFamily="49" charset="0"/>
              </a:rPr>
              <a:t>}</a:t>
            </a:r>
          </a:p>
          <a:p>
            <a:pPr algn="l">
              <a:spcBef>
                <a:spcPts val="0"/>
              </a:spcBef>
            </a:pPr>
            <a:r>
              <a:rPr lang="en-US" sz="1200" b="1" dirty="0" smtClean="0">
                <a:latin typeface="Courier New" pitchFamily="49" charset="0"/>
              </a:rPr>
              <a:t>. . .</a:t>
            </a:r>
            <a:endParaRPr lang="en-US" sz="1200" b="1" dirty="0">
              <a:latin typeface="Courier New" pitchFamily="49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Caesar</a:t>
            </a:r>
            <a:r>
              <a:rPr lang="en-US" altLang="en-US" baseline="0" dirty="0" smtClean="0"/>
              <a:t> Cypher </a:t>
            </a:r>
            <a:r>
              <a:rPr lang="en-US" altLang="en-US" baseline="0" dirty="0" err="1" smtClean="0"/>
              <a:t>Redux</a:t>
            </a:r>
            <a:endParaRPr lang="en-US" altLang="en-US" dirty="0" smtClean="0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The Caesar cypher program we saw earlier can be improved by separating the code that manages the input/output from the code that actually performs the translation:</a:t>
            </a:r>
            <a:endParaRPr lang="en-US" sz="1800" dirty="0"/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486400" y="1539393"/>
            <a:ext cx="3429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200" b="1" dirty="0">
                <a:latin typeface="Courier New" pitchFamily="49" charset="0"/>
              </a:rPr>
              <a:t>// </a:t>
            </a:r>
            <a:r>
              <a:rPr lang="en-US" sz="1200" b="1" dirty="0" err="1" smtClean="0">
                <a:latin typeface="Courier New" pitchFamily="49" charset="0"/>
              </a:rPr>
              <a:t>caesar.h</a:t>
            </a:r>
            <a:endParaRPr lang="en-US" sz="1200" b="1" dirty="0" smtClean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b="1" dirty="0">
                <a:latin typeface="Courier New" pitchFamily="49" charset="0"/>
              </a:rPr>
              <a:t>#</a:t>
            </a:r>
            <a:r>
              <a:rPr lang="en-US" sz="1200" b="1" dirty="0" err="1">
                <a:latin typeface="Courier New" pitchFamily="49" charset="0"/>
              </a:rPr>
              <a:t>ifndef</a:t>
            </a:r>
            <a:r>
              <a:rPr lang="en-US" sz="1200" b="1" dirty="0">
                <a:latin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</a:rPr>
              <a:t>CAESAR_H</a:t>
            </a:r>
            <a:endParaRPr lang="en-US" sz="12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b="1" dirty="0">
                <a:latin typeface="Courier New" pitchFamily="49" charset="0"/>
              </a:rPr>
              <a:t>#define CAESAR</a:t>
            </a:r>
            <a:r>
              <a:rPr lang="en-US" sz="1200" b="1" dirty="0" smtClean="0">
                <a:latin typeface="Courier New" pitchFamily="49" charset="0"/>
              </a:rPr>
              <a:t>_H</a:t>
            </a:r>
            <a:endParaRPr lang="en-US" sz="12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b="1" dirty="0">
                <a:latin typeface="Courier New" pitchFamily="49" charset="0"/>
              </a:rPr>
              <a:t>#include &lt;</a:t>
            </a:r>
            <a:r>
              <a:rPr lang="en-US" sz="1200" b="1" dirty="0" err="1">
                <a:latin typeface="Courier New" pitchFamily="49" charset="0"/>
              </a:rPr>
              <a:t>stdint.h</a:t>
            </a:r>
            <a:r>
              <a:rPr lang="en-US" sz="1200" b="1" dirty="0">
                <a:latin typeface="Courier New" pitchFamily="49" charset="0"/>
              </a:rPr>
              <a:t>&gt;</a:t>
            </a:r>
          </a:p>
          <a:p>
            <a:pPr algn="l">
              <a:spcBef>
                <a:spcPts val="0"/>
              </a:spcBef>
            </a:pPr>
            <a:endParaRPr lang="en-US" sz="12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b="1" dirty="0" smtClean="0">
                <a:latin typeface="Courier New" pitchFamily="49" charset="0"/>
              </a:rPr>
              <a:t>char </a:t>
            </a:r>
            <a:r>
              <a:rPr lang="en-US" sz="1200" b="1" dirty="0" err="1" smtClean="0">
                <a:latin typeface="Courier New" pitchFamily="49" charset="0"/>
              </a:rPr>
              <a:t>mapChar</a:t>
            </a:r>
            <a:r>
              <a:rPr lang="en-US" sz="1200" b="1" dirty="0" smtClean="0">
                <a:latin typeface="Courier New" pitchFamily="49" charset="0"/>
              </a:rPr>
              <a:t>(char </a:t>
            </a:r>
            <a:r>
              <a:rPr lang="en-US" sz="1200" b="1" dirty="0">
                <a:latin typeface="Courier New" pitchFamily="49" charset="0"/>
              </a:rPr>
              <a:t>Original</a:t>
            </a:r>
            <a:r>
              <a:rPr lang="en-US" sz="1200" b="1" dirty="0" smtClean="0">
                <a:latin typeface="Courier New" pitchFamily="49" charset="0"/>
              </a:rPr>
              <a:t>,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latin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</a:rPr>
              <a:t>               </a:t>
            </a:r>
            <a:r>
              <a:rPr lang="en-US" sz="1200" b="1" dirty="0">
                <a:latin typeface="Courier New" pitchFamily="49" charset="0"/>
              </a:rPr>
              <a:t>uint8_t </a:t>
            </a:r>
            <a:r>
              <a:rPr lang="en-US" sz="1200" b="1" dirty="0" err="1">
                <a:latin typeface="Courier New" pitchFamily="49" charset="0"/>
              </a:rPr>
              <a:t>shiftAmt</a:t>
            </a:r>
            <a:r>
              <a:rPr lang="en-US" sz="1200" b="1" dirty="0">
                <a:latin typeface="Courier New" pitchFamily="49" charset="0"/>
              </a:rPr>
              <a:t>);</a:t>
            </a:r>
          </a:p>
          <a:p>
            <a:pPr algn="l">
              <a:spcBef>
                <a:spcPts val="0"/>
              </a:spcBef>
            </a:pPr>
            <a:endParaRPr lang="en-US" sz="12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b="1" dirty="0">
                <a:latin typeface="Courier New" pitchFamily="49" charset="0"/>
              </a:rPr>
              <a:t>#</a:t>
            </a:r>
            <a:r>
              <a:rPr lang="en-US" sz="1200" b="1" dirty="0" err="1">
                <a:latin typeface="Courier New" pitchFamily="49" charset="0"/>
              </a:rPr>
              <a:t>endif</a:t>
            </a:r>
            <a:endParaRPr lang="en-US" sz="1200" b="1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endParaRPr lang="en-US" sz="1200" b="1" dirty="0">
              <a:latin typeface="Courier New" pitchFamily="49" charset="0"/>
            </a:endParaRP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5486400" y="3962400"/>
            <a:ext cx="342900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b="1" dirty="0">
                <a:latin typeface="Courier New" pitchFamily="49" charset="0"/>
              </a:rPr>
              <a:t>// </a:t>
            </a:r>
            <a:r>
              <a:rPr lang="en-US" sz="1200" b="1" dirty="0" err="1" smtClean="0">
                <a:latin typeface="Courier New" pitchFamily="49" charset="0"/>
              </a:rPr>
              <a:t>caesar.c</a:t>
            </a:r>
            <a:endParaRPr lang="en-US" sz="1200" b="1" dirty="0" smtClean="0">
              <a:latin typeface="Courier New" pitchFamily="49" charset="0"/>
            </a:endParaRPr>
          </a:p>
          <a:p>
            <a:pPr algn="l">
              <a:spcBef>
                <a:spcPct val="50000"/>
              </a:spcBef>
            </a:pPr>
            <a:r>
              <a:rPr lang="en-US" sz="1200" b="1" dirty="0" smtClean="0">
                <a:latin typeface="Courier New" pitchFamily="49" charset="0"/>
              </a:rPr>
              <a:t>#include "</a:t>
            </a:r>
            <a:r>
              <a:rPr lang="en-US" sz="1200" b="1" dirty="0" err="1" smtClean="0">
                <a:latin typeface="Courier New" pitchFamily="49" charset="0"/>
              </a:rPr>
              <a:t>caesar.h</a:t>
            </a:r>
            <a:r>
              <a:rPr lang="en-US" sz="1200" b="1" dirty="0" smtClean="0">
                <a:latin typeface="Courier New" pitchFamily="49" charset="0"/>
              </a:rPr>
              <a:t>"</a:t>
            </a:r>
          </a:p>
          <a:p>
            <a:pPr algn="l">
              <a:spcBef>
                <a:spcPct val="50000"/>
              </a:spcBef>
            </a:pPr>
            <a:r>
              <a:rPr lang="en-US" sz="1200" b="1" dirty="0" smtClean="0">
                <a:latin typeface="Courier New" pitchFamily="49" charset="0"/>
              </a:rPr>
              <a:t>. . .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latin typeface="Courier New" pitchFamily="49" charset="0"/>
              </a:rPr>
              <a:t>char </a:t>
            </a:r>
            <a:r>
              <a:rPr lang="en-US" sz="1200" b="1" dirty="0" err="1" smtClean="0">
                <a:latin typeface="Courier New" pitchFamily="49" charset="0"/>
              </a:rPr>
              <a:t>mapChar</a:t>
            </a:r>
            <a:r>
              <a:rPr lang="en-US" sz="1200" b="1" dirty="0" smtClean="0">
                <a:latin typeface="Courier New" pitchFamily="49" charset="0"/>
              </a:rPr>
              <a:t>(char </a:t>
            </a:r>
            <a:r>
              <a:rPr lang="en-US" sz="1200" b="1" dirty="0">
                <a:latin typeface="Courier New" pitchFamily="49" charset="0"/>
              </a:rPr>
              <a:t>Original,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latin typeface="Courier New" pitchFamily="49" charset="0"/>
              </a:rPr>
              <a:t>                uint8_t </a:t>
            </a:r>
            <a:r>
              <a:rPr lang="en-US" sz="1200" b="1" dirty="0" err="1">
                <a:latin typeface="Courier New" pitchFamily="49" charset="0"/>
              </a:rPr>
              <a:t>shiftAmt</a:t>
            </a:r>
            <a:r>
              <a:rPr lang="en-US" sz="1200" b="1" dirty="0" smtClean="0">
                <a:latin typeface="Courier New" pitchFamily="49" charset="0"/>
              </a:rPr>
              <a:t>) {</a:t>
            </a:r>
          </a:p>
          <a:p>
            <a:pPr algn="l">
              <a:spcBef>
                <a:spcPts val="0"/>
              </a:spcBef>
            </a:pPr>
            <a:r>
              <a:rPr lang="en-US" sz="1200" b="1" dirty="0">
                <a:latin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</a:rPr>
              <a:t>  . . . </a:t>
            </a:r>
            <a:endParaRPr lang="en-US" sz="1200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</a:pPr>
            <a:r>
              <a:rPr lang="en-US" sz="1200" b="1" dirty="0" smtClean="0">
                <a:latin typeface="Courier New" pitchFamily="49" charset="0"/>
              </a:rPr>
              <a:t>}</a:t>
            </a:r>
            <a:endParaRPr lang="en-US" sz="12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22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Source to Assembly Code</a:t>
            </a:r>
            <a:endParaRPr lang="en-US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33400" y="674689"/>
            <a:ext cx="2309812" cy="393700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program (</a:t>
            </a:r>
            <a:r>
              <a:rPr lang="en-US" sz="2000" dirty="0" smtClean="0">
                <a:latin typeface="Courier New" pitchFamily="49" charset="0"/>
              </a:rPr>
              <a:t>p1.c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400800" y="669471"/>
            <a:ext cx="2424112" cy="39687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ctr"/>
            <a:r>
              <a:rPr lang="en-US" sz="2000" dirty="0" err="1">
                <a:latin typeface="Calibri" pitchFamily="34" charset="0"/>
              </a:rPr>
              <a:t>Asm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code(</a:t>
            </a:r>
            <a:r>
              <a:rPr lang="en-US" sz="2000" dirty="0" smtClean="0">
                <a:latin typeface="Courier New" pitchFamily="49" charset="0"/>
              </a:rPr>
              <a:t>p1.s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4452257" y="1447800"/>
            <a:ext cx="4386943" cy="452431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	.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file	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"p1.c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	.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text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	.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globl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 main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	.type main, @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function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pushq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movq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rsp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subq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$16,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rsp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$5,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$16,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-12(%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$0,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leave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ret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	. . 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533400" y="1447800"/>
            <a:ext cx="2819400" cy="3139321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// p1.c</a:t>
            </a:r>
          </a:p>
          <a:p>
            <a:pPr algn="l"/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main() {</a:t>
            </a:r>
          </a:p>
          <a:p>
            <a:pPr algn="l"/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x, y, t;</a:t>
            </a:r>
          </a:p>
          <a:p>
            <a:pPr algn="l"/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r-FR" sz="1800" dirty="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pPr algn="l"/>
            <a:r>
              <a:rPr lang="fr-FR" sz="1800" dirty="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pPr algn="l"/>
            <a:r>
              <a:rPr lang="fr-FR" sz="1800" dirty="0">
                <a:latin typeface="Courier New" pitchFamily="49" charset="0"/>
                <a:cs typeface="Courier New" pitchFamily="49" charset="0"/>
              </a:rPr>
              <a:t>   t = x + y;</a:t>
            </a:r>
          </a:p>
          <a:p>
            <a:pPr algn="l"/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r-FR" sz="1800" dirty="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pPr algn="l"/>
            <a:r>
              <a:rPr lang="fr-FR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2819400" y="685800"/>
            <a:ext cx="3581400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–S –O0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-Wall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–m64 p1.c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21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Code to Object Code</a:t>
            </a:r>
            <a:endParaRPr lang="en-US" dirty="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71488" y="669471"/>
            <a:ext cx="2424112" cy="39687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ctr"/>
            <a:r>
              <a:rPr lang="en-US" sz="2000" dirty="0" err="1">
                <a:latin typeface="Calibri" pitchFamily="34" charset="0"/>
              </a:rPr>
              <a:t>Asm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code (</a:t>
            </a:r>
            <a:r>
              <a:rPr lang="en-US" sz="2000" dirty="0" smtClean="0">
                <a:latin typeface="Courier New" pitchFamily="49" charset="0"/>
              </a:rPr>
              <a:t>p1.s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489857" y="1447800"/>
            <a:ext cx="4386943" cy="452431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	.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file	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"p1.c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	.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text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	.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globl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 main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.type main, @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function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 algn="l"/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pushq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movq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rsp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subq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$16,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rsp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$5,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$16,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-12(%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$0,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leave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cs-CZ" sz="1600" dirty="0">
                <a:latin typeface="Courier New" pitchFamily="49" charset="0"/>
                <a:cs typeface="Courier New" pitchFamily="49" charset="0"/>
              </a:rPr>
              <a:t>	ret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	. . 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2819400" y="685800"/>
            <a:ext cx="3048000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as –64 –o p1.o p1.s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172200" y="2667000"/>
            <a:ext cx="2710543" cy="30469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55                  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89 e5               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83 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ec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 10            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c7 45 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fc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 05 00 00 00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c7 45 f8 10 00 00 00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8b 45 f8            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8b 55 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fc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            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8d 04 02            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89 45 f4            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b8 00 00 00 00      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c9                  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c3 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943600" y="685800"/>
            <a:ext cx="2943678" cy="39687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dirty="0">
                <a:latin typeface="Calibri" pitchFamily="34" charset="0"/>
              </a:rPr>
              <a:t>Object </a:t>
            </a:r>
            <a:r>
              <a:rPr lang="en-US" sz="2000" dirty="0" smtClean="0">
                <a:latin typeface="Calibri" pitchFamily="34" charset="0"/>
              </a:rPr>
              <a:t>code (</a:t>
            </a:r>
            <a:r>
              <a:rPr lang="en-US" sz="2000" dirty="0" smtClean="0">
                <a:latin typeface="Courier New" pitchFamily="49" charset="0"/>
              </a:rPr>
              <a:t>p1.o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n-US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03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2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Code to Executable</a:t>
            </a:r>
            <a:endParaRPr lang="en-US" dirty="0"/>
          </a:p>
        </p:txBody>
      </p:sp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2819400" y="685800"/>
            <a:ext cx="3048000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gcc -o p1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–m64 p1.o</a:t>
            </a:r>
            <a:endParaRPr lang="pt-B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57200" y="669925"/>
            <a:ext cx="2424112" cy="39687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</a:rPr>
              <a:t>x86 object (</a:t>
            </a:r>
            <a:r>
              <a:rPr lang="en-US" sz="2000" dirty="0" smtClean="0">
                <a:latin typeface="Courier New" pitchFamily="49" charset="0"/>
              </a:rPr>
              <a:t>p1.o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57201" y="1296412"/>
            <a:ext cx="2743200" cy="30469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55                  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89 e5               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83 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ec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 10            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c7 45 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fc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 05 00 00 00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c7 45 f8 10 00 00 00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8b 45 f8            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8b 55 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fc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            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8d 04 02            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89 45 f4            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b8 00 00 00 00      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c9                  </a:t>
            </a:r>
          </a:p>
          <a:p>
            <a:pPr algn="l"/>
            <a:r>
              <a:rPr lang="fr-FR" sz="1600" dirty="0">
                <a:latin typeface="Courier New" pitchFamily="49" charset="0"/>
                <a:cs typeface="Courier New" pitchFamily="49" charset="0"/>
              </a:rPr>
              <a:t>c3 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096000" y="685800"/>
            <a:ext cx="2755900" cy="39754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Executable program (</a:t>
            </a:r>
            <a:r>
              <a:rPr lang="en-US" sz="2000" dirty="0" smtClean="0">
                <a:latin typeface="Courier New" pitchFamily="49" charset="0"/>
              </a:rPr>
              <a:t>p1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6096000" y="1296412"/>
            <a:ext cx="2755900" cy="4521751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>
            <a:defPPr>
              <a:defRPr lang="en-US"/>
            </a:defPPr>
            <a:lvl1pPr>
              <a:defRPr sz="2000">
                <a:latin typeface="Calibri" pitchFamily="34" charset="0"/>
              </a:defRPr>
            </a:lvl1pPr>
          </a:lstStyle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55               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89 e5            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53               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83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ec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04         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e8 00 00 00 00   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5b               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81 c3 74 1d 00 00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8b 93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fc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ff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ff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ff</a:t>
            </a:r>
            <a:endParaRPr lang="fr-FR" sz="16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85 d2            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74 05            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e8 1e 00 00 00   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e8 d5 00 00 00   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e8 90 01 00 00   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58               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5b               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c9               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c3               </a:t>
            </a:r>
          </a:p>
          <a:p>
            <a:pPr algn="l"/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7297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8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The Preprocessor</a:t>
            </a: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3820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When a C compiler is invoked, the first thing that happens is that the code is parsed and modified by a </a:t>
            </a:r>
            <a:r>
              <a:rPr lang="en-US" sz="1800" i="1"/>
              <a:t>preprocessor</a:t>
            </a:r>
            <a:r>
              <a:rPr lang="en-US" sz="1800"/>
              <a:t>.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The preprocessor handles a collection of commands (commonly called </a:t>
            </a:r>
            <a:r>
              <a:rPr lang="en-US" sz="1800" i="1"/>
              <a:t>directives</a:t>
            </a:r>
            <a:r>
              <a:rPr lang="en-US" sz="1800"/>
              <a:t>), which are denoted by the character '#'.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Courier New" pitchFamily="49" charset="0"/>
              </a:rPr>
              <a:t>#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include</a:t>
            </a:r>
            <a:r>
              <a:rPr lang="en-US" sz="1800"/>
              <a:t> directives specify an external file (for now a C library file); the preprocessor essentially copies the contents of the specified file in place of the directive.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We will see more interesting preprocessor directives later.</a:t>
            </a:r>
          </a:p>
        </p:txBody>
      </p:sp>
      <p:grpSp>
        <p:nvGrpSpPr>
          <p:cNvPr id="3078" name="Group 4"/>
          <p:cNvGrpSpPr>
            <a:grpSpLocks/>
          </p:cNvGrpSpPr>
          <p:nvPr/>
        </p:nvGrpSpPr>
        <p:grpSpPr bwMode="auto">
          <a:xfrm>
            <a:off x="685800" y="3352800"/>
            <a:ext cx="8077200" cy="3048000"/>
            <a:chOff x="432" y="1968"/>
            <a:chExt cx="5088" cy="1920"/>
          </a:xfrm>
        </p:grpSpPr>
        <p:sp>
          <p:nvSpPr>
            <p:cNvPr id="3079" name="Text Box 5"/>
            <p:cNvSpPr txBox="1">
              <a:spLocks noChangeArrowheads="1"/>
            </p:cNvSpPr>
            <p:nvPr/>
          </p:nvSpPr>
          <p:spPr bwMode="auto">
            <a:xfrm>
              <a:off x="432" y="2267"/>
              <a:ext cx="3216" cy="16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sz="1800">
                  <a:latin typeface="Courier New" pitchFamily="49" charset="0"/>
                </a:rPr>
                <a:t>#</a:t>
              </a:r>
              <a:r>
                <a:rPr lang="en-US" sz="1800">
                  <a:solidFill>
                    <a:srgbClr val="0000FF"/>
                  </a:solidFill>
                  <a:latin typeface="Courier New" pitchFamily="49" charset="0"/>
                </a:rPr>
                <a:t>include</a:t>
              </a:r>
              <a:r>
                <a:rPr lang="en-US" sz="1800">
                  <a:latin typeface="Courier New" pitchFamily="49" charset="0"/>
                </a:rPr>
                <a:t> &lt;stdio.h&gt;</a:t>
              </a:r>
            </a:p>
            <a:p>
              <a:pPr algn="l"/>
              <a:r>
                <a:rPr lang="en-US" sz="1800">
                  <a:latin typeface="Courier New" pitchFamily="49" charset="0"/>
                </a:rPr>
                <a:t>. . .</a:t>
              </a:r>
            </a:p>
            <a:p>
              <a:pPr algn="l"/>
              <a:endParaRPr lang="en-US" sz="1800">
                <a:latin typeface="Courier New" pitchFamily="49" charset="0"/>
              </a:endParaRPr>
            </a:p>
            <a:p>
              <a:pPr algn="l"/>
              <a:r>
                <a:rPr lang="en-US" sz="1800">
                  <a:solidFill>
                    <a:srgbClr val="0000FF"/>
                  </a:solidFill>
                  <a:latin typeface="Courier New" pitchFamily="49" charset="0"/>
                </a:rPr>
                <a:t>int </a:t>
              </a:r>
              <a:r>
                <a:rPr lang="en-US" sz="1800">
                  <a:latin typeface="Courier New" pitchFamily="49" charset="0"/>
                </a:rPr>
                <a:t>main() {</a:t>
              </a:r>
              <a:endParaRPr lang="en-US" sz="180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/>
              <a:endParaRPr lang="en-US" sz="1800">
                <a:latin typeface="Courier New" pitchFamily="49" charset="0"/>
              </a:endParaRPr>
            </a:p>
            <a:p>
              <a:pPr algn="l"/>
              <a:r>
                <a:rPr lang="en-US" sz="1800">
                  <a:latin typeface="Courier New" pitchFamily="49" charset="0"/>
                </a:rPr>
                <a:t>   printf("Hello, world!\n");</a:t>
              </a:r>
              <a:endParaRPr lang="en-US" sz="180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/>
              <a:endParaRPr lang="en-US" sz="1800">
                <a:latin typeface="Courier New" pitchFamily="49" charset="0"/>
              </a:endParaRPr>
            </a:p>
            <a:p>
              <a:pPr algn="l"/>
              <a:r>
                <a:rPr lang="en-US" sz="1800">
                  <a:latin typeface="Courier New" pitchFamily="49" charset="0"/>
                </a:rPr>
                <a:t>   </a:t>
              </a:r>
              <a:r>
                <a:rPr lang="en-US" sz="1800">
                  <a:solidFill>
                    <a:srgbClr val="0000FF"/>
                  </a:solidFill>
                  <a:latin typeface="Courier New" pitchFamily="49" charset="0"/>
                </a:rPr>
                <a:t>return</a:t>
              </a:r>
              <a:r>
                <a:rPr lang="en-US" sz="1800">
                  <a:latin typeface="Courier New" pitchFamily="49" charset="0"/>
                </a:rPr>
                <a:t> 0;</a:t>
              </a:r>
              <a:endParaRPr lang="en-US" sz="180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/>
              <a:r>
                <a:rPr lang="en-US" sz="1800">
                  <a:latin typeface="Courier New" pitchFamily="49" charset="0"/>
                </a:rPr>
                <a:t>}</a:t>
              </a:r>
            </a:p>
          </p:txBody>
        </p:sp>
        <p:sp>
          <p:nvSpPr>
            <p:cNvPr id="3080" name="Text Box 6"/>
            <p:cNvSpPr txBox="1">
              <a:spLocks noChangeArrowheads="1"/>
            </p:cNvSpPr>
            <p:nvPr/>
          </p:nvSpPr>
          <p:spPr bwMode="auto">
            <a:xfrm>
              <a:off x="2784" y="1968"/>
              <a:ext cx="2736" cy="2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Contents of file </a:t>
              </a:r>
              <a:r>
                <a:rPr lang="en-US" sz="1600">
                  <a:latin typeface="Courier New" pitchFamily="49" charset="0"/>
                </a:rPr>
                <a:t>stdio.h</a:t>
              </a:r>
              <a:r>
                <a:rPr lang="en-US" sz="1600">
                  <a:latin typeface="Arial" charset="0"/>
                </a:rPr>
                <a:t> are copied here.</a:t>
              </a:r>
            </a:p>
          </p:txBody>
        </p:sp>
        <p:sp>
          <p:nvSpPr>
            <p:cNvPr id="3081" name="Line 7"/>
            <p:cNvSpPr>
              <a:spLocks noChangeShapeType="1"/>
            </p:cNvSpPr>
            <p:nvPr/>
          </p:nvSpPr>
          <p:spPr bwMode="auto">
            <a:xfrm flipH="1">
              <a:off x="2160" y="2112"/>
              <a:ext cx="624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Typical C Program Organization</a:t>
            </a:r>
          </a:p>
        </p:txBody>
      </p:sp>
      <p:grpSp>
        <p:nvGrpSpPr>
          <p:cNvPr id="4101" name="Group 3"/>
          <p:cNvGrpSpPr>
            <a:grpSpLocks/>
          </p:cNvGrpSpPr>
          <p:nvPr/>
        </p:nvGrpSpPr>
        <p:grpSpPr bwMode="auto">
          <a:xfrm>
            <a:off x="457200" y="762000"/>
            <a:ext cx="1828800" cy="1295400"/>
            <a:chOff x="768" y="1728"/>
            <a:chExt cx="1152" cy="816"/>
          </a:xfrm>
        </p:grpSpPr>
        <p:sp>
          <p:nvSpPr>
            <p:cNvPr id="4128" name="AutoShape 4"/>
            <p:cNvSpPr>
              <a:spLocks noChangeArrowheads="1"/>
            </p:cNvSpPr>
            <p:nvPr/>
          </p:nvSpPr>
          <p:spPr bwMode="auto">
            <a:xfrm>
              <a:off x="816" y="1728"/>
              <a:ext cx="864" cy="816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29" name="Text Box 5"/>
            <p:cNvSpPr txBox="1">
              <a:spLocks noChangeArrowheads="1"/>
            </p:cNvSpPr>
            <p:nvPr/>
          </p:nvSpPr>
          <p:spPr bwMode="auto">
            <a:xfrm>
              <a:off x="768" y="1728"/>
              <a:ext cx="11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>
                  <a:solidFill>
                    <a:srgbClr val="008000"/>
                  </a:solidFill>
                  <a:latin typeface="Courier New" pitchFamily="49" charset="0"/>
                </a:rPr>
                <a:t>// single file</a:t>
              </a:r>
            </a:p>
          </p:txBody>
        </p:sp>
      </p:grp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2133600" y="3429000"/>
            <a:ext cx="6172200" cy="1981200"/>
            <a:chOff x="432" y="1584"/>
            <a:chExt cx="3888" cy="1248"/>
          </a:xfrm>
        </p:grpSpPr>
        <p:grpSp>
          <p:nvGrpSpPr>
            <p:cNvPr id="4106" name="Group 7"/>
            <p:cNvGrpSpPr>
              <a:grpSpLocks/>
            </p:cNvGrpSpPr>
            <p:nvPr/>
          </p:nvGrpSpPr>
          <p:grpSpPr bwMode="auto">
            <a:xfrm>
              <a:off x="1584" y="1584"/>
              <a:ext cx="672" cy="576"/>
              <a:chOff x="288" y="1488"/>
              <a:chExt cx="528" cy="576"/>
            </a:xfrm>
          </p:grpSpPr>
          <p:sp>
            <p:nvSpPr>
              <p:cNvPr id="4126" name="AutoShape 8"/>
              <p:cNvSpPr>
                <a:spLocks noChangeArrowheads="1"/>
              </p:cNvSpPr>
              <p:nvPr/>
            </p:nvSpPr>
            <p:spPr bwMode="auto">
              <a:xfrm>
                <a:off x="336" y="1488"/>
                <a:ext cx="480" cy="576"/>
              </a:xfrm>
              <a:prstGeom prst="flowChartDocumen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27" name="Text Box 9"/>
              <p:cNvSpPr txBox="1">
                <a:spLocks noChangeArrowheads="1"/>
              </p:cNvSpPr>
              <p:nvPr/>
            </p:nvSpPr>
            <p:spPr bwMode="auto">
              <a:xfrm>
                <a:off x="288" y="1488"/>
                <a:ext cx="4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rgbClr val="008000"/>
                    </a:solidFill>
                    <a:latin typeface="Courier New" pitchFamily="49" charset="0"/>
                  </a:rPr>
                  <a:t>// a.h</a:t>
                </a:r>
              </a:p>
            </p:txBody>
          </p:sp>
        </p:grpSp>
        <p:grpSp>
          <p:nvGrpSpPr>
            <p:cNvPr id="4107" name="Group 10"/>
            <p:cNvGrpSpPr>
              <a:grpSpLocks/>
            </p:cNvGrpSpPr>
            <p:nvPr/>
          </p:nvGrpSpPr>
          <p:grpSpPr bwMode="auto">
            <a:xfrm>
              <a:off x="1584" y="2256"/>
              <a:ext cx="672" cy="576"/>
              <a:chOff x="288" y="1488"/>
              <a:chExt cx="528" cy="576"/>
            </a:xfrm>
          </p:grpSpPr>
          <p:sp>
            <p:nvSpPr>
              <p:cNvPr id="4124" name="AutoShape 11"/>
              <p:cNvSpPr>
                <a:spLocks noChangeArrowheads="1"/>
              </p:cNvSpPr>
              <p:nvPr/>
            </p:nvSpPr>
            <p:spPr bwMode="auto">
              <a:xfrm>
                <a:off x="336" y="1488"/>
                <a:ext cx="480" cy="576"/>
              </a:xfrm>
              <a:prstGeom prst="flowChartDocumen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25" name="Text Box 12"/>
              <p:cNvSpPr txBox="1">
                <a:spLocks noChangeArrowheads="1"/>
              </p:cNvSpPr>
              <p:nvPr/>
            </p:nvSpPr>
            <p:spPr bwMode="auto">
              <a:xfrm>
                <a:off x="288" y="1488"/>
                <a:ext cx="4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rgbClr val="008000"/>
                    </a:solidFill>
                    <a:latin typeface="Courier New" pitchFamily="49" charset="0"/>
                  </a:rPr>
                  <a:t>// a.c</a:t>
                </a:r>
              </a:p>
            </p:txBody>
          </p:sp>
        </p:grpSp>
        <p:grpSp>
          <p:nvGrpSpPr>
            <p:cNvPr id="4108" name="Group 13"/>
            <p:cNvGrpSpPr>
              <a:grpSpLocks/>
            </p:cNvGrpSpPr>
            <p:nvPr/>
          </p:nvGrpSpPr>
          <p:grpSpPr bwMode="auto">
            <a:xfrm>
              <a:off x="2304" y="1584"/>
              <a:ext cx="672" cy="576"/>
              <a:chOff x="288" y="1488"/>
              <a:chExt cx="528" cy="576"/>
            </a:xfrm>
          </p:grpSpPr>
          <p:sp>
            <p:nvSpPr>
              <p:cNvPr id="4122" name="AutoShape 14"/>
              <p:cNvSpPr>
                <a:spLocks noChangeArrowheads="1"/>
              </p:cNvSpPr>
              <p:nvPr/>
            </p:nvSpPr>
            <p:spPr bwMode="auto">
              <a:xfrm>
                <a:off x="336" y="1488"/>
                <a:ext cx="480" cy="576"/>
              </a:xfrm>
              <a:prstGeom prst="flowChartDocumen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23" name="Text Box 15"/>
              <p:cNvSpPr txBox="1">
                <a:spLocks noChangeArrowheads="1"/>
              </p:cNvSpPr>
              <p:nvPr/>
            </p:nvSpPr>
            <p:spPr bwMode="auto">
              <a:xfrm>
                <a:off x="288" y="1488"/>
                <a:ext cx="4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rgbClr val="008000"/>
                    </a:solidFill>
                    <a:latin typeface="Courier New" pitchFamily="49" charset="0"/>
                  </a:rPr>
                  <a:t>// b.h</a:t>
                </a:r>
              </a:p>
            </p:txBody>
          </p:sp>
        </p:grpSp>
        <p:grpSp>
          <p:nvGrpSpPr>
            <p:cNvPr id="4109" name="Group 16"/>
            <p:cNvGrpSpPr>
              <a:grpSpLocks/>
            </p:cNvGrpSpPr>
            <p:nvPr/>
          </p:nvGrpSpPr>
          <p:grpSpPr bwMode="auto">
            <a:xfrm>
              <a:off x="2304" y="2256"/>
              <a:ext cx="672" cy="576"/>
              <a:chOff x="288" y="1488"/>
              <a:chExt cx="528" cy="576"/>
            </a:xfrm>
          </p:grpSpPr>
          <p:sp>
            <p:nvSpPr>
              <p:cNvPr id="4120" name="AutoShape 17"/>
              <p:cNvSpPr>
                <a:spLocks noChangeArrowheads="1"/>
              </p:cNvSpPr>
              <p:nvPr/>
            </p:nvSpPr>
            <p:spPr bwMode="auto">
              <a:xfrm>
                <a:off x="336" y="1488"/>
                <a:ext cx="480" cy="576"/>
              </a:xfrm>
              <a:prstGeom prst="flowChartDocumen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21" name="Text Box 18"/>
              <p:cNvSpPr txBox="1">
                <a:spLocks noChangeArrowheads="1"/>
              </p:cNvSpPr>
              <p:nvPr/>
            </p:nvSpPr>
            <p:spPr bwMode="auto">
              <a:xfrm>
                <a:off x="288" y="1488"/>
                <a:ext cx="4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rgbClr val="008000"/>
                    </a:solidFill>
                    <a:latin typeface="Courier New" pitchFamily="49" charset="0"/>
                  </a:rPr>
                  <a:t>// b.c</a:t>
                </a:r>
              </a:p>
            </p:txBody>
          </p:sp>
        </p:grpSp>
        <p:grpSp>
          <p:nvGrpSpPr>
            <p:cNvPr id="4110" name="Group 19"/>
            <p:cNvGrpSpPr>
              <a:grpSpLocks/>
            </p:cNvGrpSpPr>
            <p:nvPr/>
          </p:nvGrpSpPr>
          <p:grpSpPr bwMode="auto">
            <a:xfrm>
              <a:off x="3648" y="1584"/>
              <a:ext cx="672" cy="576"/>
              <a:chOff x="288" y="1488"/>
              <a:chExt cx="528" cy="576"/>
            </a:xfrm>
          </p:grpSpPr>
          <p:sp>
            <p:nvSpPr>
              <p:cNvPr id="4118" name="AutoShape 20"/>
              <p:cNvSpPr>
                <a:spLocks noChangeArrowheads="1"/>
              </p:cNvSpPr>
              <p:nvPr/>
            </p:nvSpPr>
            <p:spPr bwMode="auto">
              <a:xfrm>
                <a:off x="336" y="1488"/>
                <a:ext cx="480" cy="576"/>
              </a:xfrm>
              <a:prstGeom prst="flowChartDocumen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19" name="Text Box 21"/>
              <p:cNvSpPr txBox="1">
                <a:spLocks noChangeArrowheads="1"/>
              </p:cNvSpPr>
              <p:nvPr/>
            </p:nvSpPr>
            <p:spPr bwMode="auto">
              <a:xfrm>
                <a:off x="288" y="1488"/>
                <a:ext cx="4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rgbClr val="008000"/>
                    </a:solidFill>
                    <a:latin typeface="Courier New" pitchFamily="49" charset="0"/>
                  </a:rPr>
                  <a:t>// z.h</a:t>
                </a:r>
              </a:p>
            </p:txBody>
          </p:sp>
        </p:grpSp>
        <p:grpSp>
          <p:nvGrpSpPr>
            <p:cNvPr id="4111" name="Group 22"/>
            <p:cNvGrpSpPr>
              <a:grpSpLocks/>
            </p:cNvGrpSpPr>
            <p:nvPr/>
          </p:nvGrpSpPr>
          <p:grpSpPr bwMode="auto">
            <a:xfrm>
              <a:off x="3648" y="2256"/>
              <a:ext cx="672" cy="576"/>
              <a:chOff x="288" y="1488"/>
              <a:chExt cx="528" cy="576"/>
            </a:xfrm>
          </p:grpSpPr>
          <p:sp>
            <p:nvSpPr>
              <p:cNvPr id="4116" name="AutoShape 23"/>
              <p:cNvSpPr>
                <a:spLocks noChangeArrowheads="1"/>
              </p:cNvSpPr>
              <p:nvPr/>
            </p:nvSpPr>
            <p:spPr bwMode="auto">
              <a:xfrm>
                <a:off x="336" y="1488"/>
                <a:ext cx="480" cy="576"/>
              </a:xfrm>
              <a:prstGeom prst="flowChartDocumen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17" name="Text Box 24"/>
              <p:cNvSpPr txBox="1">
                <a:spLocks noChangeArrowheads="1"/>
              </p:cNvSpPr>
              <p:nvPr/>
            </p:nvSpPr>
            <p:spPr bwMode="auto">
              <a:xfrm>
                <a:off x="288" y="1488"/>
                <a:ext cx="4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rgbClr val="008000"/>
                    </a:solidFill>
                    <a:latin typeface="Courier New" pitchFamily="49" charset="0"/>
                  </a:rPr>
                  <a:t>// z.c</a:t>
                </a:r>
              </a:p>
            </p:txBody>
          </p:sp>
        </p:grpSp>
        <p:sp>
          <p:nvSpPr>
            <p:cNvPr id="4112" name="Text Box 25"/>
            <p:cNvSpPr txBox="1">
              <a:spLocks noChangeArrowheads="1"/>
            </p:cNvSpPr>
            <p:nvPr/>
          </p:nvSpPr>
          <p:spPr bwMode="auto">
            <a:xfrm>
              <a:off x="3024" y="1977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Courier New" pitchFamily="49" charset="0"/>
                </a:rPr>
                <a:t>. . .</a:t>
              </a:r>
            </a:p>
          </p:txBody>
        </p:sp>
        <p:grpSp>
          <p:nvGrpSpPr>
            <p:cNvPr id="4113" name="Group 26"/>
            <p:cNvGrpSpPr>
              <a:grpSpLocks/>
            </p:cNvGrpSpPr>
            <p:nvPr/>
          </p:nvGrpSpPr>
          <p:grpSpPr bwMode="auto">
            <a:xfrm>
              <a:off x="432" y="1968"/>
              <a:ext cx="960" cy="576"/>
              <a:chOff x="528" y="2352"/>
              <a:chExt cx="960" cy="576"/>
            </a:xfrm>
          </p:grpSpPr>
          <p:sp>
            <p:nvSpPr>
              <p:cNvPr id="4114" name="AutoShape 27"/>
              <p:cNvSpPr>
                <a:spLocks noChangeArrowheads="1"/>
              </p:cNvSpPr>
              <p:nvPr/>
            </p:nvSpPr>
            <p:spPr bwMode="auto">
              <a:xfrm>
                <a:off x="572" y="2352"/>
                <a:ext cx="916" cy="576"/>
              </a:xfrm>
              <a:prstGeom prst="flowChartDocumen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15" name="Text Box 28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91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rgbClr val="008000"/>
                    </a:solidFill>
                    <a:latin typeface="Courier New" pitchFamily="49" charset="0"/>
                  </a:rPr>
                  <a:t>// main.c</a:t>
                </a:r>
              </a:p>
            </p:txBody>
          </p:sp>
        </p:grpSp>
      </p:grpSp>
      <p:sp>
        <p:nvSpPr>
          <p:cNvPr id="4103" name="Text Box 29"/>
          <p:cNvSpPr txBox="1">
            <a:spLocks noChangeArrowheads="1"/>
          </p:cNvSpPr>
          <p:nvPr/>
        </p:nvSpPr>
        <p:spPr bwMode="auto">
          <a:xfrm>
            <a:off x="2057400" y="685800"/>
            <a:ext cx="685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For very small programs, code is often organized in a single source file; the most common convention uses the extension </a:t>
            </a:r>
            <a:r>
              <a:rPr lang="en-US" sz="1800">
                <a:latin typeface="Courier New" pitchFamily="49" charset="0"/>
              </a:rPr>
              <a:t>c</a:t>
            </a:r>
            <a:r>
              <a:rPr lang="en-US" sz="1800"/>
              <a:t> for C source files.</a:t>
            </a:r>
          </a:p>
        </p:txBody>
      </p:sp>
      <p:sp>
        <p:nvSpPr>
          <p:cNvPr id="4104" name="Text Box 30"/>
          <p:cNvSpPr txBox="1">
            <a:spLocks noChangeArrowheads="1"/>
          </p:cNvSpPr>
          <p:nvPr/>
        </p:nvSpPr>
        <p:spPr bwMode="auto">
          <a:xfrm>
            <a:off x="457200" y="2209800"/>
            <a:ext cx="8458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For more interesting C programs, the code is typically organized into a collection of header files (extension </a:t>
            </a:r>
            <a:r>
              <a:rPr lang="en-US" sz="1800">
                <a:latin typeface="Courier New" pitchFamily="49" charset="0"/>
              </a:rPr>
              <a:t>h</a:t>
            </a:r>
            <a:r>
              <a:rPr lang="en-US" sz="1800"/>
              <a:t>) and source files.  In most cases, the header files contain only type declarations and function prototypes, while the </a:t>
            </a:r>
            <a:r>
              <a:rPr lang="en-US" sz="1800">
                <a:latin typeface="Courier New" pitchFamily="49" charset="0"/>
              </a:rPr>
              <a:t>c</a:t>
            </a:r>
            <a:r>
              <a:rPr lang="en-US" sz="1800"/>
              <a:t> files contain the corresponding implementations.</a:t>
            </a:r>
          </a:p>
        </p:txBody>
      </p:sp>
      <p:sp>
        <p:nvSpPr>
          <p:cNvPr id="4105" name="Text Box 31"/>
          <p:cNvSpPr txBox="1">
            <a:spLocks noChangeArrowheads="1"/>
          </p:cNvSpPr>
          <p:nvPr/>
        </p:nvSpPr>
        <p:spPr bwMode="auto">
          <a:xfrm>
            <a:off x="457200" y="5514975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>
                <a:latin typeface="Courier New" pitchFamily="49" charset="0"/>
              </a:rPr>
              <a:t>#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include</a:t>
            </a:r>
            <a:r>
              <a:rPr lang="en-US" sz="1800"/>
              <a:t> directives are used within both </a:t>
            </a:r>
            <a:r>
              <a:rPr lang="en-US" sz="1800">
                <a:latin typeface="Courier New" pitchFamily="49" charset="0"/>
              </a:rPr>
              <a:t>h</a:t>
            </a:r>
            <a:r>
              <a:rPr lang="en-US" sz="1800"/>
              <a:t> and </a:t>
            </a:r>
            <a:r>
              <a:rPr lang="en-US" sz="1800">
                <a:latin typeface="Courier New" pitchFamily="49" charset="0"/>
              </a:rPr>
              <a:t>c</a:t>
            </a:r>
            <a:r>
              <a:rPr lang="en-US" sz="1800"/>
              <a:t> files to “import” declarations as necessary.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Using Inclusion</a:t>
            </a:r>
          </a:p>
        </p:txBody>
      </p:sp>
      <p:sp>
        <p:nvSpPr>
          <p:cNvPr id="5125" name="AutoShape 3"/>
          <p:cNvSpPr>
            <a:spLocks noChangeArrowheads="1"/>
          </p:cNvSpPr>
          <p:nvPr/>
        </p:nvSpPr>
        <p:spPr bwMode="auto">
          <a:xfrm>
            <a:off x="693737" y="1600200"/>
            <a:ext cx="2040145" cy="4114800"/>
          </a:xfrm>
          <a:prstGeom prst="flowChartDocumen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>
                <a:latin typeface="Courier New" pitchFamily="49" charset="0"/>
              </a:rPr>
              <a:t>#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include</a:t>
            </a:r>
            <a:r>
              <a:rPr lang="en-US" sz="1800"/>
              <a:t> directives are used within both h and cpp files to “import” declarations as necessary: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93738" y="1858963"/>
            <a:ext cx="1744662" cy="192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008000"/>
                </a:solidFill>
                <a:latin typeface="Courier New" pitchFamily="49" charset="0"/>
              </a:rPr>
              <a:t>#include "A.h"</a:t>
            </a:r>
          </a:p>
          <a:p>
            <a:pPr algn="l">
              <a:spcBef>
                <a:spcPct val="50000"/>
              </a:spcBef>
            </a:pPr>
            <a:endParaRPr lang="en-US" sz="120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spcBef>
                <a:spcPct val="50000"/>
              </a:spcBef>
            </a:pPr>
            <a:endParaRPr lang="en-US" sz="120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spcBef>
                <a:spcPct val="50000"/>
              </a:spcBef>
            </a:pPr>
            <a:endParaRPr lang="en-US" sz="120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spcBef>
                <a:spcPct val="50000"/>
              </a:spcBef>
            </a:pPr>
            <a:endParaRPr lang="en-US" sz="120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spcBef>
                <a:spcPct val="50000"/>
              </a:spcBef>
            </a:pPr>
            <a:endParaRPr lang="en-US" sz="120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008000"/>
                </a:solidFill>
                <a:latin typeface="Courier New" pitchFamily="49" charset="0"/>
              </a:rPr>
              <a:t>A();  // call</a:t>
            </a:r>
          </a:p>
        </p:txBody>
      </p:sp>
      <p:grpSp>
        <p:nvGrpSpPr>
          <p:cNvPr id="36871" name="Group 7"/>
          <p:cNvGrpSpPr>
            <a:grpSpLocks/>
          </p:cNvGrpSpPr>
          <p:nvPr/>
        </p:nvGrpSpPr>
        <p:grpSpPr bwMode="auto">
          <a:xfrm>
            <a:off x="3276600" y="2057400"/>
            <a:ext cx="2465388" cy="3365500"/>
            <a:chOff x="2671" y="1296"/>
            <a:chExt cx="1169" cy="2120"/>
          </a:xfrm>
        </p:grpSpPr>
        <p:grpSp>
          <p:nvGrpSpPr>
            <p:cNvPr id="5137" name="Group 8"/>
            <p:cNvGrpSpPr>
              <a:grpSpLocks/>
            </p:cNvGrpSpPr>
            <p:nvPr/>
          </p:nvGrpSpPr>
          <p:grpSpPr bwMode="auto">
            <a:xfrm>
              <a:off x="2671" y="1296"/>
              <a:ext cx="1169" cy="576"/>
              <a:chOff x="3727" y="2832"/>
              <a:chExt cx="1169" cy="576"/>
            </a:xfrm>
          </p:grpSpPr>
          <p:sp>
            <p:nvSpPr>
              <p:cNvPr id="5141" name="AutoShape 9"/>
              <p:cNvSpPr>
                <a:spLocks noChangeArrowheads="1"/>
              </p:cNvSpPr>
              <p:nvPr/>
            </p:nvSpPr>
            <p:spPr bwMode="auto">
              <a:xfrm>
                <a:off x="3727" y="2832"/>
                <a:ext cx="1169" cy="576"/>
              </a:xfrm>
              <a:prstGeom prst="flowChartDocumen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42" name="Text Box 10"/>
              <p:cNvSpPr txBox="1">
                <a:spLocks noChangeArrowheads="1"/>
              </p:cNvSpPr>
              <p:nvPr/>
            </p:nvSpPr>
            <p:spPr bwMode="auto">
              <a:xfrm>
                <a:off x="3744" y="2832"/>
                <a:ext cx="1152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rgbClr val="008000"/>
                    </a:solidFill>
                    <a:latin typeface="Courier New" pitchFamily="49" charset="0"/>
                  </a:rPr>
                  <a:t>// A.h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rgbClr val="008000"/>
                    </a:solidFill>
                    <a:latin typeface="Courier New" pitchFamily="49" charset="0"/>
                  </a:rPr>
                  <a:t>#include &lt;stdint.h&gt;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rgbClr val="008000"/>
                    </a:solidFill>
                    <a:latin typeface="Courier New" pitchFamily="49" charset="0"/>
                  </a:rPr>
                  <a:t>uint64_t A();</a:t>
                </a:r>
              </a:p>
            </p:txBody>
          </p:sp>
        </p:grpSp>
        <p:grpSp>
          <p:nvGrpSpPr>
            <p:cNvPr id="5138" name="Group 11"/>
            <p:cNvGrpSpPr>
              <a:grpSpLocks/>
            </p:cNvGrpSpPr>
            <p:nvPr/>
          </p:nvGrpSpPr>
          <p:grpSpPr bwMode="auto">
            <a:xfrm>
              <a:off x="2671" y="2544"/>
              <a:ext cx="1169" cy="872"/>
              <a:chOff x="2671" y="2064"/>
              <a:chExt cx="1169" cy="872"/>
            </a:xfrm>
          </p:grpSpPr>
          <p:sp>
            <p:nvSpPr>
              <p:cNvPr id="5139" name="AutoShape 12"/>
              <p:cNvSpPr>
                <a:spLocks noChangeArrowheads="1"/>
              </p:cNvSpPr>
              <p:nvPr/>
            </p:nvSpPr>
            <p:spPr bwMode="auto">
              <a:xfrm>
                <a:off x="2671" y="2064"/>
                <a:ext cx="1169" cy="816"/>
              </a:xfrm>
              <a:prstGeom prst="flowChartDocumen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40" name="Text Box 13"/>
              <p:cNvSpPr txBox="1">
                <a:spLocks noChangeArrowheads="1"/>
              </p:cNvSpPr>
              <p:nvPr/>
            </p:nvSpPr>
            <p:spPr bwMode="auto">
              <a:xfrm>
                <a:off x="2688" y="2064"/>
                <a:ext cx="1152" cy="8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008000"/>
                    </a:solidFill>
                    <a:latin typeface="Courier New" pitchFamily="49" charset="0"/>
                  </a:rPr>
                  <a:t>// </a:t>
                </a:r>
                <a:r>
                  <a:rPr lang="en-US" sz="1200" dirty="0" err="1" smtClean="0">
                    <a:solidFill>
                      <a:srgbClr val="008000"/>
                    </a:solidFill>
                    <a:latin typeface="Courier New" pitchFamily="49" charset="0"/>
                  </a:rPr>
                  <a:t>A.c</a:t>
                </a:r>
                <a:endParaRPr lang="en-US" sz="1200" dirty="0" smtClean="0">
                  <a:solidFill>
                    <a:srgbClr val="008000"/>
                  </a:solidFill>
                  <a:latin typeface="Courier New" pitchFamily="49" charset="0"/>
                </a:endParaRPr>
              </a:p>
              <a:p>
                <a:pPr algn="l">
                  <a:spcBef>
                    <a:spcPct val="50000"/>
                  </a:spcBef>
                </a:pPr>
                <a:r>
                  <a:rPr lang="en-US" sz="1200" dirty="0" smtClean="0">
                    <a:solidFill>
                      <a:srgbClr val="008000"/>
                    </a:solidFill>
                    <a:latin typeface="Courier New" pitchFamily="49" charset="0"/>
                  </a:rPr>
                  <a:t>#include </a:t>
                </a:r>
                <a:r>
                  <a:rPr lang="en-US" sz="1200" dirty="0" smtClean="0">
                    <a:solidFill>
                      <a:srgbClr val="008000"/>
                    </a:solidFill>
                    <a:latin typeface="Courier New" pitchFamily="49" charset="0"/>
                  </a:rPr>
                  <a:t>"</a:t>
                </a:r>
                <a:r>
                  <a:rPr lang="en-US" sz="1200" dirty="0" err="1" smtClean="0">
                    <a:solidFill>
                      <a:srgbClr val="008000"/>
                    </a:solidFill>
                    <a:latin typeface="Courier New" pitchFamily="49" charset="0"/>
                  </a:rPr>
                  <a:t>A.h</a:t>
                </a:r>
                <a:r>
                  <a:rPr lang="en-US" sz="1200" dirty="0" smtClean="0">
                    <a:solidFill>
                      <a:srgbClr val="008000"/>
                    </a:solidFill>
                    <a:latin typeface="Courier New" pitchFamily="49" charset="0"/>
                  </a:rPr>
                  <a:t>"</a:t>
                </a:r>
                <a:endParaRPr lang="en-US" sz="1200" dirty="0">
                  <a:solidFill>
                    <a:srgbClr val="008000"/>
                  </a:solidFill>
                  <a:latin typeface="Courier New" pitchFamily="49" charset="0"/>
                </a:endParaRPr>
              </a:p>
              <a:p>
                <a:pPr algn="l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008000"/>
                    </a:solidFill>
                    <a:latin typeface="Courier New" pitchFamily="49" charset="0"/>
                  </a:rPr>
                  <a:t>uint64_t A() {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008000"/>
                    </a:solidFill>
                    <a:latin typeface="Courier New" pitchFamily="49" charset="0"/>
                  </a:rPr>
                  <a:t>   // do stuff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008000"/>
                    </a:solidFill>
                    <a:latin typeface="Courier New" pitchFamily="49" charset="0"/>
                  </a:rPr>
                  <a:t>}</a:t>
                </a:r>
              </a:p>
            </p:txBody>
          </p:sp>
        </p:grp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6172200" y="2057400"/>
            <a:ext cx="2514600" cy="3810000"/>
            <a:chOff x="4207" y="1296"/>
            <a:chExt cx="1169" cy="2400"/>
          </a:xfrm>
        </p:grpSpPr>
        <p:sp>
          <p:nvSpPr>
            <p:cNvPr id="5132" name="AutoShape 15"/>
            <p:cNvSpPr>
              <a:spLocks noChangeArrowheads="1"/>
            </p:cNvSpPr>
            <p:nvPr/>
          </p:nvSpPr>
          <p:spPr bwMode="auto">
            <a:xfrm>
              <a:off x="4207" y="1296"/>
              <a:ext cx="1169" cy="1008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33" name="AutoShape 16"/>
            <p:cNvSpPr>
              <a:spLocks noChangeArrowheads="1"/>
            </p:cNvSpPr>
            <p:nvPr/>
          </p:nvSpPr>
          <p:spPr bwMode="auto">
            <a:xfrm>
              <a:off x="4207" y="2544"/>
              <a:ext cx="1169" cy="1152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5134" name="Group 17"/>
            <p:cNvGrpSpPr>
              <a:grpSpLocks/>
            </p:cNvGrpSpPr>
            <p:nvPr/>
          </p:nvGrpSpPr>
          <p:grpSpPr bwMode="auto">
            <a:xfrm>
              <a:off x="4224" y="1296"/>
              <a:ext cx="1152" cy="2237"/>
              <a:chOff x="4224" y="1296"/>
              <a:chExt cx="1152" cy="2237"/>
            </a:xfrm>
          </p:grpSpPr>
          <p:sp>
            <p:nvSpPr>
              <p:cNvPr id="5135" name="Text Box 18"/>
              <p:cNvSpPr txBox="1">
                <a:spLocks noChangeArrowheads="1"/>
              </p:cNvSpPr>
              <p:nvPr/>
            </p:nvSpPr>
            <p:spPr bwMode="auto">
              <a:xfrm>
                <a:off x="4224" y="1296"/>
                <a:ext cx="1152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rgbClr val="008000"/>
                    </a:solidFill>
                    <a:latin typeface="Courier New" pitchFamily="49" charset="0"/>
                  </a:rPr>
                  <a:t>// B.h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rgbClr val="008000"/>
                    </a:solidFill>
                    <a:latin typeface="Courier New" pitchFamily="49" charset="0"/>
                  </a:rPr>
                  <a:t>#include &lt;stdint.h&gt;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rgbClr val="008000"/>
                    </a:solidFill>
                    <a:latin typeface="Courier New" pitchFamily="49" charset="0"/>
                  </a:rPr>
                  <a:t>int32_t B(int32_t x);</a:t>
                </a:r>
              </a:p>
            </p:txBody>
          </p:sp>
          <p:sp>
            <p:nvSpPr>
              <p:cNvPr id="5136" name="Text Box 19"/>
              <p:cNvSpPr txBox="1">
                <a:spLocks noChangeArrowheads="1"/>
              </p:cNvSpPr>
              <p:nvPr/>
            </p:nvSpPr>
            <p:spPr bwMode="auto">
              <a:xfrm>
                <a:off x="4224" y="2544"/>
                <a:ext cx="1152" cy="9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rgbClr val="008000"/>
                    </a:solidFill>
                    <a:latin typeface="Courier New" pitchFamily="49" charset="0"/>
                  </a:rPr>
                  <a:t>// B.c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rgbClr val="008000"/>
                    </a:solidFill>
                    <a:latin typeface="Courier New" pitchFamily="49" charset="0"/>
                  </a:rPr>
                  <a:t>#include "B.h"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rgbClr val="008000"/>
                    </a:solidFill>
                    <a:latin typeface="Courier New" pitchFamily="49" charset="0"/>
                  </a:rPr>
                  <a:t>int32_t B(int32_t x) {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rgbClr val="008000"/>
                    </a:solidFill>
                    <a:latin typeface="Courier New" pitchFamily="49" charset="0"/>
                  </a:rPr>
                  <a:t> // do stuff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rgbClr val="008000"/>
                    </a:solidFill>
                    <a:latin typeface="Courier New" pitchFamily="49" charset="0"/>
                  </a:rPr>
                  <a:t>}</a:t>
                </a: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685800" y="1600200"/>
            <a:ext cx="2057400" cy="3183255"/>
            <a:chOff x="685800" y="1600200"/>
            <a:chExt cx="1752600" cy="3183255"/>
          </a:xfrm>
        </p:grpSpPr>
        <p:sp>
          <p:nvSpPr>
            <p:cNvPr id="5126" name="Text Box 4"/>
            <p:cNvSpPr txBox="1">
              <a:spLocks noChangeArrowheads="1"/>
            </p:cNvSpPr>
            <p:nvPr/>
          </p:nvSpPr>
          <p:spPr bwMode="auto">
            <a:xfrm>
              <a:off x="693738" y="1600200"/>
              <a:ext cx="17446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>
                  <a:solidFill>
                    <a:srgbClr val="008000"/>
                  </a:solidFill>
                  <a:latin typeface="Courier New" pitchFamily="49" charset="0"/>
                </a:rPr>
                <a:t>// main.c</a:t>
              </a:r>
            </a:p>
          </p:txBody>
        </p:sp>
        <p:sp>
          <p:nvSpPr>
            <p:cNvPr id="36884" name="Text Box 20"/>
            <p:cNvSpPr txBox="1">
              <a:spLocks noChangeArrowheads="1"/>
            </p:cNvSpPr>
            <p:nvPr/>
          </p:nvSpPr>
          <p:spPr bwMode="auto">
            <a:xfrm>
              <a:off x="685800" y="1828800"/>
              <a:ext cx="1744663" cy="29546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2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dirty="0">
                  <a:solidFill>
                    <a:srgbClr val="008000"/>
                  </a:solidFill>
                  <a:latin typeface="Courier New" pitchFamily="49" charset="0"/>
                </a:rPr>
                <a:t>#include "</a:t>
              </a:r>
              <a:r>
                <a:rPr lang="en-US" sz="1200" dirty="0" err="1">
                  <a:solidFill>
                    <a:srgbClr val="008000"/>
                  </a:solidFill>
                  <a:latin typeface="Courier New" pitchFamily="49" charset="0"/>
                </a:rPr>
                <a:t>B.h</a:t>
              </a:r>
              <a:r>
                <a:rPr lang="en-US" sz="1200" dirty="0">
                  <a:solidFill>
                    <a:srgbClr val="008000"/>
                  </a:solidFill>
                  <a:latin typeface="Courier New" pitchFamily="49" charset="0"/>
                </a:rPr>
                <a:t>"</a:t>
              </a:r>
            </a:p>
            <a:p>
              <a:pPr algn="l">
                <a:spcBef>
                  <a:spcPct val="50000"/>
                </a:spcBef>
              </a:pPr>
              <a:endParaRPr lang="en-US" sz="12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endParaRPr lang="en-US" sz="12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endParaRPr lang="en-US" sz="12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endParaRPr lang="en-US" sz="12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endParaRPr lang="en-US" sz="12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endParaRPr lang="en-US" sz="12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endParaRPr lang="en-US" sz="12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dirty="0" smtClean="0">
                  <a:solidFill>
                    <a:srgbClr val="008000"/>
                  </a:solidFill>
                  <a:latin typeface="Courier New" pitchFamily="49" charset="0"/>
                </a:rPr>
                <a:t>int32_t </a:t>
              </a:r>
              <a:r>
                <a:rPr lang="en-US" sz="1200" dirty="0">
                  <a:solidFill>
                    <a:srgbClr val="008000"/>
                  </a:solidFill>
                  <a:latin typeface="Courier New" pitchFamily="49" charset="0"/>
                </a:rPr>
                <a:t>x = B(42); 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1961002" y="4538949"/>
            <a:ext cx="4406747" cy="1063223"/>
          </a:xfrm>
          <a:custGeom>
            <a:avLst/>
            <a:gdLst>
              <a:gd name="connsiteX0" fmla="*/ 0 w 4406747"/>
              <a:gd name="connsiteY0" fmla="*/ 0 h 1063223"/>
              <a:gd name="connsiteX1" fmla="*/ 1079653 w 4406747"/>
              <a:gd name="connsiteY1" fmla="*/ 1057620 h 1063223"/>
              <a:gd name="connsiteX2" fmla="*/ 4406747 w 4406747"/>
              <a:gd name="connsiteY2" fmla="*/ 341523 h 106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06747" h="1063223">
                <a:moveTo>
                  <a:pt x="0" y="0"/>
                </a:moveTo>
                <a:cubicBezTo>
                  <a:pt x="172597" y="500350"/>
                  <a:pt x="345195" y="1000700"/>
                  <a:pt x="1079653" y="1057620"/>
                </a:cubicBezTo>
                <a:cubicBezTo>
                  <a:pt x="1814111" y="1114541"/>
                  <a:pt x="3110429" y="728032"/>
                  <a:pt x="4406747" y="341523"/>
                </a:cubicBezTo>
              </a:path>
            </a:pathLst>
          </a:cu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Controlling Access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Often, a </a:t>
            </a:r>
            <a:r>
              <a:rPr lang="en-US" sz="1800">
                <a:latin typeface="Courier New" pitchFamily="49" charset="0"/>
              </a:rPr>
              <a:t>.c</a:t>
            </a:r>
            <a:r>
              <a:rPr lang="en-US" sz="1800"/>
              <a:t> file includes some functions (and other things) that are needed only in that file:</a:t>
            </a:r>
          </a:p>
        </p:txBody>
      </p:sp>
      <p:grpSp>
        <p:nvGrpSpPr>
          <p:cNvPr id="59418" name="Group 26"/>
          <p:cNvGrpSpPr>
            <a:grpSpLocks/>
          </p:cNvGrpSpPr>
          <p:nvPr/>
        </p:nvGrpSpPr>
        <p:grpSpPr bwMode="auto">
          <a:xfrm>
            <a:off x="6526213" y="4800600"/>
            <a:ext cx="2236787" cy="1600200"/>
            <a:chOff x="4111" y="3024"/>
            <a:chExt cx="1409" cy="1008"/>
          </a:xfrm>
        </p:grpSpPr>
        <p:sp>
          <p:nvSpPr>
            <p:cNvPr id="6160" name="AutoShape 15"/>
            <p:cNvSpPr>
              <a:spLocks noChangeArrowheads="1"/>
            </p:cNvSpPr>
            <p:nvPr/>
          </p:nvSpPr>
          <p:spPr bwMode="auto">
            <a:xfrm>
              <a:off x="4111" y="3024"/>
              <a:ext cx="1409" cy="1008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6161" name="Text Box 18"/>
            <p:cNvSpPr txBox="1">
              <a:spLocks noChangeArrowheads="1"/>
            </p:cNvSpPr>
            <p:nvPr/>
          </p:nvSpPr>
          <p:spPr bwMode="auto">
            <a:xfrm>
              <a:off x="4128" y="3024"/>
              <a:ext cx="1392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dirty="0" err="1">
                  <a:solidFill>
                    <a:srgbClr val="008000"/>
                  </a:solidFill>
                  <a:latin typeface="Courier New" pitchFamily="49" charset="0"/>
                </a:rPr>
                <a:t>B.h</a:t>
              </a:r>
              <a:endParaRPr lang="en-US" sz="12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dirty="0" smtClean="0">
                  <a:solidFill>
                    <a:srgbClr val="008000"/>
                  </a:solidFill>
                  <a:latin typeface="Courier New" pitchFamily="49" charset="0"/>
                </a:rPr>
                <a:t>int32_t B(int32_t </a:t>
              </a:r>
              <a:r>
                <a:rPr lang="en-US" sz="1200" dirty="0">
                  <a:solidFill>
                    <a:srgbClr val="008000"/>
                  </a:solidFill>
                  <a:latin typeface="Courier New" pitchFamily="49" charset="0"/>
                </a:rPr>
                <a:t>x);</a:t>
              </a:r>
            </a:p>
          </p:txBody>
        </p:sp>
      </p:grpSp>
      <p:grpSp>
        <p:nvGrpSpPr>
          <p:cNvPr id="6151" name="Group 22"/>
          <p:cNvGrpSpPr>
            <a:grpSpLocks/>
          </p:cNvGrpSpPr>
          <p:nvPr/>
        </p:nvGrpSpPr>
        <p:grpSpPr bwMode="auto">
          <a:xfrm>
            <a:off x="609600" y="1828800"/>
            <a:ext cx="2084388" cy="4114800"/>
            <a:chOff x="384" y="1152"/>
            <a:chExt cx="1313" cy="2592"/>
          </a:xfrm>
        </p:grpSpPr>
        <p:sp>
          <p:nvSpPr>
            <p:cNvPr id="6158" name="AutoShape 16"/>
            <p:cNvSpPr>
              <a:spLocks noChangeArrowheads="1"/>
            </p:cNvSpPr>
            <p:nvPr/>
          </p:nvSpPr>
          <p:spPr bwMode="auto">
            <a:xfrm>
              <a:off x="384" y="1152"/>
              <a:ext cx="1313" cy="2592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6159" name="Text Box 19"/>
            <p:cNvSpPr txBox="1">
              <a:spLocks noChangeArrowheads="1"/>
            </p:cNvSpPr>
            <p:nvPr/>
          </p:nvSpPr>
          <p:spPr bwMode="auto">
            <a:xfrm>
              <a:off x="384" y="1152"/>
              <a:ext cx="1313" cy="2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dirty="0">
                  <a:solidFill>
                    <a:srgbClr val="008000"/>
                  </a:solidFill>
                  <a:latin typeface="Courier New" pitchFamily="49" charset="0"/>
                </a:rPr>
                <a:t>// </a:t>
              </a:r>
              <a:r>
                <a:rPr lang="en-US" sz="1200" dirty="0" err="1">
                  <a:solidFill>
                    <a:srgbClr val="008000"/>
                  </a:solidFill>
                  <a:latin typeface="Courier New" pitchFamily="49" charset="0"/>
                </a:rPr>
                <a:t>B.c</a:t>
              </a:r>
              <a:endParaRPr lang="en-US" sz="12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dirty="0">
                  <a:solidFill>
                    <a:srgbClr val="008000"/>
                  </a:solidFill>
                  <a:latin typeface="Courier New" pitchFamily="49" charset="0"/>
                </a:rPr>
                <a:t>#include "</a:t>
              </a:r>
              <a:r>
                <a:rPr lang="en-US" sz="1200" dirty="0" err="1">
                  <a:solidFill>
                    <a:srgbClr val="008000"/>
                  </a:solidFill>
                  <a:latin typeface="Courier New" pitchFamily="49" charset="0"/>
                </a:rPr>
                <a:t>B.h</a:t>
              </a:r>
              <a:r>
                <a:rPr lang="en-US" sz="1200" dirty="0">
                  <a:solidFill>
                    <a:srgbClr val="008000"/>
                  </a:solidFill>
                  <a:latin typeface="Courier New" pitchFamily="49" charset="0"/>
                </a:rPr>
                <a:t>"</a:t>
              </a:r>
            </a:p>
            <a:p>
              <a:pPr algn="l">
                <a:spcBef>
                  <a:spcPct val="50000"/>
                </a:spcBef>
              </a:pPr>
              <a:endParaRPr lang="en-US" sz="12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endParaRPr lang="en-US" sz="12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dirty="0" smtClean="0">
                  <a:solidFill>
                    <a:srgbClr val="008000"/>
                  </a:solidFill>
                  <a:latin typeface="Courier New" pitchFamily="49" charset="0"/>
                </a:rPr>
                <a:t>int32_t B(int32_t </a:t>
              </a:r>
              <a:r>
                <a:rPr lang="en-US" sz="1200" dirty="0">
                  <a:solidFill>
                    <a:srgbClr val="008000"/>
                  </a:solidFill>
                  <a:latin typeface="Courier New" pitchFamily="49" charset="0"/>
                </a:rPr>
                <a:t>x)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dirty="0">
                  <a:solidFill>
                    <a:srgbClr val="008000"/>
                  </a:solidFill>
                  <a:latin typeface="Courier New" pitchFamily="49" charset="0"/>
                </a:rPr>
                <a:t> // do stuff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dirty="0">
                  <a:solidFill>
                    <a:srgbClr val="008000"/>
                  </a:solidFill>
                  <a:latin typeface="Courier New" pitchFamily="49" charset="0"/>
                </a:rPr>
                <a:t> Helper();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dirty="0">
                  <a:solidFill>
                    <a:srgbClr val="008000"/>
                  </a:solidFill>
                  <a:latin typeface="Courier New" pitchFamily="49" charset="0"/>
                </a:rPr>
                <a:t>}</a:t>
              </a:r>
            </a:p>
            <a:p>
              <a:pPr algn="l">
                <a:spcBef>
                  <a:spcPct val="50000"/>
                </a:spcBef>
              </a:pPr>
              <a:endParaRPr lang="en-US" sz="1200" dirty="0">
                <a:solidFill>
                  <a:srgbClr val="008000"/>
                </a:solidFill>
                <a:latin typeface="Courier New" pitchFamily="49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200" dirty="0">
                  <a:solidFill>
                    <a:srgbClr val="008000"/>
                  </a:solidFill>
                  <a:latin typeface="Courier New" pitchFamily="49" charset="0"/>
                </a:rPr>
                <a:t>void Helper()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dirty="0">
                  <a:solidFill>
                    <a:srgbClr val="008000"/>
                  </a:solidFill>
                  <a:latin typeface="Courier New" pitchFamily="49" charset="0"/>
                </a:rPr>
                <a:t>   ...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 dirty="0">
                  <a:solidFill>
                    <a:srgbClr val="008000"/>
                  </a:solidFill>
                  <a:latin typeface="Courier New" pitchFamily="49" charset="0"/>
                </a:rPr>
                <a:t>}</a:t>
              </a:r>
            </a:p>
          </p:txBody>
        </p:sp>
      </p:grpSp>
      <p:sp>
        <p:nvSpPr>
          <p:cNvPr id="6152" name="Text Box 23"/>
          <p:cNvSpPr txBox="1">
            <a:spLocks noChangeArrowheads="1"/>
          </p:cNvSpPr>
          <p:nvPr/>
        </p:nvSpPr>
        <p:spPr bwMode="auto">
          <a:xfrm>
            <a:off x="2971800" y="1905000"/>
            <a:ext cx="594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Here, </a:t>
            </a:r>
            <a:r>
              <a:rPr lang="en-US" sz="1800">
                <a:latin typeface="Courier New" pitchFamily="49" charset="0"/>
              </a:rPr>
              <a:t>B()</a:t>
            </a:r>
            <a:r>
              <a:rPr lang="en-US" sz="1800"/>
              <a:t> calls </a:t>
            </a:r>
            <a:r>
              <a:rPr lang="en-US" sz="1800">
                <a:latin typeface="Courier New" pitchFamily="49" charset="0"/>
              </a:rPr>
              <a:t>Helper()</a:t>
            </a:r>
            <a:r>
              <a:rPr lang="en-US" sz="1800"/>
              <a:t>, but no other functions outside of the file </a:t>
            </a:r>
            <a:r>
              <a:rPr lang="en-US" sz="1800">
                <a:latin typeface="Courier New" pitchFamily="49" charset="0"/>
              </a:rPr>
              <a:t>B.c</a:t>
            </a:r>
            <a:r>
              <a:rPr lang="en-US" sz="1800"/>
              <a:t> do so…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2971800" y="2863850"/>
            <a:ext cx="594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/>
              <a:t>So, we put the declaration of </a:t>
            </a:r>
            <a:r>
              <a:rPr lang="en-US" sz="1800" dirty="0">
                <a:latin typeface="Courier New" pitchFamily="49" charset="0"/>
              </a:rPr>
              <a:t>Helper()</a:t>
            </a:r>
            <a:r>
              <a:rPr lang="en-US" sz="1800" dirty="0"/>
              <a:t> inside </a:t>
            </a:r>
            <a:r>
              <a:rPr lang="en-US" sz="1800" dirty="0" err="1">
                <a:latin typeface="Courier New" pitchFamily="49" charset="0"/>
              </a:rPr>
              <a:t>B.c</a:t>
            </a:r>
            <a:r>
              <a:rPr lang="en-US" sz="1800" dirty="0"/>
              <a:t>, before any calls to it</a:t>
            </a:r>
            <a:r>
              <a:rPr lang="en-US" sz="1800" dirty="0" smtClean="0"/>
              <a:t>… and make it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dirty="0" smtClean="0"/>
              <a:t>…</a:t>
            </a:r>
            <a:endParaRPr lang="en-US" sz="1800" dirty="0"/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2971800" y="3900488"/>
            <a:ext cx="594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… and we do NOT declare </a:t>
            </a:r>
            <a:r>
              <a:rPr lang="en-US" sz="1800">
                <a:latin typeface="Courier New" pitchFamily="49" charset="0"/>
              </a:rPr>
              <a:t>Helper()</a:t>
            </a:r>
            <a:r>
              <a:rPr lang="en-US" sz="1800"/>
              <a:t> in </a:t>
            </a:r>
            <a:r>
              <a:rPr lang="en-US" sz="1800">
                <a:latin typeface="Courier New" pitchFamily="49" charset="0"/>
              </a:rPr>
              <a:t>B.h</a:t>
            </a:r>
            <a:r>
              <a:rPr lang="en-US" sz="1800"/>
              <a:t>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09600" y="2514600"/>
            <a:ext cx="2362200" cy="533400"/>
            <a:chOff x="609600" y="2514600"/>
            <a:chExt cx="2362200" cy="533400"/>
          </a:xfrm>
        </p:grpSpPr>
        <p:sp>
          <p:nvSpPr>
            <p:cNvPr id="6156" name="Text Box 21"/>
            <p:cNvSpPr txBox="1">
              <a:spLocks noChangeArrowheads="1"/>
            </p:cNvSpPr>
            <p:nvPr/>
          </p:nvSpPr>
          <p:spPr bwMode="auto">
            <a:xfrm>
              <a:off x="609600" y="2514600"/>
              <a:ext cx="23622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 dirty="0" smtClean="0">
                  <a:solidFill>
                    <a:srgbClr val="008000"/>
                  </a:solidFill>
                  <a:latin typeface="Courier New" pitchFamily="49" charset="0"/>
                </a:rPr>
                <a:t>static void </a:t>
              </a:r>
              <a:r>
                <a:rPr lang="en-US" sz="1200" dirty="0">
                  <a:solidFill>
                    <a:srgbClr val="008000"/>
                  </a:solidFill>
                  <a:latin typeface="Courier New" pitchFamily="49" charset="0"/>
                </a:rPr>
                <a:t>Helper();</a:t>
              </a:r>
            </a:p>
          </p:txBody>
        </p:sp>
        <p:sp>
          <p:nvSpPr>
            <p:cNvPr id="6157" name="Line 27"/>
            <p:cNvSpPr>
              <a:spLocks noChangeShapeType="1"/>
            </p:cNvSpPr>
            <p:nvPr/>
          </p:nvSpPr>
          <p:spPr bwMode="auto">
            <a:xfrm flipH="1" flipV="1">
              <a:off x="2209800" y="2743200"/>
              <a:ext cx="762000" cy="30480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6" grpId="0"/>
      <p:bldP spid="594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The Multiple Inclusion Problem</a:t>
            </a:r>
          </a:p>
        </p:txBody>
      </p:sp>
      <p:grpSp>
        <p:nvGrpSpPr>
          <p:cNvPr id="7173" name="Group 3"/>
          <p:cNvGrpSpPr>
            <a:grpSpLocks/>
          </p:cNvGrpSpPr>
          <p:nvPr/>
        </p:nvGrpSpPr>
        <p:grpSpPr bwMode="auto">
          <a:xfrm>
            <a:off x="533400" y="1219200"/>
            <a:ext cx="1981200" cy="1219200"/>
            <a:chOff x="336" y="768"/>
            <a:chExt cx="1248" cy="768"/>
          </a:xfrm>
        </p:grpSpPr>
        <p:sp>
          <p:nvSpPr>
            <p:cNvPr id="7188" name="AutoShape 4"/>
            <p:cNvSpPr>
              <a:spLocks noChangeArrowheads="1"/>
            </p:cNvSpPr>
            <p:nvPr/>
          </p:nvSpPr>
          <p:spPr bwMode="auto">
            <a:xfrm>
              <a:off x="336" y="768"/>
              <a:ext cx="1248" cy="768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89" name="Text Box 5"/>
            <p:cNvSpPr txBox="1">
              <a:spLocks noChangeArrowheads="1"/>
            </p:cNvSpPr>
            <p:nvPr/>
          </p:nvSpPr>
          <p:spPr bwMode="auto">
            <a:xfrm>
              <a:off x="336" y="768"/>
              <a:ext cx="1191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>
                  <a:solidFill>
                    <a:srgbClr val="008000"/>
                  </a:solidFill>
                  <a:latin typeface="Courier New" pitchFamily="49" charset="0"/>
                </a:rPr>
                <a:t>// main.c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#</a:t>
              </a:r>
              <a:r>
                <a:rPr lang="en-US" sz="1200">
                  <a:solidFill>
                    <a:srgbClr val="0000FF"/>
                  </a:solidFill>
                  <a:latin typeface="Courier New" pitchFamily="49" charset="0"/>
                </a:rPr>
                <a:t>include</a:t>
              </a:r>
              <a:r>
                <a:rPr lang="en-US" sz="1200">
                  <a:latin typeface="Courier New" pitchFamily="49" charset="0"/>
                </a:rPr>
                <a:t> "A.h"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#</a:t>
              </a:r>
              <a:r>
                <a:rPr lang="en-US" sz="1200">
                  <a:solidFill>
                    <a:srgbClr val="0000FF"/>
                  </a:solidFill>
                  <a:latin typeface="Courier New" pitchFamily="49" charset="0"/>
                </a:rPr>
                <a:t>include</a:t>
              </a:r>
              <a:r>
                <a:rPr lang="en-US" sz="1200">
                  <a:latin typeface="Courier New" pitchFamily="49" charset="0"/>
                </a:rPr>
                <a:t> "B.h"</a:t>
              </a:r>
            </a:p>
          </p:txBody>
        </p:sp>
      </p:grp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It is possible to create some unfortunate situations: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819400" y="1219200"/>
            <a:ext cx="5943600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Here, the preprocessor will copy the text of </a:t>
            </a:r>
            <a:r>
              <a:rPr lang="en-US" sz="1800">
                <a:latin typeface="Courier New" pitchFamily="49" charset="0"/>
              </a:rPr>
              <a:t>B.h</a:t>
            </a:r>
            <a:r>
              <a:rPr lang="en-US" sz="1800"/>
              <a:t> into </a:t>
            </a:r>
            <a:r>
              <a:rPr lang="en-US" sz="1800">
                <a:latin typeface="Courier New" pitchFamily="49" charset="0"/>
              </a:rPr>
              <a:t>main.c</a:t>
            </a:r>
            <a:r>
              <a:rPr lang="en-US" sz="1800"/>
              <a:t> </a:t>
            </a:r>
            <a:r>
              <a:rPr lang="en-US" sz="1800" u="sng"/>
              <a:t>twice</a:t>
            </a:r>
            <a:r>
              <a:rPr lang="en-US" sz="1800"/>
              <a:t>, once due to the inclusion in </a:t>
            </a:r>
            <a:r>
              <a:rPr lang="en-US" sz="1800">
                <a:latin typeface="Courier New" pitchFamily="49" charset="0"/>
              </a:rPr>
              <a:t>A.h</a:t>
            </a:r>
            <a:r>
              <a:rPr lang="en-US" sz="1800"/>
              <a:t> and once due to the explicit inclusion in </a:t>
            </a:r>
            <a:r>
              <a:rPr lang="en-US" sz="1800">
                <a:latin typeface="Courier New" pitchFamily="49" charset="0"/>
              </a:rPr>
              <a:t>main.c</a:t>
            </a:r>
            <a:r>
              <a:rPr lang="en-US" sz="1800"/>
              <a:t>.</a:t>
            </a:r>
          </a:p>
          <a:p>
            <a:pPr algn="l">
              <a:spcBef>
                <a:spcPct val="50000"/>
              </a:spcBef>
            </a:pPr>
            <a:endParaRPr lang="en-US" sz="1800"/>
          </a:p>
          <a:p>
            <a:pPr algn="l">
              <a:spcBef>
                <a:spcPct val="50000"/>
              </a:spcBef>
            </a:pPr>
            <a:r>
              <a:rPr lang="en-US" sz="1800"/>
              <a:t>This scenario is difficult to avoid in large projects involving many individuals or teams.</a:t>
            </a:r>
          </a:p>
          <a:p>
            <a:pPr algn="l">
              <a:spcBef>
                <a:spcPct val="50000"/>
              </a:spcBef>
            </a:pPr>
            <a:endParaRPr lang="en-US" sz="1800"/>
          </a:p>
          <a:p>
            <a:pPr algn="l">
              <a:spcBef>
                <a:spcPct val="50000"/>
              </a:spcBef>
            </a:pPr>
            <a:r>
              <a:rPr lang="en-US" sz="1800"/>
              <a:t>However, there is a simple fix using preprocessor directives:</a:t>
            </a:r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533400" y="2667000"/>
            <a:ext cx="1981200" cy="1219200"/>
            <a:chOff x="336" y="1680"/>
            <a:chExt cx="1248" cy="768"/>
          </a:xfrm>
        </p:grpSpPr>
        <p:sp>
          <p:nvSpPr>
            <p:cNvPr id="7186" name="AutoShape 9"/>
            <p:cNvSpPr>
              <a:spLocks noChangeArrowheads="1"/>
            </p:cNvSpPr>
            <p:nvPr/>
          </p:nvSpPr>
          <p:spPr bwMode="auto">
            <a:xfrm>
              <a:off x="336" y="1680"/>
              <a:ext cx="1248" cy="768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87" name="Text Box 10"/>
            <p:cNvSpPr txBox="1">
              <a:spLocks noChangeArrowheads="1"/>
            </p:cNvSpPr>
            <p:nvPr/>
          </p:nvSpPr>
          <p:spPr bwMode="auto">
            <a:xfrm>
              <a:off x="336" y="1680"/>
              <a:ext cx="1191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>
                  <a:solidFill>
                    <a:srgbClr val="008000"/>
                  </a:solidFill>
                  <a:latin typeface="Courier New" pitchFamily="49" charset="0"/>
                </a:rPr>
                <a:t>// A.h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#</a:t>
              </a:r>
              <a:r>
                <a:rPr lang="en-US" sz="1200">
                  <a:solidFill>
                    <a:srgbClr val="0000FF"/>
                  </a:solidFill>
                  <a:latin typeface="Courier New" pitchFamily="49" charset="0"/>
                </a:rPr>
                <a:t>include</a:t>
              </a:r>
              <a:r>
                <a:rPr lang="en-US" sz="1200">
                  <a:latin typeface="Courier New" pitchFamily="49" charset="0"/>
                </a:rPr>
                <a:t> "B.h"</a:t>
              </a:r>
            </a:p>
          </p:txBody>
        </p:sp>
      </p:grpSp>
      <p:grpSp>
        <p:nvGrpSpPr>
          <p:cNvPr id="7177" name="Group 11"/>
          <p:cNvGrpSpPr>
            <a:grpSpLocks/>
          </p:cNvGrpSpPr>
          <p:nvPr/>
        </p:nvGrpSpPr>
        <p:grpSpPr bwMode="auto">
          <a:xfrm>
            <a:off x="533400" y="4114800"/>
            <a:ext cx="1981200" cy="1219200"/>
            <a:chOff x="336" y="2592"/>
            <a:chExt cx="1248" cy="768"/>
          </a:xfrm>
        </p:grpSpPr>
        <p:sp>
          <p:nvSpPr>
            <p:cNvPr id="7184" name="AutoShape 12"/>
            <p:cNvSpPr>
              <a:spLocks noChangeArrowheads="1"/>
            </p:cNvSpPr>
            <p:nvPr/>
          </p:nvSpPr>
          <p:spPr bwMode="auto">
            <a:xfrm>
              <a:off x="336" y="2592"/>
              <a:ext cx="1248" cy="768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85" name="Text Box 13"/>
            <p:cNvSpPr txBox="1">
              <a:spLocks noChangeArrowheads="1"/>
            </p:cNvSpPr>
            <p:nvPr/>
          </p:nvSpPr>
          <p:spPr bwMode="auto">
            <a:xfrm>
              <a:off x="336" y="2592"/>
              <a:ext cx="1191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>
                  <a:solidFill>
                    <a:srgbClr val="008000"/>
                  </a:solidFill>
                  <a:latin typeface="Courier New" pitchFamily="49" charset="0"/>
                </a:rPr>
                <a:t>// B.h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  <a:latin typeface="Courier New" pitchFamily="49" charset="0"/>
                </a:rPr>
                <a:t>void</a:t>
              </a:r>
              <a:r>
                <a:rPr lang="en-US" sz="1200">
                  <a:latin typeface="Courier New" pitchFamily="49" charset="0"/>
                </a:rPr>
                <a:t> foo();</a:t>
              </a:r>
            </a:p>
          </p:txBody>
        </p:sp>
      </p:grpSp>
      <p:grpSp>
        <p:nvGrpSpPr>
          <p:cNvPr id="7178" name="Group 14"/>
          <p:cNvGrpSpPr>
            <a:grpSpLocks/>
          </p:cNvGrpSpPr>
          <p:nvPr/>
        </p:nvGrpSpPr>
        <p:grpSpPr bwMode="auto">
          <a:xfrm>
            <a:off x="6019800" y="4267200"/>
            <a:ext cx="1981200" cy="1905000"/>
            <a:chOff x="3792" y="2688"/>
            <a:chExt cx="1248" cy="1200"/>
          </a:xfrm>
        </p:grpSpPr>
        <p:sp>
          <p:nvSpPr>
            <p:cNvPr id="7182" name="AutoShape 15"/>
            <p:cNvSpPr>
              <a:spLocks noChangeArrowheads="1"/>
            </p:cNvSpPr>
            <p:nvPr/>
          </p:nvSpPr>
          <p:spPr bwMode="auto">
            <a:xfrm>
              <a:off x="3792" y="2688"/>
              <a:ext cx="1248" cy="1200"/>
            </a:xfrm>
            <a:prstGeom prst="flowChartDocumen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83" name="Text Box 16"/>
            <p:cNvSpPr txBox="1">
              <a:spLocks noChangeArrowheads="1"/>
            </p:cNvSpPr>
            <p:nvPr/>
          </p:nvSpPr>
          <p:spPr bwMode="auto">
            <a:xfrm>
              <a:off x="3792" y="2688"/>
              <a:ext cx="1191" cy="1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200">
                  <a:solidFill>
                    <a:srgbClr val="008000"/>
                  </a:solidFill>
                  <a:latin typeface="Courier New" pitchFamily="49" charset="0"/>
                </a:rPr>
                <a:t>// B.h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#</a:t>
              </a:r>
              <a:r>
                <a:rPr lang="en-US" sz="1200">
                  <a:solidFill>
                    <a:srgbClr val="0000FF"/>
                  </a:solidFill>
                  <a:latin typeface="Courier New" pitchFamily="49" charset="0"/>
                </a:rPr>
                <a:t>ifndef</a:t>
              </a:r>
              <a:r>
                <a:rPr lang="en-US" sz="1200">
                  <a:latin typeface="Courier New" pitchFamily="49" charset="0"/>
                </a:rPr>
                <a:t> B_H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#</a:t>
              </a:r>
              <a:r>
                <a:rPr lang="en-US" sz="1200">
                  <a:solidFill>
                    <a:srgbClr val="0000FF"/>
                  </a:solidFill>
                  <a:latin typeface="Courier New" pitchFamily="49" charset="0"/>
                </a:rPr>
                <a:t>define</a:t>
              </a:r>
              <a:r>
                <a:rPr lang="en-US" sz="1200">
                  <a:latin typeface="Courier New" pitchFamily="49" charset="0"/>
                </a:rPr>
                <a:t> B_H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  <a:latin typeface="Courier New" pitchFamily="49" charset="0"/>
                </a:rPr>
                <a:t>void</a:t>
              </a:r>
              <a:r>
                <a:rPr lang="en-US" sz="1200">
                  <a:latin typeface="Courier New" pitchFamily="49" charset="0"/>
                </a:rPr>
                <a:t> foo();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. . .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#</a:t>
              </a:r>
              <a:r>
                <a:rPr lang="en-US" sz="1200">
                  <a:solidFill>
                    <a:srgbClr val="0000FF"/>
                  </a:solidFill>
                  <a:latin typeface="Courier New" pitchFamily="49" charset="0"/>
                </a:rPr>
                <a:t>endif</a:t>
              </a:r>
            </a:p>
          </p:txBody>
        </p:sp>
      </p:grpSp>
      <p:sp>
        <p:nvSpPr>
          <p:cNvPr id="38930" name="Freeform 18"/>
          <p:cNvSpPr>
            <a:spLocks/>
          </p:cNvSpPr>
          <p:nvPr/>
        </p:nvSpPr>
        <p:spPr bwMode="auto">
          <a:xfrm>
            <a:off x="4470400" y="3962400"/>
            <a:ext cx="1397000" cy="1752600"/>
          </a:xfrm>
          <a:custGeom>
            <a:avLst/>
            <a:gdLst>
              <a:gd name="T0" fmla="*/ 2147483647 w 880"/>
              <a:gd name="T1" fmla="*/ 0 h 1104"/>
              <a:gd name="T2" fmla="*/ 2147483647 w 880"/>
              <a:gd name="T3" fmla="*/ 2147483647 h 1104"/>
              <a:gd name="T4" fmla="*/ 2147483647 w 880"/>
              <a:gd name="T5" fmla="*/ 2147483647 h 1104"/>
              <a:gd name="T6" fmla="*/ 2147483647 w 880"/>
              <a:gd name="T7" fmla="*/ 2147483647 h 110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0" h="1104">
                <a:moveTo>
                  <a:pt x="592" y="0"/>
                </a:moveTo>
                <a:cubicBezTo>
                  <a:pt x="440" y="120"/>
                  <a:pt x="288" y="240"/>
                  <a:pt x="208" y="384"/>
                </a:cubicBezTo>
                <a:cubicBezTo>
                  <a:pt x="128" y="528"/>
                  <a:pt x="0" y="744"/>
                  <a:pt x="112" y="864"/>
                </a:cubicBezTo>
                <a:cubicBezTo>
                  <a:pt x="224" y="984"/>
                  <a:pt x="552" y="1044"/>
                  <a:pt x="880" y="1104"/>
                </a:cubicBezTo>
              </a:path>
            </a:pathLst>
          </a:custGeom>
          <a:noFill/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Freeform 19"/>
          <p:cNvSpPr>
            <a:spLocks/>
          </p:cNvSpPr>
          <p:nvPr/>
        </p:nvSpPr>
        <p:spPr bwMode="auto">
          <a:xfrm>
            <a:off x="5321300" y="3962400"/>
            <a:ext cx="622300" cy="685800"/>
          </a:xfrm>
          <a:custGeom>
            <a:avLst/>
            <a:gdLst>
              <a:gd name="T0" fmla="*/ 2147483647 w 392"/>
              <a:gd name="T1" fmla="*/ 0 h 432"/>
              <a:gd name="T2" fmla="*/ 2147483647 w 392"/>
              <a:gd name="T3" fmla="*/ 2147483647 h 432"/>
              <a:gd name="T4" fmla="*/ 2147483647 w 392"/>
              <a:gd name="T5" fmla="*/ 2147483647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2" h="432">
                <a:moveTo>
                  <a:pt x="56" y="0"/>
                </a:moveTo>
                <a:cubicBezTo>
                  <a:pt x="28" y="60"/>
                  <a:pt x="0" y="120"/>
                  <a:pt x="56" y="192"/>
                </a:cubicBezTo>
                <a:cubicBezTo>
                  <a:pt x="112" y="264"/>
                  <a:pt x="252" y="348"/>
                  <a:pt x="392" y="432"/>
                </a:cubicBezTo>
              </a:path>
            </a:pathLst>
          </a:custGeom>
          <a:noFill/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Freeform 20"/>
          <p:cNvSpPr>
            <a:spLocks/>
          </p:cNvSpPr>
          <p:nvPr/>
        </p:nvSpPr>
        <p:spPr bwMode="auto">
          <a:xfrm>
            <a:off x="4940300" y="3962400"/>
            <a:ext cx="1003300" cy="914400"/>
          </a:xfrm>
          <a:custGeom>
            <a:avLst/>
            <a:gdLst>
              <a:gd name="T0" fmla="*/ 2147483647 w 632"/>
              <a:gd name="T1" fmla="*/ 0 h 576"/>
              <a:gd name="T2" fmla="*/ 2147483647 w 632"/>
              <a:gd name="T3" fmla="*/ 2147483647 h 576"/>
              <a:gd name="T4" fmla="*/ 2147483647 w 632"/>
              <a:gd name="T5" fmla="*/ 2147483647 h 5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32" h="576">
                <a:moveTo>
                  <a:pt x="296" y="0"/>
                </a:moveTo>
                <a:cubicBezTo>
                  <a:pt x="148" y="120"/>
                  <a:pt x="0" y="240"/>
                  <a:pt x="56" y="336"/>
                </a:cubicBezTo>
                <a:cubicBezTo>
                  <a:pt x="112" y="432"/>
                  <a:pt x="372" y="504"/>
                  <a:pt x="632" y="576"/>
                </a:cubicBezTo>
              </a:path>
            </a:pathLst>
          </a:custGeom>
          <a:noFill/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 animBg="1"/>
      <p:bldP spid="38931" grpId="0" animBg="1"/>
      <p:bldP spid="38932" grpId="0" animBg="1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E0"/>
        </a:solidFill>
        <a:ln w="38100" cap="flat" cmpd="sng" algn="ctr">
          <a:solidFill>
            <a:srgbClr val="FFFFE0"/>
          </a:solidFill>
          <a:prstDash val="solid"/>
          <a:round/>
          <a:headEnd type="none" w="med" len="med"/>
          <a:tailEnd type="stealth" w="lg" len="lg"/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80"/>
          </a:solidFill>
          <a:prstDash val="solid"/>
          <a:round/>
          <a:headEnd type="none" w="med" len="med"/>
          <a:tailEnd type="stealth" w="lg" len="lg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18368</TotalTime>
  <Words>2141</Words>
  <Application>Microsoft Office PowerPoint</Application>
  <PresentationFormat>Overhead</PresentationFormat>
  <Paragraphs>431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Narrow</vt:lpstr>
      <vt:lpstr>Calibri</vt:lpstr>
      <vt:lpstr>Courier</vt:lpstr>
      <vt:lpstr>Courier New</vt:lpstr>
      <vt:lpstr>Helvetica</vt:lpstr>
      <vt:lpstr>Monotype Sorts</vt:lpstr>
      <vt:lpstr>Times New Roman</vt:lpstr>
      <vt:lpstr>Professional</vt:lpstr>
      <vt:lpstr>Program Translation</vt:lpstr>
      <vt:lpstr>C Source to Assembly Code</vt:lpstr>
      <vt:lpstr>Assembly Code to Object Code</vt:lpstr>
      <vt:lpstr>Object Code to Executable</vt:lpstr>
      <vt:lpstr>The Preprocessor</vt:lpstr>
      <vt:lpstr>Typical C Program Organization</vt:lpstr>
      <vt:lpstr>Using Inclusion</vt:lpstr>
      <vt:lpstr>Controlling Access</vt:lpstr>
      <vt:lpstr>The Multiple Inclusion Problem</vt:lpstr>
      <vt:lpstr>Example:  Fibonacci</vt:lpstr>
      <vt:lpstr>Compilation</vt:lpstr>
      <vt:lpstr>Compilation</vt:lpstr>
      <vt:lpstr>Linking</vt:lpstr>
      <vt:lpstr>Linking</vt:lpstr>
      <vt:lpstr>Compilation Errors</vt:lpstr>
      <vt:lpstr>Linker Errors</vt:lpstr>
      <vt:lpstr>Linker Errors</vt:lpstr>
      <vt:lpstr>Caesar Cypher Redux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142</cp:revision>
  <cp:lastPrinted>2011-09-28T16:40:19Z</cp:lastPrinted>
  <dcterms:created xsi:type="dcterms:W3CDTF">1998-08-05T19:51:03Z</dcterms:created>
  <dcterms:modified xsi:type="dcterms:W3CDTF">2017-09-25T15:12:53Z</dcterms:modified>
</cp:coreProperties>
</file>