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18"/>
  </p:notesMasterIdLst>
  <p:handoutMasterIdLst>
    <p:handoutMasterId r:id="rId19"/>
  </p:handoutMasterIdLst>
  <p:sldIdLst>
    <p:sldId id="266" r:id="rId2"/>
    <p:sldId id="258" r:id="rId3"/>
    <p:sldId id="259" r:id="rId4"/>
    <p:sldId id="260" r:id="rId5"/>
    <p:sldId id="261" r:id="rId6"/>
    <p:sldId id="264" r:id="rId7"/>
    <p:sldId id="272" r:id="rId8"/>
    <p:sldId id="262" r:id="rId9"/>
    <p:sldId id="263" r:id="rId10"/>
    <p:sldId id="265" r:id="rId11"/>
    <p:sldId id="267" r:id="rId12"/>
    <p:sldId id="268" r:id="rId13"/>
    <p:sldId id="269" r:id="rId14"/>
    <p:sldId id="270" r:id="rId15"/>
    <p:sldId id="271" r:id="rId16"/>
    <p:sldId id="273" r:id="rId17"/>
  </p:sldIdLst>
  <p:sldSz cx="9144000" cy="6858000" type="overhead"/>
  <p:notesSz cx="7300913" cy="95869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29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EAD"/>
    <a:srgbClr val="FFFFDE"/>
    <a:srgbClr val="FF6600"/>
    <a:srgbClr val="660000"/>
    <a:srgbClr val="FFFF66"/>
    <a:srgbClr val="FF3300"/>
    <a:srgbClr val="990033"/>
    <a:srgbClr val="800000"/>
    <a:srgbClr val="990000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5310" autoAdjust="0"/>
    <p:restoredTop sz="86458" autoAdjust="0"/>
  </p:normalViewPr>
  <p:slideViewPr>
    <p:cSldViewPr>
      <p:cViewPr varScale="1">
        <p:scale>
          <a:sx n="96" d="100"/>
          <a:sy n="96" d="100"/>
        </p:scale>
        <p:origin x="33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038" y="2034"/>
      </p:cViewPr>
      <p:guideLst>
        <p:guide orient="horz" pos="3019"/>
        <p:guide pos="229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90875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r>
              <a:rPr lang="en-US"/>
              <a:t>CS 2606 Data Structure and OO </a:t>
            </a:r>
            <a:r>
              <a:rPr lang="en-US" err="1"/>
              <a:t>Devel</a:t>
            </a:r>
            <a:r>
              <a:rPr lang="en-US"/>
              <a:t> II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19563" y="0"/>
            <a:ext cx="3192462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5900"/>
            <a:ext cx="3190875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r>
              <a:rPr lang="en-US"/>
              <a:t>©William D </a:t>
            </a:r>
            <a:r>
              <a:rPr lang="en-US" err="1"/>
              <a:t>McQuain</a:t>
            </a:r>
            <a:r>
              <a:rPr lang="en-US"/>
              <a:t>, 2001-2008</a:t>
            </a:r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19563" y="9105900"/>
            <a:ext cx="3192462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4B35EE47-19E6-4F3F-A4E7-36E9AB7C93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8452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97" tIns="48248" rIns="96497" bIns="48248" numCol="1" anchor="t" anchorCtr="0" compatLnSpc="1">
            <a:prstTxWarp prst="textNoShape">
              <a:avLst/>
            </a:prstTxWarp>
          </a:bodyPr>
          <a:lstStyle>
            <a:lvl1pPr defTabSz="965200"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97" tIns="48248" rIns="96497" bIns="48248" numCol="1" anchor="t" anchorCtr="0" compatLnSpc="1">
            <a:prstTxWarp prst="textNoShape">
              <a:avLst/>
            </a:prstTxWarp>
          </a:bodyPr>
          <a:lstStyle>
            <a:lvl1pPr algn="r" defTabSz="965200"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408363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00013" y="733425"/>
            <a:ext cx="4252912" cy="817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97" tIns="48248" rIns="96497" bIns="482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7488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97" tIns="48248" rIns="96497" bIns="48248" numCol="1" anchor="b" anchorCtr="0" compatLnSpc="1">
            <a:prstTxWarp prst="textNoShape">
              <a:avLst/>
            </a:prstTxWarp>
          </a:bodyPr>
          <a:lstStyle>
            <a:lvl1pPr defTabSz="965200"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7488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97" tIns="48248" rIns="96497" bIns="48248" numCol="1" anchor="b" anchorCtr="0" compatLnSpc="1">
            <a:prstTxWarp prst="textNoShape">
              <a:avLst/>
            </a:prstTxWarp>
          </a:bodyPr>
          <a:lstStyle>
            <a:lvl1pPr algn="r" defTabSz="965200">
              <a:defRPr sz="1000"/>
            </a:lvl1pPr>
          </a:lstStyle>
          <a:p>
            <a:pPr>
              <a:defRPr/>
            </a:pPr>
            <a:fld id="{A234D5E1-9860-4118-9F20-CD679F09EBA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85846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983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09679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54"/>
          <p:cNvGrpSpPr>
            <a:grpSpLocks/>
          </p:cNvGrpSpPr>
          <p:nvPr/>
        </p:nvGrpSpPr>
        <p:grpSpPr bwMode="auto">
          <a:xfrm>
            <a:off x="381000" y="609600"/>
            <a:ext cx="8610600" cy="5867400"/>
            <a:chOff x="240" y="384"/>
            <a:chExt cx="5424" cy="3696"/>
          </a:xfrm>
        </p:grpSpPr>
        <p:sp>
          <p:nvSpPr>
            <p:cNvPr id="1042" name="Rectangle 4"/>
            <p:cNvSpPr>
              <a:spLocks noChangeArrowheads="1"/>
            </p:cNvSpPr>
            <p:nvPr/>
          </p:nvSpPr>
          <p:spPr bwMode="auto">
            <a:xfrm>
              <a:off x="245" y="386"/>
              <a:ext cx="5412" cy="3694"/>
            </a:xfrm>
            <a:prstGeom prst="rect">
              <a:avLst/>
            </a:pr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3" name="Freeform 5"/>
            <p:cNvSpPr>
              <a:spLocks/>
            </p:cNvSpPr>
            <p:nvPr/>
          </p:nvSpPr>
          <p:spPr bwMode="auto">
            <a:xfrm>
              <a:off x="240" y="384"/>
              <a:ext cx="5412" cy="3695"/>
            </a:xfrm>
            <a:custGeom>
              <a:avLst/>
              <a:gdLst>
                <a:gd name="T0" fmla="*/ 6186 w 5269"/>
                <a:gd name="T1" fmla="*/ 0 h 2977"/>
                <a:gd name="T2" fmla="*/ 0 w 5269"/>
                <a:gd name="T3" fmla="*/ 0 h 2977"/>
                <a:gd name="T4" fmla="*/ 0 w 5269"/>
                <a:gd name="T5" fmla="*/ 10883 h 297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269" h="2977">
                  <a:moveTo>
                    <a:pt x="5268" y="0"/>
                  </a:moveTo>
                  <a:lnTo>
                    <a:pt x="0" y="0"/>
                  </a:lnTo>
                  <a:lnTo>
                    <a:pt x="0" y="2976"/>
                  </a:lnTo>
                </a:path>
              </a:pathLst>
            </a:custGeom>
            <a:noFill/>
            <a:ln w="12700" cap="rnd" cmpd="sng">
              <a:solidFill>
                <a:srgbClr val="B2B2B2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4" name="Freeform 6"/>
            <p:cNvSpPr>
              <a:spLocks/>
            </p:cNvSpPr>
            <p:nvPr/>
          </p:nvSpPr>
          <p:spPr bwMode="auto">
            <a:xfrm>
              <a:off x="252" y="384"/>
              <a:ext cx="5412" cy="3695"/>
            </a:xfrm>
            <a:custGeom>
              <a:avLst/>
              <a:gdLst>
                <a:gd name="T0" fmla="*/ 6186 w 5269"/>
                <a:gd name="T1" fmla="*/ 0 h 2977"/>
                <a:gd name="T2" fmla="*/ 6186 w 5269"/>
                <a:gd name="T3" fmla="*/ 10883 h 2977"/>
                <a:gd name="T4" fmla="*/ 0 w 5269"/>
                <a:gd name="T5" fmla="*/ 10883 h 297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269" h="2977">
                  <a:moveTo>
                    <a:pt x="5268" y="0"/>
                  </a:moveTo>
                  <a:lnTo>
                    <a:pt x="5268" y="2976"/>
                  </a:lnTo>
                  <a:lnTo>
                    <a:pt x="0" y="2976"/>
                  </a:lnTo>
                </a:path>
              </a:pathLst>
            </a:custGeom>
            <a:noFill/>
            <a:ln w="1270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7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71450"/>
            <a:ext cx="57912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685800"/>
            <a:ext cx="84582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0"/>
            <a:r>
              <a:rPr lang="en-US" altLang="en-US" smtClean="0"/>
              <a:t>Second Level</a:t>
            </a:r>
          </a:p>
          <a:p>
            <a:pPr lvl="0"/>
            <a:r>
              <a:rPr lang="en-US" altLang="en-US" smtClean="0"/>
              <a:t>Third Level</a:t>
            </a:r>
          </a:p>
          <a:p>
            <a:pPr lvl="0"/>
            <a:r>
              <a:rPr lang="en-US" altLang="en-US" smtClean="0"/>
              <a:t>Fourth Level</a:t>
            </a:r>
          </a:p>
          <a:p>
            <a:pPr lvl="0"/>
            <a:r>
              <a:rPr lang="en-US" altLang="en-US" smtClean="0"/>
              <a:t>Fifth Level</a:t>
            </a:r>
          </a:p>
        </p:txBody>
      </p:sp>
      <p:grpSp>
        <p:nvGrpSpPr>
          <p:cNvPr id="1029" name="Group 55"/>
          <p:cNvGrpSpPr>
            <a:grpSpLocks/>
          </p:cNvGrpSpPr>
          <p:nvPr/>
        </p:nvGrpSpPr>
        <p:grpSpPr bwMode="auto">
          <a:xfrm>
            <a:off x="39688" y="161925"/>
            <a:ext cx="276225" cy="319088"/>
            <a:chOff x="25" y="102"/>
            <a:chExt cx="173" cy="201"/>
          </a:xfrm>
          <a:solidFill>
            <a:srgbClr val="FF6600"/>
          </a:solidFill>
        </p:grpSpPr>
        <p:sp>
          <p:nvSpPr>
            <p:cNvPr id="1039" name="Rectangle 25"/>
            <p:cNvSpPr>
              <a:spLocks noChangeArrowheads="1"/>
            </p:cNvSpPr>
            <p:nvPr/>
          </p:nvSpPr>
          <p:spPr bwMode="auto">
            <a:xfrm>
              <a:off x="25" y="102"/>
              <a:ext cx="172" cy="20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0" name="Freeform 26"/>
            <p:cNvSpPr>
              <a:spLocks/>
            </p:cNvSpPr>
            <p:nvPr/>
          </p:nvSpPr>
          <p:spPr bwMode="auto">
            <a:xfrm>
              <a:off x="25" y="102"/>
              <a:ext cx="173" cy="201"/>
            </a:xfrm>
            <a:custGeom>
              <a:avLst/>
              <a:gdLst>
                <a:gd name="T0" fmla="*/ 99 w 193"/>
                <a:gd name="T1" fmla="*/ 0 h 721"/>
                <a:gd name="T2" fmla="*/ 0 w 193"/>
                <a:gd name="T3" fmla="*/ 0 h 721"/>
                <a:gd name="T4" fmla="*/ 0 w 193"/>
                <a:gd name="T5" fmla="*/ 0 h 7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3" h="721">
                  <a:moveTo>
                    <a:pt x="192" y="0"/>
                  </a:moveTo>
                  <a:lnTo>
                    <a:pt x="0" y="0"/>
                  </a:lnTo>
                  <a:lnTo>
                    <a:pt x="0" y="72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1" name="Freeform 27"/>
            <p:cNvSpPr>
              <a:spLocks/>
            </p:cNvSpPr>
            <p:nvPr/>
          </p:nvSpPr>
          <p:spPr bwMode="auto">
            <a:xfrm>
              <a:off x="25" y="102"/>
              <a:ext cx="173" cy="201"/>
            </a:xfrm>
            <a:custGeom>
              <a:avLst/>
              <a:gdLst>
                <a:gd name="T0" fmla="*/ 99 w 193"/>
                <a:gd name="T1" fmla="*/ 0 h 721"/>
                <a:gd name="T2" fmla="*/ 99 w 193"/>
                <a:gd name="T3" fmla="*/ 0 h 721"/>
                <a:gd name="T4" fmla="*/ 0 w 193"/>
                <a:gd name="T5" fmla="*/ 0 h 7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3" h="721">
                  <a:moveTo>
                    <a:pt x="192" y="0"/>
                  </a:moveTo>
                  <a:lnTo>
                    <a:pt x="192" y="720"/>
                  </a:lnTo>
                  <a:lnTo>
                    <a:pt x="0" y="72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30" name="Group 56"/>
          <p:cNvGrpSpPr>
            <a:grpSpLocks/>
          </p:cNvGrpSpPr>
          <p:nvPr/>
        </p:nvGrpSpPr>
        <p:grpSpPr bwMode="auto">
          <a:xfrm>
            <a:off x="122238" y="600075"/>
            <a:ext cx="106362" cy="5876925"/>
            <a:chOff x="77" y="378"/>
            <a:chExt cx="67" cy="3702"/>
          </a:xfrm>
          <a:solidFill>
            <a:srgbClr val="660000"/>
          </a:solidFill>
        </p:grpSpPr>
        <p:sp>
          <p:nvSpPr>
            <p:cNvPr id="1036" name="Rectangle 41"/>
            <p:cNvSpPr>
              <a:spLocks noChangeArrowheads="1"/>
            </p:cNvSpPr>
            <p:nvPr/>
          </p:nvSpPr>
          <p:spPr bwMode="auto">
            <a:xfrm flipH="1" flipV="1">
              <a:off x="77" y="383"/>
              <a:ext cx="67" cy="369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7" name="Freeform 42"/>
            <p:cNvSpPr>
              <a:spLocks/>
            </p:cNvSpPr>
            <p:nvPr/>
          </p:nvSpPr>
          <p:spPr bwMode="auto">
            <a:xfrm flipH="1" flipV="1">
              <a:off x="77" y="378"/>
              <a:ext cx="67" cy="3702"/>
            </a:xfrm>
            <a:custGeom>
              <a:avLst/>
              <a:gdLst>
                <a:gd name="T0" fmla="*/ 0 w 193"/>
                <a:gd name="T1" fmla="*/ 0 h 721"/>
                <a:gd name="T2" fmla="*/ 0 w 193"/>
                <a:gd name="T3" fmla="*/ 0 h 721"/>
                <a:gd name="T4" fmla="*/ 0 w 193"/>
                <a:gd name="T5" fmla="*/ 13193117 h 7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3" h="721">
                  <a:moveTo>
                    <a:pt x="192" y="0"/>
                  </a:moveTo>
                  <a:lnTo>
                    <a:pt x="0" y="0"/>
                  </a:lnTo>
                  <a:lnTo>
                    <a:pt x="0" y="72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8" name="Freeform 43"/>
            <p:cNvSpPr>
              <a:spLocks/>
            </p:cNvSpPr>
            <p:nvPr/>
          </p:nvSpPr>
          <p:spPr bwMode="auto">
            <a:xfrm flipH="1" flipV="1">
              <a:off x="77" y="378"/>
              <a:ext cx="67" cy="3702"/>
            </a:xfrm>
            <a:custGeom>
              <a:avLst/>
              <a:gdLst>
                <a:gd name="T0" fmla="*/ 0 w 193"/>
                <a:gd name="T1" fmla="*/ 0 h 721"/>
                <a:gd name="T2" fmla="*/ 0 w 193"/>
                <a:gd name="T3" fmla="*/ 13193117 h 721"/>
                <a:gd name="T4" fmla="*/ 0 w 193"/>
                <a:gd name="T5" fmla="*/ 13193117 h 7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3" h="721">
                  <a:moveTo>
                    <a:pt x="192" y="0"/>
                  </a:moveTo>
                  <a:lnTo>
                    <a:pt x="192" y="720"/>
                  </a:lnTo>
                  <a:lnTo>
                    <a:pt x="0" y="72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31" name="Rectangle 48"/>
          <p:cNvSpPr>
            <a:spLocks noChangeArrowheads="1"/>
          </p:cNvSpPr>
          <p:nvPr/>
        </p:nvSpPr>
        <p:spPr bwMode="auto">
          <a:xfrm>
            <a:off x="7131050" y="166688"/>
            <a:ext cx="1327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7" rIns="92075" bIns="46037">
            <a:spAutoFit/>
          </a:bodyPr>
          <a:lstStyle/>
          <a:p>
            <a:r>
              <a:rPr lang="en-US" altLang="en-US" sz="1800">
                <a:latin typeface="Arial" charset="0"/>
                <a:cs typeface="Arial" charset="0"/>
              </a:rPr>
              <a:t>Intro to gcc</a:t>
            </a:r>
            <a:endParaRPr lang="en-US" altLang="en-US" sz="1800" b="1">
              <a:latin typeface="Arial" charset="0"/>
              <a:cs typeface="Arial" charset="0"/>
            </a:endParaRPr>
          </a:p>
        </p:txBody>
      </p:sp>
      <p:sp>
        <p:nvSpPr>
          <p:cNvPr id="1032" name="Rectangle 50"/>
          <p:cNvSpPr>
            <a:spLocks noChangeArrowheads="1"/>
          </p:cNvSpPr>
          <p:nvPr/>
        </p:nvSpPr>
        <p:spPr bwMode="auto">
          <a:xfrm>
            <a:off x="3201988" y="6497638"/>
            <a:ext cx="2665412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>
            <a:spAutoFit/>
          </a:bodyPr>
          <a:lstStyle/>
          <a:p>
            <a:pPr algn="ctr"/>
            <a:r>
              <a:rPr lang="en-US" altLang="en-US" sz="1600" b="1">
                <a:solidFill>
                  <a:srgbClr val="660000"/>
                </a:solidFill>
                <a:latin typeface="Arial" charset="0"/>
              </a:rPr>
              <a:t> Computer Organization I</a:t>
            </a:r>
          </a:p>
        </p:txBody>
      </p:sp>
      <p:sp>
        <p:nvSpPr>
          <p:cNvPr id="1033" name="Text Box 59"/>
          <p:cNvSpPr txBox="1">
            <a:spLocks noChangeArrowheads="1"/>
          </p:cNvSpPr>
          <p:nvPr userDrawn="1"/>
        </p:nvSpPr>
        <p:spPr bwMode="auto">
          <a:xfrm>
            <a:off x="8305800" y="152400"/>
            <a:ext cx="609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fld id="{8A0BF42C-39B7-4B54-9278-D8181262A77F}" type="slidenum">
              <a:rPr lang="en-US" sz="1800" smtClean="0">
                <a:latin typeface="Arial" charset="0"/>
              </a:rPr>
              <a:pPr algn="ctr">
                <a:spcBef>
                  <a:spcPct val="50000"/>
                </a:spcBef>
                <a:defRPr/>
              </a:pPr>
              <a:t>‹#›</a:t>
            </a:fld>
            <a:endParaRPr lang="en-US" sz="1800" dirty="0" smtClean="0">
              <a:latin typeface="Arial" charset="0"/>
            </a:endParaRPr>
          </a:p>
        </p:txBody>
      </p:sp>
      <p:sp>
        <p:nvSpPr>
          <p:cNvPr id="1034" name="Text Box 21"/>
          <p:cNvSpPr txBox="1">
            <a:spLocks noChangeArrowheads="1"/>
          </p:cNvSpPr>
          <p:nvPr userDrawn="1"/>
        </p:nvSpPr>
        <p:spPr bwMode="auto">
          <a:xfrm>
            <a:off x="304800" y="6521450"/>
            <a:ext cx="1371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1400" b="1" dirty="0" smtClean="0">
                <a:solidFill>
                  <a:srgbClr val="660000"/>
                </a:solidFill>
                <a:latin typeface="Arial" charset="0"/>
              </a:rPr>
              <a:t>CS</a:t>
            </a:r>
            <a:r>
              <a:rPr lang="en-US" sz="1400" b="1" dirty="0" smtClean="0">
                <a:solidFill>
                  <a:srgbClr val="FF6600"/>
                </a:solidFill>
                <a:latin typeface="Arial" charset="0"/>
              </a:rPr>
              <a:t>@</a:t>
            </a:r>
            <a:r>
              <a:rPr lang="en-US" sz="1400" b="1" dirty="0" smtClean="0">
                <a:solidFill>
                  <a:srgbClr val="660000"/>
                </a:solidFill>
                <a:latin typeface="Arial" charset="0"/>
              </a:rPr>
              <a:t>VT</a:t>
            </a:r>
          </a:p>
        </p:txBody>
      </p:sp>
      <p:sp>
        <p:nvSpPr>
          <p:cNvPr id="1035" name="Text Box 22"/>
          <p:cNvSpPr txBox="1">
            <a:spLocks noChangeArrowheads="1"/>
          </p:cNvSpPr>
          <p:nvPr userDrawn="1"/>
        </p:nvSpPr>
        <p:spPr bwMode="auto">
          <a:xfrm>
            <a:off x="6629400" y="6553200"/>
            <a:ext cx="24384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en-US" sz="1200" b="1" dirty="0" smtClean="0">
                <a:solidFill>
                  <a:srgbClr val="660000"/>
                </a:solidFill>
                <a:latin typeface="Arial" charset="0"/>
              </a:rPr>
              <a:t>©</a:t>
            </a:r>
            <a:r>
              <a:rPr lang="en-US" sz="1200" b="1" dirty="0" smtClean="0">
                <a:solidFill>
                  <a:srgbClr val="660000"/>
                </a:solidFill>
                <a:latin typeface="Arial" charset="0"/>
              </a:rPr>
              <a:t>2005-2017 </a:t>
            </a:r>
            <a:r>
              <a:rPr lang="en-US" sz="1200" b="1" dirty="0" smtClean="0">
                <a:solidFill>
                  <a:srgbClr val="660000"/>
                </a:solidFill>
                <a:latin typeface="Arial" charset="0"/>
              </a:rPr>
              <a:t>WD McQuain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Monotype Sorts" pitchFamily="2" charset="2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Monotype Sorts" pitchFamily="2" charset="2"/>
        <a:buChar char="n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–"/>
        <a:defRPr sz="1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gcc.gnu.org/onlinedocs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cs typeface="Arial" charset="0"/>
              </a:rPr>
              <a:t>GCC: the GNU Compiler Collection</a:t>
            </a:r>
          </a:p>
        </p:txBody>
      </p:sp>
      <p:sp>
        <p:nvSpPr>
          <p:cNvPr id="2051" name="TextBox 3"/>
          <p:cNvSpPr txBox="1">
            <a:spLocks noChangeArrowheads="1"/>
          </p:cNvSpPr>
          <p:nvPr/>
        </p:nvSpPr>
        <p:spPr bwMode="auto">
          <a:xfrm>
            <a:off x="381000" y="685800"/>
            <a:ext cx="8610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/>
              <a:t>We will be primarily concerned with the C compiler, </a:t>
            </a:r>
            <a:r>
              <a:rPr lang="en-US" sz="1800">
                <a:latin typeface="Courier New" pitchFamily="49" charset="0"/>
                <a:cs typeface="Courier New" pitchFamily="49" charset="0"/>
              </a:rPr>
              <a:t>gcc</a:t>
            </a:r>
            <a:r>
              <a:rPr lang="en-US" sz="1800"/>
              <a:t>.</a:t>
            </a:r>
          </a:p>
        </p:txBody>
      </p:sp>
      <p:sp>
        <p:nvSpPr>
          <p:cNvPr id="2052" name="TextBox 4"/>
          <p:cNvSpPr txBox="1">
            <a:spLocks noChangeArrowheads="1"/>
          </p:cNvSpPr>
          <p:nvPr/>
        </p:nvSpPr>
        <p:spPr bwMode="auto">
          <a:xfrm>
            <a:off x="381000" y="1230313"/>
            <a:ext cx="8610600" cy="286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/>
              <a:t>The program </a:t>
            </a:r>
            <a:r>
              <a:rPr lang="en-US" sz="1800">
                <a:latin typeface="Courier New" pitchFamily="49" charset="0"/>
                <a:cs typeface="Courier New" pitchFamily="49" charset="0"/>
              </a:rPr>
              <a:t>gcc</a:t>
            </a:r>
            <a:r>
              <a:rPr lang="en-US" sz="1800"/>
              <a:t> is actually a front-end for a suite of programming tools.</a:t>
            </a:r>
          </a:p>
          <a:p>
            <a:endParaRPr lang="en-US" sz="1800"/>
          </a:p>
          <a:p>
            <a:r>
              <a:rPr lang="en-US" sz="1800"/>
              <a:t>For the purposes of CS 2505, the underlying tools include:</a:t>
            </a:r>
          </a:p>
          <a:p>
            <a:endParaRPr lang="en-US" sz="1800"/>
          </a:p>
          <a:p>
            <a:r>
              <a:rPr lang="en-US" sz="1800"/>
              <a:t>	</a:t>
            </a:r>
            <a:r>
              <a:rPr lang="en-US" sz="1800">
                <a:latin typeface="Courier New" pitchFamily="49" charset="0"/>
                <a:cs typeface="Courier New" pitchFamily="49" charset="0"/>
              </a:rPr>
              <a:t>cpp</a:t>
            </a:r>
            <a:r>
              <a:rPr lang="en-US" sz="1800"/>
              <a:t>	the GNU C preprocessor</a:t>
            </a:r>
          </a:p>
          <a:p>
            <a:r>
              <a:rPr lang="en-US" sz="1800"/>
              <a:t>	</a:t>
            </a:r>
            <a:r>
              <a:rPr lang="en-US" sz="1800">
                <a:latin typeface="Courier New" pitchFamily="49" charset="0"/>
                <a:cs typeface="Courier New" pitchFamily="49" charset="0"/>
              </a:rPr>
              <a:t>cc</a:t>
            </a:r>
            <a:r>
              <a:rPr lang="en-US" sz="1800"/>
              <a:t>	the GNU C language compiler</a:t>
            </a:r>
          </a:p>
          <a:p>
            <a:r>
              <a:rPr lang="en-US" sz="1800"/>
              <a:t>	</a:t>
            </a:r>
            <a:r>
              <a:rPr lang="en-US" sz="1800">
                <a:latin typeface="Courier New" pitchFamily="49" charset="0"/>
                <a:cs typeface="Courier New" pitchFamily="49" charset="0"/>
              </a:rPr>
              <a:t>as</a:t>
            </a:r>
            <a:r>
              <a:rPr lang="en-US" sz="1800"/>
              <a:t>	the GNU assembler</a:t>
            </a:r>
          </a:p>
          <a:p>
            <a:r>
              <a:rPr lang="en-US" sz="1800"/>
              <a:t>	</a:t>
            </a:r>
            <a:r>
              <a:rPr lang="en-US" sz="1800">
                <a:latin typeface="Courier New" pitchFamily="49" charset="0"/>
                <a:cs typeface="Courier New" pitchFamily="49" charset="0"/>
              </a:rPr>
              <a:t>ld</a:t>
            </a:r>
            <a:r>
              <a:rPr lang="en-US" sz="1800"/>
              <a:t>	the GNU linker</a:t>
            </a:r>
          </a:p>
          <a:p>
            <a:endParaRPr lang="en-US" sz="1800"/>
          </a:p>
          <a:p>
            <a:r>
              <a:rPr lang="en-US" sz="1800"/>
              <a:t>We will begin by considering only the use of </a:t>
            </a:r>
            <a:r>
              <a:rPr lang="en-US" sz="1800">
                <a:latin typeface="Courier New" pitchFamily="49" charset="0"/>
                <a:cs typeface="Courier New" pitchFamily="49" charset="0"/>
              </a:rPr>
              <a:t>gcc</a:t>
            </a:r>
            <a:r>
              <a:rPr lang="en-US" sz="1800"/>
              <a:t> itself.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cs typeface="Arial" charset="0"/>
              </a:rPr>
              <a:t>GCC Reference Manual</a:t>
            </a:r>
          </a:p>
        </p:txBody>
      </p:sp>
      <p:sp>
        <p:nvSpPr>
          <p:cNvPr id="10243" name="TextBox 2"/>
          <p:cNvSpPr txBox="1">
            <a:spLocks noChangeArrowheads="1"/>
          </p:cNvSpPr>
          <p:nvPr/>
        </p:nvSpPr>
        <p:spPr bwMode="auto">
          <a:xfrm>
            <a:off x="381000" y="685800"/>
            <a:ext cx="8610600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/>
              <a:t>The official reference manual for GCC is available at:</a:t>
            </a:r>
          </a:p>
          <a:p>
            <a:endParaRPr lang="en-US" sz="1800"/>
          </a:p>
          <a:p>
            <a:pPr algn="ctr"/>
            <a:r>
              <a:rPr lang="en-US" sz="1800">
                <a:hlinkClick r:id="rId2"/>
              </a:rPr>
              <a:t>http://gcc.gnu.org/onlinedocs/</a:t>
            </a:r>
            <a:endParaRPr lang="en-US" sz="1800"/>
          </a:p>
          <a:p>
            <a:endParaRPr lang="en-US" sz="1800"/>
          </a:p>
          <a:p>
            <a:r>
              <a:rPr lang="en-US" sz="1800"/>
              <a:t>This is a very useful, if somewhat verbose, resource.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cs typeface="Arial" charset="0"/>
              </a:rPr>
              <a:t>Behind the Scenes</a:t>
            </a:r>
          </a:p>
        </p:txBody>
      </p:sp>
      <p:sp>
        <p:nvSpPr>
          <p:cNvPr id="11267" name="TextBox 2"/>
          <p:cNvSpPr txBox="1">
            <a:spLocks noChangeArrowheads="1"/>
          </p:cNvSpPr>
          <p:nvPr/>
        </p:nvSpPr>
        <p:spPr bwMode="auto">
          <a:xfrm>
            <a:off x="381000" y="719138"/>
            <a:ext cx="8610600" cy="4246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/>
              <a:t>Executing </a:t>
            </a:r>
            <a:r>
              <a:rPr lang="en-US" sz="1800">
                <a:latin typeface="Courier New" pitchFamily="49" charset="0"/>
                <a:cs typeface="Courier New" pitchFamily="49" charset="0"/>
              </a:rPr>
              <a:t>gcc</a:t>
            </a:r>
            <a:r>
              <a:rPr lang="en-US" sz="1800"/>
              <a:t> with the </a:t>
            </a:r>
            <a:r>
              <a:rPr lang="en-US" sz="1800">
                <a:latin typeface="Courier New" pitchFamily="49" charset="0"/>
                <a:cs typeface="Courier New" pitchFamily="49" charset="0"/>
              </a:rPr>
              <a:t>-save-temps</a:t>
            </a:r>
            <a:r>
              <a:rPr lang="en-US" sz="1800"/>
              <a:t> option results in the preservation of some temporary intermediate files created by/for the underlying tools.</a:t>
            </a:r>
          </a:p>
          <a:p>
            <a:endParaRPr lang="en-US" sz="1800"/>
          </a:p>
          <a:p>
            <a:r>
              <a:rPr lang="en-US" sz="1800"/>
              <a:t>For example if you use the file </a:t>
            </a:r>
            <a:r>
              <a:rPr lang="en-US" sz="1800">
                <a:latin typeface="Courier New" pitchFamily="49" charset="0"/>
                <a:cs typeface="Courier New" pitchFamily="49" charset="0"/>
              </a:rPr>
              <a:t>caesar.c</a:t>
            </a:r>
            <a:r>
              <a:rPr lang="en-US" sz="1800"/>
              <a:t>:</a:t>
            </a:r>
          </a:p>
          <a:p>
            <a:endParaRPr lang="en-US" sz="1800"/>
          </a:p>
          <a:p>
            <a:r>
              <a:rPr lang="en-US" sz="1800"/>
              <a:t>	</a:t>
            </a:r>
            <a:r>
              <a:rPr lang="en-US" sz="1800">
                <a:latin typeface="Courier New" pitchFamily="49" charset="0"/>
                <a:cs typeface="Courier New" pitchFamily="49" charset="0"/>
              </a:rPr>
              <a:t>caesar.i</a:t>
            </a:r>
            <a:r>
              <a:rPr lang="en-US" sz="1800"/>
              <a:t>	written by the preprocessor; input to the compiler</a:t>
            </a:r>
          </a:p>
          <a:p>
            <a:r>
              <a:rPr lang="en-US" sz="1800"/>
              <a:t>	</a:t>
            </a:r>
            <a:r>
              <a:rPr lang="en-US" sz="1800">
                <a:latin typeface="Courier New" pitchFamily="49" charset="0"/>
                <a:cs typeface="Courier New" pitchFamily="49" charset="0"/>
              </a:rPr>
              <a:t>caesar.s</a:t>
            </a:r>
            <a:r>
              <a:rPr lang="en-US" sz="1800"/>
              <a:t>	written by the compiler; input to the assembler</a:t>
            </a:r>
          </a:p>
          <a:p>
            <a:r>
              <a:rPr lang="en-US" sz="1800"/>
              <a:t>	</a:t>
            </a:r>
            <a:r>
              <a:rPr lang="en-US" sz="1800">
                <a:latin typeface="Courier New" pitchFamily="49" charset="0"/>
                <a:cs typeface="Courier New" pitchFamily="49" charset="0"/>
              </a:rPr>
              <a:t>caesar.o</a:t>
            </a:r>
            <a:r>
              <a:rPr lang="en-US" sz="1800"/>
              <a:t>	written by the assembler; input to the linker</a:t>
            </a:r>
          </a:p>
          <a:p>
            <a:r>
              <a:rPr lang="en-US" sz="1800"/>
              <a:t>	</a:t>
            </a:r>
            <a:r>
              <a:rPr lang="en-US" sz="1800">
                <a:latin typeface="Courier New" pitchFamily="49" charset="0"/>
                <a:cs typeface="Courier New" pitchFamily="49" charset="0"/>
              </a:rPr>
              <a:t>caesar</a:t>
            </a:r>
            <a:r>
              <a:rPr lang="en-US" sz="1800"/>
              <a:t>		written by the linker</a:t>
            </a:r>
          </a:p>
          <a:p>
            <a:endParaRPr lang="en-US" sz="1800"/>
          </a:p>
          <a:p>
            <a:r>
              <a:rPr lang="en-US" sz="1800"/>
              <a:t>By default, only the final, executable file is preserved once the process is complete.</a:t>
            </a:r>
          </a:p>
          <a:p>
            <a:endParaRPr lang="en-US" sz="1800"/>
          </a:p>
          <a:p>
            <a:r>
              <a:rPr lang="en-US" sz="1800"/>
              <a:t>We will gradually see that the intermediate files are occasionally of use, if for no reason than that they shed light on the actual process of program translation from a high-level language to the machine level.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cs typeface="Arial" charset="0"/>
              </a:rPr>
              <a:t>The Preprocessor:  </a:t>
            </a:r>
            <a:r>
              <a:rPr lang="en-US" dirty="0" err="1" smtClean="0">
                <a:latin typeface="Arial" charset="0"/>
                <a:cs typeface="Arial" charset="0"/>
              </a:rPr>
              <a:t>cpp</a:t>
            </a: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12291" name="TextBox 2"/>
          <p:cNvSpPr txBox="1">
            <a:spLocks noChangeArrowheads="1"/>
          </p:cNvSpPr>
          <p:nvPr/>
        </p:nvSpPr>
        <p:spPr bwMode="auto">
          <a:xfrm>
            <a:off x="381000" y="719138"/>
            <a:ext cx="8610600" cy="286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/>
              <a:t>Try executing the command </a:t>
            </a:r>
          </a:p>
          <a:p>
            <a:endParaRPr lang="en-US" sz="180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en-US" sz="1800">
                <a:latin typeface="Courier New" pitchFamily="49" charset="0"/>
                <a:cs typeface="Courier New" pitchFamily="49" charset="0"/>
              </a:rPr>
              <a:t>cpp caesar.c &gt; caesar.i</a:t>
            </a:r>
          </a:p>
          <a:p>
            <a:endParaRPr lang="en-US" sz="1800">
              <a:latin typeface="Courier New" pitchFamily="49" charset="0"/>
              <a:cs typeface="Courier New" pitchFamily="49" charset="0"/>
            </a:endParaRPr>
          </a:p>
          <a:p>
            <a:r>
              <a:rPr lang="en-US" sz="1800">
                <a:latin typeface="Courier New" pitchFamily="49" charset="0"/>
                <a:cs typeface="Courier New" pitchFamily="49" charset="0"/>
              </a:rPr>
              <a:t>cpp</a:t>
            </a:r>
            <a:r>
              <a:rPr lang="en-US" sz="1800"/>
              <a:t> writes its output to standard output; this </a:t>
            </a:r>
            <a:r>
              <a:rPr lang="en-US" sz="1800" i="1"/>
              <a:t>redirects</a:t>
            </a:r>
            <a:r>
              <a:rPr lang="en-US" sz="1800"/>
              <a:t> it into a (new) file named </a:t>
            </a:r>
            <a:r>
              <a:rPr lang="en-US" sz="1800">
                <a:latin typeface="Courier New" pitchFamily="49" charset="0"/>
                <a:cs typeface="Courier New" pitchFamily="49" charset="0"/>
              </a:rPr>
              <a:t>caesar.i</a:t>
            </a:r>
            <a:r>
              <a:rPr lang="en-US" sz="1800"/>
              <a:t>.</a:t>
            </a:r>
          </a:p>
          <a:p>
            <a:endParaRPr lang="en-US" sz="1800"/>
          </a:p>
          <a:p>
            <a:r>
              <a:rPr lang="en-US" sz="1800"/>
              <a:t>If you examine this (text) file, the first 2000 or so lines indicate the processing of the </a:t>
            </a:r>
            <a:r>
              <a:rPr lang="en-US" sz="1800">
                <a:latin typeface="Courier New" pitchFamily="49" charset="0"/>
                <a:cs typeface="Courier New" pitchFamily="49" charset="0"/>
              </a:rPr>
              <a:t>include</a:t>
            </a:r>
            <a:r>
              <a:rPr lang="en-US" sz="1800"/>
              <a:t> directives in the source file; so declarations from those files are available to the compiler.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1000" y="3656013"/>
            <a:ext cx="8610600" cy="17541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tabLst>
                <a:tab pos="465138" algn="l"/>
                <a:tab pos="1828800" algn="l"/>
              </a:tabLst>
              <a:defRPr/>
            </a:pPr>
            <a:r>
              <a:rPr lang="en-US" sz="1800" dirty="0"/>
              <a:t>At the end of the file, you will find a modified copy of the original source:</a:t>
            </a:r>
          </a:p>
          <a:p>
            <a:pPr>
              <a:tabLst>
                <a:tab pos="465138" algn="l"/>
                <a:tab pos="1828800" algn="l"/>
              </a:tabLst>
              <a:defRPr/>
            </a:pPr>
            <a:endParaRPr lang="en-US" sz="1800" dirty="0"/>
          </a:p>
          <a:p>
            <a:pPr marL="914400" indent="-914400">
              <a:tabLst>
                <a:tab pos="465138" algn="l"/>
              </a:tabLst>
              <a:defRPr/>
            </a:pPr>
            <a:r>
              <a:rPr lang="en-US" sz="1800" dirty="0"/>
              <a:t>	-	all the comments have been stripped out</a:t>
            </a:r>
          </a:p>
          <a:p>
            <a:pPr marL="914400" indent="-914400">
              <a:tabLst>
                <a:tab pos="465138" algn="l"/>
              </a:tabLst>
              <a:defRPr/>
            </a:pPr>
            <a:endParaRPr lang="en-US" sz="1800" dirty="0"/>
          </a:p>
          <a:p>
            <a:pPr marL="914400" indent="-914400">
              <a:tabLst>
                <a:tab pos="465138" algn="l"/>
              </a:tabLst>
              <a:defRPr/>
            </a:pPr>
            <a:r>
              <a:rPr lang="en-US" sz="1800" dirty="0"/>
              <a:t>	-	the values that were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define</a:t>
            </a:r>
            <a:r>
              <a:rPr lang="en-US" sz="1800" dirty="0"/>
              <a:t>d in the source file have been substituted into the source code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cs typeface="Arial" charset="0"/>
              </a:rPr>
              <a:t>The Compiler:  cc</a:t>
            </a:r>
          </a:p>
        </p:txBody>
      </p:sp>
      <p:sp>
        <p:nvSpPr>
          <p:cNvPr id="13315" name="TextBox 2"/>
          <p:cNvSpPr txBox="1">
            <a:spLocks noChangeArrowheads="1"/>
          </p:cNvSpPr>
          <p:nvPr/>
        </p:nvSpPr>
        <p:spPr bwMode="auto">
          <a:xfrm>
            <a:off x="381000" y="719138"/>
            <a:ext cx="8610600" cy="286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/>
              <a:t>Now, try executing the command </a:t>
            </a:r>
          </a:p>
          <a:p>
            <a:endParaRPr lang="en-US" sz="180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en-US" sz="1800">
                <a:latin typeface="Courier New" pitchFamily="49" charset="0"/>
                <a:cs typeface="Courier New" pitchFamily="49" charset="0"/>
              </a:rPr>
              <a:t>cc –S caesar.i</a:t>
            </a:r>
          </a:p>
          <a:p>
            <a:endParaRPr lang="en-US" sz="1800">
              <a:latin typeface="Courier New" pitchFamily="49" charset="0"/>
              <a:cs typeface="Courier New" pitchFamily="49" charset="0"/>
            </a:endParaRPr>
          </a:p>
          <a:p>
            <a:r>
              <a:rPr lang="en-US" sz="1800"/>
              <a:t>With the </a:t>
            </a:r>
            <a:r>
              <a:rPr lang="en-US" sz="1800">
                <a:latin typeface="Courier New" pitchFamily="49" charset="0"/>
                <a:cs typeface="Courier New" pitchFamily="49" charset="0"/>
              </a:rPr>
              <a:t>-S</a:t>
            </a:r>
            <a:r>
              <a:rPr lang="en-US" sz="1800"/>
              <a:t> option (case-sensitive!), the compiler writes its output to a file; the name is generated from the name of the input file; in this case, the output is written to </a:t>
            </a:r>
            <a:r>
              <a:rPr lang="en-US" sz="1800">
                <a:latin typeface="Courier New" pitchFamily="49" charset="0"/>
                <a:cs typeface="Courier New" pitchFamily="49" charset="0"/>
              </a:rPr>
              <a:t>caesar.s</a:t>
            </a:r>
            <a:r>
              <a:rPr lang="en-US" sz="1800"/>
              <a:t>.</a:t>
            </a:r>
          </a:p>
          <a:p>
            <a:endParaRPr lang="en-US" sz="1800"/>
          </a:p>
          <a:p>
            <a:endParaRPr lang="en-US" sz="1800"/>
          </a:p>
          <a:p>
            <a:r>
              <a:rPr lang="en-US" sz="1800"/>
              <a:t>This file contains the assembly code generated by the compiler from the pre-processed C source code.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cs typeface="Arial" charset="0"/>
              </a:rPr>
              <a:t>The Assembler:  as</a:t>
            </a:r>
          </a:p>
        </p:txBody>
      </p:sp>
      <p:sp>
        <p:nvSpPr>
          <p:cNvPr id="14339" name="TextBox 2"/>
          <p:cNvSpPr txBox="1">
            <a:spLocks noChangeArrowheads="1"/>
          </p:cNvSpPr>
          <p:nvPr/>
        </p:nvSpPr>
        <p:spPr bwMode="auto">
          <a:xfrm>
            <a:off x="381000" y="719138"/>
            <a:ext cx="8610600" cy="3138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/>
              <a:t>Now, try executing the command </a:t>
            </a:r>
          </a:p>
          <a:p>
            <a:endParaRPr lang="en-US" sz="180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en-US" sz="1800">
                <a:latin typeface="Courier New" pitchFamily="49" charset="0"/>
                <a:cs typeface="Courier New" pitchFamily="49" charset="0"/>
              </a:rPr>
              <a:t>as –o caesar.o caesar.s</a:t>
            </a:r>
          </a:p>
          <a:p>
            <a:endParaRPr lang="en-US" sz="1800">
              <a:latin typeface="Courier New" pitchFamily="49" charset="0"/>
              <a:cs typeface="Courier New" pitchFamily="49" charset="0"/>
            </a:endParaRPr>
          </a:p>
          <a:p>
            <a:r>
              <a:rPr lang="en-US" sz="1800"/>
              <a:t>The assembler writes its output to </a:t>
            </a:r>
            <a:r>
              <a:rPr lang="en-US" sz="1800">
                <a:latin typeface="Courier New" pitchFamily="49" charset="0"/>
                <a:cs typeface="Courier New" pitchFamily="49" charset="0"/>
              </a:rPr>
              <a:t>a.out</a:t>
            </a:r>
            <a:r>
              <a:rPr lang="en-US" sz="1800"/>
              <a:t> by default; the name can be specified using the option </a:t>
            </a:r>
            <a:r>
              <a:rPr lang="en-US" sz="1800">
                <a:latin typeface="Courier New" pitchFamily="49" charset="0"/>
                <a:cs typeface="Courier New" pitchFamily="49" charset="0"/>
              </a:rPr>
              <a:t>-o</a:t>
            </a:r>
            <a:r>
              <a:rPr lang="en-US" sz="1800"/>
              <a:t>, as with </a:t>
            </a:r>
            <a:r>
              <a:rPr lang="en-US" sz="1800">
                <a:latin typeface="Courier New" pitchFamily="49" charset="0"/>
                <a:cs typeface="Courier New" pitchFamily="49" charset="0"/>
              </a:rPr>
              <a:t>gcc</a:t>
            </a:r>
            <a:r>
              <a:rPr lang="en-US" sz="1800"/>
              <a:t>.</a:t>
            </a:r>
          </a:p>
          <a:p>
            <a:endParaRPr lang="en-US" sz="1800"/>
          </a:p>
          <a:p>
            <a:endParaRPr lang="en-US" sz="1800"/>
          </a:p>
          <a:p>
            <a:r>
              <a:rPr lang="en-US" sz="1800"/>
              <a:t>This file contains a partial translation of the assembly code into native machine language code; calls to library functions haven't been resolved completely since the code for those is not in the local source file.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cs typeface="Arial" charset="0"/>
              </a:rPr>
              <a:t>The Linker:  </a:t>
            </a:r>
            <a:r>
              <a:rPr lang="en-US" dirty="0" err="1" smtClean="0">
                <a:latin typeface="Arial" charset="0"/>
                <a:cs typeface="Arial" charset="0"/>
              </a:rPr>
              <a:t>ld</a:t>
            </a: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15363" name="TextBox 2"/>
          <p:cNvSpPr txBox="1">
            <a:spLocks noChangeArrowheads="1"/>
          </p:cNvSpPr>
          <p:nvPr/>
        </p:nvSpPr>
        <p:spPr bwMode="auto">
          <a:xfrm>
            <a:off x="381000" y="719138"/>
            <a:ext cx="8610600" cy="3139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Now, try executing the command </a:t>
            </a:r>
          </a:p>
          <a:p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ld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caesar.o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dirty="0"/>
              <a:t>The linker will complain about a large number of undefined references because it doesn't know where to find the system files that contain the implementations of the relevant features in the Standard Library.</a:t>
            </a:r>
          </a:p>
          <a:p>
            <a:endParaRPr lang="en-US" sz="1800" dirty="0"/>
          </a:p>
          <a:p>
            <a:r>
              <a:rPr lang="en-US" sz="1800" dirty="0"/>
              <a:t>Fortunately,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gcc</a:t>
            </a:r>
            <a:r>
              <a:rPr lang="en-US" sz="1800" dirty="0"/>
              <a:t> takes care of these settings for </a:t>
            </a:r>
            <a:r>
              <a:rPr lang="en-US" sz="1800" dirty="0" smtClean="0"/>
              <a:t>us and invokes the linker as needed:</a:t>
            </a:r>
          </a:p>
          <a:p>
            <a:endParaRPr lang="en-US" sz="1800" dirty="0"/>
          </a:p>
          <a:p>
            <a:pPr algn="ctr"/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gcc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–o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caesar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caesar.o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 idx="4294967295"/>
          </p:nvPr>
        </p:nvSpPr>
        <p:spPr>
          <a:xfrm>
            <a:off x="304800" y="152400"/>
            <a:ext cx="6553200" cy="457200"/>
          </a:xfrm>
        </p:spPr>
        <p:txBody>
          <a:bodyPr/>
          <a:lstStyle/>
          <a:p>
            <a:r>
              <a:rPr lang="en-US" dirty="0" smtClean="0">
                <a:latin typeface="Arial" charset="0"/>
                <a:cs typeface="Arial" charset="0"/>
              </a:rPr>
              <a:t>More useful </a:t>
            </a:r>
            <a:r>
              <a:rPr lang="en-US" dirty="0" err="1" smtClean="0">
                <a:latin typeface="Arial" charset="0"/>
                <a:cs typeface="Arial" charset="0"/>
              </a:rPr>
              <a:t>gcc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>
                <a:latin typeface="Arial" charset="0"/>
                <a:cs typeface="Arial" charset="0"/>
              </a:rPr>
              <a:t>o</a:t>
            </a:r>
            <a:r>
              <a:rPr lang="en-US" dirty="0" smtClean="0">
                <a:latin typeface="Arial" charset="0"/>
                <a:cs typeface="Arial" charset="0"/>
              </a:rPr>
              <a:t>ptions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1000" y="719138"/>
            <a:ext cx="8610600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800" dirty="0">
                <a:latin typeface="+mn-lt"/>
                <a:cs typeface="Courier New" pitchFamily="49" charset="0"/>
              </a:rPr>
              <a:t>You may also turn on certain specific categories of warnings if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-Wall</a:t>
            </a:r>
            <a:r>
              <a:rPr lang="en-US" sz="1800" dirty="0">
                <a:latin typeface="+mn-lt"/>
                <a:cs typeface="Courier New" pitchFamily="49" charset="0"/>
              </a:rPr>
              <a:t> is too intrusive: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1000" y="1306513"/>
            <a:ext cx="8610600" cy="646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-lm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914400">
              <a:defRPr/>
            </a:pPr>
            <a:r>
              <a:rPr lang="en-US" sz="1800" dirty="0" smtClean="0">
                <a:latin typeface="+mn-lt"/>
                <a:cs typeface="Courier New" pitchFamily="49" charset="0"/>
              </a:rPr>
              <a:t>required in order to use </a:t>
            </a:r>
            <a:r>
              <a:rPr lang="en-US" sz="1800" dirty="0" smtClean="0">
                <a:latin typeface="+mn-lt"/>
                <a:cs typeface="Courier New" pitchFamily="49" charset="0"/>
              </a:rPr>
              <a:t>floating-point </a:t>
            </a:r>
            <a:r>
              <a:rPr lang="en-US" sz="1800" dirty="0" smtClean="0">
                <a:latin typeface="+mn-lt"/>
                <a:cs typeface="Courier New" pitchFamily="49" charset="0"/>
              </a:rPr>
              <a:t>functions in the Library</a:t>
            </a:r>
            <a:endParaRPr lang="en-US" sz="1800" dirty="0">
              <a:latin typeface="+mn-lt"/>
              <a:cs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" y="2097088"/>
            <a:ext cx="8610600" cy="646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-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std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=c99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914400">
              <a:defRPr/>
            </a:pPr>
            <a:r>
              <a:rPr lang="en-US" sz="1800" dirty="0" smtClean="0">
                <a:latin typeface="+mn-lt"/>
                <a:cs typeface="Courier New" pitchFamily="49" charset="0"/>
              </a:rPr>
              <a:t>required to use features specific to the C99 Standard</a:t>
            </a:r>
            <a:endParaRPr lang="en-US" sz="1800" dirty="0">
              <a:latin typeface="+mn-lt"/>
              <a:cs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000" y="2935288"/>
            <a:ext cx="8610600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-On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914400">
              <a:defRPr/>
            </a:pPr>
            <a:r>
              <a:rPr lang="en-US" sz="1800" dirty="0" smtClean="0">
                <a:latin typeface="+mn-lt"/>
                <a:cs typeface="Courier New" pitchFamily="49" charset="0"/>
              </a:rPr>
              <a:t>choose optimization level n (0, 1, 2 or 3); use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–O0</a:t>
            </a:r>
            <a:r>
              <a:rPr lang="en-US" sz="1800" dirty="0" smtClean="0">
                <a:latin typeface="+mn-lt"/>
                <a:cs typeface="Courier New" pitchFamily="49" charset="0"/>
              </a:rPr>
              <a:t> for debugging</a:t>
            </a:r>
            <a:endParaRPr lang="en-US" sz="1800" dirty="0">
              <a:latin typeface="+mn-lt"/>
              <a:cs typeface="Courier New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1000" y="3962400"/>
            <a:ext cx="861060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-m32,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-m64</a:t>
            </a:r>
          </a:p>
          <a:p>
            <a:pPr marL="914400">
              <a:defRPr/>
            </a:pPr>
            <a:r>
              <a:rPr lang="en-US" sz="1800" dirty="0">
                <a:latin typeface="+mn-lt"/>
                <a:cs typeface="Courier New" pitchFamily="49" charset="0"/>
              </a:rPr>
              <a:t>build 32-bit or </a:t>
            </a:r>
            <a:r>
              <a:rPr lang="en-US" sz="1800" dirty="0" smtClean="0">
                <a:latin typeface="+mn-lt"/>
                <a:cs typeface="Courier New" pitchFamily="49" charset="0"/>
              </a:rPr>
              <a:t>64-bit </a:t>
            </a:r>
            <a:r>
              <a:rPr lang="en-US" sz="1800" dirty="0" smtClean="0">
                <a:latin typeface="+mn-lt"/>
                <a:cs typeface="Courier New" pitchFamily="49" charset="0"/>
              </a:rPr>
              <a:t>executable (we use only 64-bit code here)</a:t>
            </a:r>
            <a:endParaRPr lang="en-US" sz="1800" dirty="0">
              <a:latin typeface="+mn-lt"/>
              <a:cs typeface="Courier New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1000" y="4800600"/>
            <a:ext cx="861060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-g, -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ggdb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, -ggdb3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914400">
              <a:defRPr/>
            </a:pPr>
            <a:r>
              <a:rPr lang="en-US" sz="1800" dirty="0" smtClean="0">
                <a:latin typeface="+mn-lt"/>
                <a:cs typeface="Courier New" pitchFamily="49" charset="0"/>
              </a:rPr>
              <a:t>generate debugging information to aid </a:t>
            </a:r>
            <a:r>
              <a:rPr lang="en-US" sz="1800" dirty="0" err="1" smtClean="0">
                <a:latin typeface="+mn-lt"/>
                <a:cs typeface="Courier New" pitchFamily="49" charset="0"/>
              </a:rPr>
              <a:t>gdb</a:t>
            </a:r>
            <a:endParaRPr lang="en-US" sz="1800" dirty="0">
              <a:latin typeface="+mn-lt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7004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/>
          <a:lstStyle/>
          <a:p>
            <a:r>
              <a:rPr lang="en-US" altLang="en-US" dirty="0" smtClean="0">
                <a:latin typeface="Arial" charset="0"/>
                <a:cs typeface="Arial" charset="0"/>
              </a:rPr>
              <a:t>Getting Started with </a:t>
            </a:r>
            <a:r>
              <a:rPr lang="en-US" altLang="en-US" dirty="0" err="1" smtClean="0">
                <a:latin typeface="Arial" charset="0"/>
                <a:cs typeface="Arial" charset="0"/>
              </a:rPr>
              <a:t>gcc</a:t>
            </a:r>
            <a:endParaRPr lang="en-US" altLang="en-US" dirty="0" smtClean="0">
              <a:latin typeface="Arial" charset="0"/>
              <a:cs typeface="Arial" charset="0"/>
            </a:endParaRPr>
          </a:p>
        </p:txBody>
      </p:sp>
      <p:sp>
        <p:nvSpPr>
          <p:cNvPr id="3075" name="TextBox 1"/>
          <p:cNvSpPr txBox="1">
            <a:spLocks noChangeArrowheads="1"/>
          </p:cNvSpPr>
          <p:nvPr/>
        </p:nvSpPr>
        <p:spPr bwMode="auto">
          <a:xfrm>
            <a:off x="381000" y="685800"/>
            <a:ext cx="8610600" cy="5078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/>
              <a:t>Download the example </a:t>
            </a:r>
            <a:r>
              <a:rPr lang="en-US" sz="1800">
                <a:latin typeface="Courier New" pitchFamily="49" charset="0"/>
                <a:cs typeface="Courier New" pitchFamily="49" charset="0"/>
              </a:rPr>
              <a:t>caesar.c</a:t>
            </a:r>
            <a:r>
              <a:rPr lang="en-US" sz="1800"/>
              <a:t> from the course website if you want to follow along with the following examples.</a:t>
            </a:r>
          </a:p>
          <a:p>
            <a:endParaRPr lang="en-US" sz="1800"/>
          </a:p>
          <a:p>
            <a:r>
              <a:rPr lang="en-US" sz="1800"/>
              <a:t>Execute the following command:  </a:t>
            </a:r>
            <a:r>
              <a:rPr lang="en-US" sz="1800">
                <a:latin typeface="Courier New" pitchFamily="49" charset="0"/>
                <a:cs typeface="Courier New" pitchFamily="49" charset="0"/>
              </a:rPr>
              <a:t>gcc caesar.c</a:t>
            </a:r>
          </a:p>
          <a:p>
            <a:endParaRPr lang="en-US" sz="1800"/>
          </a:p>
          <a:p>
            <a:r>
              <a:rPr lang="en-US" sz="1800"/>
              <a:t>You should not get any messages; list the files in your directory and you'll find a new file named </a:t>
            </a:r>
            <a:r>
              <a:rPr lang="en-US" sz="1800">
                <a:latin typeface="Courier New" pitchFamily="49" charset="0"/>
                <a:cs typeface="Courier New" pitchFamily="49" charset="0"/>
              </a:rPr>
              <a:t>a.out</a:t>
            </a:r>
            <a:r>
              <a:rPr lang="en-US" sz="1800"/>
              <a:t> – that's the executable file produced by </a:t>
            </a:r>
            <a:r>
              <a:rPr lang="en-US" sz="1800">
                <a:latin typeface="Courier New" pitchFamily="49" charset="0"/>
                <a:cs typeface="Courier New" pitchFamily="49" charset="0"/>
              </a:rPr>
              <a:t>gcc</a:t>
            </a:r>
            <a:r>
              <a:rPr lang="en-US" sz="1800"/>
              <a:t>.</a:t>
            </a:r>
          </a:p>
          <a:p>
            <a:endParaRPr lang="en-US" sz="1800"/>
          </a:p>
          <a:p>
            <a:r>
              <a:rPr lang="en-US" sz="1800"/>
              <a:t>Execute the command </a:t>
            </a:r>
            <a:r>
              <a:rPr lang="en-US" sz="1800">
                <a:latin typeface="Courier New" pitchFamily="49" charset="0"/>
                <a:cs typeface="Courier New" pitchFamily="49" charset="0"/>
              </a:rPr>
              <a:t>a.out</a:t>
            </a:r>
            <a:r>
              <a:rPr lang="en-US" sz="1800"/>
              <a:t>; you should see a message from the program showing how to invoke it correctly.</a:t>
            </a:r>
          </a:p>
          <a:p>
            <a:endParaRPr lang="en-US" sz="1800"/>
          </a:p>
          <a:p>
            <a:r>
              <a:rPr lang="en-US" sz="1800"/>
              <a:t>Execute the command </a:t>
            </a:r>
            <a:r>
              <a:rPr lang="en-US" sz="1800">
                <a:latin typeface="Courier New" pitchFamily="49" charset="0"/>
                <a:cs typeface="Courier New" pitchFamily="49" charset="0"/>
              </a:rPr>
              <a:t>a.out</a:t>
            </a:r>
            <a:r>
              <a:rPr lang="en-US" sz="1800"/>
              <a:t> with valid parameters, say:</a:t>
            </a:r>
          </a:p>
          <a:p>
            <a:endParaRPr lang="en-US" sz="1800"/>
          </a:p>
          <a:p>
            <a:pPr algn="ctr"/>
            <a:r>
              <a:rPr lang="en-US" sz="1800">
                <a:latin typeface="Courier New" pitchFamily="49" charset="0"/>
                <a:cs typeface="Courier New" pitchFamily="49" charset="0"/>
              </a:rPr>
              <a:t>a.out 2 AMansAManForAThat.txt</a:t>
            </a:r>
          </a:p>
          <a:p>
            <a:endParaRPr lang="en-US" sz="1800"/>
          </a:p>
          <a:p>
            <a:r>
              <a:rPr lang="en-US" sz="1800"/>
              <a:t>and you should see the original file, unmodified, echoed to the console window.</a:t>
            </a:r>
          </a:p>
          <a:p>
            <a:endParaRPr lang="en-US" sz="1800"/>
          </a:p>
          <a:p>
            <a:r>
              <a:rPr lang="en-US" sz="1800"/>
              <a:t>That may not seem surprising since a critical function has an empty implementation.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cs typeface="Arial" charset="0"/>
              </a:rPr>
              <a:t>Fundamental </a:t>
            </a:r>
            <a:r>
              <a:rPr lang="en-US" dirty="0" err="1" smtClean="0">
                <a:latin typeface="Arial" charset="0"/>
                <a:cs typeface="Arial" charset="0"/>
              </a:rPr>
              <a:t>gcc</a:t>
            </a:r>
            <a:r>
              <a:rPr lang="en-US" dirty="0" smtClean="0">
                <a:latin typeface="Arial" charset="0"/>
                <a:cs typeface="Arial" charset="0"/>
              </a:rPr>
              <a:t> options:  -o</a:t>
            </a:r>
          </a:p>
        </p:txBody>
      </p:sp>
      <p:sp>
        <p:nvSpPr>
          <p:cNvPr id="4099" name="TextBox 2"/>
          <p:cNvSpPr txBox="1">
            <a:spLocks noChangeArrowheads="1"/>
          </p:cNvSpPr>
          <p:nvPr/>
        </p:nvSpPr>
        <p:spPr bwMode="auto">
          <a:xfrm>
            <a:off x="381000" y="685800"/>
            <a:ext cx="8610600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First of all, the default name for the executable file is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a.out</a:t>
            </a:r>
            <a:r>
              <a:rPr lang="en-US" sz="1800" dirty="0"/>
              <a:t>, which is both strange and unsatisfying.</a:t>
            </a:r>
          </a:p>
          <a:p>
            <a:endParaRPr lang="en-US" sz="1800" dirty="0"/>
          </a:p>
          <a:p>
            <a:r>
              <a:rPr lang="en-US" sz="1800" dirty="0"/>
              <a:t>Use the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-o</a:t>
            </a:r>
            <a:r>
              <a:rPr lang="en-US" sz="1800" dirty="0"/>
              <a:t> option to specify the name you want to be given to the executable:</a:t>
            </a:r>
          </a:p>
          <a:p>
            <a:endParaRPr lang="en-US" sz="1800" dirty="0"/>
          </a:p>
          <a:p>
            <a:pPr algn="ctr"/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gcc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-o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caesar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caesar.c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101" name="TextBox 4"/>
          <p:cNvSpPr txBox="1">
            <a:spLocks noChangeArrowheads="1"/>
          </p:cNvSpPr>
          <p:nvPr/>
        </p:nvSpPr>
        <p:spPr bwMode="auto">
          <a:xfrm>
            <a:off x="381000" y="5726113"/>
            <a:ext cx="8610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Side note:  as is often the case, the space after the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-o</a:t>
            </a:r>
            <a:r>
              <a:rPr lang="en-US" sz="1800" dirty="0" smtClean="0"/>
              <a:t> </a:t>
            </a:r>
            <a:r>
              <a:rPr lang="en-US" sz="1800" dirty="0"/>
              <a:t>option is optional.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09600" y="2667000"/>
            <a:ext cx="8153400" cy="2677656"/>
          </a:xfrm>
          <a:prstGeom prst="rect">
            <a:avLst/>
          </a:prstGeom>
          <a:solidFill>
            <a:srgbClr val="FFDEAD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1030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wmcquain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in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caesar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 ls -l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total 8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rw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rw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-r--. 1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wmcquain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comporg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1426 Sep 13 21:34 AMansAManForAThat.txt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rw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rw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-r--. 1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wmcquain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comporg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2222 Sep 13 21:50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caesar.c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1031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wmcquain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in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caesar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gcc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-o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caesar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caesar.c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1032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wmcquain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in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caesar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 ls -l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total 20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rw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rw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-r--. 1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wmcquain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comporg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1426 Sep 13 21:34 AMansAManForAThat.txt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rwxrw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-r--. 1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wmcquain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comporg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9119 Sep 13 21:51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caesar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rw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rw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-r--. 1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wmcquain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comporg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2222 Sep 13 21:50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caesar.c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1033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wmcquain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in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caesar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</a:p>
          <a:p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cs typeface="Arial" charset="0"/>
              </a:rPr>
              <a:t>Fundamental </a:t>
            </a:r>
            <a:r>
              <a:rPr lang="en-US" dirty="0" err="1" smtClean="0">
                <a:latin typeface="Arial" charset="0"/>
                <a:cs typeface="Arial" charset="0"/>
              </a:rPr>
              <a:t>gcc</a:t>
            </a:r>
            <a:r>
              <a:rPr lang="en-US" dirty="0" smtClean="0">
                <a:latin typeface="Arial" charset="0"/>
                <a:cs typeface="Arial" charset="0"/>
              </a:rPr>
              <a:t> options:  -Wall</a:t>
            </a:r>
          </a:p>
        </p:txBody>
      </p:sp>
      <p:sp>
        <p:nvSpPr>
          <p:cNvPr id="5123" name="TextBox 2"/>
          <p:cNvSpPr txBox="1">
            <a:spLocks noChangeArrowheads="1"/>
          </p:cNvSpPr>
          <p:nvPr/>
        </p:nvSpPr>
        <p:spPr bwMode="auto">
          <a:xfrm>
            <a:off x="381000" y="685800"/>
            <a:ext cx="8610600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Use the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-Wall</a:t>
            </a:r>
            <a:r>
              <a:rPr lang="en-US" sz="1800" dirty="0"/>
              <a:t> option to direct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gcc</a:t>
            </a:r>
            <a:r>
              <a:rPr lang="en-US" sz="1800" dirty="0"/>
              <a:t> to display all relevant warning messages:</a:t>
            </a:r>
          </a:p>
          <a:p>
            <a:endParaRPr lang="en-US" sz="1200" dirty="0"/>
          </a:p>
          <a:p>
            <a:pPr algn="ctr"/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gcc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-o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caesar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-Wall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caesar.c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4092575"/>
            <a:ext cx="8610600" cy="2308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800" dirty="0"/>
              <a:t>So, the supplied C code </a:t>
            </a:r>
            <a:r>
              <a:rPr lang="en-US" sz="1800" i="1" dirty="0"/>
              <a:t>compiles</a:t>
            </a:r>
            <a:r>
              <a:rPr lang="en-US" sz="1800" dirty="0"/>
              <a:t>, but does not </a:t>
            </a:r>
            <a:r>
              <a:rPr lang="en-US" sz="1800" i="1" dirty="0"/>
              <a:t>compile cleanly</a:t>
            </a:r>
            <a:r>
              <a:rPr lang="en-US" sz="1800" dirty="0"/>
              <a:t>.</a:t>
            </a:r>
          </a:p>
          <a:p>
            <a:pPr>
              <a:defRPr/>
            </a:pPr>
            <a:endParaRPr lang="en-US" sz="1800" dirty="0">
              <a:latin typeface="+mn-lt"/>
              <a:cs typeface="Courier New" pitchFamily="49" charset="0"/>
            </a:endParaRPr>
          </a:p>
          <a:p>
            <a:pPr>
              <a:defRPr/>
            </a:pPr>
            <a:r>
              <a:rPr lang="en-US" sz="1800" dirty="0">
                <a:latin typeface="+mn-lt"/>
                <a:cs typeface="Courier New" pitchFamily="49" charset="0"/>
              </a:rPr>
              <a:t>The first </a:t>
            </a:r>
            <a:r>
              <a:rPr lang="en-US" sz="1800" dirty="0" smtClean="0">
                <a:latin typeface="+mn-lt"/>
                <a:cs typeface="Courier New" pitchFamily="49" charset="0"/>
              </a:rPr>
              <a:t>message tells </a:t>
            </a:r>
            <a:r>
              <a:rPr lang="en-US" sz="1800" dirty="0">
                <a:latin typeface="+mn-lt"/>
                <a:cs typeface="Courier New" pitchFamily="49" charset="0"/>
              </a:rPr>
              <a:t>us that at line </a:t>
            </a:r>
            <a:r>
              <a:rPr lang="en-US" sz="1800" dirty="0" smtClean="0">
                <a:latin typeface="+mn-lt"/>
                <a:cs typeface="Courier New" pitchFamily="49" charset="0"/>
              </a:rPr>
              <a:t>43 </a:t>
            </a:r>
            <a:r>
              <a:rPr lang="en-US" sz="1800" dirty="0" smtClean="0">
                <a:latin typeface="+mn-lt"/>
                <a:cs typeface="Courier New" pitchFamily="49" charset="0"/>
              </a:rPr>
              <a:t>of </a:t>
            </a:r>
            <a:r>
              <a:rPr lang="en-US" sz="1800" dirty="0">
                <a:latin typeface="+mn-lt"/>
                <a:cs typeface="Courier New" pitchFamily="49" charset="0"/>
              </a:rPr>
              <a:t>the file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caesar.c</a:t>
            </a:r>
            <a:r>
              <a:rPr lang="en-US" sz="1800" dirty="0">
                <a:latin typeface="+mn-lt"/>
                <a:cs typeface="Courier New" pitchFamily="49" charset="0"/>
              </a:rPr>
              <a:t>, in the function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processFile</a:t>
            </a:r>
            <a:r>
              <a:rPr lang="en-US" sz="1800" dirty="0">
                <a:latin typeface="+mn-lt"/>
                <a:cs typeface="Courier New" pitchFamily="49" charset="0"/>
              </a:rPr>
              <a:t>, we have called a function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isalpha</a:t>
            </a:r>
            <a:r>
              <a:rPr lang="en-US" sz="1800" dirty="0">
                <a:latin typeface="+mn-lt"/>
                <a:cs typeface="Courier New" pitchFamily="49" charset="0"/>
              </a:rPr>
              <a:t> that has not been declared explicitly.</a:t>
            </a:r>
          </a:p>
          <a:p>
            <a:pPr>
              <a:defRPr/>
            </a:pPr>
            <a:endParaRPr lang="en-US" sz="1800" dirty="0">
              <a:latin typeface="+mn-lt"/>
              <a:cs typeface="Courier New" pitchFamily="49" charset="0"/>
            </a:endParaRPr>
          </a:p>
          <a:p>
            <a:pPr>
              <a:defRPr/>
            </a:pPr>
            <a:r>
              <a:rPr lang="en-US" sz="1800" dirty="0">
                <a:latin typeface="+mn-lt"/>
                <a:cs typeface="Courier New" pitchFamily="49" charset="0"/>
              </a:rPr>
              <a:t>All too true.  The Standard Library function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isalpha</a:t>
            </a:r>
            <a:r>
              <a:rPr lang="en-US" sz="1800" dirty="0">
                <a:latin typeface="+mn-lt"/>
                <a:cs typeface="Courier New" pitchFamily="49" charset="0"/>
              </a:rPr>
              <a:t> is declared in the header file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ctype.h</a:t>
            </a:r>
            <a:r>
              <a:rPr lang="en-US" sz="1800" dirty="0">
                <a:latin typeface="+mn-lt"/>
                <a:cs typeface="Courier New" pitchFamily="49" charset="0"/>
              </a:rPr>
              <a:t> and the supplied code doesn't have an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include</a:t>
            </a:r>
            <a:r>
              <a:rPr lang="en-US" sz="1800" dirty="0">
                <a:latin typeface="+mn-lt"/>
                <a:cs typeface="Courier New" pitchFamily="49" charset="0"/>
              </a:rPr>
              <a:t> directive for that header; in this case, we got away with that, but the issue should be fixed.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9600" y="1600200"/>
            <a:ext cx="8153400" cy="2462213"/>
          </a:xfrm>
          <a:prstGeom prst="rect">
            <a:avLst/>
          </a:prstGeom>
          <a:solidFill>
            <a:srgbClr val="FFDEAD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1035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wmcquain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in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caesar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gcc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-o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caesar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-Wall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caesar.c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</a:p>
          <a:p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caesar.c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: In function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‘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processFile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’: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caesar.c:43:7: warning: implicit declaration of function ‘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isalpha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’ [-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Wimplicit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-function-declaration]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if (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isalpha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nextIn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 ) {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^</a:t>
            </a:r>
          </a:p>
          <a:p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caesar.c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: In function ‘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checkShiftAmt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’: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caesar.c:86:8: warning: unused variable ‘result’ [-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Wunused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-variable]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result = 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strtol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, &amp;p, 10);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^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1036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wmcquain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in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caesar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cs typeface="Arial" charset="0"/>
              </a:rPr>
              <a:t>Fundamental </a:t>
            </a:r>
            <a:r>
              <a:rPr lang="en-US" dirty="0" err="1" smtClean="0">
                <a:latin typeface="Arial" charset="0"/>
                <a:cs typeface="Arial" charset="0"/>
              </a:rPr>
              <a:t>gcc</a:t>
            </a:r>
            <a:r>
              <a:rPr lang="en-US" dirty="0" smtClean="0">
                <a:latin typeface="Arial" charset="0"/>
                <a:cs typeface="Arial" charset="0"/>
              </a:rPr>
              <a:t> options:  -Wall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1000" y="2819400"/>
            <a:ext cx="8610600" cy="2862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800" dirty="0">
                <a:latin typeface="+mn-lt"/>
                <a:cs typeface="Courier New" pitchFamily="49" charset="0"/>
              </a:rPr>
              <a:t>The next </a:t>
            </a:r>
            <a:r>
              <a:rPr lang="en-US" sz="1800" dirty="0" smtClean="0">
                <a:latin typeface="+mn-lt"/>
                <a:cs typeface="Courier New" pitchFamily="49" charset="0"/>
              </a:rPr>
              <a:t>message tells </a:t>
            </a:r>
            <a:r>
              <a:rPr lang="en-US" sz="1800" dirty="0">
                <a:latin typeface="+mn-lt"/>
                <a:cs typeface="Courier New" pitchFamily="49" charset="0"/>
              </a:rPr>
              <a:t>us that </a:t>
            </a:r>
            <a:r>
              <a:rPr lang="en-US" sz="1800" dirty="0" smtClean="0">
                <a:latin typeface="+mn-lt"/>
                <a:cs typeface="Courier New" pitchFamily="49" charset="0"/>
              </a:rPr>
              <a:t>at line </a:t>
            </a:r>
            <a:r>
              <a:rPr lang="en-US" sz="1800" dirty="0" smtClean="0">
                <a:latin typeface="+mn-lt"/>
                <a:cs typeface="Courier New" pitchFamily="49" charset="0"/>
              </a:rPr>
              <a:t>86 </a:t>
            </a:r>
            <a:r>
              <a:rPr lang="en-US" sz="1800" dirty="0" smtClean="0">
                <a:latin typeface="+mn-lt"/>
                <a:cs typeface="Courier New" pitchFamily="49" charset="0"/>
              </a:rPr>
              <a:t>of the file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caesar.c</a:t>
            </a:r>
            <a:r>
              <a:rPr lang="en-US" sz="1800" dirty="0" smtClean="0">
                <a:latin typeface="+mn-lt"/>
                <a:cs typeface="Courier New" pitchFamily="49" charset="0"/>
              </a:rPr>
              <a:t>, in </a:t>
            </a:r>
            <a:r>
              <a:rPr lang="en-US" sz="1800" dirty="0">
                <a:latin typeface="+mn-lt"/>
                <a:cs typeface="Courier New" pitchFamily="49" charset="0"/>
              </a:rPr>
              <a:t>the function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checkShiftAmt</a:t>
            </a:r>
            <a:r>
              <a:rPr lang="en-US" sz="1800" dirty="0">
                <a:latin typeface="+mn-lt"/>
                <a:cs typeface="Courier New" pitchFamily="49" charset="0"/>
              </a:rPr>
              <a:t>, we have declared a variable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result</a:t>
            </a:r>
            <a:r>
              <a:rPr lang="en-US" sz="1800" dirty="0">
                <a:latin typeface="+mn-lt"/>
                <a:cs typeface="Courier New" pitchFamily="49" charset="0"/>
              </a:rPr>
              <a:t> whose value is never used.</a:t>
            </a:r>
          </a:p>
          <a:p>
            <a:pPr>
              <a:defRPr/>
            </a:pPr>
            <a:endParaRPr lang="en-US" sz="1800" dirty="0">
              <a:latin typeface="+mn-lt"/>
              <a:cs typeface="Courier New" pitchFamily="49" charset="0"/>
            </a:endParaRPr>
          </a:p>
          <a:p>
            <a:pPr>
              <a:defRPr/>
            </a:pPr>
            <a:r>
              <a:rPr lang="en-US" sz="1800" dirty="0">
                <a:latin typeface="+mn-lt"/>
                <a:cs typeface="Courier New" pitchFamily="49" charset="0"/>
              </a:rPr>
              <a:t>Again, this is true.  </a:t>
            </a:r>
          </a:p>
          <a:p>
            <a:pPr>
              <a:defRPr/>
            </a:pPr>
            <a:endParaRPr lang="en-US" sz="1800" dirty="0">
              <a:latin typeface="+mn-lt"/>
              <a:cs typeface="Courier New" pitchFamily="49" charset="0"/>
            </a:endParaRPr>
          </a:p>
          <a:p>
            <a:pPr>
              <a:defRPr/>
            </a:pPr>
            <a:r>
              <a:rPr lang="en-US" sz="1800" dirty="0">
                <a:latin typeface="+mn-lt"/>
                <a:cs typeface="Courier New" pitchFamily="49" charset="0"/>
              </a:rPr>
              <a:t>However, in this case the variable was used in order to capture the return value from the library function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strtol</a:t>
            </a:r>
            <a:r>
              <a:rPr lang="en-US" sz="1800" dirty="0">
                <a:latin typeface="+mn-lt"/>
                <a:cs typeface="Courier New" pitchFamily="49" charset="0"/>
              </a:rPr>
              <a:t>, which we do not make any further use of.</a:t>
            </a:r>
          </a:p>
          <a:p>
            <a:pPr>
              <a:defRPr/>
            </a:pPr>
            <a:endParaRPr lang="en-US" sz="1800" dirty="0">
              <a:latin typeface="+mn-lt"/>
              <a:cs typeface="Courier New" pitchFamily="49" charset="0"/>
            </a:endParaRPr>
          </a:p>
          <a:p>
            <a:pPr>
              <a:defRPr/>
            </a:pPr>
            <a:r>
              <a:rPr lang="en-US" sz="1800" dirty="0">
                <a:latin typeface="+mn-lt"/>
                <a:cs typeface="Courier New" pitchFamily="49" charset="0"/>
              </a:rPr>
              <a:t>This is deliberate, and fits with the design of the function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checkShiftAmt</a:t>
            </a:r>
            <a:r>
              <a:rPr lang="en-US" sz="1800" dirty="0">
                <a:latin typeface="+mn-lt"/>
                <a:cs typeface="Courier New" pitchFamily="49" charset="0"/>
              </a:rPr>
              <a:t>, and so we'll leave it unaltered.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09600" y="685800"/>
            <a:ext cx="8153400" cy="1600438"/>
          </a:xfrm>
          <a:prstGeom prst="rect">
            <a:avLst/>
          </a:prstGeom>
          <a:solidFill>
            <a:srgbClr val="FFDEAD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1035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wmcquain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in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caesar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gcc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-o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caesar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-Wall 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caesar.c</a:t>
            </a: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. .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caesar.c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: In function ‘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checkShiftAmt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’: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caesar.c:86:8: warning: unused variable ‘result’ [-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Wunused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-variable]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result = 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strtol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, &amp;p, 10);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^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1036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wmcquain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in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caesar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 idx="4294967295"/>
          </p:nvPr>
        </p:nvSpPr>
        <p:spPr>
          <a:xfrm>
            <a:off x="304800" y="152400"/>
            <a:ext cx="6553200" cy="457200"/>
          </a:xfrm>
        </p:spPr>
        <p:txBody>
          <a:bodyPr/>
          <a:lstStyle/>
          <a:p>
            <a:r>
              <a:rPr lang="en-US" dirty="0" smtClean="0">
                <a:latin typeface="Arial" charset="0"/>
                <a:cs typeface="Arial" charset="0"/>
              </a:rPr>
              <a:t>More </a:t>
            </a:r>
            <a:r>
              <a:rPr lang="en-US" dirty="0" err="1" smtClean="0">
                <a:latin typeface="Arial" charset="0"/>
                <a:cs typeface="Arial" charset="0"/>
              </a:rPr>
              <a:t>gcc</a:t>
            </a:r>
            <a:r>
              <a:rPr lang="en-US" dirty="0" smtClean="0">
                <a:latin typeface="Arial" charset="0"/>
                <a:cs typeface="Arial" charset="0"/>
              </a:rPr>
              <a:t> warning options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1000" y="719138"/>
            <a:ext cx="8610600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800" dirty="0">
                <a:latin typeface="+mn-lt"/>
                <a:cs typeface="Courier New" pitchFamily="49" charset="0"/>
              </a:rPr>
              <a:t>You may also turn on certain specific categories of warnings if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-Wall</a:t>
            </a:r>
            <a:r>
              <a:rPr lang="en-US" sz="1800" dirty="0">
                <a:latin typeface="+mn-lt"/>
                <a:cs typeface="Courier New" pitchFamily="49" charset="0"/>
              </a:rPr>
              <a:t> is too intrusive: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1000" y="1306513"/>
            <a:ext cx="8610600" cy="646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-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Wformat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914400">
              <a:defRPr/>
            </a:pPr>
            <a:r>
              <a:rPr lang="en-US" sz="1800" dirty="0">
                <a:latin typeface="+mn-lt"/>
                <a:cs typeface="Courier New" pitchFamily="49" charset="0"/>
              </a:rPr>
              <a:t>warnings regarding mismatches between format </a:t>
            </a:r>
            <a:r>
              <a:rPr lang="en-US" sz="1800" dirty="0" err="1">
                <a:latin typeface="+mn-lt"/>
                <a:cs typeface="Courier New" pitchFamily="49" charset="0"/>
              </a:rPr>
              <a:t>specifiers</a:t>
            </a:r>
            <a:r>
              <a:rPr lang="en-US" sz="1800" dirty="0">
                <a:latin typeface="+mn-lt"/>
                <a:cs typeface="Courier New" pitchFamily="49" charset="0"/>
              </a:rPr>
              <a:t> and arguments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1000" y="2097088"/>
            <a:ext cx="8610600" cy="646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-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Wunused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914400">
              <a:defRPr/>
            </a:pPr>
            <a:r>
              <a:rPr lang="en-US" sz="1800" dirty="0">
                <a:latin typeface="+mn-lt"/>
                <a:cs typeface="Courier New" pitchFamily="49" charset="0"/>
              </a:rPr>
              <a:t>warnings regarding </a:t>
            </a:r>
            <a:r>
              <a:rPr lang="en-US" sz="1800">
                <a:latin typeface="+mn-lt"/>
                <a:cs typeface="Courier New" pitchFamily="49" charset="0"/>
              </a:rPr>
              <a:t>unused </a:t>
            </a:r>
            <a:r>
              <a:rPr lang="en-US" sz="1800" smtClean="0">
                <a:latin typeface="+mn-lt"/>
                <a:cs typeface="Courier New" pitchFamily="49" charset="0"/>
              </a:rPr>
              <a:t>variables</a:t>
            </a:r>
            <a:endParaRPr lang="en-US" sz="1800" dirty="0">
              <a:latin typeface="+mn-lt"/>
              <a:cs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000" y="2935288"/>
            <a:ext cx="8610600" cy="9223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-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Wimplicit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914400">
              <a:defRPr/>
            </a:pPr>
            <a:r>
              <a:rPr lang="en-US" sz="1800" dirty="0">
                <a:latin typeface="+mn-lt"/>
                <a:cs typeface="Courier New" pitchFamily="49" charset="0"/>
              </a:rPr>
              <a:t>warnings regarding functions that are called without being declared;</a:t>
            </a:r>
          </a:p>
          <a:p>
            <a:pPr marL="914400">
              <a:defRPr/>
            </a:pPr>
            <a:r>
              <a:rPr lang="en-US" sz="1800" dirty="0">
                <a:latin typeface="+mn-lt"/>
                <a:cs typeface="Courier New" pitchFamily="49" charset="0"/>
              </a:rPr>
              <a:t>usually results from missing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include</a:t>
            </a:r>
            <a:r>
              <a:rPr lang="en-US" sz="1800" dirty="0">
                <a:latin typeface="+mn-lt"/>
                <a:cs typeface="Courier New" pitchFamily="49" charset="0"/>
              </a:rPr>
              <a:t> directives or misspellings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1000" y="3962400"/>
            <a:ext cx="861060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-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Wconversion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914400">
              <a:defRPr/>
            </a:pPr>
            <a:r>
              <a:rPr lang="en-US" sz="1800" dirty="0">
                <a:latin typeface="+mn-lt"/>
                <a:cs typeface="Courier New" pitchFamily="49" charset="0"/>
              </a:rPr>
              <a:t>warnings regarding implicit conversions that could result in errors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81000" y="5715000"/>
            <a:ext cx="861060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-W</a:t>
            </a:r>
          </a:p>
          <a:p>
            <a:pPr marL="914400">
              <a:defRPr/>
            </a:pPr>
            <a:r>
              <a:rPr lang="en-US" sz="1800" dirty="0">
                <a:latin typeface="+mn-lt"/>
                <a:cs typeface="Courier New" pitchFamily="49" charset="0"/>
              </a:rPr>
              <a:t>a variety of additional warnings not included in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-Wall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81000" y="4800600"/>
            <a:ext cx="861060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-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Wshadow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914400">
              <a:defRPr/>
            </a:pPr>
            <a:r>
              <a:rPr lang="en-US" sz="1800" dirty="0">
                <a:latin typeface="+mn-lt"/>
                <a:cs typeface="Courier New" pitchFamily="49" charset="0"/>
              </a:rPr>
              <a:t>warnings regarding name hiding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cs typeface="Arial" charset="0"/>
              </a:rPr>
              <a:t>Fundamental </a:t>
            </a:r>
            <a:r>
              <a:rPr lang="en-US" dirty="0" err="1" smtClean="0">
                <a:latin typeface="Arial" charset="0"/>
                <a:cs typeface="Arial" charset="0"/>
              </a:rPr>
              <a:t>gcc</a:t>
            </a:r>
            <a:r>
              <a:rPr lang="en-US" dirty="0" smtClean="0">
                <a:latin typeface="Arial" charset="0"/>
                <a:cs typeface="Arial" charset="0"/>
              </a:rPr>
              <a:t> options:  -W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1000" y="3462337"/>
            <a:ext cx="8610600" cy="175432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800" dirty="0" smtClean="0">
                <a:latin typeface="+mn-lt"/>
                <a:cs typeface="Courier New" pitchFamily="49" charset="0"/>
              </a:rPr>
              <a:t>Now, we see an additional warning, and this one is somewhat alarming...</a:t>
            </a:r>
          </a:p>
          <a:p>
            <a:pPr>
              <a:defRPr/>
            </a:pPr>
            <a:endParaRPr lang="en-US" sz="1800" dirty="0">
              <a:latin typeface="+mn-lt"/>
              <a:cs typeface="Courier New" pitchFamily="49" charset="0"/>
            </a:endParaRPr>
          </a:p>
          <a:p>
            <a:pPr>
              <a:defRPr/>
            </a:pPr>
            <a:r>
              <a:rPr lang="en-US" sz="1800" dirty="0" smtClean="0">
                <a:latin typeface="+mn-lt"/>
                <a:cs typeface="Courier New" pitchFamily="49" charset="0"/>
              </a:rPr>
              <a:t>Why would a function receive a parameter and not use it?  Sounds like a possible design error...</a:t>
            </a:r>
          </a:p>
          <a:p>
            <a:pPr>
              <a:defRPr/>
            </a:pPr>
            <a:endParaRPr lang="en-US" sz="1800" dirty="0">
              <a:latin typeface="+mn-lt"/>
              <a:cs typeface="Courier New" pitchFamily="49" charset="0"/>
            </a:endParaRPr>
          </a:p>
          <a:p>
            <a:pPr>
              <a:defRPr/>
            </a:pPr>
            <a:r>
              <a:rPr lang="en-US" sz="1800" dirty="0" smtClean="0">
                <a:latin typeface="+mn-lt"/>
                <a:cs typeface="Courier New" pitchFamily="49" charset="0"/>
              </a:rPr>
              <a:t>(In this case, the function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applyShift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sz="1800" dirty="0" smtClean="0">
                <a:latin typeface="+mn-lt"/>
                <a:cs typeface="Courier New" pitchFamily="49" charset="0"/>
              </a:rPr>
              <a:t> has not been completely implemented.</a:t>
            </a:r>
            <a:endParaRPr lang="en-US" sz="1800" dirty="0">
              <a:latin typeface="+mn-lt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" y="685800"/>
            <a:ext cx="8153400" cy="1600438"/>
          </a:xfrm>
          <a:prstGeom prst="rect">
            <a:avLst/>
          </a:prstGeom>
          <a:solidFill>
            <a:srgbClr val="FFDEAD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1039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wmcquain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in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caesar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gcc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-o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caesar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-Wall -W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caesar.c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caesar.c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 In function ‘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applyShift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’:</a:t>
            </a:r>
          </a:p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caesar.c:57:36: warning: unused parameter ‘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shiftAmt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’ [-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Wunused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-parameter]</a:t>
            </a:r>
          </a:p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char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applyShift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(char Original,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shiftAmt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. .</a:t>
            </a:r>
          </a:p>
          <a:p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1040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wmcquain@centosvm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in ~/2505/notes/T05/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caesar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</a:p>
        </p:txBody>
      </p:sp>
    </p:spTree>
    <p:extLst>
      <p:ext uri="{BB962C8B-B14F-4D97-AF65-F5344CB8AC3E}">
        <p14:creationId xmlns:p14="http://schemas.microsoft.com/office/powerpoint/2010/main" val="1839103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cs typeface="Arial" charset="0"/>
              </a:rPr>
              <a:t>A Not So Benign Warning Message</a:t>
            </a:r>
          </a:p>
        </p:txBody>
      </p:sp>
      <p:sp>
        <p:nvSpPr>
          <p:cNvPr id="8195" name="TextBox 2"/>
          <p:cNvSpPr txBox="1">
            <a:spLocks noChangeArrowheads="1"/>
          </p:cNvSpPr>
          <p:nvPr/>
        </p:nvSpPr>
        <p:spPr bwMode="auto">
          <a:xfrm>
            <a:off x="457200" y="685800"/>
            <a:ext cx="8237538" cy="2862263"/>
          </a:xfrm>
          <a:prstGeom prst="rect">
            <a:avLst/>
          </a:prstGeom>
          <a:solidFill>
            <a:srgbClr val="FFFFD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// Adapted from An Introduction to GCC, Gough, p. 8</a:t>
            </a: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#</a:t>
            </a:r>
            <a:r>
              <a:rPr lang="en-US" sz="1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include</a:t>
            </a:r>
            <a:r>
              <a:rPr lang="en-US" sz="18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main() {</a:t>
            </a:r>
          </a:p>
          <a:p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8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a = 5, b = 10;</a:t>
            </a: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("The sum of %d and %d is %f.\n", a, b,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a + b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8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0; </a:t>
            </a: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3400" y="3809762"/>
            <a:ext cx="8153400" cy="1815882"/>
          </a:xfrm>
          <a:prstGeom prst="rect">
            <a:avLst/>
          </a:prstGeom>
          <a:solidFill>
            <a:srgbClr val="FFDEAD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1049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wmcquain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in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gough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gcc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-o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badformat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-Wall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badformat.c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badformat.c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: In function ‘main’: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badformat.c:7:4: warning: format ‘%f’ expects argument of type ‘double’, but argument 4 has type ‘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’ [-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Wformat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=]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("The sum of %d and %d is %f.\n", a, b, a + b);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^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1050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wmcquain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in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gough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badformat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The sum of 5 and 10 is 0.000000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cs typeface="Arial" charset="0"/>
              </a:rPr>
              <a:t>Compliance-related </a:t>
            </a:r>
            <a:r>
              <a:rPr lang="en-US" dirty="0" err="1" smtClean="0">
                <a:latin typeface="Arial" charset="0"/>
                <a:cs typeface="Arial" charset="0"/>
              </a:rPr>
              <a:t>gcc</a:t>
            </a:r>
            <a:r>
              <a:rPr lang="en-US" dirty="0" smtClean="0">
                <a:latin typeface="Arial" charset="0"/>
                <a:cs typeface="Arial" charset="0"/>
              </a:rPr>
              <a:t> options:  -</a:t>
            </a:r>
            <a:r>
              <a:rPr lang="en-US" dirty="0" err="1" smtClean="0">
                <a:latin typeface="Arial" charset="0"/>
                <a:cs typeface="Arial" charset="0"/>
              </a:rPr>
              <a:t>std</a:t>
            </a: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9219" name="TextBox 2"/>
          <p:cNvSpPr txBox="1">
            <a:spLocks noChangeArrowheads="1"/>
          </p:cNvSpPr>
          <p:nvPr/>
        </p:nvSpPr>
        <p:spPr bwMode="auto">
          <a:xfrm>
            <a:off x="381000" y="685800"/>
            <a:ext cx="86106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/>
              <a:t>Use the </a:t>
            </a:r>
            <a:r>
              <a:rPr lang="en-US" sz="1800">
                <a:latin typeface="Courier New" pitchFamily="49" charset="0"/>
                <a:cs typeface="Courier New" pitchFamily="49" charset="0"/>
              </a:rPr>
              <a:t>-std</a:t>
            </a:r>
            <a:r>
              <a:rPr lang="en-US" sz="1800"/>
              <a:t> option to direct </a:t>
            </a:r>
            <a:r>
              <a:rPr lang="en-US" sz="1800">
                <a:latin typeface="Courier New" pitchFamily="49" charset="0"/>
                <a:cs typeface="Courier New" pitchFamily="49" charset="0"/>
              </a:rPr>
              <a:t>gcc</a:t>
            </a:r>
            <a:r>
              <a:rPr lang="en-US" sz="1800"/>
              <a:t> to require code to comply with a particular C langauge stardard:</a:t>
            </a:r>
          </a:p>
          <a:p>
            <a:endParaRPr lang="en-US" sz="1800"/>
          </a:p>
          <a:p>
            <a:pPr algn="ctr"/>
            <a:r>
              <a:rPr lang="en-US" sz="1800">
                <a:latin typeface="Courier New" pitchFamily="49" charset="0"/>
                <a:cs typeface="Courier New" pitchFamily="49" charset="0"/>
              </a:rPr>
              <a:t>gcc -o caesar –Wall –std=c99 caesar.c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1000" y="2209800"/>
            <a:ext cx="8610600" cy="2308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800" dirty="0"/>
              <a:t>This is necessary in order to use some features added in C99 (such as declaring for-loop counters within the loop header).</a:t>
            </a:r>
          </a:p>
          <a:p>
            <a:pPr>
              <a:defRPr/>
            </a:pPr>
            <a:endParaRPr lang="en-US" sz="1800" dirty="0">
              <a:latin typeface="+mn-lt"/>
              <a:cs typeface="Courier New" pitchFamily="49" charset="0"/>
            </a:endParaRPr>
          </a:p>
          <a:p>
            <a:pPr>
              <a:defRPr/>
            </a:pPr>
            <a:r>
              <a:rPr lang="en-US" sz="1800" dirty="0">
                <a:latin typeface="+mn-lt"/>
                <a:cs typeface="Courier New" pitchFamily="49" charset="0"/>
              </a:rPr>
              <a:t>It is also necessary with some legacy code in order to sidestep requirements imposed by  newer standards.</a:t>
            </a:r>
          </a:p>
          <a:p>
            <a:pPr>
              <a:defRPr/>
            </a:pPr>
            <a:endParaRPr lang="en-US" sz="1800" dirty="0">
              <a:latin typeface="+mn-lt"/>
              <a:cs typeface="Courier New" pitchFamily="49" charset="0"/>
            </a:endParaRPr>
          </a:p>
          <a:p>
            <a:pPr>
              <a:defRPr/>
            </a:pPr>
            <a:r>
              <a:rPr lang="en-US" sz="1800" dirty="0">
                <a:latin typeface="+mn-lt"/>
                <a:cs typeface="Courier New" pitchFamily="49" charset="0"/>
              </a:rPr>
              <a:t>Unless explicitly stated otherwise, in CS 2505 we will always specify compliance with the C99 standard (as shown above).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fessional">
  <a:themeElements>
    <a:clrScheme name="Professional 3">
      <a:dk1>
        <a:srgbClr val="000000"/>
      </a:dk1>
      <a:lt1>
        <a:srgbClr val="FFFFFF"/>
      </a:lt1>
      <a:dk2>
        <a:srgbClr val="000000"/>
      </a:dk2>
      <a:lt2>
        <a:srgbClr val="B2B2B2"/>
      </a:lt2>
      <a:accent1>
        <a:srgbClr val="EAEAEA"/>
      </a:accent1>
      <a:accent2>
        <a:srgbClr val="5F5F5F"/>
      </a:accent2>
      <a:accent3>
        <a:srgbClr val="FFFFFF"/>
      </a:accent3>
      <a:accent4>
        <a:srgbClr val="000000"/>
      </a:accent4>
      <a:accent5>
        <a:srgbClr val="F3F3F3"/>
      </a:accent5>
      <a:accent6>
        <a:srgbClr val="555555"/>
      </a:accent6>
      <a:hlink>
        <a:srgbClr val="969696"/>
      </a:hlink>
      <a:folHlink>
        <a:srgbClr val="CBCBCB"/>
      </a:folHlink>
    </a:clrScheme>
    <a:fontScheme name="Professional">
      <a:majorFont>
        <a:latin typeface="Helvetica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rofessional 1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6600FF"/>
        </a:accent1>
        <a:accent2>
          <a:srgbClr val="CC00FF"/>
        </a:accent2>
        <a:accent3>
          <a:srgbClr val="FFFFFF"/>
        </a:accent3>
        <a:accent4>
          <a:srgbClr val="000000"/>
        </a:accent4>
        <a:accent5>
          <a:srgbClr val="B8A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 2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FF99CC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 4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0033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SkyWalker:Applications:Microsoft Office:Microsoft Office 98:Templates:Presentation Designs:Professional</Template>
  <TotalTime>1877</TotalTime>
  <Words>1587</Words>
  <Application>Microsoft Office PowerPoint</Application>
  <PresentationFormat>Overhead</PresentationFormat>
  <Paragraphs>207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Courier New</vt:lpstr>
      <vt:lpstr>Helvetica</vt:lpstr>
      <vt:lpstr>Monotype Sorts</vt:lpstr>
      <vt:lpstr>Times New Roman</vt:lpstr>
      <vt:lpstr>Professional</vt:lpstr>
      <vt:lpstr>GCC: the GNU Compiler Collection</vt:lpstr>
      <vt:lpstr>Getting Started with gcc</vt:lpstr>
      <vt:lpstr>Fundamental gcc options:  -o</vt:lpstr>
      <vt:lpstr>Fundamental gcc options:  -Wall</vt:lpstr>
      <vt:lpstr>Fundamental gcc options:  -Wall</vt:lpstr>
      <vt:lpstr>More gcc warning options</vt:lpstr>
      <vt:lpstr>Fundamental gcc options:  -W</vt:lpstr>
      <vt:lpstr>A Not So Benign Warning Message</vt:lpstr>
      <vt:lpstr>Compliance-related gcc options:  -std</vt:lpstr>
      <vt:lpstr>GCC Reference Manual</vt:lpstr>
      <vt:lpstr>Behind the Scenes</vt:lpstr>
      <vt:lpstr>The Preprocessor:  cpp</vt:lpstr>
      <vt:lpstr>The Compiler:  cc</vt:lpstr>
      <vt:lpstr>The Assembler:  as</vt:lpstr>
      <vt:lpstr>The Linker:  ld</vt:lpstr>
      <vt:lpstr>More useful gcc options</vt:lpstr>
    </vt:vector>
  </TitlesOfParts>
  <Company>Computer Science  VA TECH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1</dc:title>
  <dc:creator>William D McQuain</dc:creator>
  <cp:lastModifiedBy>William D McQuain</cp:lastModifiedBy>
  <cp:revision>132</cp:revision>
  <cp:lastPrinted>1998-08-23T21:44:04Z</cp:lastPrinted>
  <dcterms:created xsi:type="dcterms:W3CDTF">1998-08-05T19:51:03Z</dcterms:created>
  <dcterms:modified xsi:type="dcterms:W3CDTF">2017-09-14T02:20:22Z</dcterms:modified>
</cp:coreProperties>
</file>