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32"/>
  </p:notesMasterIdLst>
  <p:handoutMasterIdLst>
    <p:handoutMasterId r:id="rId33"/>
  </p:handoutMasterIdLst>
  <p:sldIdLst>
    <p:sldId id="260" r:id="rId2"/>
    <p:sldId id="261" r:id="rId3"/>
    <p:sldId id="262" r:id="rId4"/>
    <p:sldId id="285" r:id="rId5"/>
    <p:sldId id="284" r:id="rId6"/>
    <p:sldId id="283" r:id="rId7"/>
    <p:sldId id="286" r:id="rId8"/>
    <p:sldId id="263" r:id="rId9"/>
    <p:sldId id="264" r:id="rId10"/>
    <p:sldId id="265" r:id="rId11"/>
    <p:sldId id="266" r:id="rId12"/>
    <p:sldId id="267" r:id="rId13"/>
    <p:sldId id="287" r:id="rId14"/>
    <p:sldId id="268" r:id="rId15"/>
    <p:sldId id="269" r:id="rId16"/>
    <p:sldId id="288" r:id="rId17"/>
    <p:sldId id="282" r:id="rId18"/>
    <p:sldId id="28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Lst>
  <p:sldSz cx="9144000" cy="6858000" type="overhead"/>
  <p:notesSz cx="7300913" cy="95869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E0"/>
    <a:srgbClr val="FFDEAD"/>
    <a:srgbClr val="EEE685"/>
    <a:srgbClr val="FF6600"/>
    <a:srgbClr val="660000"/>
    <a:srgbClr val="FFCC00"/>
    <a:srgbClr val="FF3300"/>
    <a:srgbClr val="990033"/>
    <a:srgbClr val="800000"/>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749" autoAdjust="0"/>
    <p:restoredTop sz="86443" autoAdjust="0"/>
  </p:normalViewPr>
  <p:slideViewPr>
    <p:cSldViewPr>
      <p:cViewPr varScale="1">
        <p:scale>
          <a:sx n="82" d="100"/>
          <a:sy n="82" d="100"/>
        </p:scale>
        <p:origin x="-638" y="-91"/>
      </p:cViewPr>
      <p:guideLst>
        <p:guide orient="horz" pos="2160"/>
        <p:guide pos="2880"/>
      </p:guideLst>
    </p:cSldViewPr>
  </p:slideViewPr>
  <p:outlineViewPr>
    <p:cViewPr>
      <p:scale>
        <a:sx n="33" d="100"/>
        <a:sy n="33" d="100"/>
      </p:scale>
      <p:origin x="0" y="1013"/>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038" y="2034"/>
      </p:cViewPr>
      <p:guideLst>
        <p:guide orient="horz" pos="3019"/>
        <p:guide pos="229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190875" cy="500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r>
              <a:rPr lang="en-US"/>
              <a:t>CS 2606 Data Structure and OO </a:t>
            </a:r>
            <a:r>
              <a:rPr lang="en-US" err="1"/>
              <a:t>Devel</a:t>
            </a:r>
            <a:r>
              <a:rPr lang="en-US"/>
              <a:t> II</a:t>
            </a:r>
          </a:p>
        </p:txBody>
      </p:sp>
      <p:sp>
        <p:nvSpPr>
          <p:cNvPr id="26627" name="Rectangle 3"/>
          <p:cNvSpPr>
            <a:spLocks noGrp="1" noChangeArrowheads="1"/>
          </p:cNvSpPr>
          <p:nvPr>
            <p:ph type="dt" sz="quarter" idx="1"/>
          </p:nvPr>
        </p:nvSpPr>
        <p:spPr bwMode="auto">
          <a:xfrm>
            <a:off x="4119563" y="0"/>
            <a:ext cx="3192462" cy="500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endParaRPr lang="en-US"/>
          </a:p>
        </p:txBody>
      </p:sp>
      <p:sp>
        <p:nvSpPr>
          <p:cNvPr id="26628" name="Rectangle 4"/>
          <p:cNvSpPr>
            <a:spLocks noGrp="1" noChangeArrowheads="1"/>
          </p:cNvSpPr>
          <p:nvPr>
            <p:ph type="ftr" sz="quarter" idx="2"/>
          </p:nvPr>
        </p:nvSpPr>
        <p:spPr bwMode="auto">
          <a:xfrm>
            <a:off x="0" y="9105900"/>
            <a:ext cx="3190875" cy="5000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000"/>
            </a:lvl1pPr>
          </a:lstStyle>
          <a:p>
            <a:pPr>
              <a:defRPr/>
            </a:pPr>
            <a:r>
              <a:rPr lang="en-US"/>
              <a:t>©William D </a:t>
            </a:r>
            <a:r>
              <a:rPr lang="en-US" err="1"/>
              <a:t>McQuain</a:t>
            </a:r>
            <a:r>
              <a:rPr lang="en-US"/>
              <a:t>, 2001-2008</a:t>
            </a:r>
          </a:p>
        </p:txBody>
      </p:sp>
      <p:sp>
        <p:nvSpPr>
          <p:cNvPr id="26629" name="Rectangle 5"/>
          <p:cNvSpPr>
            <a:spLocks noGrp="1" noChangeArrowheads="1"/>
          </p:cNvSpPr>
          <p:nvPr>
            <p:ph type="sldNum" sz="quarter" idx="3"/>
          </p:nvPr>
        </p:nvSpPr>
        <p:spPr bwMode="auto">
          <a:xfrm>
            <a:off x="4119563" y="9105900"/>
            <a:ext cx="3192462" cy="5000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000"/>
            </a:lvl1pPr>
          </a:lstStyle>
          <a:p>
            <a:pPr>
              <a:defRPr/>
            </a:pPr>
            <a:fld id="{B3DDBC46-E7BF-4ACE-8A78-0093077A4782}" type="slidenum">
              <a:rPr lang="en-US"/>
              <a:pPr>
                <a:defRPr/>
              </a:pPr>
              <a:t>‹#›</a:t>
            </a:fld>
            <a:endParaRPr lang="en-US"/>
          </a:p>
        </p:txBody>
      </p:sp>
    </p:spTree>
    <p:extLst>
      <p:ext uri="{BB962C8B-B14F-4D97-AF65-F5344CB8AC3E}">
        <p14:creationId xmlns:p14="http://schemas.microsoft.com/office/powerpoint/2010/main" val="19598019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163888" cy="479425"/>
          </a:xfrm>
          <a:prstGeom prst="rect">
            <a:avLst/>
          </a:prstGeom>
          <a:noFill/>
          <a:ln w="9525">
            <a:noFill/>
            <a:miter lim="800000"/>
            <a:headEnd/>
            <a:tailEnd/>
          </a:ln>
          <a:effectLst/>
        </p:spPr>
        <p:txBody>
          <a:bodyPr vert="horz" wrap="square" lIns="96497" tIns="48248" rIns="96497" bIns="48248" numCol="1" anchor="t" anchorCtr="0" compatLnSpc="1">
            <a:prstTxWarp prst="textNoShape">
              <a:avLst/>
            </a:prstTxWarp>
          </a:bodyPr>
          <a:lstStyle>
            <a:lvl1pPr defTabSz="965200">
              <a:defRPr sz="1000"/>
            </a:lvl1pPr>
          </a:lstStyle>
          <a:p>
            <a:pPr>
              <a:defRPr/>
            </a:pPr>
            <a:endParaRPr lang="en-US" altLang="en-US"/>
          </a:p>
        </p:txBody>
      </p:sp>
      <p:sp>
        <p:nvSpPr>
          <p:cNvPr id="8195" name="Rectangle 3"/>
          <p:cNvSpPr>
            <a:spLocks noGrp="1" noChangeArrowheads="1"/>
          </p:cNvSpPr>
          <p:nvPr>
            <p:ph type="dt" idx="1"/>
          </p:nvPr>
        </p:nvSpPr>
        <p:spPr bwMode="auto">
          <a:xfrm>
            <a:off x="4137025" y="0"/>
            <a:ext cx="3163888" cy="479425"/>
          </a:xfrm>
          <a:prstGeom prst="rect">
            <a:avLst/>
          </a:prstGeom>
          <a:noFill/>
          <a:ln w="9525">
            <a:noFill/>
            <a:miter lim="800000"/>
            <a:headEnd/>
            <a:tailEnd/>
          </a:ln>
          <a:effectLst/>
        </p:spPr>
        <p:txBody>
          <a:bodyPr vert="horz" wrap="square" lIns="96497" tIns="48248" rIns="96497" bIns="48248" numCol="1" anchor="t" anchorCtr="0" compatLnSpc="1">
            <a:prstTxWarp prst="textNoShape">
              <a:avLst/>
            </a:prstTxWarp>
          </a:bodyPr>
          <a:lstStyle>
            <a:lvl1pPr algn="r" defTabSz="965200">
              <a:defRPr sz="1000"/>
            </a:lvl1pPr>
          </a:lstStyle>
          <a:p>
            <a:pPr>
              <a:defRPr/>
            </a:pPr>
            <a:endParaRPr lang="en-US" altLang="en-US"/>
          </a:p>
        </p:txBody>
      </p:sp>
      <p:sp>
        <p:nvSpPr>
          <p:cNvPr id="26628" name="Rectangle 4"/>
          <p:cNvSpPr>
            <a:spLocks noGrp="1" noRot="1" noChangeAspect="1" noChangeArrowheads="1" noTextEdit="1"/>
          </p:cNvSpPr>
          <p:nvPr>
            <p:ph type="sldImg" idx="2"/>
          </p:nvPr>
        </p:nvSpPr>
        <p:spPr bwMode="auto">
          <a:xfrm>
            <a:off x="3408363" y="719138"/>
            <a:ext cx="4794250" cy="3595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p:cNvSpPr>
            <a:spLocks noGrp="1" noChangeArrowheads="1"/>
          </p:cNvSpPr>
          <p:nvPr>
            <p:ph type="body" sz="quarter" idx="3"/>
          </p:nvPr>
        </p:nvSpPr>
        <p:spPr bwMode="auto">
          <a:xfrm>
            <a:off x="100013" y="733425"/>
            <a:ext cx="4252912" cy="8172450"/>
          </a:xfrm>
          <a:prstGeom prst="rect">
            <a:avLst/>
          </a:prstGeom>
          <a:noFill/>
          <a:ln w="9525">
            <a:noFill/>
            <a:miter lim="800000"/>
            <a:headEnd/>
            <a:tailEnd/>
          </a:ln>
          <a:effectLst/>
        </p:spPr>
        <p:txBody>
          <a:bodyPr vert="horz" wrap="square" lIns="96497" tIns="48248" rIns="96497" bIns="4824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8198" name="Rectangle 6"/>
          <p:cNvSpPr>
            <a:spLocks noGrp="1" noChangeArrowheads="1"/>
          </p:cNvSpPr>
          <p:nvPr>
            <p:ph type="ftr" sz="quarter" idx="4"/>
          </p:nvPr>
        </p:nvSpPr>
        <p:spPr bwMode="auto">
          <a:xfrm>
            <a:off x="0" y="9107488"/>
            <a:ext cx="3163888" cy="479425"/>
          </a:xfrm>
          <a:prstGeom prst="rect">
            <a:avLst/>
          </a:prstGeom>
          <a:noFill/>
          <a:ln w="9525">
            <a:noFill/>
            <a:miter lim="800000"/>
            <a:headEnd/>
            <a:tailEnd/>
          </a:ln>
          <a:effectLst/>
        </p:spPr>
        <p:txBody>
          <a:bodyPr vert="horz" wrap="square" lIns="96497" tIns="48248" rIns="96497" bIns="48248" numCol="1" anchor="b" anchorCtr="0" compatLnSpc="1">
            <a:prstTxWarp prst="textNoShape">
              <a:avLst/>
            </a:prstTxWarp>
          </a:bodyPr>
          <a:lstStyle>
            <a:lvl1pPr defTabSz="965200">
              <a:defRPr sz="1000"/>
            </a:lvl1pPr>
          </a:lstStyle>
          <a:p>
            <a:pPr>
              <a:defRPr/>
            </a:pPr>
            <a:endParaRPr lang="en-US" altLang="en-US"/>
          </a:p>
        </p:txBody>
      </p:sp>
      <p:sp>
        <p:nvSpPr>
          <p:cNvPr id="8199" name="Rectangle 7"/>
          <p:cNvSpPr>
            <a:spLocks noGrp="1" noChangeArrowheads="1"/>
          </p:cNvSpPr>
          <p:nvPr>
            <p:ph type="sldNum" sz="quarter" idx="5"/>
          </p:nvPr>
        </p:nvSpPr>
        <p:spPr bwMode="auto">
          <a:xfrm>
            <a:off x="4137025" y="9107488"/>
            <a:ext cx="3163888" cy="479425"/>
          </a:xfrm>
          <a:prstGeom prst="rect">
            <a:avLst/>
          </a:prstGeom>
          <a:noFill/>
          <a:ln w="9525">
            <a:noFill/>
            <a:miter lim="800000"/>
            <a:headEnd/>
            <a:tailEnd/>
          </a:ln>
          <a:effectLst/>
        </p:spPr>
        <p:txBody>
          <a:bodyPr vert="horz" wrap="square" lIns="96497" tIns="48248" rIns="96497" bIns="48248" numCol="1" anchor="b" anchorCtr="0" compatLnSpc="1">
            <a:prstTxWarp prst="textNoShape">
              <a:avLst/>
            </a:prstTxWarp>
          </a:bodyPr>
          <a:lstStyle>
            <a:lvl1pPr algn="r" defTabSz="965200">
              <a:defRPr sz="1000"/>
            </a:lvl1pPr>
          </a:lstStyle>
          <a:p>
            <a:pPr>
              <a:defRPr/>
            </a:pPr>
            <a:fld id="{18EAF703-339B-4C98-8DBC-356B59A2FEC8}" type="slidenum">
              <a:rPr lang="en-US" altLang="en-US"/>
              <a:pPr>
                <a:defRPr/>
              </a:pPr>
              <a:t>‹#›</a:t>
            </a:fld>
            <a:endParaRPr lang="en-US" altLang="en-US"/>
          </a:p>
        </p:txBody>
      </p:sp>
    </p:spTree>
    <p:extLst>
      <p:ext uri="{BB962C8B-B14F-4D97-AF65-F5344CB8AC3E}">
        <p14:creationId xmlns:p14="http://schemas.microsoft.com/office/powerpoint/2010/main" val="5654295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0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0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0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0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2400">
                <a:solidFill>
                  <a:schemeClr val="tx1"/>
                </a:solidFill>
                <a:latin typeface="Times New Roman" pitchFamily="18" charset="0"/>
              </a:defRPr>
            </a:lvl1pPr>
            <a:lvl2pPr marL="742950" indent="-285750" defTabSz="965200">
              <a:defRPr sz="2400">
                <a:solidFill>
                  <a:schemeClr val="tx1"/>
                </a:solidFill>
                <a:latin typeface="Times New Roman" pitchFamily="18" charset="0"/>
              </a:defRPr>
            </a:lvl2pPr>
            <a:lvl3pPr marL="1143000" indent="-228600" defTabSz="965200">
              <a:defRPr sz="2400">
                <a:solidFill>
                  <a:schemeClr val="tx1"/>
                </a:solidFill>
                <a:latin typeface="Times New Roman" pitchFamily="18" charset="0"/>
              </a:defRPr>
            </a:lvl3pPr>
            <a:lvl4pPr marL="1600200" indent="-228600" defTabSz="965200">
              <a:defRPr sz="2400">
                <a:solidFill>
                  <a:schemeClr val="tx1"/>
                </a:solidFill>
                <a:latin typeface="Times New Roman" pitchFamily="18" charset="0"/>
              </a:defRPr>
            </a:lvl4pPr>
            <a:lvl5pPr marL="2057400" indent="-228600" defTabSz="965200">
              <a:defRPr sz="2400">
                <a:solidFill>
                  <a:schemeClr val="tx1"/>
                </a:solidFill>
                <a:latin typeface="Times New Roman" pitchFamily="18" charset="0"/>
              </a:defRPr>
            </a:lvl5pPr>
            <a:lvl6pPr marL="2514600" indent="-228600" defTabSz="965200" eaLnBrk="0" fontAlgn="base" hangingPunct="0">
              <a:spcBef>
                <a:spcPct val="0"/>
              </a:spcBef>
              <a:spcAft>
                <a:spcPct val="0"/>
              </a:spcAft>
              <a:defRPr sz="2400">
                <a:solidFill>
                  <a:schemeClr val="tx1"/>
                </a:solidFill>
                <a:latin typeface="Times New Roman" pitchFamily="18" charset="0"/>
              </a:defRPr>
            </a:lvl6pPr>
            <a:lvl7pPr marL="2971800" indent="-228600" defTabSz="965200" eaLnBrk="0" fontAlgn="base" hangingPunct="0">
              <a:spcBef>
                <a:spcPct val="0"/>
              </a:spcBef>
              <a:spcAft>
                <a:spcPct val="0"/>
              </a:spcAft>
              <a:defRPr sz="2400">
                <a:solidFill>
                  <a:schemeClr val="tx1"/>
                </a:solidFill>
                <a:latin typeface="Times New Roman" pitchFamily="18" charset="0"/>
              </a:defRPr>
            </a:lvl7pPr>
            <a:lvl8pPr marL="3429000" indent="-228600" defTabSz="965200" eaLnBrk="0" fontAlgn="base" hangingPunct="0">
              <a:spcBef>
                <a:spcPct val="0"/>
              </a:spcBef>
              <a:spcAft>
                <a:spcPct val="0"/>
              </a:spcAft>
              <a:defRPr sz="2400">
                <a:solidFill>
                  <a:schemeClr val="tx1"/>
                </a:solidFill>
                <a:latin typeface="Times New Roman" pitchFamily="18" charset="0"/>
              </a:defRPr>
            </a:lvl8pPr>
            <a:lvl9pPr marL="3886200" indent="-228600" defTabSz="965200" eaLnBrk="0" fontAlgn="base" hangingPunct="0">
              <a:spcBef>
                <a:spcPct val="0"/>
              </a:spcBef>
              <a:spcAft>
                <a:spcPct val="0"/>
              </a:spcAft>
              <a:defRPr sz="2400">
                <a:solidFill>
                  <a:schemeClr val="tx1"/>
                </a:solidFill>
                <a:latin typeface="Times New Roman" pitchFamily="18" charset="0"/>
              </a:defRPr>
            </a:lvl9pPr>
          </a:lstStyle>
          <a:p>
            <a:fld id="{05A4D79F-BDB4-4918-AFAD-E3354CA342FC}" type="slidenum">
              <a:rPr lang="en-US" altLang="en-US" sz="1000" smtClean="0"/>
              <a:pPr/>
              <a:t>1</a:t>
            </a:fld>
            <a:endParaRPr lang="en-US" altLang="en-US" sz="1000"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xfrm>
            <a:off x="100013" y="735013"/>
            <a:ext cx="4252912" cy="8169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2400">
                <a:solidFill>
                  <a:schemeClr val="tx1"/>
                </a:solidFill>
                <a:latin typeface="Times New Roman" pitchFamily="18" charset="0"/>
              </a:defRPr>
            </a:lvl1pPr>
            <a:lvl2pPr marL="742950" indent="-285750" defTabSz="965200">
              <a:defRPr sz="2400">
                <a:solidFill>
                  <a:schemeClr val="tx1"/>
                </a:solidFill>
                <a:latin typeface="Times New Roman" pitchFamily="18" charset="0"/>
              </a:defRPr>
            </a:lvl2pPr>
            <a:lvl3pPr marL="1143000" indent="-228600" defTabSz="965200">
              <a:defRPr sz="2400">
                <a:solidFill>
                  <a:schemeClr val="tx1"/>
                </a:solidFill>
                <a:latin typeface="Times New Roman" pitchFamily="18" charset="0"/>
              </a:defRPr>
            </a:lvl3pPr>
            <a:lvl4pPr marL="1600200" indent="-228600" defTabSz="965200">
              <a:defRPr sz="2400">
                <a:solidFill>
                  <a:schemeClr val="tx1"/>
                </a:solidFill>
                <a:latin typeface="Times New Roman" pitchFamily="18" charset="0"/>
              </a:defRPr>
            </a:lvl4pPr>
            <a:lvl5pPr marL="2057400" indent="-228600" defTabSz="965200">
              <a:defRPr sz="2400">
                <a:solidFill>
                  <a:schemeClr val="tx1"/>
                </a:solidFill>
                <a:latin typeface="Times New Roman" pitchFamily="18" charset="0"/>
              </a:defRPr>
            </a:lvl5pPr>
            <a:lvl6pPr marL="2514600" indent="-228600" defTabSz="965200" eaLnBrk="0" fontAlgn="base" hangingPunct="0">
              <a:spcBef>
                <a:spcPct val="0"/>
              </a:spcBef>
              <a:spcAft>
                <a:spcPct val="0"/>
              </a:spcAft>
              <a:defRPr sz="2400">
                <a:solidFill>
                  <a:schemeClr val="tx1"/>
                </a:solidFill>
                <a:latin typeface="Times New Roman" pitchFamily="18" charset="0"/>
              </a:defRPr>
            </a:lvl6pPr>
            <a:lvl7pPr marL="2971800" indent="-228600" defTabSz="965200" eaLnBrk="0" fontAlgn="base" hangingPunct="0">
              <a:spcBef>
                <a:spcPct val="0"/>
              </a:spcBef>
              <a:spcAft>
                <a:spcPct val="0"/>
              </a:spcAft>
              <a:defRPr sz="2400">
                <a:solidFill>
                  <a:schemeClr val="tx1"/>
                </a:solidFill>
                <a:latin typeface="Times New Roman" pitchFamily="18" charset="0"/>
              </a:defRPr>
            </a:lvl7pPr>
            <a:lvl8pPr marL="3429000" indent="-228600" defTabSz="965200" eaLnBrk="0" fontAlgn="base" hangingPunct="0">
              <a:spcBef>
                <a:spcPct val="0"/>
              </a:spcBef>
              <a:spcAft>
                <a:spcPct val="0"/>
              </a:spcAft>
              <a:defRPr sz="2400">
                <a:solidFill>
                  <a:schemeClr val="tx1"/>
                </a:solidFill>
                <a:latin typeface="Times New Roman" pitchFamily="18" charset="0"/>
              </a:defRPr>
            </a:lvl8pPr>
            <a:lvl9pPr marL="3886200" indent="-228600" defTabSz="965200" eaLnBrk="0" fontAlgn="base" hangingPunct="0">
              <a:spcBef>
                <a:spcPct val="0"/>
              </a:spcBef>
              <a:spcAft>
                <a:spcPct val="0"/>
              </a:spcAft>
              <a:defRPr sz="2400">
                <a:solidFill>
                  <a:schemeClr val="tx1"/>
                </a:solidFill>
                <a:latin typeface="Times New Roman" pitchFamily="18" charset="0"/>
              </a:defRPr>
            </a:lvl9pPr>
          </a:lstStyle>
          <a:p>
            <a:fld id="{F0087CE9-F918-4EB1-BFA6-65B77E8D9FBB}" type="slidenum">
              <a:rPr lang="en-US" altLang="en-US" sz="1000" smtClean="0"/>
              <a:pPr/>
              <a:t>11</a:t>
            </a:fld>
            <a:endParaRPr lang="en-US" altLang="en-US" sz="1000"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xfrm>
            <a:off x="100013" y="735013"/>
            <a:ext cx="4252912" cy="8169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Based on Chapter 1 in C++ for Java Programmers by Weiss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2400">
                <a:solidFill>
                  <a:schemeClr val="tx1"/>
                </a:solidFill>
                <a:latin typeface="Times New Roman" pitchFamily="18" charset="0"/>
              </a:defRPr>
            </a:lvl1pPr>
            <a:lvl2pPr marL="742950" indent="-285750" defTabSz="965200">
              <a:defRPr sz="2400">
                <a:solidFill>
                  <a:schemeClr val="tx1"/>
                </a:solidFill>
                <a:latin typeface="Times New Roman" pitchFamily="18" charset="0"/>
              </a:defRPr>
            </a:lvl2pPr>
            <a:lvl3pPr marL="1143000" indent="-228600" defTabSz="965200">
              <a:defRPr sz="2400">
                <a:solidFill>
                  <a:schemeClr val="tx1"/>
                </a:solidFill>
                <a:latin typeface="Times New Roman" pitchFamily="18" charset="0"/>
              </a:defRPr>
            </a:lvl3pPr>
            <a:lvl4pPr marL="1600200" indent="-228600" defTabSz="965200">
              <a:defRPr sz="2400">
                <a:solidFill>
                  <a:schemeClr val="tx1"/>
                </a:solidFill>
                <a:latin typeface="Times New Roman" pitchFamily="18" charset="0"/>
              </a:defRPr>
            </a:lvl4pPr>
            <a:lvl5pPr marL="2057400" indent="-228600" defTabSz="965200">
              <a:defRPr sz="2400">
                <a:solidFill>
                  <a:schemeClr val="tx1"/>
                </a:solidFill>
                <a:latin typeface="Times New Roman" pitchFamily="18" charset="0"/>
              </a:defRPr>
            </a:lvl5pPr>
            <a:lvl6pPr marL="2514600" indent="-228600" defTabSz="965200" eaLnBrk="0" fontAlgn="base" hangingPunct="0">
              <a:spcBef>
                <a:spcPct val="0"/>
              </a:spcBef>
              <a:spcAft>
                <a:spcPct val="0"/>
              </a:spcAft>
              <a:defRPr sz="2400">
                <a:solidFill>
                  <a:schemeClr val="tx1"/>
                </a:solidFill>
                <a:latin typeface="Times New Roman" pitchFamily="18" charset="0"/>
              </a:defRPr>
            </a:lvl6pPr>
            <a:lvl7pPr marL="2971800" indent="-228600" defTabSz="965200" eaLnBrk="0" fontAlgn="base" hangingPunct="0">
              <a:spcBef>
                <a:spcPct val="0"/>
              </a:spcBef>
              <a:spcAft>
                <a:spcPct val="0"/>
              </a:spcAft>
              <a:defRPr sz="2400">
                <a:solidFill>
                  <a:schemeClr val="tx1"/>
                </a:solidFill>
                <a:latin typeface="Times New Roman" pitchFamily="18" charset="0"/>
              </a:defRPr>
            </a:lvl7pPr>
            <a:lvl8pPr marL="3429000" indent="-228600" defTabSz="965200" eaLnBrk="0" fontAlgn="base" hangingPunct="0">
              <a:spcBef>
                <a:spcPct val="0"/>
              </a:spcBef>
              <a:spcAft>
                <a:spcPct val="0"/>
              </a:spcAft>
              <a:defRPr sz="2400">
                <a:solidFill>
                  <a:schemeClr val="tx1"/>
                </a:solidFill>
                <a:latin typeface="Times New Roman" pitchFamily="18" charset="0"/>
              </a:defRPr>
            </a:lvl8pPr>
            <a:lvl9pPr marL="3886200" indent="-228600" defTabSz="965200" eaLnBrk="0" fontAlgn="base" hangingPunct="0">
              <a:spcBef>
                <a:spcPct val="0"/>
              </a:spcBef>
              <a:spcAft>
                <a:spcPct val="0"/>
              </a:spcAft>
              <a:defRPr sz="2400">
                <a:solidFill>
                  <a:schemeClr val="tx1"/>
                </a:solidFill>
                <a:latin typeface="Times New Roman" pitchFamily="18" charset="0"/>
              </a:defRPr>
            </a:lvl9pPr>
          </a:lstStyle>
          <a:p>
            <a:fld id="{2AB850BE-07B7-4B8F-A1A0-12C980F23A58}" type="slidenum">
              <a:rPr lang="en-US" altLang="en-US" sz="1000" smtClean="0"/>
              <a:pPr/>
              <a:t>12</a:t>
            </a:fld>
            <a:endParaRPr lang="en-US" altLang="en-US" sz="1000"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xfrm>
            <a:off x="100013" y="735013"/>
            <a:ext cx="4252912" cy="8169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Based on Chapter 1 in C++ for Java Programmers by Weiss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2400">
                <a:solidFill>
                  <a:schemeClr val="tx1"/>
                </a:solidFill>
                <a:latin typeface="Times New Roman" pitchFamily="18" charset="0"/>
              </a:defRPr>
            </a:lvl1pPr>
            <a:lvl2pPr marL="742950" indent="-285750" defTabSz="965200">
              <a:defRPr sz="2400">
                <a:solidFill>
                  <a:schemeClr val="tx1"/>
                </a:solidFill>
                <a:latin typeface="Times New Roman" pitchFamily="18" charset="0"/>
              </a:defRPr>
            </a:lvl2pPr>
            <a:lvl3pPr marL="1143000" indent="-228600" defTabSz="965200">
              <a:defRPr sz="2400">
                <a:solidFill>
                  <a:schemeClr val="tx1"/>
                </a:solidFill>
                <a:latin typeface="Times New Roman" pitchFamily="18" charset="0"/>
              </a:defRPr>
            </a:lvl3pPr>
            <a:lvl4pPr marL="1600200" indent="-228600" defTabSz="965200">
              <a:defRPr sz="2400">
                <a:solidFill>
                  <a:schemeClr val="tx1"/>
                </a:solidFill>
                <a:latin typeface="Times New Roman" pitchFamily="18" charset="0"/>
              </a:defRPr>
            </a:lvl4pPr>
            <a:lvl5pPr marL="2057400" indent="-228600" defTabSz="965200">
              <a:defRPr sz="2400">
                <a:solidFill>
                  <a:schemeClr val="tx1"/>
                </a:solidFill>
                <a:latin typeface="Times New Roman" pitchFamily="18" charset="0"/>
              </a:defRPr>
            </a:lvl5pPr>
            <a:lvl6pPr marL="2514600" indent="-228600" defTabSz="965200" eaLnBrk="0" fontAlgn="base" hangingPunct="0">
              <a:spcBef>
                <a:spcPct val="0"/>
              </a:spcBef>
              <a:spcAft>
                <a:spcPct val="0"/>
              </a:spcAft>
              <a:defRPr sz="2400">
                <a:solidFill>
                  <a:schemeClr val="tx1"/>
                </a:solidFill>
                <a:latin typeface="Times New Roman" pitchFamily="18" charset="0"/>
              </a:defRPr>
            </a:lvl6pPr>
            <a:lvl7pPr marL="2971800" indent="-228600" defTabSz="965200" eaLnBrk="0" fontAlgn="base" hangingPunct="0">
              <a:spcBef>
                <a:spcPct val="0"/>
              </a:spcBef>
              <a:spcAft>
                <a:spcPct val="0"/>
              </a:spcAft>
              <a:defRPr sz="2400">
                <a:solidFill>
                  <a:schemeClr val="tx1"/>
                </a:solidFill>
                <a:latin typeface="Times New Roman" pitchFamily="18" charset="0"/>
              </a:defRPr>
            </a:lvl7pPr>
            <a:lvl8pPr marL="3429000" indent="-228600" defTabSz="965200" eaLnBrk="0" fontAlgn="base" hangingPunct="0">
              <a:spcBef>
                <a:spcPct val="0"/>
              </a:spcBef>
              <a:spcAft>
                <a:spcPct val="0"/>
              </a:spcAft>
              <a:defRPr sz="2400">
                <a:solidFill>
                  <a:schemeClr val="tx1"/>
                </a:solidFill>
                <a:latin typeface="Times New Roman" pitchFamily="18" charset="0"/>
              </a:defRPr>
            </a:lvl8pPr>
            <a:lvl9pPr marL="3886200" indent="-228600" defTabSz="965200" eaLnBrk="0" fontAlgn="base" hangingPunct="0">
              <a:spcBef>
                <a:spcPct val="0"/>
              </a:spcBef>
              <a:spcAft>
                <a:spcPct val="0"/>
              </a:spcAft>
              <a:defRPr sz="2400">
                <a:solidFill>
                  <a:schemeClr val="tx1"/>
                </a:solidFill>
                <a:latin typeface="Times New Roman" pitchFamily="18" charset="0"/>
              </a:defRPr>
            </a:lvl9pPr>
          </a:lstStyle>
          <a:p>
            <a:fld id="{DCE682AA-8270-448E-A349-FEAD724B4B27}" type="slidenum">
              <a:rPr lang="en-US" altLang="en-US" sz="1000" smtClean="0"/>
              <a:pPr/>
              <a:t>14</a:t>
            </a:fld>
            <a:endParaRPr lang="en-US" altLang="en-US" sz="1000"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xfrm>
            <a:off x="100013" y="735013"/>
            <a:ext cx="4252912" cy="8169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Based on Chapter 1 in C++ for Java Programmers by Weiss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2400">
                <a:solidFill>
                  <a:schemeClr val="tx1"/>
                </a:solidFill>
                <a:latin typeface="Times New Roman" pitchFamily="18" charset="0"/>
              </a:defRPr>
            </a:lvl1pPr>
            <a:lvl2pPr marL="742950" indent="-285750" defTabSz="965200">
              <a:defRPr sz="2400">
                <a:solidFill>
                  <a:schemeClr val="tx1"/>
                </a:solidFill>
                <a:latin typeface="Times New Roman" pitchFamily="18" charset="0"/>
              </a:defRPr>
            </a:lvl2pPr>
            <a:lvl3pPr marL="1143000" indent="-228600" defTabSz="965200">
              <a:defRPr sz="2400">
                <a:solidFill>
                  <a:schemeClr val="tx1"/>
                </a:solidFill>
                <a:latin typeface="Times New Roman" pitchFamily="18" charset="0"/>
              </a:defRPr>
            </a:lvl3pPr>
            <a:lvl4pPr marL="1600200" indent="-228600" defTabSz="965200">
              <a:defRPr sz="2400">
                <a:solidFill>
                  <a:schemeClr val="tx1"/>
                </a:solidFill>
                <a:latin typeface="Times New Roman" pitchFamily="18" charset="0"/>
              </a:defRPr>
            </a:lvl4pPr>
            <a:lvl5pPr marL="2057400" indent="-228600" defTabSz="965200">
              <a:defRPr sz="2400">
                <a:solidFill>
                  <a:schemeClr val="tx1"/>
                </a:solidFill>
                <a:latin typeface="Times New Roman" pitchFamily="18" charset="0"/>
              </a:defRPr>
            </a:lvl5pPr>
            <a:lvl6pPr marL="2514600" indent="-228600" defTabSz="965200" eaLnBrk="0" fontAlgn="base" hangingPunct="0">
              <a:spcBef>
                <a:spcPct val="0"/>
              </a:spcBef>
              <a:spcAft>
                <a:spcPct val="0"/>
              </a:spcAft>
              <a:defRPr sz="2400">
                <a:solidFill>
                  <a:schemeClr val="tx1"/>
                </a:solidFill>
                <a:latin typeface="Times New Roman" pitchFamily="18" charset="0"/>
              </a:defRPr>
            </a:lvl6pPr>
            <a:lvl7pPr marL="2971800" indent="-228600" defTabSz="965200" eaLnBrk="0" fontAlgn="base" hangingPunct="0">
              <a:spcBef>
                <a:spcPct val="0"/>
              </a:spcBef>
              <a:spcAft>
                <a:spcPct val="0"/>
              </a:spcAft>
              <a:defRPr sz="2400">
                <a:solidFill>
                  <a:schemeClr val="tx1"/>
                </a:solidFill>
                <a:latin typeface="Times New Roman" pitchFamily="18" charset="0"/>
              </a:defRPr>
            </a:lvl7pPr>
            <a:lvl8pPr marL="3429000" indent="-228600" defTabSz="965200" eaLnBrk="0" fontAlgn="base" hangingPunct="0">
              <a:spcBef>
                <a:spcPct val="0"/>
              </a:spcBef>
              <a:spcAft>
                <a:spcPct val="0"/>
              </a:spcAft>
              <a:defRPr sz="2400">
                <a:solidFill>
                  <a:schemeClr val="tx1"/>
                </a:solidFill>
                <a:latin typeface="Times New Roman" pitchFamily="18" charset="0"/>
              </a:defRPr>
            </a:lvl8pPr>
            <a:lvl9pPr marL="3886200" indent="-228600" defTabSz="965200" eaLnBrk="0" fontAlgn="base" hangingPunct="0">
              <a:spcBef>
                <a:spcPct val="0"/>
              </a:spcBef>
              <a:spcAft>
                <a:spcPct val="0"/>
              </a:spcAft>
              <a:defRPr sz="2400">
                <a:solidFill>
                  <a:schemeClr val="tx1"/>
                </a:solidFill>
                <a:latin typeface="Times New Roman" pitchFamily="18" charset="0"/>
              </a:defRPr>
            </a:lvl9pPr>
          </a:lstStyle>
          <a:p>
            <a:fld id="{03F0D385-8F70-4602-A46A-587E99D37C08}" type="slidenum">
              <a:rPr lang="en-US" altLang="en-US" sz="1000" smtClean="0"/>
              <a:pPr/>
              <a:t>15</a:t>
            </a:fld>
            <a:endParaRPr lang="en-US" altLang="en-US" sz="1000"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xfrm>
            <a:off x="100013" y="735013"/>
            <a:ext cx="4252912" cy="8169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Based on Chapter 1 in C++ for Java Programmers by Weiss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2400">
                <a:solidFill>
                  <a:schemeClr val="tx1"/>
                </a:solidFill>
                <a:latin typeface="Times New Roman" pitchFamily="18" charset="0"/>
              </a:defRPr>
            </a:lvl1pPr>
            <a:lvl2pPr marL="742950" indent="-285750" defTabSz="965200">
              <a:defRPr sz="2400">
                <a:solidFill>
                  <a:schemeClr val="tx1"/>
                </a:solidFill>
                <a:latin typeface="Times New Roman" pitchFamily="18" charset="0"/>
              </a:defRPr>
            </a:lvl2pPr>
            <a:lvl3pPr marL="1143000" indent="-228600" defTabSz="965200">
              <a:defRPr sz="2400">
                <a:solidFill>
                  <a:schemeClr val="tx1"/>
                </a:solidFill>
                <a:latin typeface="Times New Roman" pitchFamily="18" charset="0"/>
              </a:defRPr>
            </a:lvl3pPr>
            <a:lvl4pPr marL="1600200" indent="-228600" defTabSz="965200">
              <a:defRPr sz="2400">
                <a:solidFill>
                  <a:schemeClr val="tx1"/>
                </a:solidFill>
                <a:latin typeface="Times New Roman" pitchFamily="18" charset="0"/>
              </a:defRPr>
            </a:lvl4pPr>
            <a:lvl5pPr marL="2057400" indent="-228600" defTabSz="965200">
              <a:defRPr sz="2400">
                <a:solidFill>
                  <a:schemeClr val="tx1"/>
                </a:solidFill>
                <a:latin typeface="Times New Roman" pitchFamily="18" charset="0"/>
              </a:defRPr>
            </a:lvl5pPr>
            <a:lvl6pPr marL="2514600" indent="-228600" defTabSz="965200" eaLnBrk="0" fontAlgn="base" hangingPunct="0">
              <a:spcBef>
                <a:spcPct val="0"/>
              </a:spcBef>
              <a:spcAft>
                <a:spcPct val="0"/>
              </a:spcAft>
              <a:defRPr sz="2400">
                <a:solidFill>
                  <a:schemeClr val="tx1"/>
                </a:solidFill>
                <a:latin typeface="Times New Roman" pitchFamily="18" charset="0"/>
              </a:defRPr>
            </a:lvl6pPr>
            <a:lvl7pPr marL="2971800" indent="-228600" defTabSz="965200" eaLnBrk="0" fontAlgn="base" hangingPunct="0">
              <a:spcBef>
                <a:spcPct val="0"/>
              </a:spcBef>
              <a:spcAft>
                <a:spcPct val="0"/>
              </a:spcAft>
              <a:defRPr sz="2400">
                <a:solidFill>
                  <a:schemeClr val="tx1"/>
                </a:solidFill>
                <a:latin typeface="Times New Roman" pitchFamily="18" charset="0"/>
              </a:defRPr>
            </a:lvl7pPr>
            <a:lvl8pPr marL="3429000" indent="-228600" defTabSz="965200" eaLnBrk="0" fontAlgn="base" hangingPunct="0">
              <a:spcBef>
                <a:spcPct val="0"/>
              </a:spcBef>
              <a:spcAft>
                <a:spcPct val="0"/>
              </a:spcAft>
              <a:defRPr sz="2400">
                <a:solidFill>
                  <a:schemeClr val="tx1"/>
                </a:solidFill>
                <a:latin typeface="Times New Roman" pitchFamily="18" charset="0"/>
              </a:defRPr>
            </a:lvl8pPr>
            <a:lvl9pPr marL="3886200" indent="-228600" defTabSz="965200" eaLnBrk="0" fontAlgn="base" hangingPunct="0">
              <a:spcBef>
                <a:spcPct val="0"/>
              </a:spcBef>
              <a:spcAft>
                <a:spcPct val="0"/>
              </a:spcAft>
              <a:defRPr sz="2400">
                <a:solidFill>
                  <a:schemeClr val="tx1"/>
                </a:solidFill>
                <a:latin typeface="Times New Roman" pitchFamily="18" charset="0"/>
              </a:defRPr>
            </a:lvl9pPr>
          </a:lstStyle>
          <a:p>
            <a:fld id="{03F0D385-8F70-4602-A46A-587E99D37C08}" type="slidenum">
              <a:rPr lang="en-US" altLang="en-US" sz="1000" smtClean="0"/>
              <a:pPr/>
              <a:t>16</a:t>
            </a:fld>
            <a:endParaRPr lang="en-US" altLang="en-US" sz="1000"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xfrm>
            <a:off x="100013" y="735013"/>
            <a:ext cx="4252912" cy="8169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Based on Chapter 1 in C++ for Java Programmers by Weiss</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2400">
                <a:solidFill>
                  <a:schemeClr val="tx1"/>
                </a:solidFill>
                <a:latin typeface="Times New Roman" pitchFamily="18" charset="0"/>
              </a:defRPr>
            </a:lvl1pPr>
            <a:lvl2pPr marL="742950" indent="-285750" defTabSz="965200">
              <a:defRPr sz="2400">
                <a:solidFill>
                  <a:schemeClr val="tx1"/>
                </a:solidFill>
                <a:latin typeface="Times New Roman" pitchFamily="18" charset="0"/>
              </a:defRPr>
            </a:lvl2pPr>
            <a:lvl3pPr marL="1143000" indent="-228600" defTabSz="965200">
              <a:defRPr sz="2400">
                <a:solidFill>
                  <a:schemeClr val="tx1"/>
                </a:solidFill>
                <a:latin typeface="Times New Roman" pitchFamily="18" charset="0"/>
              </a:defRPr>
            </a:lvl3pPr>
            <a:lvl4pPr marL="1600200" indent="-228600" defTabSz="965200">
              <a:defRPr sz="2400">
                <a:solidFill>
                  <a:schemeClr val="tx1"/>
                </a:solidFill>
                <a:latin typeface="Times New Roman" pitchFamily="18" charset="0"/>
              </a:defRPr>
            </a:lvl4pPr>
            <a:lvl5pPr marL="2057400" indent="-228600" defTabSz="965200">
              <a:defRPr sz="2400">
                <a:solidFill>
                  <a:schemeClr val="tx1"/>
                </a:solidFill>
                <a:latin typeface="Times New Roman" pitchFamily="18" charset="0"/>
              </a:defRPr>
            </a:lvl5pPr>
            <a:lvl6pPr marL="2514600" indent="-228600" defTabSz="965200" eaLnBrk="0" fontAlgn="base" hangingPunct="0">
              <a:spcBef>
                <a:spcPct val="0"/>
              </a:spcBef>
              <a:spcAft>
                <a:spcPct val="0"/>
              </a:spcAft>
              <a:defRPr sz="2400">
                <a:solidFill>
                  <a:schemeClr val="tx1"/>
                </a:solidFill>
                <a:latin typeface="Times New Roman" pitchFamily="18" charset="0"/>
              </a:defRPr>
            </a:lvl6pPr>
            <a:lvl7pPr marL="2971800" indent="-228600" defTabSz="965200" eaLnBrk="0" fontAlgn="base" hangingPunct="0">
              <a:spcBef>
                <a:spcPct val="0"/>
              </a:spcBef>
              <a:spcAft>
                <a:spcPct val="0"/>
              </a:spcAft>
              <a:defRPr sz="2400">
                <a:solidFill>
                  <a:schemeClr val="tx1"/>
                </a:solidFill>
                <a:latin typeface="Times New Roman" pitchFamily="18" charset="0"/>
              </a:defRPr>
            </a:lvl7pPr>
            <a:lvl8pPr marL="3429000" indent="-228600" defTabSz="965200" eaLnBrk="0" fontAlgn="base" hangingPunct="0">
              <a:spcBef>
                <a:spcPct val="0"/>
              </a:spcBef>
              <a:spcAft>
                <a:spcPct val="0"/>
              </a:spcAft>
              <a:defRPr sz="2400">
                <a:solidFill>
                  <a:schemeClr val="tx1"/>
                </a:solidFill>
                <a:latin typeface="Times New Roman" pitchFamily="18" charset="0"/>
              </a:defRPr>
            </a:lvl8pPr>
            <a:lvl9pPr marL="3886200" indent="-228600" defTabSz="965200" eaLnBrk="0" fontAlgn="base" hangingPunct="0">
              <a:spcBef>
                <a:spcPct val="0"/>
              </a:spcBef>
              <a:spcAft>
                <a:spcPct val="0"/>
              </a:spcAft>
              <a:defRPr sz="2400">
                <a:solidFill>
                  <a:schemeClr val="tx1"/>
                </a:solidFill>
                <a:latin typeface="Times New Roman" pitchFamily="18" charset="0"/>
              </a:defRPr>
            </a:lvl9pPr>
          </a:lstStyle>
          <a:p>
            <a:fld id="{03F0D385-8F70-4602-A46A-587E99D37C08}" type="slidenum">
              <a:rPr lang="en-US" altLang="en-US" sz="1000" smtClean="0"/>
              <a:pPr/>
              <a:t>17</a:t>
            </a:fld>
            <a:endParaRPr lang="en-US" altLang="en-US" sz="1000"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xfrm>
            <a:off x="100013" y="735013"/>
            <a:ext cx="4252912" cy="8169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Based on Chapter 1 in C++ for Java Programmers by Weiss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2400">
                <a:solidFill>
                  <a:schemeClr val="tx1"/>
                </a:solidFill>
                <a:latin typeface="Times New Roman" pitchFamily="18" charset="0"/>
              </a:defRPr>
            </a:lvl1pPr>
            <a:lvl2pPr marL="742950" indent="-285750" defTabSz="965200">
              <a:defRPr sz="2400">
                <a:solidFill>
                  <a:schemeClr val="tx1"/>
                </a:solidFill>
                <a:latin typeface="Times New Roman" pitchFamily="18" charset="0"/>
              </a:defRPr>
            </a:lvl2pPr>
            <a:lvl3pPr marL="1143000" indent="-228600" defTabSz="965200">
              <a:defRPr sz="2400">
                <a:solidFill>
                  <a:schemeClr val="tx1"/>
                </a:solidFill>
                <a:latin typeface="Times New Roman" pitchFamily="18" charset="0"/>
              </a:defRPr>
            </a:lvl3pPr>
            <a:lvl4pPr marL="1600200" indent="-228600" defTabSz="965200">
              <a:defRPr sz="2400">
                <a:solidFill>
                  <a:schemeClr val="tx1"/>
                </a:solidFill>
                <a:latin typeface="Times New Roman" pitchFamily="18" charset="0"/>
              </a:defRPr>
            </a:lvl4pPr>
            <a:lvl5pPr marL="2057400" indent="-228600" defTabSz="965200">
              <a:defRPr sz="2400">
                <a:solidFill>
                  <a:schemeClr val="tx1"/>
                </a:solidFill>
                <a:latin typeface="Times New Roman" pitchFamily="18" charset="0"/>
              </a:defRPr>
            </a:lvl5pPr>
            <a:lvl6pPr marL="2514600" indent="-228600" defTabSz="965200" eaLnBrk="0" fontAlgn="base" hangingPunct="0">
              <a:spcBef>
                <a:spcPct val="0"/>
              </a:spcBef>
              <a:spcAft>
                <a:spcPct val="0"/>
              </a:spcAft>
              <a:defRPr sz="2400">
                <a:solidFill>
                  <a:schemeClr val="tx1"/>
                </a:solidFill>
                <a:latin typeface="Times New Roman" pitchFamily="18" charset="0"/>
              </a:defRPr>
            </a:lvl6pPr>
            <a:lvl7pPr marL="2971800" indent="-228600" defTabSz="965200" eaLnBrk="0" fontAlgn="base" hangingPunct="0">
              <a:spcBef>
                <a:spcPct val="0"/>
              </a:spcBef>
              <a:spcAft>
                <a:spcPct val="0"/>
              </a:spcAft>
              <a:defRPr sz="2400">
                <a:solidFill>
                  <a:schemeClr val="tx1"/>
                </a:solidFill>
                <a:latin typeface="Times New Roman" pitchFamily="18" charset="0"/>
              </a:defRPr>
            </a:lvl7pPr>
            <a:lvl8pPr marL="3429000" indent="-228600" defTabSz="965200" eaLnBrk="0" fontAlgn="base" hangingPunct="0">
              <a:spcBef>
                <a:spcPct val="0"/>
              </a:spcBef>
              <a:spcAft>
                <a:spcPct val="0"/>
              </a:spcAft>
              <a:defRPr sz="2400">
                <a:solidFill>
                  <a:schemeClr val="tx1"/>
                </a:solidFill>
                <a:latin typeface="Times New Roman" pitchFamily="18" charset="0"/>
              </a:defRPr>
            </a:lvl8pPr>
            <a:lvl9pPr marL="3886200" indent="-228600" defTabSz="965200" eaLnBrk="0" fontAlgn="base" hangingPunct="0">
              <a:spcBef>
                <a:spcPct val="0"/>
              </a:spcBef>
              <a:spcAft>
                <a:spcPct val="0"/>
              </a:spcAft>
              <a:defRPr sz="2400">
                <a:solidFill>
                  <a:schemeClr val="tx1"/>
                </a:solidFill>
                <a:latin typeface="Times New Roman" pitchFamily="18" charset="0"/>
              </a:defRPr>
            </a:lvl9pPr>
          </a:lstStyle>
          <a:p>
            <a:fld id="{03F0D385-8F70-4602-A46A-587E99D37C08}" type="slidenum">
              <a:rPr lang="en-US" altLang="en-US" sz="1000" smtClean="0"/>
              <a:pPr/>
              <a:t>18</a:t>
            </a:fld>
            <a:endParaRPr lang="en-US" altLang="en-US" sz="1000"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xfrm>
            <a:off x="100013" y="735013"/>
            <a:ext cx="4252912" cy="8169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Based on Chapter 1 in C++ for Java Programmers by Weiss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2400">
                <a:solidFill>
                  <a:schemeClr val="tx1"/>
                </a:solidFill>
                <a:latin typeface="Times New Roman" pitchFamily="18" charset="0"/>
              </a:defRPr>
            </a:lvl1pPr>
            <a:lvl2pPr marL="742950" indent="-285750" defTabSz="965200">
              <a:defRPr sz="2400">
                <a:solidFill>
                  <a:schemeClr val="tx1"/>
                </a:solidFill>
                <a:latin typeface="Times New Roman" pitchFamily="18" charset="0"/>
              </a:defRPr>
            </a:lvl2pPr>
            <a:lvl3pPr marL="1143000" indent="-228600" defTabSz="965200">
              <a:defRPr sz="2400">
                <a:solidFill>
                  <a:schemeClr val="tx1"/>
                </a:solidFill>
                <a:latin typeface="Times New Roman" pitchFamily="18" charset="0"/>
              </a:defRPr>
            </a:lvl3pPr>
            <a:lvl4pPr marL="1600200" indent="-228600" defTabSz="965200">
              <a:defRPr sz="2400">
                <a:solidFill>
                  <a:schemeClr val="tx1"/>
                </a:solidFill>
                <a:latin typeface="Times New Roman" pitchFamily="18" charset="0"/>
              </a:defRPr>
            </a:lvl4pPr>
            <a:lvl5pPr marL="2057400" indent="-228600" defTabSz="965200">
              <a:defRPr sz="2400">
                <a:solidFill>
                  <a:schemeClr val="tx1"/>
                </a:solidFill>
                <a:latin typeface="Times New Roman" pitchFamily="18" charset="0"/>
              </a:defRPr>
            </a:lvl5pPr>
            <a:lvl6pPr marL="2514600" indent="-228600" defTabSz="965200" eaLnBrk="0" fontAlgn="base" hangingPunct="0">
              <a:spcBef>
                <a:spcPct val="0"/>
              </a:spcBef>
              <a:spcAft>
                <a:spcPct val="0"/>
              </a:spcAft>
              <a:defRPr sz="2400">
                <a:solidFill>
                  <a:schemeClr val="tx1"/>
                </a:solidFill>
                <a:latin typeface="Times New Roman" pitchFamily="18" charset="0"/>
              </a:defRPr>
            </a:lvl6pPr>
            <a:lvl7pPr marL="2971800" indent="-228600" defTabSz="965200" eaLnBrk="0" fontAlgn="base" hangingPunct="0">
              <a:spcBef>
                <a:spcPct val="0"/>
              </a:spcBef>
              <a:spcAft>
                <a:spcPct val="0"/>
              </a:spcAft>
              <a:defRPr sz="2400">
                <a:solidFill>
                  <a:schemeClr val="tx1"/>
                </a:solidFill>
                <a:latin typeface="Times New Roman" pitchFamily="18" charset="0"/>
              </a:defRPr>
            </a:lvl7pPr>
            <a:lvl8pPr marL="3429000" indent="-228600" defTabSz="965200" eaLnBrk="0" fontAlgn="base" hangingPunct="0">
              <a:spcBef>
                <a:spcPct val="0"/>
              </a:spcBef>
              <a:spcAft>
                <a:spcPct val="0"/>
              </a:spcAft>
              <a:defRPr sz="2400">
                <a:solidFill>
                  <a:schemeClr val="tx1"/>
                </a:solidFill>
                <a:latin typeface="Times New Roman" pitchFamily="18" charset="0"/>
              </a:defRPr>
            </a:lvl8pPr>
            <a:lvl9pPr marL="3886200" indent="-228600" defTabSz="965200" eaLnBrk="0" fontAlgn="base" hangingPunct="0">
              <a:spcBef>
                <a:spcPct val="0"/>
              </a:spcBef>
              <a:spcAft>
                <a:spcPct val="0"/>
              </a:spcAft>
              <a:defRPr sz="2400">
                <a:solidFill>
                  <a:schemeClr val="tx1"/>
                </a:solidFill>
                <a:latin typeface="Times New Roman" pitchFamily="18" charset="0"/>
              </a:defRPr>
            </a:lvl9pPr>
          </a:lstStyle>
          <a:p>
            <a:fld id="{094B6AC2-1A1A-47A6-97A4-0817D8E86809}" type="slidenum">
              <a:rPr lang="en-US" altLang="en-US" sz="1000" smtClean="0"/>
              <a:pPr/>
              <a:t>19</a:t>
            </a:fld>
            <a:endParaRPr lang="en-US" altLang="en-US" sz="1000"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xfrm>
            <a:off x="100013" y="735013"/>
            <a:ext cx="4252912" cy="8169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Based on Chapter 1 in C++ for Java Programmers by Weiss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2400">
                <a:solidFill>
                  <a:schemeClr val="tx1"/>
                </a:solidFill>
                <a:latin typeface="Times New Roman" pitchFamily="18" charset="0"/>
              </a:defRPr>
            </a:lvl1pPr>
            <a:lvl2pPr marL="742950" indent="-285750" defTabSz="965200">
              <a:defRPr sz="2400">
                <a:solidFill>
                  <a:schemeClr val="tx1"/>
                </a:solidFill>
                <a:latin typeface="Times New Roman" pitchFamily="18" charset="0"/>
              </a:defRPr>
            </a:lvl2pPr>
            <a:lvl3pPr marL="1143000" indent="-228600" defTabSz="965200">
              <a:defRPr sz="2400">
                <a:solidFill>
                  <a:schemeClr val="tx1"/>
                </a:solidFill>
                <a:latin typeface="Times New Roman" pitchFamily="18" charset="0"/>
              </a:defRPr>
            </a:lvl3pPr>
            <a:lvl4pPr marL="1600200" indent="-228600" defTabSz="965200">
              <a:defRPr sz="2400">
                <a:solidFill>
                  <a:schemeClr val="tx1"/>
                </a:solidFill>
                <a:latin typeface="Times New Roman" pitchFamily="18" charset="0"/>
              </a:defRPr>
            </a:lvl4pPr>
            <a:lvl5pPr marL="2057400" indent="-228600" defTabSz="965200">
              <a:defRPr sz="2400">
                <a:solidFill>
                  <a:schemeClr val="tx1"/>
                </a:solidFill>
                <a:latin typeface="Times New Roman" pitchFamily="18" charset="0"/>
              </a:defRPr>
            </a:lvl5pPr>
            <a:lvl6pPr marL="2514600" indent="-228600" defTabSz="965200" eaLnBrk="0" fontAlgn="base" hangingPunct="0">
              <a:spcBef>
                <a:spcPct val="0"/>
              </a:spcBef>
              <a:spcAft>
                <a:spcPct val="0"/>
              </a:spcAft>
              <a:defRPr sz="2400">
                <a:solidFill>
                  <a:schemeClr val="tx1"/>
                </a:solidFill>
                <a:latin typeface="Times New Roman" pitchFamily="18" charset="0"/>
              </a:defRPr>
            </a:lvl6pPr>
            <a:lvl7pPr marL="2971800" indent="-228600" defTabSz="965200" eaLnBrk="0" fontAlgn="base" hangingPunct="0">
              <a:spcBef>
                <a:spcPct val="0"/>
              </a:spcBef>
              <a:spcAft>
                <a:spcPct val="0"/>
              </a:spcAft>
              <a:defRPr sz="2400">
                <a:solidFill>
                  <a:schemeClr val="tx1"/>
                </a:solidFill>
                <a:latin typeface="Times New Roman" pitchFamily="18" charset="0"/>
              </a:defRPr>
            </a:lvl7pPr>
            <a:lvl8pPr marL="3429000" indent="-228600" defTabSz="965200" eaLnBrk="0" fontAlgn="base" hangingPunct="0">
              <a:spcBef>
                <a:spcPct val="0"/>
              </a:spcBef>
              <a:spcAft>
                <a:spcPct val="0"/>
              </a:spcAft>
              <a:defRPr sz="2400">
                <a:solidFill>
                  <a:schemeClr val="tx1"/>
                </a:solidFill>
                <a:latin typeface="Times New Roman" pitchFamily="18" charset="0"/>
              </a:defRPr>
            </a:lvl8pPr>
            <a:lvl9pPr marL="3886200" indent="-228600" defTabSz="965200" eaLnBrk="0" fontAlgn="base" hangingPunct="0">
              <a:spcBef>
                <a:spcPct val="0"/>
              </a:spcBef>
              <a:spcAft>
                <a:spcPct val="0"/>
              </a:spcAft>
              <a:defRPr sz="2400">
                <a:solidFill>
                  <a:schemeClr val="tx1"/>
                </a:solidFill>
                <a:latin typeface="Times New Roman" pitchFamily="18" charset="0"/>
              </a:defRPr>
            </a:lvl9pPr>
          </a:lstStyle>
          <a:p>
            <a:fld id="{3D8D07A1-9D9A-402C-BEB8-AE4425E7D75E}" type="slidenum">
              <a:rPr lang="en-US" altLang="en-US" sz="1000" smtClean="0"/>
              <a:pPr/>
              <a:t>20</a:t>
            </a:fld>
            <a:endParaRPr lang="en-US" altLang="en-US" sz="1000"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xfrm>
            <a:off x="100013" y="735013"/>
            <a:ext cx="4252912" cy="8169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Based on Chapter 1 in C++ for Java Programmers by Weiss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2400">
                <a:solidFill>
                  <a:schemeClr val="tx1"/>
                </a:solidFill>
                <a:latin typeface="Times New Roman" pitchFamily="18" charset="0"/>
              </a:defRPr>
            </a:lvl1pPr>
            <a:lvl2pPr marL="742950" indent="-285750" defTabSz="965200">
              <a:defRPr sz="2400">
                <a:solidFill>
                  <a:schemeClr val="tx1"/>
                </a:solidFill>
                <a:latin typeface="Times New Roman" pitchFamily="18" charset="0"/>
              </a:defRPr>
            </a:lvl2pPr>
            <a:lvl3pPr marL="1143000" indent="-228600" defTabSz="965200">
              <a:defRPr sz="2400">
                <a:solidFill>
                  <a:schemeClr val="tx1"/>
                </a:solidFill>
                <a:latin typeface="Times New Roman" pitchFamily="18" charset="0"/>
              </a:defRPr>
            </a:lvl3pPr>
            <a:lvl4pPr marL="1600200" indent="-228600" defTabSz="965200">
              <a:defRPr sz="2400">
                <a:solidFill>
                  <a:schemeClr val="tx1"/>
                </a:solidFill>
                <a:latin typeface="Times New Roman" pitchFamily="18" charset="0"/>
              </a:defRPr>
            </a:lvl4pPr>
            <a:lvl5pPr marL="2057400" indent="-228600" defTabSz="965200">
              <a:defRPr sz="2400">
                <a:solidFill>
                  <a:schemeClr val="tx1"/>
                </a:solidFill>
                <a:latin typeface="Times New Roman" pitchFamily="18" charset="0"/>
              </a:defRPr>
            </a:lvl5pPr>
            <a:lvl6pPr marL="2514600" indent="-228600" defTabSz="965200" eaLnBrk="0" fontAlgn="base" hangingPunct="0">
              <a:spcBef>
                <a:spcPct val="0"/>
              </a:spcBef>
              <a:spcAft>
                <a:spcPct val="0"/>
              </a:spcAft>
              <a:defRPr sz="2400">
                <a:solidFill>
                  <a:schemeClr val="tx1"/>
                </a:solidFill>
                <a:latin typeface="Times New Roman" pitchFamily="18" charset="0"/>
              </a:defRPr>
            </a:lvl6pPr>
            <a:lvl7pPr marL="2971800" indent="-228600" defTabSz="965200" eaLnBrk="0" fontAlgn="base" hangingPunct="0">
              <a:spcBef>
                <a:spcPct val="0"/>
              </a:spcBef>
              <a:spcAft>
                <a:spcPct val="0"/>
              </a:spcAft>
              <a:defRPr sz="2400">
                <a:solidFill>
                  <a:schemeClr val="tx1"/>
                </a:solidFill>
                <a:latin typeface="Times New Roman" pitchFamily="18" charset="0"/>
              </a:defRPr>
            </a:lvl7pPr>
            <a:lvl8pPr marL="3429000" indent="-228600" defTabSz="965200" eaLnBrk="0" fontAlgn="base" hangingPunct="0">
              <a:spcBef>
                <a:spcPct val="0"/>
              </a:spcBef>
              <a:spcAft>
                <a:spcPct val="0"/>
              </a:spcAft>
              <a:defRPr sz="2400">
                <a:solidFill>
                  <a:schemeClr val="tx1"/>
                </a:solidFill>
                <a:latin typeface="Times New Roman" pitchFamily="18" charset="0"/>
              </a:defRPr>
            </a:lvl8pPr>
            <a:lvl9pPr marL="3886200" indent="-228600" defTabSz="965200" eaLnBrk="0" fontAlgn="base" hangingPunct="0">
              <a:spcBef>
                <a:spcPct val="0"/>
              </a:spcBef>
              <a:spcAft>
                <a:spcPct val="0"/>
              </a:spcAft>
              <a:defRPr sz="2400">
                <a:solidFill>
                  <a:schemeClr val="tx1"/>
                </a:solidFill>
                <a:latin typeface="Times New Roman" pitchFamily="18" charset="0"/>
              </a:defRPr>
            </a:lvl9pPr>
          </a:lstStyle>
          <a:p>
            <a:fld id="{23BBAE1B-9CE3-4D74-8963-3E398CD3524A}" type="slidenum">
              <a:rPr lang="en-US" altLang="en-US" sz="1000" smtClean="0"/>
              <a:pPr/>
              <a:t>21</a:t>
            </a:fld>
            <a:endParaRPr lang="en-US" altLang="en-US" sz="1000"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xfrm>
            <a:off x="100013" y="735013"/>
            <a:ext cx="4252912" cy="8169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Based on Chapter 1 in C++ for Java Programmers by Weiss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2400">
                <a:solidFill>
                  <a:schemeClr val="tx1"/>
                </a:solidFill>
                <a:latin typeface="Times New Roman" pitchFamily="18" charset="0"/>
              </a:defRPr>
            </a:lvl1pPr>
            <a:lvl2pPr marL="742950" indent="-285750" defTabSz="965200">
              <a:defRPr sz="2400">
                <a:solidFill>
                  <a:schemeClr val="tx1"/>
                </a:solidFill>
                <a:latin typeface="Times New Roman" pitchFamily="18" charset="0"/>
              </a:defRPr>
            </a:lvl2pPr>
            <a:lvl3pPr marL="1143000" indent="-228600" defTabSz="965200">
              <a:defRPr sz="2400">
                <a:solidFill>
                  <a:schemeClr val="tx1"/>
                </a:solidFill>
                <a:latin typeface="Times New Roman" pitchFamily="18" charset="0"/>
              </a:defRPr>
            </a:lvl3pPr>
            <a:lvl4pPr marL="1600200" indent="-228600" defTabSz="965200">
              <a:defRPr sz="2400">
                <a:solidFill>
                  <a:schemeClr val="tx1"/>
                </a:solidFill>
                <a:latin typeface="Times New Roman" pitchFamily="18" charset="0"/>
              </a:defRPr>
            </a:lvl4pPr>
            <a:lvl5pPr marL="2057400" indent="-228600" defTabSz="965200">
              <a:defRPr sz="2400">
                <a:solidFill>
                  <a:schemeClr val="tx1"/>
                </a:solidFill>
                <a:latin typeface="Times New Roman" pitchFamily="18" charset="0"/>
              </a:defRPr>
            </a:lvl5pPr>
            <a:lvl6pPr marL="2514600" indent="-228600" defTabSz="965200" eaLnBrk="0" fontAlgn="base" hangingPunct="0">
              <a:spcBef>
                <a:spcPct val="0"/>
              </a:spcBef>
              <a:spcAft>
                <a:spcPct val="0"/>
              </a:spcAft>
              <a:defRPr sz="2400">
                <a:solidFill>
                  <a:schemeClr val="tx1"/>
                </a:solidFill>
                <a:latin typeface="Times New Roman" pitchFamily="18" charset="0"/>
              </a:defRPr>
            </a:lvl6pPr>
            <a:lvl7pPr marL="2971800" indent="-228600" defTabSz="965200" eaLnBrk="0" fontAlgn="base" hangingPunct="0">
              <a:spcBef>
                <a:spcPct val="0"/>
              </a:spcBef>
              <a:spcAft>
                <a:spcPct val="0"/>
              </a:spcAft>
              <a:defRPr sz="2400">
                <a:solidFill>
                  <a:schemeClr val="tx1"/>
                </a:solidFill>
                <a:latin typeface="Times New Roman" pitchFamily="18" charset="0"/>
              </a:defRPr>
            </a:lvl7pPr>
            <a:lvl8pPr marL="3429000" indent="-228600" defTabSz="965200" eaLnBrk="0" fontAlgn="base" hangingPunct="0">
              <a:spcBef>
                <a:spcPct val="0"/>
              </a:spcBef>
              <a:spcAft>
                <a:spcPct val="0"/>
              </a:spcAft>
              <a:defRPr sz="2400">
                <a:solidFill>
                  <a:schemeClr val="tx1"/>
                </a:solidFill>
                <a:latin typeface="Times New Roman" pitchFamily="18" charset="0"/>
              </a:defRPr>
            </a:lvl8pPr>
            <a:lvl9pPr marL="3886200" indent="-228600" defTabSz="965200" eaLnBrk="0" fontAlgn="base" hangingPunct="0">
              <a:spcBef>
                <a:spcPct val="0"/>
              </a:spcBef>
              <a:spcAft>
                <a:spcPct val="0"/>
              </a:spcAft>
              <a:defRPr sz="2400">
                <a:solidFill>
                  <a:schemeClr val="tx1"/>
                </a:solidFill>
                <a:latin typeface="Times New Roman" pitchFamily="18" charset="0"/>
              </a:defRPr>
            </a:lvl9pPr>
          </a:lstStyle>
          <a:p>
            <a:fld id="{3868712D-A180-4961-ABC9-A6A4AADB973B}" type="slidenum">
              <a:rPr lang="en-US" altLang="en-US" sz="1000" smtClean="0"/>
              <a:pPr/>
              <a:t>2</a:t>
            </a:fld>
            <a:endParaRPr lang="en-US" altLang="en-US" sz="1000"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xfrm>
            <a:off x="100013" y="735013"/>
            <a:ext cx="4252912" cy="8169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Based on Chapter 1 in C++ for Java Programmers by Weiss</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2400">
                <a:solidFill>
                  <a:schemeClr val="tx1"/>
                </a:solidFill>
                <a:latin typeface="Times New Roman" pitchFamily="18" charset="0"/>
              </a:defRPr>
            </a:lvl1pPr>
            <a:lvl2pPr marL="742950" indent="-285750" defTabSz="965200">
              <a:defRPr sz="2400">
                <a:solidFill>
                  <a:schemeClr val="tx1"/>
                </a:solidFill>
                <a:latin typeface="Times New Roman" pitchFamily="18" charset="0"/>
              </a:defRPr>
            </a:lvl2pPr>
            <a:lvl3pPr marL="1143000" indent="-228600" defTabSz="965200">
              <a:defRPr sz="2400">
                <a:solidFill>
                  <a:schemeClr val="tx1"/>
                </a:solidFill>
                <a:latin typeface="Times New Roman" pitchFamily="18" charset="0"/>
              </a:defRPr>
            </a:lvl3pPr>
            <a:lvl4pPr marL="1600200" indent="-228600" defTabSz="965200">
              <a:defRPr sz="2400">
                <a:solidFill>
                  <a:schemeClr val="tx1"/>
                </a:solidFill>
                <a:latin typeface="Times New Roman" pitchFamily="18" charset="0"/>
              </a:defRPr>
            </a:lvl4pPr>
            <a:lvl5pPr marL="2057400" indent="-228600" defTabSz="965200">
              <a:defRPr sz="2400">
                <a:solidFill>
                  <a:schemeClr val="tx1"/>
                </a:solidFill>
                <a:latin typeface="Times New Roman" pitchFamily="18" charset="0"/>
              </a:defRPr>
            </a:lvl5pPr>
            <a:lvl6pPr marL="2514600" indent="-228600" defTabSz="965200" eaLnBrk="0" fontAlgn="base" hangingPunct="0">
              <a:spcBef>
                <a:spcPct val="0"/>
              </a:spcBef>
              <a:spcAft>
                <a:spcPct val="0"/>
              </a:spcAft>
              <a:defRPr sz="2400">
                <a:solidFill>
                  <a:schemeClr val="tx1"/>
                </a:solidFill>
                <a:latin typeface="Times New Roman" pitchFamily="18" charset="0"/>
              </a:defRPr>
            </a:lvl6pPr>
            <a:lvl7pPr marL="2971800" indent="-228600" defTabSz="965200" eaLnBrk="0" fontAlgn="base" hangingPunct="0">
              <a:spcBef>
                <a:spcPct val="0"/>
              </a:spcBef>
              <a:spcAft>
                <a:spcPct val="0"/>
              </a:spcAft>
              <a:defRPr sz="2400">
                <a:solidFill>
                  <a:schemeClr val="tx1"/>
                </a:solidFill>
                <a:latin typeface="Times New Roman" pitchFamily="18" charset="0"/>
              </a:defRPr>
            </a:lvl7pPr>
            <a:lvl8pPr marL="3429000" indent="-228600" defTabSz="965200" eaLnBrk="0" fontAlgn="base" hangingPunct="0">
              <a:spcBef>
                <a:spcPct val="0"/>
              </a:spcBef>
              <a:spcAft>
                <a:spcPct val="0"/>
              </a:spcAft>
              <a:defRPr sz="2400">
                <a:solidFill>
                  <a:schemeClr val="tx1"/>
                </a:solidFill>
                <a:latin typeface="Times New Roman" pitchFamily="18" charset="0"/>
              </a:defRPr>
            </a:lvl8pPr>
            <a:lvl9pPr marL="3886200" indent="-228600" defTabSz="965200" eaLnBrk="0" fontAlgn="base" hangingPunct="0">
              <a:spcBef>
                <a:spcPct val="0"/>
              </a:spcBef>
              <a:spcAft>
                <a:spcPct val="0"/>
              </a:spcAft>
              <a:defRPr sz="2400">
                <a:solidFill>
                  <a:schemeClr val="tx1"/>
                </a:solidFill>
                <a:latin typeface="Times New Roman" pitchFamily="18" charset="0"/>
              </a:defRPr>
            </a:lvl9pPr>
          </a:lstStyle>
          <a:p>
            <a:fld id="{58D2FCC0-B694-41E4-849A-C039C609A4C6}" type="slidenum">
              <a:rPr lang="en-US" altLang="en-US" sz="1000" smtClean="0"/>
              <a:pPr/>
              <a:t>22</a:t>
            </a:fld>
            <a:endParaRPr lang="en-US" altLang="en-US" sz="1000"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xfrm>
            <a:off x="100013" y="735013"/>
            <a:ext cx="4252912" cy="8169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Based on Chapter 1 in C++ for Java Programmers by Weiss</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2400">
                <a:solidFill>
                  <a:schemeClr val="tx1"/>
                </a:solidFill>
                <a:latin typeface="Times New Roman" pitchFamily="18" charset="0"/>
              </a:defRPr>
            </a:lvl1pPr>
            <a:lvl2pPr marL="742950" indent="-285750" defTabSz="965200">
              <a:defRPr sz="2400">
                <a:solidFill>
                  <a:schemeClr val="tx1"/>
                </a:solidFill>
                <a:latin typeface="Times New Roman" pitchFamily="18" charset="0"/>
              </a:defRPr>
            </a:lvl2pPr>
            <a:lvl3pPr marL="1143000" indent="-228600" defTabSz="965200">
              <a:defRPr sz="2400">
                <a:solidFill>
                  <a:schemeClr val="tx1"/>
                </a:solidFill>
                <a:latin typeface="Times New Roman" pitchFamily="18" charset="0"/>
              </a:defRPr>
            </a:lvl3pPr>
            <a:lvl4pPr marL="1600200" indent="-228600" defTabSz="965200">
              <a:defRPr sz="2400">
                <a:solidFill>
                  <a:schemeClr val="tx1"/>
                </a:solidFill>
                <a:latin typeface="Times New Roman" pitchFamily="18" charset="0"/>
              </a:defRPr>
            </a:lvl4pPr>
            <a:lvl5pPr marL="2057400" indent="-228600" defTabSz="965200">
              <a:defRPr sz="2400">
                <a:solidFill>
                  <a:schemeClr val="tx1"/>
                </a:solidFill>
                <a:latin typeface="Times New Roman" pitchFamily="18" charset="0"/>
              </a:defRPr>
            </a:lvl5pPr>
            <a:lvl6pPr marL="2514600" indent="-228600" defTabSz="965200" eaLnBrk="0" fontAlgn="base" hangingPunct="0">
              <a:spcBef>
                <a:spcPct val="0"/>
              </a:spcBef>
              <a:spcAft>
                <a:spcPct val="0"/>
              </a:spcAft>
              <a:defRPr sz="2400">
                <a:solidFill>
                  <a:schemeClr val="tx1"/>
                </a:solidFill>
                <a:latin typeface="Times New Roman" pitchFamily="18" charset="0"/>
              </a:defRPr>
            </a:lvl6pPr>
            <a:lvl7pPr marL="2971800" indent="-228600" defTabSz="965200" eaLnBrk="0" fontAlgn="base" hangingPunct="0">
              <a:spcBef>
                <a:spcPct val="0"/>
              </a:spcBef>
              <a:spcAft>
                <a:spcPct val="0"/>
              </a:spcAft>
              <a:defRPr sz="2400">
                <a:solidFill>
                  <a:schemeClr val="tx1"/>
                </a:solidFill>
                <a:latin typeface="Times New Roman" pitchFamily="18" charset="0"/>
              </a:defRPr>
            </a:lvl7pPr>
            <a:lvl8pPr marL="3429000" indent="-228600" defTabSz="965200" eaLnBrk="0" fontAlgn="base" hangingPunct="0">
              <a:spcBef>
                <a:spcPct val="0"/>
              </a:spcBef>
              <a:spcAft>
                <a:spcPct val="0"/>
              </a:spcAft>
              <a:defRPr sz="2400">
                <a:solidFill>
                  <a:schemeClr val="tx1"/>
                </a:solidFill>
                <a:latin typeface="Times New Roman" pitchFamily="18" charset="0"/>
              </a:defRPr>
            </a:lvl8pPr>
            <a:lvl9pPr marL="3886200" indent="-228600" defTabSz="965200" eaLnBrk="0" fontAlgn="base" hangingPunct="0">
              <a:spcBef>
                <a:spcPct val="0"/>
              </a:spcBef>
              <a:spcAft>
                <a:spcPct val="0"/>
              </a:spcAft>
              <a:defRPr sz="2400">
                <a:solidFill>
                  <a:schemeClr val="tx1"/>
                </a:solidFill>
                <a:latin typeface="Times New Roman" pitchFamily="18" charset="0"/>
              </a:defRPr>
            </a:lvl9pPr>
          </a:lstStyle>
          <a:p>
            <a:fld id="{635C1558-B14B-4AAD-BD7A-13EBCAE36A62}" type="slidenum">
              <a:rPr lang="en-US" altLang="en-US" sz="1000" smtClean="0"/>
              <a:pPr/>
              <a:t>23</a:t>
            </a:fld>
            <a:endParaRPr lang="en-US" altLang="en-US" sz="1000"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xfrm>
            <a:off x="100013" y="735013"/>
            <a:ext cx="4252912" cy="8169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Based on Chapter 1 in C++ for Java Programmers by Weiss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2400">
                <a:solidFill>
                  <a:schemeClr val="tx1"/>
                </a:solidFill>
                <a:latin typeface="Times New Roman" pitchFamily="18" charset="0"/>
              </a:defRPr>
            </a:lvl1pPr>
            <a:lvl2pPr marL="742950" indent="-285750" defTabSz="965200">
              <a:defRPr sz="2400">
                <a:solidFill>
                  <a:schemeClr val="tx1"/>
                </a:solidFill>
                <a:latin typeface="Times New Roman" pitchFamily="18" charset="0"/>
              </a:defRPr>
            </a:lvl2pPr>
            <a:lvl3pPr marL="1143000" indent="-228600" defTabSz="965200">
              <a:defRPr sz="2400">
                <a:solidFill>
                  <a:schemeClr val="tx1"/>
                </a:solidFill>
                <a:latin typeface="Times New Roman" pitchFamily="18" charset="0"/>
              </a:defRPr>
            </a:lvl3pPr>
            <a:lvl4pPr marL="1600200" indent="-228600" defTabSz="965200">
              <a:defRPr sz="2400">
                <a:solidFill>
                  <a:schemeClr val="tx1"/>
                </a:solidFill>
                <a:latin typeface="Times New Roman" pitchFamily="18" charset="0"/>
              </a:defRPr>
            </a:lvl4pPr>
            <a:lvl5pPr marL="2057400" indent="-228600" defTabSz="965200">
              <a:defRPr sz="2400">
                <a:solidFill>
                  <a:schemeClr val="tx1"/>
                </a:solidFill>
                <a:latin typeface="Times New Roman" pitchFamily="18" charset="0"/>
              </a:defRPr>
            </a:lvl5pPr>
            <a:lvl6pPr marL="2514600" indent="-228600" defTabSz="965200" eaLnBrk="0" fontAlgn="base" hangingPunct="0">
              <a:spcBef>
                <a:spcPct val="0"/>
              </a:spcBef>
              <a:spcAft>
                <a:spcPct val="0"/>
              </a:spcAft>
              <a:defRPr sz="2400">
                <a:solidFill>
                  <a:schemeClr val="tx1"/>
                </a:solidFill>
                <a:latin typeface="Times New Roman" pitchFamily="18" charset="0"/>
              </a:defRPr>
            </a:lvl6pPr>
            <a:lvl7pPr marL="2971800" indent="-228600" defTabSz="965200" eaLnBrk="0" fontAlgn="base" hangingPunct="0">
              <a:spcBef>
                <a:spcPct val="0"/>
              </a:spcBef>
              <a:spcAft>
                <a:spcPct val="0"/>
              </a:spcAft>
              <a:defRPr sz="2400">
                <a:solidFill>
                  <a:schemeClr val="tx1"/>
                </a:solidFill>
                <a:latin typeface="Times New Roman" pitchFamily="18" charset="0"/>
              </a:defRPr>
            </a:lvl7pPr>
            <a:lvl8pPr marL="3429000" indent="-228600" defTabSz="965200" eaLnBrk="0" fontAlgn="base" hangingPunct="0">
              <a:spcBef>
                <a:spcPct val="0"/>
              </a:spcBef>
              <a:spcAft>
                <a:spcPct val="0"/>
              </a:spcAft>
              <a:defRPr sz="2400">
                <a:solidFill>
                  <a:schemeClr val="tx1"/>
                </a:solidFill>
                <a:latin typeface="Times New Roman" pitchFamily="18" charset="0"/>
              </a:defRPr>
            </a:lvl8pPr>
            <a:lvl9pPr marL="3886200" indent="-228600" defTabSz="965200" eaLnBrk="0" fontAlgn="base" hangingPunct="0">
              <a:spcBef>
                <a:spcPct val="0"/>
              </a:spcBef>
              <a:spcAft>
                <a:spcPct val="0"/>
              </a:spcAft>
              <a:defRPr sz="2400">
                <a:solidFill>
                  <a:schemeClr val="tx1"/>
                </a:solidFill>
                <a:latin typeface="Times New Roman" pitchFamily="18" charset="0"/>
              </a:defRPr>
            </a:lvl9pPr>
          </a:lstStyle>
          <a:p>
            <a:fld id="{C6D83DFD-91A5-49B9-892E-9BBE03CF0748}" type="slidenum">
              <a:rPr lang="en-US" altLang="en-US" sz="1000" smtClean="0"/>
              <a:pPr/>
              <a:t>3</a:t>
            </a:fld>
            <a:endParaRPr lang="en-US" altLang="en-US" sz="1000"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xfrm>
            <a:off x="100013" y="735013"/>
            <a:ext cx="4252912" cy="8169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Based on Chapter 1 in C++ for Java Programmers by Weiss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2400">
                <a:solidFill>
                  <a:schemeClr val="tx1"/>
                </a:solidFill>
                <a:latin typeface="Times New Roman" pitchFamily="18" charset="0"/>
              </a:defRPr>
            </a:lvl1pPr>
            <a:lvl2pPr marL="742950" indent="-285750" defTabSz="965200">
              <a:defRPr sz="2400">
                <a:solidFill>
                  <a:schemeClr val="tx1"/>
                </a:solidFill>
                <a:latin typeface="Times New Roman" pitchFamily="18" charset="0"/>
              </a:defRPr>
            </a:lvl2pPr>
            <a:lvl3pPr marL="1143000" indent="-228600" defTabSz="965200">
              <a:defRPr sz="2400">
                <a:solidFill>
                  <a:schemeClr val="tx1"/>
                </a:solidFill>
                <a:latin typeface="Times New Roman" pitchFamily="18" charset="0"/>
              </a:defRPr>
            </a:lvl3pPr>
            <a:lvl4pPr marL="1600200" indent="-228600" defTabSz="965200">
              <a:defRPr sz="2400">
                <a:solidFill>
                  <a:schemeClr val="tx1"/>
                </a:solidFill>
                <a:latin typeface="Times New Roman" pitchFamily="18" charset="0"/>
              </a:defRPr>
            </a:lvl4pPr>
            <a:lvl5pPr marL="2057400" indent="-228600" defTabSz="965200">
              <a:defRPr sz="2400">
                <a:solidFill>
                  <a:schemeClr val="tx1"/>
                </a:solidFill>
                <a:latin typeface="Times New Roman" pitchFamily="18" charset="0"/>
              </a:defRPr>
            </a:lvl5pPr>
            <a:lvl6pPr marL="2514600" indent="-228600" defTabSz="965200" eaLnBrk="0" fontAlgn="base" hangingPunct="0">
              <a:spcBef>
                <a:spcPct val="0"/>
              </a:spcBef>
              <a:spcAft>
                <a:spcPct val="0"/>
              </a:spcAft>
              <a:defRPr sz="2400">
                <a:solidFill>
                  <a:schemeClr val="tx1"/>
                </a:solidFill>
                <a:latin typeface="Times New Roman" pitchFamily="18" charset="0"/>
              </a:defRPr>
            </a:lvl6pPr>
            <a:lvl7pPr marL="2971800" indent="-228600" defTabSz="965200" eaLnBrk="0" fontAlgn="base" hangingPunct="0">
              <a:spcBef>
                <a:spcPct val="0"/>
              </a:spcBef>
              <a:spcAft>
                <a:spcPct val="0"/>
              </a:spcAft>
              <a:defRPr sz="2400">
                <a:solidFill>
                  <a:schemeClr val="tx1"/>
                </a:solidFill>
                <a:latin typeface="Times New Roman" pitchFamily="18" charset="0"/>
              </a:defRPr>
            </a:lvl7pPr>
            <a:lvl8pPr marL="3429000" indent="-228600" defTabSz="965200" eaLnBrk="0" fontAlgn="base" hangingPunct="0">
              <a:spcBef>
                <a:spcPct val="0"/>
              </a:spcBef>
              <a:spcAft>
                <a:spcPct val="0"/>
              </a:spcAft>
              <a:defRPr sz="2400">
                <a:solidFill>
                  <a:schemeClr val="tx1"/>
                </a:solidFill>
                <a:latin typeface="Times New Roman" pitchFamily="18" charset="0"/>
              </a:defRPr>
            </a:lvl8pPr>
            <a:lvl9pPr marL="3886200" indent="-228600" defTabSz="965200" eaLnBrk="0" fontAlgn="base" hangingPunct="0">
              <a:spcBef>
                <a:spcPct val="0"/>
              </a:spcBef>
              <a:spcAft>
                <a:spcPct val="0"/>
              </a:spcAft>
              <a:defRPr sz="2400">
                <a:solidFill>
                  <a:schemeClr val="tx1"/>
                </a:solidFill>
                <a:latin typeface="Times New Roman" pitchFamily="18" charset="0"/>
              </a:defRPr>
            </a:lvl9pPr>
          </a:lstStyle>
          <a:p>
            <a:fld id="{C6D83DFD-91A5-49B9-892E-9BBE03CF0748}" type="slidenum">
              <a:rPr lang="en-US" altLang="en-US" sz="1000" smtClean="0"/>
              <a:pPr/>
              <a:t>4</a:t>
            </a:fld>
            <a:endParaRPr lang="en-US" altLang="en-US" sz="1000"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xfrm>
            <a:off x="100013" y="735013"/>
            <a:ext cx="4252912" cy="8169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Based on Chapter 1 in C++ for Java Programmers by Weiss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2400">
                <a:solidFill>
                  <a:schemeClr val="tx1"/>
                </a:solidFill>
                <a:latin typeface="Times New Roman" pitchFamily="18" charset="0"/>
              </a:defRPr>
            </a:lvl1pPr>
            <a:lvl2pPr marL="742950" indent="-285750" defTabSz="965200">
              <a:defRPr sz="2400">
                <a:solidFill>
                  <a:schemeClr val="tx1"/>
                </a:solidFill>
                <a:latin typeface="Times New Roman" pitchFamily="18" charset="0"/>
              </a:defRPr>
            </a:lvl2pPr>
            <a:lvl3pPr marL="1143000" indent="-228600" defTabSz="965200">
              <a:defRPr sz="2400">
                <a:solidFill>
                  <a:schemeClr val="tx1"/>
                </a:solidFill>
                <a:latin typeface="Times New Roman" pitchFamily="18" charset="0"/>
              </a:defRPr>
            </a:lvl3pPr>
            <a:lvl4pPr marL="1600200" indent="-228600" defTabSz="965200">
              <a:defRPr sz="2400">
                <a:solidFill>
                  <a:schemeClr val="tx1"/>
                </a:solidFill>
                <a:latin typeface="Times New Roman" pitchFamily="18" charset="0"/>
              </a:defRPr>
            </a:lvl4pPr>
            <a:lvl5pPr marL="2057400" indent="-228600" defTabSz="965200">
              <a:defRPr sz="2400">
                <a:solidFill>
                  <a:schemeClr val="tx1"/>
                </a:solidFill>
                <a:latin typeface="Times New Roman" pitchFamily="18" charset="0"/>
              </a:defRPr>
            </a:lvl5pPr>
            <a:lvl6pPr marL="2514600" indent="-228600" defTabSz="965200" eaLnBrk="0" fontAlgn="base" hangingPunct="0">
              <a:spcBef>
                <a:spcPct val="0"/>
              </a:spcBef>
              <a:spcAft>
                <a:spcPct val="0"/>
              </a:spcAft>
              <a:defRPr sz="2400">
                <a:solidFill>
                  <a:schemeClr val="tx1"/>
                </a:solidFill>
                <a:latin typeface="Times New Roman" pitchFamily="18" charset="0"/>
              </a:defRPr>
            </a:lvl6pPr>
            <a:lvl7pPr marL="2971800" indent="-228600" defTabSz="965200" eaLnBrk="0" fontAlgn="base" hangingPunct="0">
              <a:spcBef>
                <a:spcPct val="0"/>
              </a:spcBef>
              <a:spcAft>
                <a:spcPct val="0"/>
              </a:spcAft>
              <a:defRPr sz="2400">
                <a:solidFill>
                  <a:schemeClr val="tx1"/>
                </a:solidFill>
                <a:latin typeface="Times New Roman" pitchFamily="18" charset="0"/>
              </a:defRPr>
            </a:lvl7pPr>
            <a:lvl8pPr marL="3429000" indent="-228600" defTabSz="965200" eaLnBrk="0" fontAlgn="base" hangingPunct="0">
              <a:spcBef>
                <a:spcPct val="0"/>
              </a:spcBef>
              <a:spcAft>
                <a:spcPct val="0"/>
              </a:spcAft>
              <a:defRPr sz="2400">
                <a:solidFill>
                  <a:schemeClr val="tx1"/>
                </a:solidFill>
                <a:latin typeface="Times New Roman" pitchFamily="18" charset="0"/>
              </a:defRPr>
            </a:lvl8pPr>
            <a:lvl9pPr marL="3886200" indent="-228600" defTabSz="965200" eaLnBrk="0" fontAlgn="base" hangingPunct="0">
              <a:spcBef>
                <a:spcPct val="0"/>
              </a:spcBef>
              <a:spcAft>
                <a:spcPct val="0"/>
              </a:spcAft>
              <a:defRPr sz="2400">
                <a:solidFill>
                  <a:schemeClr val="tx1"/>
                </a:solidFill>
                <a:latin typeface="Times New Roman" pitchFamily="18" charset="0"/>
              </a:defRPr>
            </a:lvl9pPr>
          </a:lstStyle>
          <a:p>
            <a:fld id="{C6D83DFD-91A5-49B9-892E-9BBE03CF0748}" type="slidenum">
              <a:rPr lang="en-US" altLang="en-US" sz="1000" smtClean="0"/>
              <a:pPr/>
              <a:t>5</a:t>
            </a:fld>
            <a:endParaRPr lang="en-US" altLang="en-US" sz="1000"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xfrm>
            <a:off x="100013" y="735013"/>
            <a:ext cx="4252912" cy="8169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Based on Chapter 1 in C++ for Java Programmers by Weiss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2400">
                <a:solidFill>
                  <a:schemeClr val="tx1"/>
                </a:solidFill>
                <a:latin typeface="Times New Roman" pitchFamily="18" charset="0"/>
              </a:defRPr>
            </a:lvl1pPr>
            <a:lvl2pPr marL="742950" indent="-285750" defTabSz="965200">
              <a:defRPr sz="2400">
                <a:solidFill>
                  <a:schemeClr val="tx1"/>
                </a:solidFill>
                <a:latin typeface="Times New Roman" pitchFamily="18" charset="0"/>
              </a:defRPr>
            </a:lvl2pPr>
            <a:lvl3pPr marL="1143000" indent="-228600" defTabSz="965200">
              <a:defRPr sz="2400">
                <a:solidFill>
                  <a:schemeClr val="tx1"/>
                </a:solidFill>
                <a:latin typeface="Times New Roman" pitchFamily="18" charset="0"/>
              </a:defRPr>
            </a:lvl3pPr>
            <a:lvl4pPr marL="1600200" indent="-228600" defTabSz="965200">
              <a:defRPr sz="2400">
                <a:solidFill>
                  <a:schemeClr val="tx1"/>
                </a:solidFill>
                <a:latin typeface="Times New Roman" pitchFamily="18" charset="0"/>
              </a:defRPr>
            </a:lvl4pPr>
            <a:lvl5pPr marL="2057400" indent="-228600" defTabSz="965200">
              <a:defRPr sz="2400">
                <a:solidFill>
                  <a:schemeClr val="tx1"/>
                </a:solidFill>
                <a:latin typeface="Times New Roman" pitchFamily="18" charset="0"/>
              </a:defRPr>
            </a:lvl5pPr>
            <a:lvl6pPr marL="2514600" indent="-228600" defTabSz="965200" eaLnBrk="0" fontAlgn="base" hangingPunct="0">
              <a:spcBef>
                <a:spcPct val="0"/>
              </a:spcBef>
              <a:spcAft>
                <a:spcPct val="0"/>
              </a:spcAft>
              <a:defRPr sz="2400">
                <a:solidFill>
                  <a:schemeClr val="tx1"/>
                </a:solidFill>
                <a:latin typeface="Times New Roman" pitchFamily="18" charset="0"/>
              </a:defRPr>
            </a:lvl6pPr>
            <a:lvl7pPr marL="2971800" indent="-228600" defTabSz="965200" eaLnBrk="0" fontAlgn="base" hangingPunct="0">
              <a:spcBef>
                <a:spcPct val="0"/>
              </a:spcBef>
              <a:spcAft>
                <a:spcPct val="0"/>
              </a:spcAft>
              <a:defRPr sz="2400">
                <a:solidFill>
                  <a:schemeClr val="tx1"/>
                </a:solidFill>
                <a:latin typeface="Times New Roman" pitchFamily="18" charset="0"/>
              </a:defRPr>
            </a:lvl7pPr>
            <a:lvl8pPr marL="3429000" indent="-228600" defTabSz="965200" eaLnBrk="0" fontAlgn="base" hangingPunct="0">
              <a:spcBef>
                <a:spcPct val="0"/>
              </a:spcBef>
              <a:spcAft>
                <a:spcPct val="0"/>
              </a:spcAft>
              <a:defRPr sz="2400">
                <a:solidFill>
                  <a:schemeClr val="tx1"/>
                </a:solidFill>
                <a:latin typeface="Times New Roman" pitchFamily="18" charset="0"/>
              </a:defRPr>
            </a:lvl8pPr>
            <a:lvl9pPr marL="3886200" indent="-228600" defTabSz="965200" eaLnBrk="0" fontAlgn="base" hangingPunct="0">
              <a:spcBef>
                <a:spcPct val="0"/>
              </a:spcBef>
              <a:spcAft>
                <a:spcPct val="0"/>
              </a:spcAft>
              <a:defRPr sz="2400">
                <a:solidFill>
                  <a:schemeClr val="tx1"/>
                </a:solidFill>
                <a:latin typeface="Times New Roman" pitchFamily="18" charset="0"/>
              </a:defRPr>
            </a:lvl9pPr>
          </a:lstStyle>
          <a:p>
            <a:fld id="{C6D83DFD-91A5-49B9-892E-9BBE03CF0748}" type="slidenum">
              <a:rPr lang="en-US" altLang="en-US" sz="1000" smtClean="0"/>
              <a:pPr/>
              <a:t>6</a:t>
            </a:fld>
            <a:endParaRPr lang="en-US" altLang="en-US" sz="1000"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xfrm>
            <a:off x="100013" y="735013"/>
            <a:ext cx="4252912" cy="8169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Based on Chapter 1 in C++ for Java Programmers by Weiss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2400">
                <a:solidFill>
                  <a:schemeClr val="tx1"/>
                </a:solidFill>
                <a:latin typeface="Times New Roman" pitchFamily="18" charset="0"/>
              </a:defRPr>
            </a:lvl1pPr>
            <a:lvl2pPr marL="742950" indent="-285750" defTabSz="965200">
              <a:defRPr sz="2400">
                <a:solidFill>
                  <a:schemeClr val="tx1"/>
                </a:solidFill>
                <a:latin typeface="Times New Roman" pitchFamily="18" charset="0"/>
              </a:defRPr>
            </a:lvl2pPr>
            <a:lvl3pPr marL="1143000" indent="-228600" defTabSz="965200">
              <a:defRPr sz="2400">
                <a:solidFill>
                  <a:schemeClr val="tx1"/>
                </a:solidFill>
                <a:latin typeface="Times New Roman" pitchFamily="18" charset="0"/>
              </a:defRPr>
            </a:lvl3pPr>
            <a:lvl4pPr marL="1600200" indent="-228600" defTabSz="965200">
              <a:defRPr sz="2400">
                <a:solidFill>
                  <a:schemeClr val="tx1"/>
                </a:solidFill>
                <a:latin typeface="Times New Roman" pitchFamily="18" charset="0"/>
              </a:defRPr>
            </a:lvl4pPr>
            <a:lvl5pPr marL="2057400" indent="-228600" defTabSz="965200">
              <a:defRPr sz="2400">
                <a:solidFill>
                  <a:schemeClr val="tx1"/>
                </a:solidFill>
                <a:latin typeface="Times New Roman" pitchFamily="18" charset="0"/>
              </a:defRPr>
            </a:lvl5pPr>
            <a:lvl6pPr marL="2514600" indent="-228600" defTabSz="965200" eaLnBrk="0" fontAlgn="base" hangingPunct="0">
              <a:spcBef>
                <a:spcPct val="0"/>
              </a:spcBef>
              <a:spcAft>
                <a:spcPct val="0"/>
              </a:spcAft>
              <a:defRPr sz="2400">
                <a:solidFill>
                  <a:schemeClr val="tx1"/>
                </a:solidFill>
                <a:latin typeface="Times New Roman" pitchFamily="18" charset="0"/>
              </a:defRPr>
            </a:lvl6pPr>
            <a:lvl7pPr marL="2971800" indent="-228600" defTabSz="965200" eaLnBrk="0" fontAlgn="base" hangingPunct="0">
              <a:spcBef>
                <a:spcPct val="0"/>
              </a:spcBef>
              <a:spcAft>
                <a:spcPct val="0"/>
              </a:spcAft>
              <a:defRPr sz="2400">
                <a:solidFill>
                  <a:schemeClr val="tx1"/>
                </a:solidFill>
                <a:latin typeface="Times New Roman" pitchFamily="18" charset="0"/>
              </a:defRPr>
            </a:lvl7pPr>
            <a:lvl8pPr marL="3429000" indent="-228600" defTabSz="965200" eaLnBrk="0" fontAlgn="base" hangingPunct="0">
              <a:spcBef>
                <a:spcPct val="0"/>
              </a:spcBef>
              <a:spcAft>
                <a:spcPct val="0"/>
              </a:spcAft>
              <a:defRPr sz="2400">
                <a:solidFill>
                  <a:schemeClr val="tx1"/>
                </a:solidFill>
                <a:latin typeface="Times New Roman" pitchFamily="18" charset="0"/>
              </a:defRPr>
            </a:lvl8pPr>
            <a:lvl9pPr marL="3886200" indent="-228600" defTabSz="965200" eaLnBrk="0" fontAlgn="base" hangingPunct="0">
              <a:spcBef>
                <a:spcPct val="0"/>
              </a:spcBef>
              <a:spcAft>
                <a:spcPct val="0"/>
              </a:spcAft>
              <a:defRPr sz="2400">
                <a:solidFill>
                  <a:schemeClr val="tx1"/>
                </a:solidFill>
                <a:latin typeface="Times New Roman" pitchFamily="18" charset="0"/>
              </a:defRPr>
            </a:lvl9pPr>
          </a:lstStyle>
          <a:p>
            <a:fld id="{59ACB595-BB5F-4768-8952-32AADECF0414}" type="slidenum">
              <a:rPr lang="en-US" altLang="en-US" sz="1000" smtClean="0"/>
              <a:pPr/>
              <a:t>8</a:t>
            </a:fld>
            <a:endParaRPr lang="en-US" altLang="en-US" sz="1000"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xfrm>
            <a:off x="100013" y="735013"/>
            <a:ext cx="4252912" cy="8169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Based on Chapter 1 in C++ for Java Programmers by Weiss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2400">
                <a:solidFill>
                  <a:schemeClr val="tx1"/>
                </a:solidFill>
                <a:latin typeface="Times New Roman" pitchFamily="18" charset="0"/>
              </a:defRPr>
            </a:lvl1pPr>
            <a:lvl2pPr marL="742950" indent="-285750" defTabSz="965200">
              <a:defRPr sz="2400">
                <a:solidFill>
                  <a:schemeClr val="tx1"/>
                </a:solidFill>
                <a:latin typeface="Times New Roman" pitchFamily="18" charset="0"/>
              </a:defRPr>
            </a:lvl2pPr>
            <a:lvl3pPr marL="1143000" indent="-228600" defTabSz="965200">
              <a:defRPr sz="2400">
                <a:solidFill>
                  <a:schemeClr val="tx1"/>
                </a:solidFill>
                <a:latin typeface="Times New Roman" pitchFamily="18" charset="0"/>
              </a:defRPr>
            </a:lvl3pPr>
            <a:lvl4pPr marL="1600200" indent="-228600" defTabSz="965200">
              <a:defRPr sz="2400">
                <a:solidFill>
                  <a:schemeClr val="tx1"/>
                </a:solidFill>
                <a:latin typeface="Times New Roman" pitchFamily="18" charset="0"/>
              </a:defRPr>
            </a:lvl4pPr>
            <a:lvl5pPr marL="2057400" indent="-228600" defTabSz="965200">
              <a:defRPr sz="2400">
                <a:solidFill>
                  <a:schemeClr val="tx1"/>
                </a:solidFill>
                <a:latin typeface="Times New Roman" pitchFamily="18" charset="0"/>
              </a:defRPr>
            </a:lvl5pPr>
            <a:lvl6pPr marL="2514600" indent="-228600" defTabSz="965200" eaLnBrk="0" fontAlgn="base" hangingPunct="0">
              <a:spcBef>
                <a:spcPct val="0"/>
              </a:spcBef>
              <a:spcAft>
                <a:spcPct val="0"/>
              </a:spcAft>
              <a:defRPr sz="2400">
                <a:solidFill>
                  <a:schemeClr val="tx1"/>
                </a:solidFill>
                <a:latin typeface="Times New Roman" pitchFamily="18" charset="0"/>
              </a:defRPr>
            </a:lvl6pPr>
            <a:lvl7pPr marL="2971800" indent="-228600" defTabSz="965200" eaLnBrk="0" fontAlgn="base" hangingPunct="0">
              <a:spcBef>
                <a:spcPct val="0"/>
              </a:spcBef>
              <a:spcAft>
                <a:spcPct val="0"/>
              </a:spcAft>
              <a:defRPr sz="2400">
                <a:solidFill>
                  <a:schemeClr val="tx1"/>
                </a:solidFill>
                <a:latin typeface="Times New Roman" pitchFamily="18" charset="0"/>
              </a:defRPr>
            </a:lvl7pPr>
            <a:lvl8pPr marL="3429000" indent="-228600" defTabSz="965200" eaLnBrk="0" fontAlgn="base" hangingPunct="0">
              <a:spcBef>
                <a:spcPct val="0"/>
              </a:spcBef>
              <a:spcAft>
                <a:spcPct val="0"/>
              </a:spcAft>
              <a:defRPr sz="2400">
                <a:solidFill>
                  <a:schemeClr val="tx1"/>
                </a:solidFill>
                <a:latin typeface="Times New Roman" pitchFamily="18" charset="0"/>
              </a:defRPr>
            </a:lvl8pPr>
            <a:lvl9pPr marL="3886200" indent="-228600" defTabSz="965200" eaLnBrk="0" fontAlgn="base" hangingPunct="0">
              <a:spcBef>
                <a:spcPct val="0"/>
              </a:spcBef>
              <a:spcAft>
                <a:spcPct val="0"/>
              </a:spcAft>
              <a:defRPr sz="2400">
                <a:solidFill>
                  <a:schemeClr val="tx1"/>
                </a:solidFill>
                <a:latin typeface="Times New Roman" pitchFamily="18" charset="0"/>
              </a:defRPr>
            </a:lvl9pPr>
          </a:lstStyle>
          <a:p>
            <a:fld id="{11957E07-C8A7-4EF1-A454-5419FDC391FB}" type="slidenum">
              <a:rPr lang="en-US" altLang="en-US" sz="1000" smtClean="0"/>
              <a:pPr/>
              <a:t>9</a:t>
            </a:fld>
            <a:endParaRPr lang="en-US" altLang="en-US" sz="1000"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xfrm>
            <a:off x="100013" y="735013"/>
            <a:ext cx="4252912" cy="8169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Based on Chapter 1 in C++ for Java Programmers by Weiss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2400">
                <a:solidFill>
                  <a:schemeClr val="tx1"/>
                </a:solidFill>
                <a:latin typeface="Times New Roman" pitchFamily="18" charset="0"/>
              </a:defRPr>
            </a:lvl1pPr>
            <a:lvl2pPr marL="742950" indent="-285750" defTabSz="965200">
              <a:defRPr sz="2400">
                <a:solidFill>
                  <a:schemeClr val="tx1"/>
                </a:solidFill>
                <a:latin typeface="Times New Roman" pitchFamily="18" charset="0"/>
              </a:defRPr>
            </a:lvl2pPr>
            <a:lvl3pPr marL="1143000" indent="-228600" defTabSz="965200">
              <a:defRPr sz="2400">
                <a:solidFill>
                  <a:schemeClr val="tx1"/>
                </a:solidFill>
                <a:latin typeface="Times New Roman" pitchFamily="18" charset="0"/>
              </a:defRPr>
            </a:lvl3pPr>
            <a:lvl4pPr marL="1600200" indent="-228600" defTabSz="965200">
              <a:defRPr sz="2400">
                <a:solidFill>
                  <a:schemeClr val="tx1"/>
                </a:solidFill>
                <a:latin typeface="Times New Roman" pitchFamily="18" charset="0"/>
              </a:defRPr>
            </a:lvl4pPr>
            <a:lvl5pPr marL="2057400" indent="-228600" defTabSz="965200">
              <a:defRPr sz="2400">
                <a:solidFill>
                  <a:schemeClr val="tx1"/>
                </a:solidFill>
                <a:latin typeface="Times New Roman" pitchFamily="18" charset="0"/>
              </a:defRPr>
            </a:lvl5pPr>
            <a:lvl6pPr marL="2514600" indent="-228600" defTabSz="965200" eaLnBrk="0" fontAlgn="base" hangingPunct="0">
              <a:spcBef>
                <a:spcPct val="0"/>
              </a:spcBef>
              <a:spcAft>
                <a:spcPct val="0"/>
              </a:spcAft>
              <a:defRPr sz="2400">
                <a:solidFill>
                  <a:schemeClr val="tx1"/>
                </a:solidFill>
                <a:latin typeface="Times New Roman" pitchFamily="18" charset="0"/>
              </a:defRPr>
            </a:lvl6pPr>
            <a:lvl7pPr marL="2971800" indent="-228600" defTabSz="965200" eaLnBrk="0" fontAlgn="base" hangingPunct="0">
              <a:spcBef>
                <a:spcPct val="0"/>
              </a:spcBef>
              <a:spcAft>
                <a:spcPct val="0"/>
              </a:spcAft>
              <a:defRPr sz="2400">
                <a:solidFill>
                  <a:schemeClr val="tx1"/>
                </a:solidFill>
                <a:latin typeface="Times New Roman" pitchFamily="18" charset="0"/>
              </a:defRPr>
            </a:lvl7pPr>
            <a:lvl8pPr marL="3429000" indent="-228600" defTabSz="965200" eaLnBrk="0" fontAlgn="base" hangingPunct="0">
              <a:spcBef>
                <a:spcPct val="0"/>
              </a:spcBef>
              <a:spcAft>
                <a:spcPct val="0"/>
              </a:spcAft>
              <a:defRPr sz="2400">
                <a:solidFill>
                  <a:schemeClr val="tx1"/>
                </a:solidFill>
                <a:latin typeface="Times New Roman" pitchFamily="18" charset="0"/>
              </a:defRPr>
            </a:lvl8pPr>
            <a:lvl9pPr marL="3886200" indent="-228600" defTabSz="965200" eaLnBrk="0" fontAlgn="base" hangingPunct="0">
              <a:spcBef>
                <a:spcPct val="0"/>
              </a:spcBef>
              <a:spcAft>
                <a:spcPct val="0"/>
              </a:spcAft>
              <a:defRPr sz="2400">
                <a:solidFill>
                  <a:schemeClr val="tx1"/>
                </a:solidFill>
                <a:latin typeface="Times New Roman" pitchFamily="18" charset="0"/>
              </a:defRPr>
            </a:lvl9pPr>
          </a:lstStyle>
          <a:p>
            <a:fld id="{AA0D5E10-81B4-46E5-AF46-554B000BB99A}" type="slidenum">
              <a:rPr lang="en-US" altLang="en-US" sz="1000" smtClean="0"/>
              <a:pPr/>
              <a:t>10</a:t>
            </a:fld>
            <a:endParaRPr lang="en-US" altLang="en-US" sz="1000"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xfrm>
            <a:off x="100013" y="735013"/>
            <a:ext cx="4252912" cy="8169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Based on Chapter 1 in C++ for Java Programmers by Weiss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70024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5862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04800" y="171450"/>
            <a:ext cx="5791200" cy="3429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685800"/>
            <a:ext cx="8458200" cy="5715000"/>
          </a:xfrm>
        </p:spPr>
        <p:txBody>
          <a:bodyPr/>
          <a:lstStyle/>
          <a:p>
            <a:pPr lvl="0"/>
            <a:endParaRPr lang="en-US" noProof="0"/>
          </a:p>
        </p:txBody>
      </p:sp>
      <p:sp>
        <p:nvSpPr>
          <p:cNvPr id="4" name="Date Placeholder 3"/>
          <p:cNvSpPr>
            <a:spLocks noGrp="1"/>
          </p:cNvSpPr>
          <p:nvPr>
            <p:ph type="dt" sz="half" idx="10"/>
          </p:nvPr>
        </p:nvSpPr>
        <p:spPr>
          <a:xfrm>
            <a:off x="271463" y="6657975"/>
            <a:ext cx="2101850" cy="150813"/>
          </a:xfrm>
          <a:prstGeom prst="rect">
            <a:avLst/>
          </a:prstGeom>
        </p:spPr>
        <p:txBody>
          <a:bodyPr/>
          <a:lstStyle>
            <a:lvl1pPr>
              <a:defRPr/>
            </a:lvl1pPr>
          </a:lstStyle>
          <a:p>
            <a:pPr>
              <a:defRPr/>
            </a:pPr>
            <a:r>
              <a:rPr lang="en-US" altLang="en-US"/>
              <a:t>CS@VT August 2009</a:t>
            </a:r>
          </a:p>
        </p:txBody>
      </p:sp>
      <p:sp>
        <p:nvSpPr>
          <p:cNvPr id="5" name="Footer Placeholder 4"/>
          <p:cNvSpPr>
            <a:spLocks noGrp="1"/>
          </p:cNvSpPr>
          <p:nvPr>
            <p:ph type="ftr" sz="quarter" idx="11"/>
          </p:nvPr>
        </p:nvSpPr>
        <p:spPr>
          <a:xfrm>
            <a:off x="6019800" y="6629400"/>
            <a:ext cx="2895600" cy="228600"/>
          </a:xfrm>
          <a:prstGeom prst="rect">
            <a:avLst/>
          </a:prstGeom>
        </p:spPr>
        <p:txBody>
          <a:bodyPr/>
          <a:lstStyle>
            <a:lvl1pPr>
              <a:defRPr/>
            </a:lvl1pPr>
          </a:lstStyle>
          <a:p>
            <a:pPr>
              <a:defRPr/>
            </a:pPr>
            <a:r>
              <a:rPr lang="en-US" altLang="en-US"/>
              <a:t>©2006-09  McQuain, Feng &amp; Ribbens </a:t>
            </a:r>
          </a:p>
        </p:txBody>
      </p:sp>
    </p:spTree>
    <p:extLst>
      <p:ext uri="{BB962C8B-B14F-4D97-AF65-F5344CB8AC3E}">
        <p14:creationId xmlns:p14="http://schemas.microsoft.com/office/powerpoint/2010/main" val="26470874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54"/>
          <p:cNvGrpSpPr>
            <a:grpSpLocks/>
          </p:cNvGrpSpPr>
          <p:nvPr/>
        </p:nvGrpSpPr>
        <p:grpSpPr bwMode="auto">
          <a:xfrm>
            <a:off x="381000" y="609600"/>
            <a:ext cx="8610600" cy="5867400"/>
            <a:chOff x="240" y="384"/>
            <a:chExt cx="5424" cy="3696"/>
          </a:xfrm>
        </p:grpSpPr>
        <p:sp>
          <p:nvSpPr>
            <p:cNvPr id="1042" name="Rectangle 4"/>
            <p:cNvSpPr>
              <a:spLocks noChangeArrowheads="1"/>
            </p:cNvSpPr>
            <p:nvPr/>
          </p:nvSpPr>
          <p:spPr bwMode="auto">
            <a:xfrm>
              <a:off x="245" y="386"/>
              <a:ext cx="5412" cy="3694"/>
            </a:xfrm>
            <a:prstGeom prst="rect">
              <a:avLst/>
            </a:prstGeom>
            <a:solidFill>
              <a:srgbClr val="F8F8F8"/>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043" name="Freeform 5"/>
            <p:cNvSpPr>
              <a:spLocks/>
            </p:cNvSpPr>
            <p:nvPr/>
          </p:nvSpPr>
          <p:spPr bwMode="auto">
            <a:xfrm>
              <a:off x="240" y="384"/>
              <a:ext cx="5412" cy="3695"/>
            </a:xfrm>
            <a:custGeom>
              <a:avLst/>
              <a:gdLst>
                <a:gd name="T0" fmla="*/ 6526 w 5269"/>
                <a:gd name="T1" fmla="*/ 0 h 2977"/>
                <a:gd name="T2" fmla="*/ 0 w 5269"/>
                <a:gd name="T3" fmla="*/ 0 h 2977"/>
                <a:gd name="T4" fmla="*/ 0 w 5269"/>
                <a:gd name="T5" fmla="*/ 16766 h 2977"/>
                <a:gd name="T6" fmla="*/ 0 60000 65536"/>
                <a:gd name="T7" fmla="*/ 0 60000 65536"/>
                <a:gd name="T8" fmla="*/ 0 60000 65536"/>
              </a:gdLst>
              <a:ahLst/>
              <a:cxnLst>
                <a:cxn ang="T6">
                  <a:pos x="T0" y="T1"/>
                </a:cxn>
                <a:cxn ang="T7">
                  <a:pos x="T2" y="T3"/>
                </a:cxn>
                <a:cxn ang="T8">
                  <a:pos x="T4" y="T5"/>
                </a:cxn>
              </a:cxnLst>
              <a:rect l="0" t="0" r="r" b="b"/>
              <a:pathLst>
                <a:path w="5269" h="2977">
                  <a:moveTo>
                    <a:pt x="5268" y="0"/>
                  </a:moveTo>
                  <a:lnTo>
                    <a:pt x="0" y="0"/>
                  </a:lnTo>
                  <a:lnTo>
                    <a:pt x="0" y="2976"/>
                  </a:lnTo>
                </a:path>
              </a:pathLst>
            </a:custGeom>
            <a:noFill/>
            <a:ln w="12700" cap="rnd" cmpd="sng">
              <a:solidFill>
                <a:srgbClr val="B2B2B2"/>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44" name="Freeform 6"/>
            <p:cNvSpPr>
              <a:spLocks/>
            </p:cNvSpPr>
            <p:nvPr/>
          </p:nvSpPr>
          <p:spPr bwMode="auto">
            <a:xfrm>
              <a:off x="252" y="384"/>
              <a:ext cx="5412" cy="3695"/>
            </a:xfrm>
            <a:custGeom>
              <a:avLst/>
              <a:gdLst>
                <a:gd name="T0" fmla="*/ 6526 w 5269"/>
                <a:gd name="T1" fmla="*/ 0 h 2977"/>
                <a:gd name="T2" fmla="*/ 6526 w 5269"/>
                <a:gd name="T3" fmla="*/ 16766 h 2977"/>
                <a:gd name="T4" fmla="*/ 0 w 5269"/>
                <a:gd name="T5" fmla="*/ 16766 h 2977"/>
                <a:gd name="T6" fmla="*/ 0 60000 65536"/>
                <a:gd name="T7" fmla="*/ 0 60000 65536"/>
                <a:gd name="T8" fmla="*/ 0 60000 65536"/>
              </a:gdLst>
              <a:ahLst/>
              <a:cxnLst>
                <a:cxn ang="T6">
                  <a:pos x="T0" y="T1"/>
                </a:cxn>
                <a:cxn ang="T7">
                  <a:pos x="T2" y="T3"/>
                </a:cxn>
                <a:cxn ang="T8">
                  <a:pos x="T4" y="T5"/>
                </a:cxn>
              </a:cxnLst>
              <a:rect l="0" t="0" r="r" b="b"/>
              <a:pathLst>
                <a:path w="5269" h="2977">
                  <a:moveTo>
                    <a:pt x="5268" y="0"/>
                  </a:moveTo>
                  <a:lnTo>
                    <a:pt x="5268" y="2976"/>
                  </a:lnTo>
                  <a:lnTo>
                    <a:pt x="0" y="2976"/>
                  </a:lnTo>
                </a:path>
              </a:pathLst>
            </a:custGeom>
            <a:noFill/>
            <a:ln w="12700" cap="rnd" cmpd="sng">
              <a:solidFill>
                <a:srgbClr val="FFFFFF"/>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1027" name="Rectangle 15"/>
          <p:cNvSpPr>
            <a:spLocks noGrp="1" noChangeArrowheads="1"/>
          </p:cNvSpPr>
          <p:nvPr>
            <p:ph type="title"/>
          </p:nvPr>
        </p:nvSpPr>
        <p:spPr bwMode="auto">
          <a:xfrm>
            <a:off x="304800" y="171450"/>
            <a:ext cx="5791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8" name="Rectangle 16"/>
          <p:cNvSpPr>
            <a:spLocks noGrp="1" noChangeArrowheads="1"/>
          </p:cNvSpPr>
          <p:nvPr>
            <p:ph type="body" idx="1"/>
          </p:nvPr>
        </p:nvSpPr>
        <p:spPr bwMode="auto">
          <a:xfrm>
            <a:off x="457200" y="685800"/>
            <a:ext cx="84582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0"/>
            <a:r>
              <a:rPr lang="en-US" altLang="en-US" smtClean="0"/>
              <a:t>Second Level</a:t>
            </a:r>
          </a:p>
          <a:p>
            <a:pPr lvl="0"/>
            <a:r>
              <a:rPr lang="en-US" altLang="en-US" smtClean="0"/>
              <a:t>Third Level</a:t>
            </a:r>
          </a:p>
          <a:p>
            <a:pPr lvl="0"/>
            <a:r>
              <a:rPr lang="en-US" altLang="en-US" smtClean="0"/>
              <a:t>Fourth Level</a:t>
            </a:r>
          </a:p>
          <a:p>
            <a:pPr lvl="0"/>
            <a:r>
              <a:rPr lang="en-US" altLang="en-US" smtClean="0"/>
              <a:t>Fifth Level</a:t>
            </a:r>
          </a:p>
        </p:txBody>
      </p:sp>
      <p:grpSp>
        <p:nvGrpSpPr>
          <p:cNvPr id="1029" name="Group 55"/>
          <p:cNvGrpSpPr>
            <a:grpSpLocks/>
          </p:cNvGrpSpPr>
          <p:nvPr/>
        </p:nvGrpSpPr>
        <p:grpSpPr bwMode="auto">
          <a:xfrm>
            <a:off x="39688" y="161925"/>
            <a:ext cx="276225" cy="319088"/>
            <a:chOff x="25" y="102"/>
            <a:chExt cx="173" cy="201"/>
          </a:xfrm>
          <a:solidFill>
            <a:srgbClr val="FF6600"/>
          </a:solidFill>
        </p:grpSpPr>
        <p:sp>
          <p:nvSpPr>
            <p:cNvPr id="1039" name="Rectangle 25"/>
            <p:cNvSpPr>
              <a:spLocks noChangeArrowheads="1"/>
            </p:cNvSpPr>
            <p:nvPr/>
          </p:nvSpPr>
          <p:spPr bwMode="auto">
            <a:xfrm>
              <a:off x="25" y="102"/>
              <a:ext cx="172" cy="20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040" name="Freeform 26"/>
            <p:cNvSpPr>
              <a:spLocks/>
            </p:cNvSpPr>
            <p:nvPr/>
          </p:nvSpPr>
          <p:spPr bwMode="auto">
            <a:xfrm>
              <a:off x="25" y="102"/>
              <a:ext cx="173" cy="201"/>
            </a:xfrm>
            <a:custGeom>
              <a:avLst/>
              <a:gdLst>
                <a:gd name="T0" fmla="*/ 80 w 193"/>
                <a:gd name="T1" fmla="*/ 0 h 721"/>
                <a:gd name="T2" fmla="*/ 0 w 193"/>
                <a:gd name="T3" fmla="*/ 0 h 721"/>
                <a:gd name="T4" fmla="*/ 0 w 193"/>
                <a:gd name="T5" fmla="*/ 0 h 721"/>
                <a:gd name="T6" fmla="*/ 0 60000 65536"/>
                <a:gd name="T7" fmla="*/ 0 60000 65536"/>
                <a:gd name="T8" fmla="*/ 0 60000 65536"/>
              </a:gdLst>
              <a:ahLst/>
              <a:cxnLst>
                <a:cxn ang="T6">
                  <a:pos x="T0" y="T1"/>
                </a:cxn>
                <a:cxn ang="T7">
                  <a:pos x="T2" y="T3"/>
                </a:cxn>
                <a:cxn ang="T8">
                  <a:pos x="T4" y="T5"/>
                </a:cxn>
              </a:cxnLst>
              <a:rect l="0" t="0" r="r" b="b"/>
              <a:pathLst>
                <a:path w="193" h="721">
                  <a:moveTo>
                    <a:pt x="192" y="0"/>
                  </a:moveTo>
                  <a:lnTo>
                    <a:pt x="0" y="0"/>
                  </a:lnTo>
                  <a:lnTo>
                    <a:pt x="0" y="720"/>
                  </a:lnTo>
                </a:path>
              </a:pathLst>
            </a:custGeom>
            <a:grpFill/>
            <a:ln>
              <a:noFill/>
            </a:ln>
            <a:extLst>
              <a:ext uri="{91240B29-F687-4F45-9708-019B960494DF}">
                <a14:hiddenLine xmlns:a14="http://schemas.microsoft.com/office/drawing/2010/main" w="12700" cap="rnd" cmpd="sng">
                  <a:solidFill>
                    <a:srgbClr val="000000"/>
                  </a:solidFill>
                  <a:prstDash val="solid"/>
                  <a:round/>
                  <a:headEnd type="none" w="sm" len="sm"/>
                  <a:tailEnd type="none" w="sm" len="sm"/>
                </a14:hiddenLine>
              </a:ext>
            </a:extLst>
          </p:spPr>
          <p:txBody>
            <a:bodyPr/>
            <a:lstStyle/>
            <a:p>
              <a:endParaRPr lang="en-US"/>
            </a:p>
          </p:txBody>
        </p:sp>
        <p:sp>
          <p:nvSpPr>
            <p:cNvPr id="1041" name="Freeform 27"/>
            <p:cNvSpPr>
              <a:spLocks/>
            </p:cNvSpPr>
            <p:nvPr/>
          </p:nvSpPr>
          <p:spPr bwMode="auto">
            <a:xfrm>
              <a:off x="25" y="102"/>
              <a:ext cx="173" cy="201"/>
            </a:xfrm>
            <a:custGeom>
              <a:avLst/>
              <a:gdLst>
                <a:gd name="T0" fmla="*/ 80 w 193"/>
                <a:gd name="T1" fmla="*/ 0 h 721"/>
                <a:gd name="T2" fmla="*/ 80 w 193"/>
                <a:gd name="T3" fmla="*/ 0 h 721"/>
                <a:gd name="T4" fmla="*/ 0 w 193"/>
                <a:gd name="T5" fmla="*/ 0 h 721"/>
                <a:gd name="T6" fmla="*/ 0 60000 65536"/>
                <a:gd name="T7" fmla="*/ 0 60000 65536"/>
                <a:gd name="T8" fmla="*/ 0 60000 65536"/>
              </a:gdLst>
              <a:ahLst/>
              <a:cxnLst>
                <a:cxn ang="T6">
                  <a:pos x="T0" y="T1"/>
                </a:cxn>
                <a:cxn ang="T7">
                  <a:pos x="T2" y="T3"/>
                </a:cxn>
                <a:cxn ang="T8">
                  <a:pos x="T4" y="T5"/>
                </a:cxn>
              </a:cxnLst>
              <a:rect l="0" t="0" r="r" b="b"/>
              <a:pathLst>
                <a:path w="193" h="721">
                  <a:moveTo>
                    <a:pt x="192" y="0"/>
                  </a:moveTo>
                  <a:lnTo>
                    <a:pt x="192" y="720"/>
                  </a:lnTo>
                  <a:lnTo>
                    <a:pt x="0" y="720"/>
                  </a:lnTo>
                </a:path>
              </a:pathLst>
            </a:custGeom>
            <a:grpFill/>
            <a:ln>
              <a:noFill/>
            </a:ln>
            <a:extLst>
              <a:ext uri="{91240B29-F687-4F45-9708-019B960494DF}">
                <a14:hiddenLine xmlns:a14="http://schemas.microsoft.com/office/drawing/2010/main" w="12700" cap="rnd" cmpd="sng">
                  <a:solidFill>
                    <a:srgbClr val="000000"/>
                  </a:solidFill>
                  <a:prstDash val="solid"/>
                  <a:round/>
                  <a:headEnd type="none" w="sm" len="sm"/>
                  <a:tailEnd type="none" w="sm" len="sm"/>
                </a14:hiddenLine>
              </a:ext>
            </a:extLst>
          </p:spPr>
          <p:txBody>
            <a:bodyPr/>
            <a:lstStyle/>
            <a:p>
              <a:endParaRPr lang="en-US"/>
            </a:p>
          </p:txBody>
        </p:sp>
      </p:grpSp>
      <p:grpSp>
        <p:nvGrpSpPr>
          <p:cNvPr id="1030" name="Group 56"/>
          <p:cNvGrpSpPr>
            <a:grpSpLocks/>
          </p:cNvGrpSpPr>
          <p:nvPr/>
        </p:nvGrpSpPr>
        <p:grpSpPr bwMode="auto">
          <a:xfrm>
            <a:off x="122238" y="600075"/>
            <a:ext cx="106362" cy="5876925"/>
            <a:chOff x="77" y="378"/>
            <a:chExt cx="67" cy="3702"/>
          </a:xfrm>
          <a:solidFill>
            <a:srgbClr val="660000"/>
          </a:solidFill>
        </p:grpSpPr>
        <p:sp>
          <p:nvSpPr>
            <p:cNvPr id="1036" name="Rectangle 41"/>
            <p:cNvSpPr>
              <a:spLocks noChangeArrowheads="1"/>
            </p:cNvSpPr>
            <p:nvPr/>
          </p:nvSpPr>
          <p:spPr bwMode="auto">
            <a:xfrm flipH="1" flipV="1">
              <a:off x="77" y="383"/>
              <a:ext cx="67" cy="369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037" name="Freeform 42"/>
            <p:cNvSpPr>
              <a:spLocks/>
            </p:cNvSpPr>
            <p:nvPr/>
          </p:nvSpPr>
          <p:spPr bwMode="auto">
            <a:xfrm flipH="1" flipV="1">
              <a:off x="77" y="378"/>
              <a:ext cx="67" cy="3702"/>
            </a:xfrm>
            <a:custGeom>
              <a:avLst/>
              <a:gdLst>
                <a:gd name="T0" fmla="*/ 0 w 193"/>
                <a:gd name="T1" fmla="*/ 0 h 721"/>
                <a:gd name="T2" fmla="*/ 0 w 193"/>
                <a:gd name="T3" fmla="*/ 0 h 721"/>
                <a:gd name="T4" fmla="*/ 0 w 193"/>
                <a:gd name="T5" fmla="*/ 347816127 h 721"/>
                <a:gd name="T6" fmla="*/ 0 60000 65536"/>
                <a:gd name="T7" fmla="*/ 0 60000 65536"/>
                <a:gd name="T8" fmla="*/ 0 60000 65536"/>
              </a:gdLst>
              <a:ahLst/>
              <a:cxnLst>
                <a:cxn ang="T6">
                  <a:pos x="T0" y="T1"/>
                </a:cxn>
                <a:cxn ang="T7">
                  <a:pos x="T2" y="T3"/>
                </a:cxn>
                <a:cxn ang="T8">
                  <a:pos x="T4" y="T5"/>
                </a:cxn>
              </a:cxnLst>
              <a:rect l="0" t="0" r="r" b="b"/>
              <a:pathLst>
                <a:path w="193" h="721">
                  <a:moveTo>
                    <a:pt x="192" y="0"/>
                  </a:moveTo>
                  <a:lnTo>
                    <a:pt x="0" y="0"/>
                  </a:lnTo>
                  <a:lnTo>
                    <a:pt x="0" y="720"/>
                  </a:lnTo>
                </a:path>
              </a:pathLst>
            </a:custGeom>
            <a:grpFill/>
            <a:ln>
              <a:noFill/>
            </a:ln>
            <a:extLst>
              <a:ext uri="{91240B29-F687-4F45-9708-019B960494DF}">
                <a14:hiddenLine xmlns:a14="http://schemas.microsoft.com/office/drawing/2010/main" w="12700" cap="rnd" cmpd="sng">
                  <a:solidFill>
                    <a:srgbClr val="000000"/>
                  </a:solidFill>
                  <a:prstDash val="solid"/>
                  <a:round/>
                  <a:headEnd type="none" w="sm" len="sm"/>
                  <a:tailEnd type="none" w="sm" len="sm"/>
                </a14:hiddenLine>
              </a:ext>
            </a:extLst>
          </p:spPr>
          <p:txBody>
            <a:bodyPr/>
            <a:lstStyle/>
            <a:p>
              <a:endParaRPr lang="en-US"/>
            </a:p>
          </p:txBody>
        </p:sp>
        <p:sp>
          <p:nvSpPr>
            <p:cNvPr id="1038" name="Freeform 43"/>
            <p:cNvSpPr>
              <a:spLocks/>
            </p:cNvSpPr>
            <p:nvPr/>
          </p:nvSpPr>
          <p:spPr bwMode="auto">
            <a:xfrm flipH="1" flipV="1">
              <a:off x="77" y="378"/>
              <a:ext cx="67" cy="3702"/>
            </a:xfrm>
            <a:custGeom>
              <a:avLst/>
              <a:gdLst>
                <a:gd name="T0" fmla="*/ 0 w 193"/>
                <a:gd name="T1" fmla="*/ 0 h 721"/>
                <a:gd name="T2" fmla="*/ 0 w 193"/>
                <a:gd name="T3" fmla="*/ 347816127 h 721"/>
                <a:gd name="T4" fmla="*/ 0 w 193"/>
                <a:gd name="T5" fmla="*/ 347816127 h 721"/>
                <a:gd name="T6" fmla="*/ 0 60000 65536"/>
                <a:gd name="T7" fmla="*/ 0 60000 65536"/>
                <a:gd name="T8" fmla="*/ 0 60000 65536"/>
              </a:gdLst>
              <a:ahLst/>
              <a:cxnLst>
                <a:cxn ang="T6">
                  <a:pos x="T0" y="T1"/>
                </a:cxn>
                <a:cxn ang="T7">
                  <a:pos x="T2" y="T3"/>
                </a:cxn>
                <a:cxn ang="T8">
                  <a:pos x="T4" y="T5"/>
                </a:cxn>
              </a:cxnLst>
              <a:rect l="0" t="0" r="r" b="b"/>
              <a:pathLst>
                <a:path w="193" h="721">
                  <a:moveTo>
                    <a:pt x="192" y="0"/>
                  </a:moveTo>
                  <a:lnTo>
                    <a:pt x="192" y="720"/>
                  </a:lnTo>
                  <a:lnTo>
                    <a:pt x="0" y="720"/>
                  </a:lnTo>
                </a:path>
              </a:pathLst>
            </a:custGeom>
            <a:grpFill/>
            <a:ln>
              <a:noFill/>
            </a:ln>
            <a:extLst>
              <a:ext uri="{91240B29-F687-4F45-9708-019B960494DF}">
                <a14:hiddenLine xmlns:a14="http://schemas.microsoft.com/office/drawing/2010/main" w="12700" cap="rnd" cmpd="sng">
                  <a:solidFill>
                    <a:srgbClr val="000000"/>
                  </a:solidFill>
                  <a:prstDash val="solid"/>
                  <a:round/>
                  <a:headEnd type="none" w="sm" len="sm"/>
                  <a:tailEnd type="none" w="sm" len="sm"/>
                </a14:hiddenLine>
              </a:ext>
            </a:extLst>
          </p:spPr>
          <p:txBody>
            <a:bodyPr/>
            <a:lstStyle/>
            <a:p>
              <a:endParaRPr lang="en-US"/>
            </a:p>
          </p:txBody>
        </p:sp>
      </p:grpSp>
      <p:sp>
        <p:nvSpPr>
          <p:cNvPr id="1031" name="Rectangle 48"/>
          <p:cNvSpPr>
            <a:spLocks noChangeArrowheads="1"/>
          </p:cNvSpPr>
          <p:nvPr/>
        </p:nvSpPr>
        <p:spPr bwMode="auto">
          <a:xfrm>
            <a:off x="6914272" y="150813"/>
            <a:ext cx="15970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7" rIns="92075" bIns="46037">
            <a:spAutoFit/>
          </a:bodyPr>
          <a:lstStyle/>
          <a:p>
            <a:r>
              <a:rPr lang="en-US" altLang="en-US" sz="1800" dirty="0">
                <a:latin typeface="Arial" charset="0"/>
                <a:cs typeface="Arial" charset="0"/>
              </a:rPr>
              <a:t>Basic I/O in C</a:t>
            </a:r>
            <a:endParaRPr lang="en-US" altLang="en-US" sz="1800" b="1" dirty="0">
              <a:latin typeface="Arial" charset="0"/>
              <a:cs typeface="Arial" charset="0"/>
            </a:endParaRPr>
          </a:p>
        </p:txBody>
      </p:sp>
      <p:sp>
        <p:nvSpPr>
          <p:cNvPr id="1032" name="Rectangle 50"/>
          <p:cNvSpPr>
            <a:spLocks noChangeArrowheads="1"/>
          </p:cNvSpPr>
          <p:nvPr/>
        </p:nvSpPr>
        <p:spPr bwMode="auto">
          <a:xfrm>
            <a:off x="3201988" y="6497638"/>
            <a:ext cx="2665412"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p>
            <a:pPr algn="ctr"/>
            <a:r>
              <a:rPr lang="en-US" altLang="en-US" sz="1600" b="1">
                <a:solidFill>
                  <a:srgbClr val="660000"/>
                </a:solidFill>
                <a:latin typeface="Arial" charset="0"/>
              </a:rPr>
              <a:t> Computer Organization I</a:t>
            </a:r>
          </a:p>
        </p:txBody>
      </p:sp>
      <p:sp>
        <p:nvSpPr>
          <p:cNvPr id="1033" name="Text Box 59"/>
          <p:cNvSpPr txBox="1">
            <a:spLocks noChangeArrowheads="1"/>
          </p:cNvSpPr>
          <p:nvPr userDrawn="1"/>
        </p:nvSpPr>
        <p:spPr bwMode="auto">
          <a:xfrm>
            <a:off x="8458200" y="152400"/>
            <a:ext cx="609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defRPr/>
            </a:pPr>
            <a:fld id="{7186AC79-815E-41C0-BB19-824B380D4CD0}" type="slidenum">
              <a:rPr lang="en-US" sz="1800" smtClean="0">
                <a:latin typeface="Arial" charset="0"/>
              </a:rPr>
              <a:pPr algn="ctr">
                <a:spcBef>
                  <a:spcPct val="50000"/>
                </a:spcBef>
                <a:defRPr/>
              </a:pPr>
              <a:t>‹#›</a:t>
            </a:fld>
            <a:endParaRPr lang="en-US" sz="1800" dirty="0" smtClean="0">
              <a:latin typeface="Arial" charset="0"/>
            </a:endParaRPr>
          </a:p>
        </p:txBody>
      </p:sp>
      <p:sp>
        <p:nvSpPr>
          <p:cNvPr id="1034" name="Text Box 21"/>
          <p:cNvSpPr txBox="1">
            <a:spLocks noChangeArrowheads="1"/>
          </p:cNvSpPr>
          <p:nvPr userDrawn="1"/>
        </p:nvSpPr>
        <p:spPr bwMode="auto">
          <a:xfrm>
            <a:off x="304800" y="6521450"/>
            <a:ext cx="1371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defRPr/>
            </a:pPr>
            <a:r>
              <a:rPr lang="en-US" sz="1400" b="1" dirty="0" smtClean="0">
                <a:solidFill>
                  <a:srgbClr val="660000"/>
                </a:solidFill>
                <a:latin typeface="Arial" charset="0"/>
              </a:rPr>
              <a:t>CS</a:t>
            </a:r>
            <a:r>
              <a:rPr lang="en-US" sz="1400" b="1" dirty="0" smtClean="0">
                <a:solidFill>
                  <a:srgbClr val="FF6600"/>
                </a:solidFill>
                <a:latin typeface="Arial" charset="0"/>
              </a:rPr>
              <a:t>@</a:t>
            </a:r>
            <a:r>
              <a:rPr lang="en-US" sz="1400" b="1" dirty="0" smtClean="0">
                <a:solidFill>
                  <a:srgbClr val="660000"/>
                </a:solidFill>
                <a:latin typeface="Arial" charset="0"/>
              </a:rPr>
              <a:t>VT</a:t>
            </a:r>
          </a:p>
        </p:txBody>
      </p:sp>
      <p:sp>
        <p:nvSpPr>
          <p:cNvPr id="1035" name="Text Box 22"/>
          <p:cNvSpPr txBox="1">
            <a:spLocks noChangeArrowheads="1"/>
          </p:cNvSpPr>
          <p:nvPr userDrawn="1"/>
        </p:nvSpPr>
        <p:spPr bwMode="auto">
          <a:xfrm>
            <a:off x="6705600" y="6553200"/>
            <a:ext cx="23622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spcBef>
                <a:spcPct val="50000"/>
              </a:spcBef>
              <a:defRPr/>
            </a:pPr>
            <a:r>
              <a:rPr lang="en-US" sz="1200" b="1" dirty="0" smtClean="0">
                <a:solidFill>
                  <a:srgbClr val="660000"/>
                </a:solidFill>
                <a:latin typeface="Arial" charset="0"/>
              </a:rPr>
              <a:t>©2005-2015 WD McQuain</a:t>
            </a:r>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Lst>
  <p:hf sldNum="0" hdr="0"/>
  <p:txStyles>
    <p:titleStyle>
      <a:lvl1pPr algn="l" rtl="0" eaLnBrk="0" fontAlgn="base" hangingPunct="0">
        <a:spcBef>
          <a:spcPct val="0"/>
        </a:spcBef>
        <a:spcAft>
          <a:spcPct val="0"/>
        </a:spcAft>
        <a:defRPr sz="2400">
          <a:solidFill>
            <a:schemeClr val="tx2"/>
          </a:solidFill>
          <a:latin typeface="Arial" pitchFamily="34" charset="0"/>
          <a:ea typeface="+mj-ea"/>
          <a:cs typeface="Arial" pitchFamily="34" charset="0"/>
        </a:defRPr>
      </a:lvl1pPr>
      <a:lvl2pPr algn="l" rtl="0" eaLnBrk="0" fontAlgn="base" hangingPunct="0">
        <a:spcBef>
          <a:spcPct val="0"/>
        </a:spcBef>
        <a:spcAft>
          <a:spcPct val="0"/>
        </a:spcAft>
        <a:defRPr sz="2400">
          <a:solidFill>
            <a:schemeClr val="tx2"/>
          </a:solidFill>
          <a:latin typeface="Arial" charset="0"/>
          <a:cs typeface="Arial" charset="0"/>
        </a:defRPr>
      </a:lvl2pPr>
      <a:lvl3pPr algn="l" rtl="0" eaLnBrk="0" fontAlgn="base" hangingPunct="0">
        <a:spcBef>
          <a:spcPct val="0"/>
        </a:spcBef>
        <a:spcAft>
          <a:spcPct val="0"/>
        </a:spcAft>
        <a:defRPr sz="2400">
          <a:solidFill>
            <a:schemeClr val="tx2"/>
          </a:solidFill>
          <a:latin typeface="Arial" charset="0"/>
          <a:cs typeface="Arial" charset="0"/>
        </a:defRPr>
      </a:lvl3pPr>
      <a:lvl4pPr algn="l" rtl="0" eaLnBrk="0" fontAlgn="base" hangingPunct="0">
        <a:spcBef>
          <a:spcPct val="0"/>
        </a:spcBef>
        <a:spcAft>
          <a:spcPct val="0"/>
        </a:spcAft>
        <a:defRPr sz="2400">
          <a:solidFill>
            <a:schemeClr val="tx2"/>
          </a:solidFill>
          <a:latin typeface="Arial" charset="0"/>
          <a:cs typeface="Arial" charset="0"/>
        </a:defRPr>
      </a:lvl4pPr>
      <a:lvl5pPr algn="l" rtl="0" eaLnBrk="0" fontAlgn="base" hangingPunct="0">
        <a:spcBef>
          <a:spcPct val="0"/>
        </a:spcBef>
        <a:spcAft>
          <a:spcPct val="0"/>
        </a:spcAft>
        <a:defRPr sz="2400">
          <a:solidFill>
            <a:schemeClr val="tx2"/>
          </a:solidFill>
          <a:latin typeface="Arial" charset="0"/>
          <a:cs typeface="Arial" charset="0"/>
        </a:defRPr>
      </a:lvl5pPr>
      <a:lvl6pPr marL="457200" algn="l" rtl="0" eaLnBrk="0" fontAlgn="base" hangingPunct="0">
        <a:spcBef>
          <a:spcPct val="0"/>
        </a:spcBef>
        <a:spcAft>
          <a:spcPct val="0"/>
        </a:spcAft>
        <a:defRPr sz="2400">
          <a:solidFill>
            <a:schemeClr val="tx2"/>
          </a:solidFill>
          <a:latin typeface="Helvetica" pitchFamily="34" charset="0"/>
        </a:defRPr>
      </a:lvl6pPr>
      <a:lvl7pPr marL="914400" algn="l" rtl="0" eaLnBrk="0" fontAlgn="base" hangingPunct="0">
        <a:spcBef>
          <a:spcPct val="0"/>
        </a:spcBef>
        <a:spcAft>
          <a:spcPct val="0"/>
        </a:spcAft>
        <a:defRPr sz="2400">
          <a:solidFill>
            <a:schemeClr val="tx2"/>
          </a:solidFill>
          <a:latin typeface="Helvetica" pitchFamily="34" charset="0"/>
        </a:defRPr>
      </a:lvl7pPr>
      <a:lvl8pPr marL="1371600" algn="l" rtl="0" eaLnBrk="0" fontAlgn="base" hangingPunct="0">
        <a:spcBef>
          <a:spcPct val="0"/>
        </a:spcBef>
        <a:spcAft>
          <a:spcPct val="0"/>
        </a:spcAft>
        <a:defRPr sz="2400">
          <a:solidFill>
            <a:schemeClr val="tx2"/>
          </a:solidFill>
          <a:latin typeface="Helvetica" pitchFamily="34" charset="0"/>
        </a:defRPr>
      </a:lvl8pPr>
      <a:lvl9pPr marL="1828800" algn="l" rtl="0" eaLnBrk="0" fontAlgn="base" hangingPunct="0">
        <a:spcBef>
          <a:spcPct val="0"/>
        </a:spcBef>
        <a:spcAft>
          <a:spcPct val="0"/>
        </a:spcAft>
        <a:defRPr sz="2400">
          <a:solidFill>
            <a:schemeClr val="tx2"/>
          </a:solidFill>
          <a:latin typeface="Helvetica" pitchFamily="34" charset="0"/>
        </a:defRPr>
      </a:lvl9pPr>
    </p:titleStyle>
    <p:bodyStyle>
      <a:lvl1pPr marL="342900" indent="-342900" algn="l" rtl="0" eaLnBrk="0" fontAlgn="base" hangingPunct="0">
        <a:spcBef>
          <a:spcPct val="20000"/>
        </a:spcBef>
        <a:spcAft>
          <a:spcPct val="0"/>
        </a:spcAft>
        <a:buClr>
          <a:schemeClr val="bg2"/>
        </a:buClr>
        <a:buSzPct val="75000"/>
        <a:buFont typeface="Monotype Sorts" pitchFamily="2" charset="2"/>
        <a:defRPr sz="20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SzPct val="75000"/>
        <a:buChar char="–"/>
        <a:defRPr>
          <a:solidFill>
            <a:schemeClr val="tx1"/>
          </a:solidFill>
          <a:latin typeface="+mn-lt"/>
        </a:defRPr>
      </a:lvl2pPr>
      <a:lvl3pPr marL="1143000" indent="-228600" algn="l" rtl="0" eaLnBrk="0" fontAlgn="base" hangingPunct="0">
        <a:spcBef>
          <a:spcPct val="20000"/>
        </a:spcBef>
        <a:spcAft>
          <a:spcPct val="0"/>
        </a:spcAft>
        <a:buClr>
          <a:schemeClr val="bg2"/>
        </a:buClr>
        <a:buSzPct val="75000"/>
        <a:buFont typeface="Monotype Sorts" pitchFamily="2" charset="2"/>
        <a:buChar char="n"/>
        <a:defRPr sz="1600">
          <a:solidFill>
            <a:schemeClr val="tx1"/>
          </a:solidFill>
          <a:latin typeface="+mn-lt"/>
        </a:defRPr>
      </a:lvl3pPr>
      <a:lvl4pPr marL="1600200" indent="-228600" algn="l" rtl="0" eaLnBrk="0" fontAlgn="base" hangingPunct="0">
        <a:spcBef>
          <a:spcPct val="20000"/>
        </a:spcBef>
        <a:spcAft>
          <a:spcPct val="0"/>
        </a:spcAft>
        <a:buClr>
          <a:schemeClr val="bg2"/>
        </a:buClr>
        <a:buSzPct val="75000"/>
        <a:buChar char="–"/>
        <a:defRPr sz="1400">
          <a:solidFill>
            <a:schemeClr val="tx1"/>
          </a:solidFill>
          <a:latin typeface="+mn-lt"/>
        </a:defRPr>
      </a:lvl4pPr>
      <a:lvl5pPr marL="2057400" indent="-228600" algn="l" rtl="0" eaLnBrk="0" fontAlgn="base" hangingPunct="0">
        <a:spcBef>
          <a:spcPct val="20000"/>
        </a:spcBef>
        <a:spcAft>
          <a:spcPct val="0"/>
        </a:spcAft>
        <a:buClr>
          <a:schemeClr val="bg2"/>
        </a:buClr>
        <a:buSzPct val="75000"/>
        <a:buChar char="•"/>
        <a:defRPr sz="1200">
          <a:solidFill>
            <a:schemeClr val="tx1"/>
          </a:solidFill>
          <a:latin typeface="+mn-lt"/>
        </a:defRPr>
      </a:lvl5pPr>
      <a:lvl6pPr marL="2514600" indent="-228600" algn="l" rtl="0" eaLnBrk="0" fontAlgn="base" hangingPunct="0">
        <a:spcBef>
          <a:spcPct val="20000"/>
        </a:spcBef>
        <a:spcAft>
          <a:spcPct val="0"/>
        </a:spcAft>
        <a:buClr>
          <a:schemeClr val="bg2"/>
        </a:buClr>
        <a:buSzPct val="75000"/>
        <a:buChar char="•"/>
        <a:defRPr sz="1200">
          <a:solidFill>
            <a:schemeClr val="tx1"/>
          </a:solidFill>
          <a:latin typeface="+mn-lt"/>
        </a:defRPr>
      </a:lvl6pPr>
      <a:lvl7pPr marL="2971800" indent="-228600" algn="l" rtl="0" eaLnBrk="0" fontAlgn="base" hangingPunct="0">
        <a:spcBef>
          <a:spcPct val="20000"/>
        </a:spcBef>
        <a:spcAft>
          <a:spcPct val="0"/>
        </a:spcAft>
        <a:buClr>
          <a:schemeClr val="bg2"/>
        </a:buClr>
        <a:buSzPct val="75000"/>
        <a:buChar char="•"/>
        <a:defRPr sz="1200">
          <a:solidFill>
            <a:schemeClr val="tx1"/>
          </a:solidFill>
          <a:latin typeface="+mn-lt"/>
        </a:defRPr>
      </a:lvl7pPr>
      <a:lvl8pPr marL="3429000" indent="-228600" algn="l" rtl="0" eaLnBrk="0" fontAlgn="base" hangingPunct="0">
        <a:spcBef>
          <a:spcPct val="20000"/>
        </a:spcBef>
        <a:spcAft>
          <a:spcPct val="0"/>
        </a:spcAft>
        <a:buClr>
          <a:schemeClr val="bg2"/>
        </a:buClr>
        <a:buSzPct val="75000"/>
        <a:buChar char="•"/>
        <a:defRPr sz="1200">
          <a:solidFill>
            <a:schemeClr val="tx1"/>
          </a:solidFill>
          <a:latin typeface="+mn-lt"/>
        </a:defRPr>
      </a:lvl8pPr>
      <a:lvl9pPr marL="3886200" indent="-228600" algn="l" rtl="0" eaLnBrk="0" fontAlgn="base" hangingPunct="0">
        <a:spcBef>
          <a:spcPct val="20000"/>
        </a:spcBef>
        <a:spcAft>
          <a:spcPct val="0"/>
        </a:spcAft>
        <a:buClr>
          <a:schemeClr val="bg2"/>
        </a:buClr>
        <a:buSzPct val="75000"/>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04800" y="171450"/>
            <a:ext cx="6324600" cy="342900"/>
          </a:xfrm>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r>
              <a:rPr lang="en-US" altLang="en-US" dirty="0" smtClean="0">
                <a:latin typeface="Arial" charset="0"/>
                <a:cs typeface="Arial" charset="0"/>
              </a:rPr>
              <a:t>C FILE Type</a:t>
            </a:r>
          </a:p>
        </p:txBody>
      </p:sp>
      <p:sp>
        <p:nvSpPr>
          <p:cNvPr id="4099" name="Text Box 3"/>
          <p:cNvSpPr txBox="1">
            <a:spLocks noChangeArrowheads="1"/>
          </p:cNvSpPr>
          <p:nvPr/>
        </p:nvSpPr>
        <p:spPr bwMode="auto">
          <a:xfrm>
            <a:off x="457200" y="685800"/>
            <a:ext cx="8458200"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dirty="0"/>
              <a:t>Accessing a stream requires a pointer </a:t>
            </a:r>
            <a:r>
              <a:rPr lang="en-US" sz="1800" dirty="0" smtClean="0"/>
              <a:t>variable of </a:t>
            </a:r>
            <a:r>
              <a:rPr lang="en-US" sz="1800" dirty="0"/>
              <a:t>type </a:t>
            </a:r>
            <a:r>
              <a:rPr lang="en-US" sz="1800" dirty="0">
                <a:latin typeface="Courier New" pitchFamily="49" charset="0"/>
              </a:rPr>
              <a:t>FILE</a:t>
            </a:r>
            <a:r>
              <a:rPr lang="en-US" sz="1800" dirty="0"/>
              <a:t>.</a:t>
            </a:r>
          </a:p>
          <a:p>
            <a:pPr>
              <a:spcBef>
                <a:spcPct val="50000"/>
              </a:spcBef>
            </a:pPr>
            <a:r>
              <a:rPr lang="en-US" sz="1800" dirty="0"/>
              <a:t>C provides three standard streams, which require no special preparation other than the necessary </a:t>
            </a:r>
            <a:r>
              <a:rPr lang="en-US" sz="1800" dirty="0">
                <a:latin typeface="Courier New" pitchFamily="49" charset="0"/>
              </a:rPr>
              <a:t>include</a:t>
            </a:r>
            <a:r>
              <a:rPr lang="en-US" sz="1800" dirty="0"/>
              <a:t> directive:</a:t>
            </a:r>
          </a:p>
        </p:txBody>
      </p:sp>
      <p:sp>
        <p:nvSpPr>
          <p:cNvPr id="4100" name="Text Box 4"/>
          <p:cNvSpPr txBox="1">
            <a:spLocks noChangeArrowheads="1"/>
          </p:cNvSpPr>
          <p:nvPr/>
        </p:nvSpPr>
        <p:spPr bwMode="auto">
          <a:xfrm>
            <a:off x="457200" y="1828800"/>
            <a:ext cx="8458200" cy="119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457200" algn="l"/>
                <a:tab pos="1778000" algn="l"/>
                <a:tab pos="4114800" algn="l"/>
              </a:tabLst>
              <a:defRPr sz="2400">
                <a:solidFill>
                  <a:schemeClr val="tx1"/>
                </a:solidFill>
                <a:latin typeface="Times New Roman" pitchFamily="18" charset="0"/>
              </a:defRPr>
            </a:lvl1pPr>
            <a:lvl2pPr marL="742950" indent="-285750">
              <a:tabLst>
                <a:tab pos="457200" algn="l"/>
                <a:tab pos="1778000" algn="l"/>
                <a:tab pos="4114800" algn="l"/>
              </a:tabLst>
              <a:defRPr sz="2400">
                <a:solidFill>
                  <a:schemeClr val="tx1"/>
                </a:solidFill>
                <a:latin typeface="Times New Roman" pitchFamily="18" charset="0"/>
              </a:defRPr>
            </a:lvl2pPr>
            <a:lvl3pPr marL="1143000" indent="-228600">
              <a:tabLst>
                <a:tab pos="457200" algn="l"/>
                <a:tab pos="1778000" algn="l"/>
                <a:tab pos="4114800" algn="l"/>
              </a:tabLst>
              <a:defRPr sz="2400">
                <a:solidFill>
                  <a:schemeClr val="tx1"/>
                </a:solidFill>
                <a:latin typeface="Times New Roman" pitchFamily="18" charset="0"/>
              </a:defRPr>
            </a:lvl3pPr>
            <a:lvl4pPr marL="1600200" indent="-228600">
              <a:tabLst>
                <a:tab pos="457200" algn="l"/>
                <a:tab pos="1778000" algn="l"/>
                <a:tab pos="4114800" algn="l"/>
              </a:tabLst>
              <a:defRPr sz="2400">
                <a:solidFill>
                  <a:schemeClr val="tx1"/>
                </a:solidFill>
                <a:latin typeface="Times New Roman" pitchFamily="18" charset="0"/>
              </a:defRPr>
            </a:lvl4pPr>
            <a:lvl5pPr marL="2057400" indent="-228600">
              <a:tabLst>
                <a:tab pos="457200" algn="l"/>
                <a:tab pos="1778000" algn="l"/>
                <a:tab pos="41148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457200" algn="l"/>
                <a:tab pos="1778000" algn="l"/>
                <a:tab pos="41148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457200" algn="l"/>
                <a:tab pos="1778000" algn="l"/>
                <a:tab pos="41148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457200" algn="l"/>
                <a:tab pos="1778000" algn="l"/>
                <a:tab pos="41148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457200" algn="l"/>
                <a:tab pos="1778000" algn="l"/>
                <a:tab pos="4114800" algn="l"/>
              </a:tabLst>
              <a:defRPr sz="2400">
                <a:solidFill>
                  <a:schemeClr val="tx1"/>
                </a:solidFill>
                <a:latin typeface="Times New Roman" pitchFamily="18" charset="0"/>
              </a:defRPr>
            </a:lvl9pPr>
          </a:lstStyle>
          <a:p>
            <a:pPr>
              <a:spcBef>
                <a:spcPct val="50000"/>
              </a:spcBef>
            </a:pPr>
            <a:r>
              <a:rPr lang="en-US" sz="1800"/>
              <a:t>	</a:t>
            </a:r>
            <a:r>
              <a:rPr lang="en-US" sz="1800">
                <a:latin typeface="Courier New" pitchFamily="49" charset="0"/>
              </a:rPr>
              <a:t>stdin</a:t>
            </a:r>
            <a:r>
              <a:rPr lang="en-US" sz="1800"/>
              <a:t>	standard input	keyboard</a:t>
            </a:r>
          </a:p>
          <a:p>
            <a:pPr>
              <a:spcBef>
                <a:spcPct val="50000"/>
              </a:spcBef>
            </a:pPr>
            <a:r>
              <a:rPr lang="en-US" sz="1800"/>
              <a:t>	</a:t>
            </a:r>
            <a:r>
              <a:rPr lang="en-US" sz="1800">
                <a:latin typeface="Courier New" pitchFamily="49" charset="0"/>
              </a:rPr>
              <a:t>stdout</a:t>
            </a:r>
            <a:r>
              <a:rPr lang="en-US" sz="1800"/>
              <a:t>	standard output	console window</a:t>
            </a:r>
          </a:p>
          <a:p>
            <a:pPr>
              <a:spcBef>
                <a:spcPct val="50000"/>
              </a:spcBef>
            </a:pPr>
            <a:r>
              <a:rPr lang="en-US" sz="1800"/>
              <a:t>	</a:t>
            </a:r>
            <a:r>
              <a:rPr lang="en-US" sz="1800">
                <a:latin typeface="Courier New" pitchFamily="49" charset="0"/>
              </a:rPr>
              <a:t>stderr	</a:t>
            </a:r>
            <a:r>
              <a:rPr lang="en-US" sz="1800"/>
              <a:t>standard error	console window</a:t>
            </a:r>
          </a:p>
        </p:txBody>
      </p:sp>
      <p:sp>
        <p:nvSpPr>
          <p:cNvPr id="4101" name="Rectangle 6"/>
          <p:cNvSpPr>
            <a:spLocks noGrp="1" noChangeArrowheads="1"/>
          </p:cNvSpPr>
          <p:nvPr>
            <p:ph type="body" idx="1"/>
          </p:nvPr>
        </p:nvSpPr>
        <p:spPr>
          <a:xfrm>
            <a:off x="457200" y="3282950"/>
            <a:ext cx="8458200" cy="366713"/>
          </a:xfrm>
          <a:noFill/>
        </p:spPr>
        <p:txBody>
          <a:bodyPr lIns="92407" tIns="45420" rIns="92407" bIns="45420">
            <a:spAutoFit/>
          </a:bodyPr>
          <a:lstStyle/>
          <a:p>
            <a:pPr marL="0" indent="0" defTabSz="923925">
              <a:tabLst>
                <a:tab pos="457200" algn="l"/>
              </a:tabLst>
            </a:pPr>
            <a:r>
              <a:rPr lang="en-US" altLang="en-US" sz="1800" smtClean="0"/>
              <a:t>Alternatively, you can declare </a:t>
            </a:r>
            <a:r>
              <a:rPr lang="en-US" altLang="en-US" sz="1800" smtClean="0">
                <a:latin typeface="Courier New" pitchFamily="49" charset="0"/>
              </a:rPr>
              <a:t>FILE</a:t>
            </a:r>
            <a:r>
              <a:rPr lang="en-US" altLang="en-US" sz="1800" smtClean="0"/>
              <a:t> pointers and manage their connections to disk files.</a:t>
            </a:r>
          </a:p>
        </p:txBody>
      </p:sp>
      <p:sp>
        <p:nvSpPr>
          <p:cNvPr id="6" name="Text Box 5"/>
          <p:cNvSpPr txBox="1">
            <a:spLocks noChangeArrowheads="1"/>
          </p:cNvSpPr>
          <p:nvPr/>
        </p:nvSpPr>
        <p:spPr bwMode="auto">
          <a:xfrm>
            <a:off x="6705600" y="6086475"/>
            <a:ext cx="2133600" cy="3143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400" b="1">
                <a:latin typeface="Arial" charset="0"/>
              </a:rPr>
              <a:t>header file: &lt;stdio.h&gt;</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r>
              <a:rPr lang="en-US" altLang="en-US" dirty="0" smtClean="0">
                <a:latin typeface="Arial" charset="0"/>
                <a:cs typeface="Arial" charset="0"/>
              </a:rPr>
              <a:t>More on </a:t>
            </a:r>
            <a:r>
              <a:rPr lang="en-US" altLang="en-US" dirty="0" err="1" smtClean="0">
                <a:latin typeface="Courier New" pitchFamily="49" charset="0"/>
                <a:cs typeface="Arial" charset="0"/>
              </a:rPr>
              <a:t>printf</a:t>
            </a:r>
            <a:r>
              <a:rPr lang="en-US" altLang="en-US" dirty="0" smtClean="0">
                <a:latin typeface="Courier New" pitchFamily="49" charset="0"/>
                <a:cs typeface="Arial" charset="0"/>
              </a:rPr>
              <a:t>()</a:t>
            </a:r>
            <a:r>
              <a:rPr lang="en-US" altLang="en-US" dirty="0" smtClean="0">
                <a:latin typeface="Arial" charset="0"/>
                <a:cs typeface="Arial" charset="0"/>
              </a:rPr>
              <a:t> Format </a:t>
            </a:r>
            <a:r>
              <a:rPr lang="en-US" altLang="en-US" dirty="0" err="1" smtClean="0">
                <a:latin typeface="Arial" charset="0"/>
                <a:cs typeface="Arial" charset="0"/>
              </a:rPr>
              <a:t>Specifiers</a:t>
            </a:r>
            <a:endParaRPr lang="en-US" altLang="en-US" dirty="0" smtClean="0">
              <a:latin typeface="Arial" charset="0"/>
              <a:cs typeface="Arial" charset="0"/>
            </a:endParaRPr>
          </a:p>
        </p:txBody>
      </p:sp>
      <p:sp>
        <p:nvSpPr>
          <p:cNvPr id="9219" name="Text Box 3"/>
          <p:cNvSpPr txBox="1">
            <a:spLocks noChangeArrowheads="1"/>
          </p:cNvSpPr>
          <p:nvPr/>
        </p:nvSpPr>
        <p:spPr bwMode="auto">
          <a:xfrm>
            <a:off x="457200" y="685800"/>
            <a:ext cx="845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457200" algn="l"/>
                <a:tab pos="2286000" algn="l"/>
              </a:tabLst>
              <a:defRPr sz="2400">
                <a:solidFill>
                  <a:schemeClr val="tx1"/>
                </a:solidFill>
                <a:latin typeface="Times New Roman" pitchFamily="18" charset="0"/>
              </a:defRPr>
            </a:lvl1pPr>
            <a:lvl2pPr marL="742950" indent="-285750">
              <a:tabLst>
                <a:tab pos="457200" algn="l"/>
                <a:tab pos="2286000" algn="l"/>
              </a:tabLst>
              <a:defRPr sz="2400">
                <a:solidFill>
                  <a:schemeClr val="tx1"/>
                </a:solidFill>
                <a:latin typeface="Times New Roman" pitchFamily="18" charset="0"/>
              </a:defRPr>
            </a:lvl2pPr>
            <a:lvl3pPr marL="1143000" indent="-228600">
              <a:tabLst>
                <a:tab pos="457200" algn="l"/>
                <a:tab pos="2286000" algn="l"/>
              </a:tabLst>
              <a:defRPr sz="2400">
                <a:solidFill>
                  <a:schemeClr val="tx1"/>
                </a:solidFill>
                <a:latin typeface="Times New Roman" pitchFamily="18" charset="0"/>
              </a:defRPr>
            </a:lvl3pPr>
            <a:lvl4pPr marL="1600200" indent="-228600">
              <a:tabLst>
                <a:tab pos="457200" algn="l"/>
                <a:tab pos="2286000" algn="l"/>
              </a:tabLst>
              <a:defRPr sz="2400">
                <a:solidFill>
                  <a:schemeClr val="tx1"/>
                </a:solidFill>
                <a:latin typeface="Times New Roman" pitchFamily="18" charset="0"/>
              </a:defRPr>
            </a:lvl4pPr>
            <a:lvl5pPr marL="2057400" indent="-228600">
              <a:tabLst>
                <a:tab pos="457200" algn="l"/>
                <a:tab pos="22860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9pPr>
          </a:lstStyle>
          <a:p>
            <a:pPr>
              <a:spcBef>
                <a:spcPct val="50000"/>
              </a:spcBef>
            </a:pPr>
            <a:r>
              <a:rPr lang="en-US" sz="1800"/>
              <a:t>The general form of a </a:t>
            </a:r>
            <a:r>
              <a:rPr lang="en-US" sz="1800">
                <a:latin typeface="Courier New" pitchFamily="49" charset="0"/>
              </a:rPr>
              <a:t>printf()</a:t>
            </a:r>
            <a:r>
              <a:rPr lang="en-US" sz="1800"/>
              <a:t> specifier is:</a:t>
            </a:r>
          </a:p>
        </p:txBody>
      </p:sp>
      <p:sp>
        <p:nvSpPr>
          <p:cNvPr id="9220" name="Text Box 4"/>
          <p:cNvSpPr txBox="1">
            <a:spLocks noChangeArrowheads="1"/>
          </p:cNvSpPr>
          <p:nvPr/>
        </p:nvSpPr>
        <p:spPr bwMode="auto">
          <a:xfrm>
            <a:off x="457200" y="2909888"/>
            <a:ext cx="8458200" cy="311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371600" indent="-1371600">
              <a:tabLst>
                <a:tab pos="1371600" algn="l"/>
                <a:tab pos="1943100" algn="l"/>
              </a:tabLst>
              <a:defRPr sz="2400">
                <a:solidFill>
                  <a:schemeClr val="tx1"/>
                </a:solidFill>
                <a:latin typeface="Times New Roman" pitchFamily="18" charset="0"/>
              </a:defRPr>
            </a:lvl1pPr>
            <a:lvl2pPr marL="742950" indent="-285750">
              <a:tabLst>
                <a:tab pos="1371600" algn="l"/>
                <a:tab pos="1943100" algn="l"/>
              </a:tabLst>
              <a:defRPr sz="2400">
                <a:solidFill>
                  <a:schemeClr val="tx1"/>
                </a:solidFill>
                <a:latin typeface="Times New Roman" pitchFamily="18" charset="0"/>
              </a:defRPr>
            </a:lvl2pPr>
            <a:lvl3pPr marL="1143000" indent="-228600">
              <a:tabLst>
                <a:tab pos="1371600" algn="l"/>
                <a:tab pos="1943100" algn="l"/>
              </a:tabLst>
              <a:defRPr sz="2400">
                <a:solidFill>
                  <a:schemeClr val="tx1"/>
                </a:solidFill>
                <a:latin typeface="Times New Roman" pitchFamily="18" charset="0"/>
              </a:defRPr>
            </a:lvl3pPr>
            <a:lvl4pPr marL="1600200" indent="-228600">
              <a:tabLst>
                <a:tab pos="1371600" algn="l"/>
                <a:tab pos="1943100" algn="l"/>
              </a:tabLst>
              <a:defRPr sz="2400">
                <a:solidFill>
                  <a:schemeClr val="tx1"/>
                </a:solidFill>
                <a:latin typeface="Times New Roman" pitchFamily="18" charset="0"/>
              </a:defRPr>
            </a:lvl4pPr>
            <a:lvl5pPr marL="2057400" indent="-228600">
              <a:tabLst>
                <a:tab pos="1371600" algn="l"/>
                <a:tab pos="19431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1371600" algn="l"/>
                <a:tab pos="19431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1371600" algn="l"/>
                <a:tab pos="19431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1371600" algn="l"/>
                <a:tab pos="19431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1371600" algn="l"/>
                <a:tab pos="1943100" algn="l"/>
              </a:tabLst>
              <a:defRPr sz="2400">
                <a:solidFill>
                  <a:schemeClr val="tx1"/>
                </a:solidFill>
                <a:latin typeface="Times New Roman" pitchFamily="18" charset="0"/>
              </a:defRPr>
            </a:lvl9pPr>
          </a:lstStyle>
          <a:p>
            <a:pPr>
              <a:spcBef>
                <a:spcPct val="50000"/>
              </a:spcBef>
            </a:pPr>
            <a:r>
              <a:rPr lang="en-US" sz="1800" dirty="0"/>
              <a:t>length</a:t>
            </a:r>
          </a:p>
          <a:p>
            <a:pPr>
              <a:spcBef>
                <a:spcPct val="50000"/>
              </a:spcBef>
            </a:pPr>
            <a:r>
              <a:rPr lang="en-US" sz="1800" dirty="0"/>
              <a:t>modifier:	optional, indicates value has a type that's longer or shorter than is normal for a particular conversion </a:t>
            </a:r>
            <a:r>
              <a:rPr lang="en-US" sz="1800" dirty="0" err="1"/>
              <a:t>specifier</a:t>
            </a:r>
            <a:r>
              <a:rPr lang="en-US" sz="1800" dirty="0"/>
              <a:t> (see following)</a:t>
            </a:r>
          </a:p>
          <a:p>
            <a:pPr>
              <a:spcBef>
                <a:spcPct val="50000"/>
              </a:spcBef>
            </a:pPr>
            <a:r>
              <a:rPr lang="en-US" sz="1800" dirty="0"/>
              <a:t>	</a:t>
            </a:r>
            <a:r>
              <a:rPr lang="en-US" sz="1800" dirty="0">
                <a:latin typeface="Courier New" pitchFamily="49" charset="0"/>
              </a:rPr>
              <a:t>d</a:t>
            </a:r>
            <a:r>
              <a:rPr lang="en-US" sz="1800" dirty="0"/>
              <a:t>	normally used for </a:t>
            </a:r>
            <a:r>
              <a:rPr lang="en-US" sz="1800" dirty="0" err="1">
                <a:latin typeface="Courier New" pitchFamily="49" charset="0"/>
              </a:rPr>
              <a:t>int</a:t>
            </a:r>
            <a:r>
              <a:rPr lang="en-US" sz="1800" dirty="0"/>
              <a:t> values</a:t>
            </a:r>
          </a:p>
          <a:p>
            <a:pPr>
              <a:spcBef>
                <a:spcPct val="50000"/>
              </a:spcBef>
            </a:pPr>
            <a:r>
              <a:rPr lang="en-US" sz="1800" dirty="0"/>
              <a:t>	</a:t>
            </a:r>
            <a:r>
              <a:rPr lang="en-US" sz="1800" dirty="0">
                <a:latin typeface="Courier New" pitchFamily="49" charset="0"/>
              </a:rPr>
              <a:t>u</a:t>
            </a:r>
            <a:r>
              <a:rPr lang="en-US" sz="1800" dirty="0"/>
              <a:t>	normally used for </a:t>
            </a:r>
            <a:r>
              <a:rPr lang="en-US" sz="1800" dirty="0">
                <a:latin typeface="Courier New" pitchFamily="49" charset="0"/>
              </a:rPr>
              <a:t>unsigned </a:t>
            </a:r>
            <a:r>
              <a:rPr lang="en-US" sz="1800" dirty="0" err="1">
                <a:latin typeface="Courier New" pitchFamily="49" charset="0"/>
              </a:rPr>
              <a:t>int</a:t>
            </a:r>
            <a:r>
              <a:rPr lang="en-US" sz="1800" dirty="0"/>
              <a:t> values</a:t>
            </a:r>
          </a:p>
          <a:p>
            <a:pPr>
              <a:spcBef>
                <a:spcPct val="50000"/>
              </a:spcBef>
            </a:pPr>
            <a:r>
              <a:rPr lang="en-US" sz="1800" dirty="0"/>
              <a:t>	</a:t>
            </a:r>
            <a:r>
              <a:rPr lang="en-US" sz="1800" dirty="0" err="1">
                <a:latin typeface="Courier New" pitchFamily="49" charset="0"/>
              </a:rPr>
              <a:t>hd</a:t>
            </a:r>
            <a:r>
              <a:rPr lang="en-US" sz="1800" dirty="0"/>
              <a:t>	normally used for </a:t>
            </a:r>
            <a:r>
              <a:rPr lang="en-US" sz="1800" dirty="0">
                <a:latin typeface="Courier New" pitchFamily="49" charset="0"/>
              </a:rPr>
              <a:t>short </a:t>
            </a:r>
            <a:r>
              <a:rPr lang="en-US" sz="1800" dirty="0" err="1">
                <a:latin typeface="Courier New" pitchFamily="49" charset="0"/>
              </a:rPr>
              <a:t>int</a:t>
            </a:r>
            <a:r>
              <a:rPr lang="en-US" sz="1800" dirty="0"/>
              <a:t> values</a:t>
            </a:r>
          </a:p>
          <a:p>
            <a:pPr>
              <a:spcBef>
                <a:spcPct val="50000"/>
              </a:spcBef>
            </a:pPr>
            <a:r>
              <a:rPr lang="en-US" sz="1800" dirty="0"/>
              <a:t>	</a:t>
            </a:r>
            <a:r>
              <a:rPr lang="en-US" sz="1800" dirty="0" err="1">
                <a:latin typeface="Courier New" pitchFamily="49" charset="0"/>
              </a:rPr>
              <a:t>ld</a:t>
            </a:r>
            <a:r>
              <a:rPr lang="en-US" sz="1800" dirty="0"/>
              <a:t>	normally used for </a:t>
            </a:r>
            <a:r>
              <a:rPr lang="en-US" sz="1800" dirty="0">
                <a:latin typeface="Courier New" pitchFamily="49" charset="0"/>
              </a:rPr>
              <a:t>long </a:t>
            </a:r>
            <a:r>
              <a:rPr lang="en-US" sz="1800" dirty="0" err="1">
                <a:latin typeface="Courier New" pitchFamily="49" charset="0"/>
              </a:rPr>
              <a:t>int</a:t>
            </a:r>
            <a:r>
              <a:rPr lang="en-US" sz="1800" dirty="0"/>
              <a:t> values</a:t>
            </a:r>
          </a:p>
          <a:p>
            <a:pPr>
              <a:spcBef>
                <a:spcPct val="50000"/>
              </a:spcBef>
            </a:pPr>
            <a:r>
              <a:rPr lang="en-US" sz="1800" dirty="0"/>
              <a:t>	see reference for more… Table 22.5</a:t>
            </a:r>
          </a:p>
        </p:txBody>
      </p:sp>
      <p:graphicFrame>
        <p:nvGraphicFramePr>
          <p:cNvPr id="66565" name="Group 5"/>
          <p:cNvGraphicFramePr>
            <a:graphicFrameLocks noGrp="1"/>
          </p:cNvGraphicFramePr>
          <p:nvPr>
            <p:ph idx="1"/>
          </p:nvPr>
        </p:nvGraphicFramePr>
        <p:xfrm>
          <a:off x="1981200" y="2057400"/>
          <a:ext cx="4114800" cy="365238"/>
        </p:xfrm>
        <a:graphic>
          <a:graphicData uri="http://schemas.openxmlformats.org/drawingml/2006/table">
            <a:tbl>
              <a:tblPr/>
              <a:tblGrid>
                <a:gridCol w="685800"/>
                <a:gridCol w="685800"/>
                <a:gridCol w="685800"/>
                <a:gridCol w="685800"/>
                <a:gridCol w="685800"/>
                <a:gridCol w="685800"/>
              </a:tblGrid>
              <a:tr h="365125">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a:t>
                      </a:r>
                    </a:p>
                  </a:txBody>
                  <a:tcPr marT="45459" marB="4545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#0</a:t>
                      </a:r>
                    </a:p>
                  </a:txBody>
                  <a:tcPr marT="45459" marB="454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12</a:t>
                      </a:r>
                    </a:p>
                  </a:txBody>
                  <a:tcPr marT="45459" marB="454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.5</a:t>
                      </a:r>
                    </a:p>
                  </a:txBody>
                  <a:tcPr marT="45459" marB="454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L</a:t>
                      </a:r>
                    </a:p>
                  </a:txBody>
                  <a:tcPr marT="45459" marB="454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g</a:t>
                      </a:r>
                    </a:p>
                  </a:txBody>
                  <a:tcPr marT="45459" marB="4545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237" name="Text Box 21"/>
          <p:cNvSpPr txBox="1">
            <a:spLocks noChangeArrowheads="1"/>
          </p:cNvSpPr>
          <p:nvPr/>
        </p:nvSpPr>
        <p:spPr bwMode="auto">
          <a:xfrm rot="-2743605">
            <a:off x="2797175" y="1546225"/>
            <a:ext cx="685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600" b="1">
                <a:latin typeface="Arial" charset="0"/>
              </a:rPr>
              <a:t>flags</a:t>
            </a:r>
          </a:p>
        </p:txBody>
      </p:sp>
      <p:sp>
        <p:nvSpPr>
          <p:cNvPr id="9238" name="Text Box 22"/>
          <p:cNvSpPr txBox="1">
            <a:spLocks noChangeArrowheads="1"/>
          </p:cNvSpPr>
          <p:nvPr/>
        </p:nvSpPr>
        <p:spPr bwMode="auto">
          <a:xfrm rot="-2743605">
            <a:off x="3430587" y="1338263"/>
            <a:ext cx="12477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600" b="1">
                <a:latin typeface="Arial" charset="0"/>
              </a:rPr>
              <a:t>min width</a:t>
            </a:r>
          </a:p>
        </p:txBody>
      </p:sp>
      <p:sp>
        <p:nvSpPr>
          <p:cNvPr id="9239" name="Text Box 23"/>
          <p:cNvSpPr txBox="1">
            <a:spLocks noChangeArrowheads="1"/>
          </p:cNvSpPr>
          <p:nvPr/>
        </p:nvSpPr>
        <p:spPr bwMode="auto">
          <a:xfrm rot="-2743605">
            <a:off x="4083843" y="1370807"/>
            <a:ext cx="10969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600" b="1">
                <a:latin typeface="Arial" charset="0"/>
              </a:rPr>
              <a:t>precision</a:t>
            </a:r>
          </a:p>
        </p:txBody>
      </p:sp>
      <p:sp>
        <p:nvSpPr>
          <p:cNvPr id="9240" name="Text Box 24"/>
          <p:cNvSpPr txBox="1">
            <a:spLocks noChangeArrowheads="1"/>
          </p:cNvSpPr>
          <p:nvPr/>
        </p:nvSpPr>
        <p:spPr bwMode="auto">
          <a:xfrm rot="-2743605">
            <a:off x="4689475" y="1149350"/>
            <a:ext cx="1778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600" b="1">
                <a:latin typeface="Arial" charset="0"/>
              </a:rPr>
              <a:t>length modifier</a:t>
            </a:r>
          </a:p>
        </p:txBody>
      </p:sp>
      <p:sp>
        <p:nvSpPr>
          <p:cNvPr id="9241" name="Text Box 25"/>
          <p:cNvSpPr txBox="1">
            <a:spLocks noChangeArrowheads="1"/>
          </p:cNvSpPr>
          <p:nvPr/>
        </p:nvSpPr>
        <p:spPr bwMode="auto">
          <a:xfrm rot="-2743605">
            <a:off x="5403056" y="921544"/>
            <a:ext cx="1814513"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600" b="1">
                <a:latin typeface="Arial" charset="0"/>
              </a:rPr>
              <a:t>conversion specifier</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r>
              <a:rPr lang="en-US" altLang="en-US" dirty="0" smtClean="0">
                <a:latin typeface="Arial" charset="0"/>
                <a:cs typeface="Arial" charset="0"/>
              </a:rPr>
              <a:t>More on </a:t>
            </a:r>
            <a:r>
              <a:rPr lang="en-US" altLang="en-US" dirty="0" err="1" smtClean="0">
                <a:latin typeface="Courier New" pitchFamily="49" charset="0"/>
                <a:cs typeface="Arial" charset="0"/>
              </a:rPr>
              <a:t>printf</a:t>
            </a:r>
            <a:r>
              <a:rPr lang="en-US" altLang="en-US" dirty="0" smtClean="0">
                <a:latin typeface="Courier New" pitchFamily="49" charset="0"/>
                <a:cs typeface="Arial" charset="0"/>
              </a:rPr>
              <a:t>()</a:t>
            </a:r>
            <a:r>
              <a:rPr lang="en-US" altLang="en-US" dirty="0" smtClean="0">
                <a:latin typeface="Arial" charset="0"/>
                <a:cs typeface="Arial" charset="0"/>
              </a:rPr>
              <a:t> Format </a:t>
            </a:r>
            <a:r>
              <a:rPr lang="en-US" altLang="en-US" dirty="0" err="1" smtClean="0">
                <a:latin typeface="Arial" charset="0"/>
                <a:cs typeface="Arial" charset="0"/>
              </a:rPr>
              <a:t>Specifiers</a:t>
            </a:r>
            <a:endParaRPr lang="en-US" altLang="en-US" dirty="0" smtClean="0">
              <a:latin typeface="Arial" charset="0"/>
              <a:cs typeface="Arial" charset="0"/>
            </a:endParaRPr>
          </a:p>
        </p:txBody>
      </p:sp>
      <p:sp>
        <p:nvSpPr>
          <p:cNvPr id="10243" name="Text Box 3"/>
          <p:cNvSpPr txBox="1">
            <a:spLocks noChangeArrowheads="1"/>
          </p:cNvSpPr>
          <p:nvPr/>
        </p:nvSpPr>
        <p:spPr bwMode="auto">
          <a:xfrm>
            <a:off x="457200" y="685800"/>
            <a:ext cx="845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457200" algn="l"/>
                <a:tab pos="2286000" algn="l"/>
              </a:tabLst>
              <a:defRPr sz="2400">
                <a:solidFill>
                  <a:schemeClr val="tx1"/>
                </a:solidFill>
                <a:latin typeface="Times New Roman" pitchFamily="18" charset="0"/>
              </a:defRPr>
            </a:lvl1pPr>
            <a:lvl2pPr marL="742950" indent="-285750">
              <a:tabLst>
                <a:tab pos="457200" algn="l"/>
                <a:tab pos="2286000" algn="l"/>
              </a:tabLst>
              <a:defRPr sz="2400">
                <a:solidFill>
                  <a:schemeClr val="tx1"/>
                </a:solidFill>
                <a:latin typeface="Times New Roman" pitchFamily="18" charset="0"/>
              </a:defRPr>
            </a:lvl2pPr>
            <a:lvl3pPr marL="1143000" indent="-228600">
              <a:tabLst>
                <a:tab pos="457200" algn="l"/>
                <a:tab pos="2286000" algn="l"/>
              </a:tabLst>
              <a:defRPr sz="2400">
                <a:solidFill>
                  <a:schemeClr val="tx1"/>
                </a:solidFill>
                <a:latin typeface="Times New Roman" pitchFamily="18" charset="0"/>
              </a:defRPr>
            </a:lvl3pPr>
            <a:lvl4pPr marL="1600200" indent="-228600">
              <a:tabLst>
                <a:tab pos="457200" algn="l"/>
                <a:tab pos="2286000" algn="l"/>
              </a:tabLst>
              <a:defRPr sz="2400">
                <a:solidFill>
                  <a:schemeClr val="tx1"/>
                </a:solidFill>
                <a:latin typeface="Times New Roman" pitchFamily="18" charset="0"/>
              </a:defRPr>
            </a:lvl4pPr>
            <a:lvl5pPr marL="2057400" indent="-228600">
              <a:tabLst>
                <a:tab pos="457200" algn="l"/>
                <a:tab pos="22860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9pPr>
          </a:lstStyle>
          <a:p>
            <a:pPr>
              <a:spcBef>
                <a:spcPct val="50000"/>
              </a:spcBef>
            </a:pPr>
            <a:r>
              <a:rPr lang="en-US" sz="1800"/>
              <a:t>The general form of a </a:t>
            </a:r>
            <a:r>
              <a:rPr lang="en-US" sz="1800">
                <a:latin typeface="Courier New" pitchFamily="49" charset="0"/>
              </a:rPr>
              <a:t>printf()</a:t>
            </a:r>
            <a:r>
              <a:rPr lang="en-US" sz="1800"/>
              <a:t> specifier is:</a:t>
            </a:r>
          </a:p>
        </p:txBody>
      </p:sp>
      <p:sp>
        <p:nvSpPr>
          <p:cNvPr id="10244" name="Text Box 4"/>
          <p:cNvSpPr txBox="1">
            <a:spLocks noChangeArrowheads="1"/>
          </p:cNvSpPr>
          <p:nvPr/>
        </p:nvSpPr>
        <p:spPr bwMode="auto">
          <a:xfrm>
            <a:off x="457200" y="2909888"/>
            <a:ext cx="8458200"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371600" indent="-1371600">
              <a:tabLst>
                <a:tab pos="1371600" algn="l"/>
                <a:tab pos="3200400" algn="l"/>
              </a:tabLst>
              <a:defRPr sz="2400">
                <a:solidFill>
                  <a:schemeClr val="tx1"/>
                </a:solidFill>
                <a:latin typeface="Times New Roman" pitchFamily="18" charset="0"/>
              </a:defRPr>
            </a:lvl1pPr>
            <a:lvl2pPr marL="742950" indent="-285750">
              <a:tabLst>
                <a:tab pos="1371600" algn="l"/>
                <a:tab pos="3200400" algn="l"/>
              </a:tabLst>
              <a:defRPr sz="2400">
                <a:solidFill>
                  <a:schemeClr val="tx1"/>
                </a:solidFill>
                <a:latin typeface="Times New Roman" pitchFamily="18" charset="0"/>
              </a:defRPr>
            </a:lvl2pPr>
            <a:lvl3pPr marL="1143000" indent="-228600">
              <a:tabLst>
                <a:tab pos="1371600" algn="l"/>
                <a:tab pos="3200400" algn="l"/>
              </a:tabLst>
              <a:defRPr sz="2400">
                <a:solidFill>
                  <a:schemeClr val="tx1"/>
                </a:solidFill>
                <a:latin typeface="Times New Roman" pitchFamily="18" charset="0"/>
              </a:defRPr>
            </a:lvl3pPr>
            <a:lvl4pPr marL="1600200" indent="-228600">
              <a:tabLst>
                <a:tab pos="1371600" algn="l"/>
                <a:tab pos="3200400" algn="l"/>
              </a:tabLst>
              <a:defRPr sz="2400">
                <a:solidFill>
                  <a:schemeClr val="tx1"/>
                </a:solidFill>
                <a:latin typeface="Times New Roman" pitchFamily="18" charset="0"/>
              </a:defRPr>
            </a:lvl4pPr>
            <a:lvl5pPr marL="2057400" indent="-228600">
              <a:tabLst>
                <a:tab pos="1371600" algn="l"/>
                <a:tab pos="32004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1371600" algn="l"/>
                <a:tab pos="32004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1371600" algn="l"/>
                <a:tab pos="32004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1371600" algn="l"/>
                <a:tab pos="32004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1371600" algn="l"/>
                <a:tab pos="3200400" algn="l"/>
              </a:tabLst>
              <a:defRPr sz="2400">
                <a:solidFill>
                  <a:schemeClr val="tx1"/>
                </a:solidFill>
                <a:latin typeface="Times New Roman" pitchFamily="18" charset="0"/>
              </a:defRPr>
            </a:lvl9pPr>
          </a:lstStyle>
          <a:p>
            <a:pPr>
              <a:spcBef>
                <a:spcPct val="50000"/>
              </a:spcBef>
            </a:pPr>
            <a:r>
              <a:rPr lang="en-US" sz="1800" dirty="0"/>
              <a:t>conversion</a:t>
            </a:r>
          </a:p>
          <a:p>
            <a:pPr>
              <a:spcBef>
                <a:spcPct val="50000"/>
              </a:spcBef>
            </a:pPr>
            <a:r>
              <a:rPr lang="en-US" sz="1800" dirty="0" err="1"/>
              <a:t>specifier</a:t>
            </a:r>
            <a:r>
              <a:rPr lang="en-US" sz="1800" dirty="0"/>
              <a:t>:	mandatory</a:t>
            </a:r>
          </a:p>
          <a:p>
            <a:pPr>
              <a:spcBef>
                <a:spcPct val="50000"/>
              </a:spcBef>
            </a:pPr>
            <a:r>
              <a:rPr lang="en-US" sz="1800" dirty="0"/>
              <a:t>	</a:t>
            </a:r>
            <a:r>
              <a:rPr lang="en-US" sz="1800" dirty="0">
                <a:latin typeface="Courier New" pitchFamily="49" charset="0"/>
              </a:rPr>
              <a:t>d, </a:t>
            </a:r>
            <a:r>
              <a:rPr lang="en-US" sz="1800" dirty="0" err="1">
                <a:latin typeface="Courier New" pitchFamily="49" charset="0"/>
              </a:rPr>
              <a:t>i</a:t>
            </a:r>
            <a:r>
              <a:rPr lang="en-US" sz="1800" dirty="0"/>
              <a:t>	converts </a:t>
            </a:r>
            <a:r>
              <a:rPr lang="en-US" sz="1800" dirty="0" err="1">
                <a:latin typeface="Courier New" pitchFamily="49" charset="0"/>
              </a:rPr>
              <a:t>int</a:t>
            </a:r>
            <a:r>
              <a:rPr lang="en-US" sz="1800" dirty="0"/>
              <a:t> to decimal </a:t>
            </a:r>
            <a:r>
              <a:rPr lang="en-US" sz="1800" dirty="0" smtClean="0"/>
              <a:t>form (base-10)</a:t>
            </a:r>
            <a:endParaRPr lang="en-US" sz="1800" dirty="0"/>
          </a:p>
          <a:p>
            <a:pPr>
              <a:spcBef>
                <a:spcPct val="50000"/>
              </a:spcBef>
            </a:pPr>
            <a:r>
              <a:rPr lang="en-US" sz="1800" dirty="0"/>
              <a:t>	</a:t>
            </a:r>
            <a:r>
              <a:rPr lang="en-US" sz="1800" dirty="0">
                <a:latin typeface="Courier New" pitchFamily="49" charset="0"/>
              </a:rPr>
              <a:t>f, F</a:t>
            </a:r>
            <a:r>
              <a:rPr lang="en-US" sz="1800" dirty="0"/>
              <a:t>	converts </a:t>
            </a:r>
            <a:r>
              <a:rPr lang="en-US" sz="1800" dirty="0">
                <a:latin typeface="Courier New" pitchFamily="49" charset="0"/>
              </a:rPr>
              <a:t>double</a:t>
            </a:r>
            <a:r>
              <a:rPr lang="en-US" sz="1800" dirty="0"/>
              <a:t> to decimal form; default </a:t>
            </a:r>
            <a:r>
              <a:rPr lang="en-US" sz="1800" dirty="0" err="1"/>
              <a:t>precison</a:t>
            </a:r>
            <a:r>
              <a:rPr lang="en-US" sz="1800" dirty="0"/>
              <a:t> 6</a:t>
            </a:r>
          </a:p>
          <a:p>
            <a:pPr>
              <a:spcBef>
                <a:spcPct val="50000"/>
              </a:spcBef>
            </a:pPr>
            <a:r>
              <a:rPr lang="en-US" sz="1800" dirty="0"/>
              <a:t>	</a:t>
            </a:r>
            <a:r>
              <a:rPr lang="en-US" sz="1800" dirty="0">
                <a:latin typeface="Courier New" pitchFamily="49" charset="0"/>
              </a:rPr>
              <a:t>c</a:t>
            </a:r>
            <a:r>
              <a:rPr lang="en-US" sz="1800" dirty="0"/>
              <a:t>	</a:t>
            </a:r>
            <a:r>
              <a:rPr lang="en-US" sz="1800" dirty="0" smtClean="0"/>
              <a:t>converts </a:t>
            </a:r>
            <a:r>
              <a:rPr lang="en-US" sz="1800" dirty="0" err="1" smtClean="0">
                <a:latin typeface="Courier New" pitchFamily="49" charset="0"/>
              </a:rPr>
              <a:t>int</a:t>
            </a:r>
            <a:r>
              <a:rPr lang="en-US" sz="1800" dirty="0" smtClean="0"/>
              <a:t> to </a:t>
            </a:r>
            <a:r>
              <a:rPr lang="en-US" sz="1800" dirty="0">
                <a:latin typeface="Courier New" panose="02070309020205020404" pitchFamily="49" charset="0"/>
                <a:cs typeface="Courier New" panose="02070309020205020404" pitchFamily="49" charset="0"/>
              </a:rPr>
              <a:t>unsigned </a:t>
            </a:r>
            <a:r>
              <a:rPr lang="en-US" sz="1800" dirty="0" smtClean="0">
                <a:latin typeface="Courier New" panose="02070309020205020404" pitchFamily="49" charset="0"/>
                <a:cs typeface="Courier New" panose="02070309020205020404" pitchFamily="49" charset="0"/>
              </a:rPr>
              <a:t>char</a:t>
            </a:r>
            <a:endParaRPr lang="en-US" sz="1800" dirty="0"/>
          </a:p>
          <a:p>
            <a:pPr>
              <a:spcBef>
                <a:spcPct val="50000"/>
              </a:spcBef>
            </a:pPr>
            <a:r>
              <a:rPr lang="en-US" sz="1800" dirty="0"/>
              <a:t>	</a:t>
            </a:r>
            <a:r>
              <a:rPr lang="en-US" sz="1800" dirty="0" smtClean="0">
                <a:latin typeface="Courier New" pitchFamily="49" charset="0"/>
              </a:rPr>
              <a:t>x, X</a:t>
            </a:r>
            <a:r>
              <a:rPr lang="en-US" sz="1800" dirty="0"/>
              <a:t>	</a:t>
            </a:r>
            <a:r>
              <a:rPr lang="en-US" sz="1800" dirty="0" smtClean="0"/>
              <a:t>converts </a:t>
            </a:r>
            <a:r>
              <a:rPr lang="en-US" sz="1800" dirty="0" smtClean="0">
                <a:latin typeface="Courier New" panose="02070309020205020404" pitchFamily="49" charset="0"/>
                <a:cs typeface="Courier New" panose="02070309020205020404" pitchFamily="49" charset="0"/>
              </a:rPr>
              <a:t>unsigned </a:t>
            </a:r>
            <a:r>
              <a:rPr lang="en-US" sz="1800" dirty="0" err="1" smtClean="0">
                <a:latin typeface="Courier New" pitchFamily="49" charset="0"/>
              </a:rPr>
              <a:t>int</a:t>
            </a:r>
            <a:r>
              <a:rPr lang="en-US" sz="1800" dirty="0" smtClean="0"/>
              <a:t> to hexadecimal (base-16)</a:t>
            </a:r>
            <a:endParaRPr lang="en-US" sz="1800" dirty="0"/>
          </a:p>
          <a:p>
            <a:pPr>
              <a:spcBef>
                <a:spcPct val="50000"/>
              </a:spcBef>
            </a:pPr>
            <a:r>
              <a:rPr lang="en-US" sz="1800" dirty="0"/>
              <a:t>	see reference for more… Table 22.6</a:t>
            </a:r>
          </a:p>
        </p:txBody>
      </p:sp>
      <p:graphicFrame>
        <p:nvGraphicFramePr>
          <p:cNvPr id="68613" name="Group 5"/>
          <p:cNvGraphicFramePr>
            <a:graphicFrameLocks noGrp="1"/>
          </p:cNvGraphicFramePr>
          <p:nvPr>
            <p:ph idx="1"/>
          </p:nvPr>
        </p:nvGraphicFramePr>
        <p:xfrm>
          <a:off x="1981200" y="2057400"/>
          <a:ext cx="4114800" cy="365238"/>
        </p:xfrm>
        <a:graphic>
          <a:graphicData uri="http://schemas.openxmlformats.org/drawingml/2006/table">
            <a:tbl>
              <a:tblPr/>
              <a:tblGrid>
                <a:gridCol w="685800"/>
                <a:gridCol w="685800"/>
                <a:gridCol w="685800"/>
                <a:gridCol w="685800"/>
                <a:gridCol w="685800"/>
                <a:gridCol w="685800"/>
              </a:tblGrid>
              <a:tr h="365125">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a:t>
                      </a:r>
                    </a:p>
                  </a:txBody>
                  <a:tcPr marT="45459" marB="4545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#0</a:t>
                      </a:r>
                    </a:p>
                  </a:txBody>
                  <a:tcPr marT="45459" marB="454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12</a:t>
                      </a:r>
                    </a:p>
                  </a:txBody>
                  <a:tcPr marT="45459" marB="454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.5</a:t>
                      </a:r>
                    </a:p>
                  </a:txBody>
                  <a:tcPr marT="45459" marB="454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L</a:t>
                      </a:r>
                    </a:p>
                  </a:txBody>
                  <a:tcPr marT="45459" marB="454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g</a:t>
                      </a:r>
                    </a:p>
                  </a:txBody>
                  <a:tcPr marT="45459" marB="4545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261" name="Text Box 21"/>
          <p:cNvSpPr txBox="1">
            <a:spLocks noChangeArrowheads="1"/>
          </p:cNvSpPr>
          <p:nvPr/>
        </p:nvSpPr>
        <p:spPr bwMode="auto">
          <a:xfrm rot="-2743605">
            <a:off x="2797175" y="1546225"/>
            <a:ext cx="685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600" b="1">
                <a:latin typeface="Arial" charset="0"/>
              </a:rPr>
              <a:t>flags</a:t>
            </a:r>
          </a:p>
        </p:txBody>
      </p:sp>
      <p:sp>
        <p:nvSpPr>
          <p:cNvPr id="10262" name="Text Box 22"/>
          <p:cNvSpPr txBox="1">
            <a:spLocks noChangeArrowheads="1"/>
          </p:cNvSpPr>
          <p:nvPr/>
        </p:nvSpPr>
        <p:spPr bwMode="auto">
          <a:xfrm rot="-2743605">
            <a:off x="3430587" y="1338263"/>
            <a:ext cx="12477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600" b="1">
                <a:latin typeface="Arial" charset="0"/>
              </a:rPr>
              <a:t>min width</a:t>
            </a:r>
          </a:p>
        </p:txBody>
      </p:sp>
      <p:sp>
        <p:nvSpPr>
          <p:cNvPr id="10263" name="Text Box 23"/>
          <p:cNvSpPr txBox="1">
            <a:spLocks noChangeArrowheads="1"/>
          </p:cNvSpPr>
          <p:nvPr/>
        </p:nvSpPr>
        <p:spPr bwMode="auto">
          <a:xfrm rot="-2743605">
            <a:off x="4083843" y="1370807"/>
            <a:ext cx="10969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600" b="1">
                <a:latin typeface="Arial" charset="0"/>
              </a:rPr>
              <a:t>precision</a:t>
            </a:r>
          </a:p>
        </p:txBody>
      </p:sp>
      <p:sp>
        <p:nvSpPr>
          <p:cNvPr id="10264" name="Text Box 24"/>
          <p:cNvSpPr txBox="1">
            <a:spLocks noChangeArrowheads="1"/>
          </p:cNvSpPr>
          <p:nvPr/>
        </p:nvSpPr>
        <p:spPr bwMode="auto">
          <a:xfrm rot="-2743605">
            <a:off x="4689475" y="1149350"/>
            <a:ext cx="1778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600" b="1">
                <a:latin typeface="Arial" charset="0"/>
              </a:rPr>
              <a:t>length modifier</a:t>
            </a:r>
          </a:p>
        </p:txBody>
      </p:sp>
      <p:sp>
        <p:nvSpPr>
          <p:cNvPr id="10265" name="Text Box 25"/>
          <p:cNvSpPr txBox="1">
            <a:spLocks noChangeArrowheads="1"/>
          </p:cNvSpPr>
          <p:nvPr/>
        </p:nvSpPr>
        <p:spPr bwMode="auto">
          <a:xfrm rot="-2743605">
            <a:off x="5403056" y="921544"/>
            <a:ext cx="1814513"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600" b="1">
                <a:latin typeface="Arial" charset="0"/>
              </a:rPr>
              <a:t>conversion specifier</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r>
              <a:rPr lang="en-US" altLang="en-US" dirty="0" smtClean="0">
                <a:latin typeface="Arial" charset="0"/>
                <a:cs typeface="Arial" charset="0"/>
              </a:rPr>
              <a:t>Format </a:t>
            </a:r>
            <a:r>
              <a:rPr lang="en-US" altLang="en-US" dirty="0" err="1" smtClean="0">
                <a:latin typeface="Arial" charset="0"/>
                <a:cs typeface="Arial" charset="0"/>
              </a:rPr>
              <a:t>Specifiers</a:t>
            </a:r>
            <a:r>
              <a:rPr lang="en-US" altLang="en-US" dirty="0" smtClean="0">
                <a:latin typeface="Arial" charset="0"/>
                <a:cs typeface="Arial" charset="0"/>
              </a:rPr>
              <a:t> for </a:t>
            </a:r>
            <a:r>
              <a:rPr lang="en-US" altLang="en-US" dirty="0" smtClean="0">
                <a:latin typeface="Courier New" pitchFamily="49" charset="0"/>
                <a:cs typeface="Arial" charset="0"/>
              </a:rPr>
              <a:t>&lt;</a:t>
            </a:r>
            <a:r>
              <a:rPr lang="en-US" altLang="en-US" dirty="0" err="1" smtClean="0">
                <a:latin typeface="Courier New" pitchFamily="49" charset="0"/>
                <a:cs typeface="Arial" charset="0"/>
              </a:rPr>
              <a:t>stdint.h</a:t>
            </a:r>
            <a:r>
              <a:rPr lang="en-US" altLang="en-US" dirty="0" smtClean="0">
                <a:latin typeface="Courier New" pitchFamily="49" charset="0"/>
                <a:cs typeface="Arial" charset="0"/>
              </a:rPr>
              <a:t>&gt;</a:t>
            </a:r>
          </a:p>
        </p:txBody>
      </p:sp>
      <p:sp>
        <p:nvSpPr>
          <p:cNvPr id="11267" name="Text Box 3"/>
          <p:cNvSpPr txBox="1">
            <a:spLocks noChangeArrowheads="1"/>
          </p:cNvSpPr>
          <p:nvPr/>
        </p:nvSpPr>
        <p:spPr bwMode="auto">
          <a:xfrm>
            <a:off x="457200" y="685800"/>
            <a:ext cx="8458200" cy="5043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457200" algn="l"/>
                <a:tab pos="2286000" algn="l"/>
              </a:tabLst>
              <a:defRPr sz="2400">
                <a:solidFill>
                  <a:schemeClr val="tx1"/>
                </a:solidFill>
                <a:latin typeface="Times New Roman" pitchFamily="18" charset="0"/>
              </a:defRPr>
            </a:lvl1pPr>
            <a:lvl2pPr marL="742950" indent="-285750">
              <a:tabLst>
                <a:tab pos="457200" algn="l"/>
                <a:tab pos="2286000" algn="l"/>
              </a:tabLst>
              <a:defRPr sz="2400">
                <a:solidFill>
                  <a:schemeClr val="tx1"/>
                </a:solidFill>
                <a:latin typeface="Times New Roman" pitchFamily="18" charset="0"/>
              </a:defRPr>
            </a:lvl2pPr>
            <a:lvl3pPr marL="1143000" indent="-228600">
              <a:tabLst>
                <a:tab pos="457200" algn="l"/>
                <a:tab pos="2286000" algn="l"/>
              </a:tabLst>
              <a:defRPr sz="2400">
                <a:solidFill>
                  <a:schemeClr val="tx1"/>
                </a:solidFill>
                <a:latin typeface="Times New Roman" pitchFamily="18" charset="0"/>
              </a:defRPr>
            </a:lvl3pPr>
            <a:lvl4pPr marL="1600200" indent="-228600">
              <a:tabLst>
                <a:tab pos="457200" algn="l"/>
                <a:tab pos="2286000" algn="l"/>
              </a:tabLst>
              <a:defRPr sz="2400">
                <a:solidFill>
                  <a:schemeClr val="tx1"/>
                </a:solidFill>
                <a:latin typeface="Times New Roman" pitchFamily="18" charset="0"/>
              </a:defRPr>
            </a:lvl4pPr>
            <a:lvl5pPr marL="2057400" indent="-228600">
              <a:tabLst>
                <a:tab pos="457200" algn="l"/>
                <a:tab pos="22860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9pPr>
          </a:lstStyle>
          <a:p>
            <a:pPr>
              <a:spcBef>
                <a:spcPct val="50000"/>
              </a:spcBef>
            </a:pPr>
            <a:r>
              <a:rPr lang="en-US" sz="1800" dirty="0"/>
              <a:t>The basic integer format codes will work with </a:t>
            </a:r>
            <a:r>
              <a:rPr lang="en-US" sz="1800" dirty="0">
                <a:latin typeface="Courier New" pitchFamily="49" charset="0"/>
              </a:rPr>
              <a:t>int32_t</a:t>
            </a:r>
            <a:r>
              <a:rPr lang="en-US" sz="1800" dirty="0"/>
              <a:t> and </a:t>
            </a:r>
            <a:r>
              <a:rPr lang="en-US" sz="1800" dirty="0">
                <a:latin typeface="Courier New" pitchFamily="49" charset="0"/>
              </a:rPr>
              <a:t>uint32_t</a:t>
            </a:r>
            <a:r>
              <a:rPr lang="en-US" sz="1800" dirty="0"/>
              <a:t> (with compiler warnings), but are not reliable with </a:t>
            </a:r>
            <a:r>
              <a:rPr lang="en-US" sz="1800" dirty="0">
                <a:latin typeface="Courier New" pitchFamily="49" charset="0"/>
              </a:rPr>
              <a:t>int64_t</a:t>
            </a:r>
            <a:r>
              <a:rPr lang="en-US" sz="1800" dirty="0"/>
              <a:t> and </a:t>
            </a:r>
            <a:r>
              <a:rPr lang="en-US" sz="1800" dirty="0">
                <a:latin typeface="Courier New" pitchFamily="49" charset="0"/>
              </a:rPr>
              <a:t>uint64_t</a:t>
            </a:r>
            <a:r>
              <a:rPr lang="en-US" sz="1800" dirty="0"/>
              <a:t>.</a:t>
            </a:r>
          </a:p>
          <a:p>
            <a:pPr>
              <a:spcBef>
                <a:spcPct val="50000"/>
              </a:spcBef>
            </a:pPr>
            <a:endParaRPr lang="en-US" sz="1800" dirty="0"/>
          </a:p>
          <a:p>
            <a:pPr>
              <a:spcBef>
                <a:spcPct val="50000"/>
              </a:spcBef>
            </a:pPr>
            <a:r>
              <a:rPr lang="en-US" sz="1800" dirty="0"/>
              <a:t>The header file </a:t>
            </a:r>
            <a:r>
              <a:rPr lang="en-US" sz="1800" dirty="0">
                <a:latin typeface="Courier New" pitchFamily="49" charset="0"/>
              </a:rPr>
              <a:t>&lt;</a:t>
            </a:r>
            <a:r>
              <a:rPr lang="en-US" sz="1800" dirty="0" err="1">
                <a:latin typeface="Courier New" pitchFamily="49" charset="0"/>
              </a:rPr>
              <a:t>inttypes.h</a:t>
            </a:r>
            <a:r>
              <a:rPr lang="en-US" sz="1800" dirty="0">
                <a:latin typeface="Courier New" pitchFamily="49" charset="0"/>
              </a:rPr>
              <a:t>&gt;</a:t>
            </a:r>
            <a:r>
              <a:rPr lang="en-US" sz="1800" dirty="0"/>
              <a:t> provides specialized format codes for the new integer types.</a:t>
            </a:r>
          </a:p>
          <a:p>
            <a:pPr>
              <a:spcBef>
                <a:spcPct val="50000"/>
              </a:spcBef>
            </a:pPr>
            <a:r>
              <a:rPr lang="en-US" sz="1800" dirty="0"/>
              <a:t>Here's a very brief description; see </a:t>
            </a:r>
            <a:r>
              <a:rPr lang="en-US" sz="1800" dirty="0" smtClean="0"/>
              <a:t>your C reference for </a:t>
            </a:r>
            <a:r>
              <a:rPr lang="en-US" sz="1800" dirty="0"/>
              <a:t>details.</a:t>
            </a:r>
          </a:p>
          <a:p>
            <a:pPr>
              <a:spcBef>
                <a:spcPct val="50000"/>
              </a:spcBef>
            </a:pPr>
            <a:endParaRPr lang="en-US" sz="1800" dirty="0"/>
          </a:p>
          <a:p>
            <a:pPr>
              <a:spcBef>
                <a:spcPct val="50000"/>
              </a:spcBef>
            </a:pPr>
            <a:r>
              <a:rPr lang="en-US" sz="1800" dirty="0"/>
              <a:t>	</a:t>
            </a:r>
            <a:r>
              <a:rPr lang="en-US" sz="1800" dirty="0" err="1"/>
              <a:t>PRId</a:t>
            </a:r>
            <a:r>
              <a:rPr lang="en-US" sz="1800" i="1" dirty="0" err="1"/>
              <a:t>N</a:t>
            </a:r>
            <a:r>
              <a:rPr lang="en-US" sz="1800" dirty="0"/>
              <a:t>	for signed integer types, </a:t>
            </a:r>
            <a:r>
              <a:rPr lang="en-US" sz="1800" i="1" dirty="0"/>
              <a:t>N</a:t>
            </a:r>
            <a:r>
              <a:rPr lang="en-US" sz="1800" dirty="0"/>
              <a:t> = 8, 16, 32, 64</a:t>
            </a:r>
          </a:p>
          <a:p>
            <a:pPr>
              <a:spcBef>
                <a:spcPct val="50000"/>
              </a:spcBef>
            </a:pPr>
            <a:r>
              <a:rPr lang="en-US" sz="1800" dirty="0"/>
              <a:t>	</a:t>
            </a:r>
            <a:r>
              <a:rPr lang="en-US" sz="1800" dirty="0" err="1"/>
              <a:t>PRIu</a:t>
            </a:r>
            <a:r>
              <a:rPr lang="en-US" sz="1800" i="1" dirty="0" err="1"/>
              <a:t>N</a:t>
            </a:r>
            <a:r>
              <a:rPr lang="en-US" sz="1800" dirty="0"/>
              <a:t>	for unsigned integer types</a:t>
            </a:r>
          </a:p>
          <a:p>
            <a:pPr>
              <a:spcBef>
                <a:spcPct val="50000"/>
              </a:spcBef>
            </a:pPr>
            <a:endParaRPr lang="en-US" sz="1800" dirty="0"/>
          </a:p>
          <a:p>
            <a:pPr>
              <a:spcBef>
                <a:spcPct val="50000"/>
              </a:spcBef>
            </a:pPr>
            <a:r>
              <a:rPr lang="en-US" sz="1800" dirty="0"/>
              <a:t>For example:</a:t>
            </a:r>
          </a:p>
          <a:p>
            <a:pPr>
              <a:spcBef>
                <a:spcPct val="50000"/>
              </a:spcBef>
            </a:pPr>
            <a:r>
              <a:rPr lang="en-US" sz="1800" dirty="0"/>
              <a:t>	</a:t>
            </a:r>
            <a:r>
              <a:rPr lang="en-US" sz="1800" dirty="0">
                <a:latin typeface="Courier New" pitchFamily="49" charset="0"/>
              </a:rPr>
              <a:t>uint64_t K = 123456789012345;</a:t>
            </a:r>
            <a:endParaRPr lang="en-US" sz="1800" dirty="0"/>
          </a:p>
          <a:p>
            <a:pPr>
              <a:spcBef>
                <a:spcPct val="50000"/>
              </a:spcBef>
            </a:pPr>
            <a:r>
              <a:rPr lang="en-US" sz="1800" dirty="0"/>
              <a:t>	</a:t>
            </a:r>
            <a:r>
              <a:rPr lang="en-US" sz="1800" dirty="0" err="1">
                <a:latin typeface="Courier New" pitchFamily="49" charset="0"/>
              </a:rPr>
              <a:t>printf</a:t>
            </a:r>
            <a:r>
              <a:rPr lang="en-US" sz="1800" dirty="0">
                <a:latin typeface="Courier New" pitchFamily="49" charset="0"/>
              </a:rPr>
              <a:t>("%15"PRIu64"\n", K);  // note use of quotes!!</a:t>
            </a:r>
            <a:endParaRPr lang="en-US" sz="1800"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6" name="Text Box 4"/>
          <p:cNvSpPr txBox="1">
            <a:spLocks noChangeArrowheads="1"/>
          </p:cNvSpPr>
          <p:nvPr/>
        </p:nvSpPr>
        <p:spPr bwMode="auto">
          <a:xfrm>
            <a:off x="457200" y="762000"/>
            <a:ext cx="5943600" cy="5355312"/>
          </a:xfrm>
          <a:prstGeom prst="rect">
            <a:avLst/>
          </a:prstGeom>
          <a:solidFill>
            <a:srgbClr val="FFFFE0"/>
          </a:solidFill>
          <a:ln>
            <a:noFill/>
          </a:ln>
          <a:effectLs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ts val="0"/>
              </a:spcBef>
            </a:pPr>
            <a:r>
              <a:rPr lang="en-US" sz="1800" dirty="0">
                <a:latin typeface="Courier New" pitchFamily="49" charset="0"/>
              </a:rPr>
              <a:t>#</a:t>
            </a:r>
            <a:r>
              <a:rPr lang="en-US" sz="1800" b="1" dirty="0">
                <a:solidFill>
                  <a:srgbClr val="0070C0"/>
                </a:solidFill>
                <a:latin typeface="Courier New" pitchFamily="49" charset="0"/>
              </a:rPr>
              <a:t>include</a:t>
            </a:r>
            <a:r>
              <a:rPr lang="en-US" sz="1800" dirty="0">
                <a:solidFill>
                  <a:srgbClr val="0070C0"/>
                </a:solidFill>
                <a:latin typeface="Courier New" pitchFamily="49" charset="0"/>
              </a:rPr>
              <a:t> </a:t>
            </a:r>
            <a:r>
              <a:rPr lang="en-US" sz="1800" dirty="0">
                <a:latin typeface="Courier New" pitchFamily="49" charset="0"/>
              </a:rPr>
              <a:t>&lt;</a:t>
            </a:r>
            <a:r>
              <a:rPr lang="en-US" sz="1800" dirty="0" err="1">
                <a:latin typeface="Courier New" pitchFamily="49" charset="0"/>
              </a:rPr>
              <a:t>stdio.h</a:t>
            </a:r>
            <a:r>
              <a:rPr lang="en-US" sz="1800" dirty="0">
                <a:latin typeface="Courier New" pitchFamily="49" charset="0"/>
              </a:rPr>
              <a:t>&gt;</a:t>
            </a:r>
          </a:p>
          <a:p>
            <a:pPr>
              <a:spcBef>
                <a:spcPts val="0"/>
              </a:spcBef>
            </a:pPr>
            <a:r>
              <a:rPr lang="en-US" sz="1800" dirty="0">
                <a:latin typeface="Courier New" pitchFamily="49" charset="0"/>
              </a:rPr>
              <a:t>#</a:t>
            </a:r>
            <a:r>
              <a:rPr lang="en-US" sz="1800" b="1" dirty="0">
                <a:solidFill>
                  <a:srgbClr val="0070C0"/>
                </a:solidFill>
                <a:latin typeface="Courier New" pitchFamily="49" charset="0"/>
              </a:rPr>
              <a:t>include</a:t>
            </a:r>
            <a:r>
              <a:rPr lang="en-US" sz="1800" dirty="0">
                <a:solidFill>
                  <a:srgbClr val="0070C0"/>
                </a:solidFill>
                <a:latin typeface="Courier New" pitchFamily="49" charset="0"/>
              </a:rPr>
              <a:t> </a:t>
            </a:r>
            <a:r>
              <a:rPr lang="en-US" sz="1800" dirty="0">
                <a:latin typeface="Courier New" pitchFamily="49" charset="0"/>
              </a:rPr>
              <a:t>&lt;</a:t>
            </a:r>
            <a:r>
              <a:rPr lang="en-US" sz="1800" dirty="0" err="1">
                <a:latin typeface="Courier New" pitchFamily="49" charset="0"/>
              </a:rPr>
              <a:t>stdint.h</a:t>
            </a:r>
            <a:r>
              <a:rPr lang="en-US" sz="1800" dirty="0">
                <a:latin typeface="Courier New" pitchFamily="49" charset="0"/>
              </a:rPr>
              <a:t>&gt;</a:t>
            </a:r>
          </a:p>
          <a:p>
            <a:pPr>
              <a:spcBef>
                <a:spcPts val="0"/>
              </a:spcBef>
            </a:pPr>
            <a:r>
              <a:rPr lang="en-US" sz="1800" dirty="0">
                <a:latin typeface="Courier New" pitchFamily="49" charset="0"/>
              </a:rPr>
              <a:t>#</a:t>
            </a:r>
            <a:r>
              <a:rPr lang="en-US" sz="1800" b="1" dirty="0">
                <a:solidFill>
                  <a:srgbClr val="0070C0"/>
                </a:solidFill>
                <a:latin typeface="Courier New" pitchFamily="49" charset="0"/>
              </a:rPr>
              <a:t>include</a:t>
            </a:r>
            <a:r>
              <a:rPr lang="en-US" sz="1800" dirty="0">
                <a:solidFill>
                  <a:srgbClr val="0070C0"/>
                </a:solidFill>
                <a:latin typeface="Courier New" pitchFamily="49" charset="0"/>
              </a:rPr>
              <a:t> </a:t>
            </a:r>
            <a:r>
              <a:rPr lang="en-US" sz="1800" dirty="0">
                <a:latin typeface="Courier New" pitchFamily="49" charset="0"/>
              </a:rPr>
              <a:t>&lt;</a:t>
            </a:r>
            <a:r>
              <a:rPr lang="en-US" sz="1800" dirty="0" err="1">
                <a:latin typeface="Courier New" pitchFamily="49" charset="0"/>
              </a:rPr>
              <a:t>inttypes.h</a:t>
            </a:r>
            <a:r>
              <a:rPr lang="en-US" sz="1800" dirty="0">
                <a:latin typeface="Courier New" pitchFamily="49" charset="0"/>
              </a:rPr>
              <a:t>&gt;</a:t>
            </a:r>
          </a:p>
          <a:p>
            <a:pPr>
              <a:spcBef>
                <a:spcPts val="0"/>
              </a:spcBef>
            </a:pPr>
            <a:endParaRPr lang="en-US" sz="1800" dirty="0">
              <a:latin typeface="Courier New" pitchFamily="49" charset="0"/>
            </a:endParaRPr>
          </a:p>
          <a:p>
            <a:pPr>
              <a:spcBef>
                <a:spcPts val="0"/>
              </a:spcBef>
            </a:pPr>
            <a:r>
              <a:rPr lang="en-US" sz="1800" b="1" dirty="0" err="1">
                <a:solidFill>
                  <a:srgbClr val="0070C0"/>
                </a:solidFill>
                <a:latin typeface="Courier New" pitchFamily="49" charset="0"/>
              </a:rPr>
              <a:t>int</a:t>
            </a:r>
            <a:r>
              <a:rPr lang="en-US" sz="1800" dirty="0">
                <a:solidFill>
                  <a:srgbClr val="0070C0"/>
                </a:solidFill>
                <a:latin typeface="Courier New" pitchFamily="49" charset="0"/>
              </a:rPr>
              <a:t> </a:t>
            </a:r>
            <a:r>
              <a:rPr lang="en-US" sz="1800" dirty="0">
                <a:latin typeface="Courier New" pitchFamily="49" charset="0"/>
              </a:rPr>
              <a:t>main() {</a:t>
            </a:r>
          </a:p>
          <a:p>
            <a:pPr>
              <a:spcBef>
                <a:spcPts val="0"/>
              </a:spcBef>
            </a:pPr>
            <a:endParaRPr lang="en-US" sz="1800" dirty="0">
              <a:latin typeface="Courier New" pitchFamily="49" charset="0"/>
            </a:endParaRPr>
          </a:p>
          <a:p>
            <a:pPr>
              <a:spcBef>
                <a:spcPts val="0"/>
              </a:spcBef>
            </a:pPr>
            <a:r>
              <a:rPr lang="en-US" sz="1800" dirty="0">
                <a:latin typeface="Courier New" pitchFamily="49" charset="0"/>
              </a:rPr>
              <a:t>   int32_t N = INT32_MAX;</a:t>
            </a:r>
          </a:p>
          <a:p>
            <a:pPr>
              <a:spcBef>
                <a:spcPts val="0"/>
              </a:spcBef>
            </a:pPr>
            <a:r>
              <a:rPr lang="en-US" sz="1800" dirty="0">
                <a:latin typeface="Courier New" pitchFamily="49" charset="0"/>
              </a:rPr>
              <a:t>   uint8_t </a:t>
            </a:r>
            <a:r>
              <a:rPr lang="en-US" sz="1800" dirty="0" err="1">
                <a:latin typeface="Courier New" pitchFamily="49" charset="0"/>
              </a:rPr>
              <a:t>nDivisions</a:t>
            </a:r>
            <a:r>
              <a:rPr lang="en-US" sz="1800" dirty="0">
                <a:latin typeface="Courier New" pitchFamily="49" charset="0"/>
              </a:rPr>
              <a:t> = 0;</a:t>
            </a:r>
          </a:p>
          <a:p>
            <a:pPr>
              <a:spcBef>
                <a:spcPts val="0"/>
              </a:spcBef>
            </a:pPr>
            <a:r>
              <a:rPr lang="en-US" sz="1800" dirty="0">
                <a:latin typeface="Courier New" pitchFamily="49" charset="0"/>
              </a:rPr>
              <a:t>   </a:t>
            </a:r>
          </a:p>
          <a:p>
            <a:pPr>
              <a:spcBef>
                <a:spcPts val="0"/>
              </a:spcBef>
            </a:pPr>
            <a:r>
              <a:rPr lang="en-US" sz="1800" dirty="0">
                <a:latin typeface="Courier New" pitchFamily="49" charset="0"/>
              </a:rPr>
              <a:t>   </a:t>
            </a:r>
            <a:r>
              <a:rPr lang="en-US" sz="1800" b="1" dirty="0">
                <a:solidFill>
                  <a:srgbClr val="0070C0"/>
                </a:solidFill>
                <a:latin typeface="Courier New" pitchFamily="49" charset="0"/>
              </a:rPr>
              <a:t>while</a:t>
            </a:r>
            <a:r>
              <a:rPr lang="en-US" sz="1800" dirty="0">
                <a:solidFill>
                  <a:srgbClr val="0070C0"/>
                </a:solidFill>
                <a:latin typeface="Courier New" pitchFamily="49" charset="0"/>
              </a:rPr>
              <a:t> </a:t>
            </a:r>
            <a:r>
              <a:rPr lang="en-US" sz="1800" dirty="0">
                <a:latin typeface="Courier New" pitchFamily="49" charset="0"/>
              </a:rPr>
              <a:t>( (N = N / 2) &gt; 0 ) {</a:t>
            </a:r>
          </a:p>
          <a:p>
            <a:pPr>
              <a:spcBef>
                <a:spcPts val="0"/>
              </a:spcBef>
            </a:pPr>
            <a:r>
              <a:rPr lang="en-US" sz="1800" dirty="0">
                <a:latin typeface="Courier New" pitchFamily="49" charset="0"/>
              </a:rPr>
              <a:t>       </a:t>
            </a:r>
          </a:p>
          <a:p>
            <a:pPr>
              <a:spcBef>
                <a:spcPts val="0"/>
              </a:spcBef>
            </a:pPr>
            <a:r>
              <a:rPr lang="en-US" sz="1800" dirty="0">
                <a:latin typeface="Courier New" pitchFamily="49" charset="0"/>
              </a:rPr>
              <a:t>       ++</a:t>
            </a:r>
            <a:r>
              <a:rPr lang="en-US" sz="1800" dirty="0" err="1">
                <a:latin typeface="Courier New" pitchFamily="49" charset="0"/>
              </a:rPr>
              <a:t>nDivisions</a:t>
            </a:r>
            <a:r>
              <a:rPr lang="en-US" sz="1800" dirty="0" smtClean="0">
                <a:latin typeface="Courier New" pitchFamily="49" charset="0"/>
              </a:rPr>
              <a:t>;</a:t>
            </a:r>
          </a:p>
          <a:p>
            <a:pPr>
              <a:spcBef>
                <a:spcPts val="0"/>
              </a:spcBef>
            </a:pPr>
            <a:endParaRPr lang="en-US" sz="1800" dirty="0">
              <a:latin typeface="Courier New" pitchFamily="49" charset="0"/>
            </a:endParaRPr>
          </a:p>
          <a:p>
            <a:pPr>
              <a:spcBef>
                <a:spcPts val="0"/>
              </a:spcBef>
            </a:pPr>
            <a:r>
              <a:rPr lang="en-US" sz="1800" dirty="0">
                <a:latin typeface="Courier New" pitchFamily="49" charset="0"/>
              </a:rPr>
              <a:t>       </a:t>
            </a:r>
            <a:r>
              <a:rPr lang="en-US" sz="1800" dirty="0" err="1">
                <a:latin typeface="Courier New" pitchFamily="49" charset="0"/>
              </a:rPr>
              <a:t>printf</a:t>
            </a:r>
            <a:r>
              <a:rPr lang="en-US" sz="1800" dirty="0">
                <a:latin typeface="Courier New" pitchFamily="49" charset="0"/>
              </a:rPr>
              <a:t>("%2"PRIu8"%12"PRId32"\n</a:t>
            </a:r>
            <a:r>
              <a:rPr lang="en-US" sz="1800" dirty="0" smtClean="0">
                <a:latin typeface="Courier New" pitchFamily="49" charset="0"/>
              </a:rPr>
              <a:t>",</a:t>
            </a:r>
          </a:p>
          <a:p>
            <a:pPr>
              <a:spcBef>
                <a:spcPts val="0"/>
              </a:spcBef>
            </a:pPr>
            <a:r>
              <a:rPr lang="en-US" sz="1800" dirty="0">
                <a:latin typeface="Courier New" pitchFamily="49" charset="0"/>
              </a:rPr>
              <a:t> </a:t>
            </a:r>
            <a:r>
              <a:rPr lang="en-US" sz="1800" dirty="0" smtClean="0">
                <a:latin typeface="Courier New" pitchFamily="49" charset="0"/>
              </a:rPr>
              <a:t>                </a:t>
            </a:r>
            <a:r>
              <a:rPr lang="en-US" sz="1800" dirty="0" err="1">
                <a:latin typeface="Courier New" pitchFamily="49" charset="0"/>
              </a:rPr>
              <a:t>nDivisions</a:t>
            </a:r>
            <a:r>
              <a:rPr lang="en-US" sz="1800" dirty="0">
                <a:latin typeface="Courier New" pitchFamily="49" charset="0"/>
              </a:rPr>
              <a:t>, N);</a:t>
            </a:r>
          </a:p>
          <a:p>
            <a:pPr>
              <a:spcBef>
                <a:spcPts val="0"/>
              </a:spcBef>
            </a:pPr>
            <a:r>
              <a:rPr lang="en-US" sz="1800" dirty="0">
                <a:latin typeface="Courier New" pitchFamily="49" charset="0"/>
              </a:rPr>
              <a:t>   }</a:t>
            </a:r>
          </a:p>
          <a:p>
            <a:pPr>
              <a:spcBef>
                <a:spcPts val="0"/>
              </a:spcBef>
            </a:pPr>
            <a:r>
              <a:rPr lang="en-US" sz="1800" dirty="0">
                <a:latin typeface="Courier New" pitchFamily="49" charset="0"/>
              </a:rPr>
              <a:t>   </a:t>
            </a:r>
          </a:p>
          <a:p>
            <a:pPr>
              <a:spcBef>
                <a:spcPts val="0"/>
              </a:spcBef>
            </a:pPr>
            <a:r>
              <a:rPr lang="en-US" sz="1800" dirty="0">
                <a:latin typeface="Courier New" pitchFamily="49" charset="0"/>
              </a:rPr>
              <a:t>   </a:t>
            </a:r>
            <a:r>
              <a:rPr lang="en-US" sz="1800" b="1" dirty="0">
                <a:solidFill>
                  <a:srgbClr val="0070C0"/>
                </a:solidFill>
                <a:latin typeface="Courier New" pitchFamily="49" charset="0"/>
              </a:rPr>
              <a:t>return</a:t>
            </a:r>
            <a:r>
              <a:rPr lang="en-US" sz="1800" dirty="0">
                <a:solidFill>
                  <a:srgbClr val="0070C0"/>
                </a:solidFill>
                <a:latin typeface="Courier New" pitchFamily="49" charset="0"/>
              </a:rPr>
              <a:t> </a:t>
            </a:r>
            <a:r>
              <a:rPr lang="en-US" sz="1800" dirty="0">
                <a:latin typeface="Courier New" pitchFamily="49" charset="0"/>
              </a:rPr>
              <a:t>0;</a:t>
            </a:r>
          </a:p>
          <a:p>
            <a:pPr>
              <a:spcBef>
                <a:spcPts val="0"/>
              </a:spcBef>
            </a:pPr>
            <a:r>
              <a:rPr lang="en-US" sz="1800" dirty="0">
                <a:latin typeface="Courier New" pitchFamily="49" charset="0"/>
              </a:rPr>
              <a:t>}</a:t>
            </a:r>
          </a:p>
        </p:txBody>
      </p:sp>
      <p:sp>
        <p:nvSpPr>
          <p:cNvPr id="7" name="Rectangle 6"/>
          <p:cNvSpPr/>
          <p:nvPr/>
        </p:nvSpPr>
        <p:spPr>
          <a:xfrm>
            <a:off x="6629400" y="2133600"/>
            <a:ext cx="2057400" cy="4031873"/>
          </a:xfrm>
          <a:prstGeom prst="rect">
            <a:avLst/>
          </a:prstGeom>
          <a:solidFill>
            <a:schemeClr val="bg1">
              <a:lumMod val="85000"/>
            </a:schemeClr>
          </a:solidFill>
        </p:spPr>
        <p:txBody>
          <a:bodyPr wrap="square">
            <a:spAutoFit/>
          </a:bodyPr>
          <a:lstStyle/>
          <a:p>
            <a:r>
              <a:rPr lang="en-US" sz="1600" dirty="0">
                <a:latin typeface="Courier New" panose="02070309020205020404" pitchFamily="49" charset="0"/>
                <a:cs typeface="Courier New" panose="02070309020205020404" pitchFamily="49" charset="0"/>
              </a:rPr>
              <a:t> 1  1073741823</a:t>
            </a:r>
          </a:p>
          <a:p>
            <a:r>
              <a:rPr lang="en-US" sz="1600" dirty="0">
                <a:latin typeface="Courier New" panose="02070309020205020404" pitchFamily="49" charset="0"/>
                <a:cs typeface="Courier New" panose="02070309020205020404" pitchFamily="49" charset="0"/>
              </a:rPr>
              <a:t> 2   536870911</a:t>
            </a:r>
          </a:p>
          <a:p>
            <a:r>
              <a:rPr lang="en-US" sz="1600" dirty="0">
                <a:latin typeface="Courier New" panose="02070309020205020404" pitchFamily="49" charset="0"/>
                <a:cs typeface="Courier New" panose="02070309020205020404" pitchFamily="49" charset="0"/>
              </a:rPr>
              <a:t> 3   268435455</a:t>
            </a:r>
          </a:p>
          <a:p>
            <a:r>
              <a:rPr lang="en-US" sz="1600" dirty="0">
                <a:latin typeface="Courier New" panose="02070309020205020404" pitchFamily="49" charset="0"/>
                <a:cs typeface="Courier New" panose="02070309020205020404" pitchFamily="49" charset="0"/>
              </a:rPr>
              <a:t> 4   134217727</a:t>
            </a:r>
          </a:p>
          <a:p>
            <a:r>
              <a:rPr lang="en-US" sz="1600" dirty="0">
                <a:latin typeface="Courier New" panose="02070309020205020404" pitchFamily="49" charset="0"/>
                <a:cs typeface="Courier New" panose="02070309020205020404" pitchFamily="49" charset="0"/>
              </a:rPr>
              <a:t> 5    67108863</a:t>
            </a:r>
          </a:p>
          <a:p>
            <a:r>
              <a:rPr lang="en-US" sz="1600" dirty="0">
                <a:latin typeface="Courier New" panose="02070309020205020404" pitchFamily="49" charset="0"/>
                <a:cs typeface="Courier New" panose="02070309020205020404" pitchFamily="49" charset="0"/>
              </a:rPr>
              <a:t> 6    33554431</a:t>
            </a:r>
          </a:p>
          <a:p>
            <a:r>
              <a:rPr lang="en-US" sz="1600" dirty="0">
                <a:latin typeface="Courier New" panose="02070309020205020404" pitchFamily="49" charset="0"/>
                <a:cs typeface="Courier New" panose="02070309020205020404" pitchFamily="49" charset="0"/>
              </a:rPr>
              <a:t> 7    </a:t>
            </a:r>
            <a:r>
              <a:rPr lang="en-US" sz="1600" dirty="0" smtClean="0">
                <a:latin typeface="Courier New" panose="02070309020205020404" pitchFamily="49" charset="0"/>
                <a:cs typeface="Courier New" panose="02070309020205020404" pitchFamily="49" charset="0"/>
              </a:rPr>
              <a:t>16777215</a:t>
            </a:r>
          </a:p>
          <a:p>
            <a:r>
              <a:rPr lang="en-US" sz="1600" dirty="0" smtClean="0">
                <a:latin typeface="Courier New" panose="02070309020205020404" pitchFamily="49" charset="0"/>
                <a:cs typeface="Courier New" panose="02070309020205020404" pitchFamily="49" charset="0"/>
              </a:rPr>
              <a:t>...</a:t>
            </a:r>
            <a:endParaRPr lang="en-US" sz="1600" dirty="0">
              <a:latin typeface="Courier New" panose="02070309020205020404" pitchFamily="49" charset="0"/>
              <a:cs typeface="Courier New" panose="02070309020205020404" pitchFamily="49" charset="0"/>
            </a:endParaRPr>
          </a:p>
          <a:p>
            <a:r>
              <a:rPr lang="en-US" sz="1600" dirty="0" smtClean="0">
                <a:latin typeface="Courier New" panose="02070309020205020404" pitchFamily="49" charset="0"/>
                <a:cs typeface="Courier New" panose="02070309020205020404" pitchFamily="49" charset="0"/>
              </a:rPr>
              <a:t>23         </a:t>
            </a:r>
            <a:r>
              <a:rPr lang="en-US" sz="1600" dirty="0">
                <a:latin typeface="Courier New" panose="02070309020205020404" pitchFamily="49" charset="0"/>
                <a:cs typeface="Courier New" panose="02070309020205020404" pitchFamily="49" charset="0"/>
              </a:rPr>
              <a:t>255</a:t>
            </a:r>
          </a:p>
          <a:p>
            <a:r>
              <a:rPr lang="en-US" sz="1600" dirty="0">
                <a:latin typeface="Courier New" panose="02070309020205020404" pitchFamily="49" charset="0"/>
                <a:cs typeface="Courier New" panose="02070309020205020404" pitchFamily="49" charset="0"/>
              </a:rPr>
              <a:t>24         127</a:t>
            </a:r>
          </a:p>
          <a:p>
            <a:r>
              <a:rPr lang="en-US" sz="1600" dirty="0">
                <a:latin typeface="Courier New" panose="02070309020205020404" pitchFamily="49" charset="0"/>
                <a:cs typeface="Courier New" panose="02070309020205020404" pitchFamily="49" charset="0"/>
              </a:rPr>
              <a:t>25          63</a:t>
            </a:r>
          </a:p>
          <a:p>
            <a:r>
              <a:rPr lang="en-US" sz="1600" dirty="0">
                <a:latin typeface="Courier New" panose="02070309020205020404" pitchFamily="49" charset="0"/>
                <a:cs typeface="Courier New" panose="02070309020205020404" pitchFamily="49" charset="0"/>
              </a:rPr>
              <a:t>26          31</a:t>
            </a:r>
          </a:p>
          <a:p>
            <a:r>
              <a:rPr lang="en-US" sz="1600" dirty="0">
                <a:latin typeface="Courier New" panose="02070309020205020404" pitchFamily="49" charset="0"/>
                <a:cs typeface="Courier New" panose="02070309020205020404" pitchFamily="49" charset="0"/>
              </a:rPr>
              <a:t>27          15</a:t>
            </a:r>
          </a:p>
          <a:p>
            <a:r>
              <a:rPr lang="en-US" sz="1600" dirty="0">
                <a:latin typeface="Courier New" panose="02070309020205020404" pitchFamily="49" charset="0"/>
                <a:cs typeface="Courier New" panose="02070309020205020404" pitchFamily="49" charset="0"/>
              </a:rPr>
              <a:t>28           7</a:t>
            </a:r>
          </a:p>
          <a:p>
            <a:r>
              <a:rPr lang="en-US" sz="1600" dirty="0">
                <a:latin typeface="Courier New" panose="02070309020205020404" pitchFamily="49" charset="0"/>
                <a:cs typeface="Courier New" panose="02070309020205020404" pitchFamily="49" charset="0"/>
              </a:rPr>
              <a:t>29           3</a:t>
            </a:r>
          </a:p>
          <a:p>
            <a:r>
              <a:rPr lang="en-US" sz="1600" dirty="0">
                <a:latin typeface="Courier New" panose="02070309020205020404" pitchFamily="49" charset="0"/>
                <a:cs typeface="Courier New" panose="02070309020205020404" pitchFamily="49" charset="0"/>
              </a:rPr>
              <a:t>30           1</a:t>
            </a:r>
          </a:p>
        </p:txBody>
      </p:sp>
    </p:spTree>
    <p:extLst>
      <p:ext uri="{BB962C8B-B14F-4D97-AF65-F5344CB8AC3E}">
        <p14:creationId xmlns:p14="http://schemas.microsoft.com/office/powerpoint/2010/main" val="39076141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r>
              <a:rPr lang="en-US" altLang="en-US" dirty="0" smtClean="0">
                <a:latin typeface="Arial" charset="0"/>
                <a:cs typeface="Arial" charset="0"/>
              </a:rPr>
              <a:t>Input with </a:t>
            </a:r>
            <a:r>
              <a:rPr lang="en-US" altLang="en-US" dirty="0" err="1" smtClean="0">
                <a:latin typeface="Courier New" pitchFamily="49" charset="0"/>
                <a:cs typeface="Arial" charset="0"/>
              </a:rPr>
              <a:t>scanf</a:t>
            </a:r>
            <a:r>
              <a:rPr lang="en-US" altLang="en-US" dirty="0" smtClean="0">
                <a:latin typeface="Courier New" pitchFamily="49" charset="0"/>
                <a:cs typeface="Arial" charset="0"/>
              </a:rPr>
              <a:t>()</a:t>
            </a:r>
          </a:p>
        </p:txBody>
      </p:sp>
      <p:sp>
        <p:nvSpPr>
          <p:cNvPr id="12291" name="Text Box 7"/>
          <p:cNvSpPr txBox="1">
            <a:spLocks noChangeArrowheads="1"/>
          </p:cNvSpPr>
          <p:nvPr/>
        </p:nvSpPr>
        <p:spPr bwMode="auto">
          <a:xfrm>
            <a:off x="381000" y="685800"/>
            <a:ext cx="8458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a:t>The Standard Library provides the </a:t>
            </a:r>
            <a:r>
              <a:rPr lang="en-US" sz="1800">
                <a:latin typeface="Courier New" pitchFamily="49" charset="0"/>
              </a:rPr>
              <a:t>scanf()</a:t>
            </a:r>
            <a:r>
              <a:rPr lang="en-US" sz="1800"/>
              <a:t> function which can be used to read formatted input from the standard input stream, </a:t>
            </a:r>
            <a:r>
              <a:rPr lang="en-US" sz="1800">
                <a:latin typeface="Courier New" pitchFamily="49" charset="0"/>
              </a:rPr>
              <a:t>stdin</a:t>
            </a:r>
            <a:r>
              <a:rPr lang="en-US" sz="1800"/>
              <a:t>.</a:t>
            </a:r>
          </a:p>
        </p:txBody>
      </p:sp>
      <p:sp>
        <p:nvSpPr>
          <p:cNvPr id="12292" name="Text Box 8"/>
          <p:cNvSpPr txBox="1">
            <a:spLocks noChangeArrowheads="1"/>
          </p:cNvSpPr>
          <p:nvPr/>
        </p:nvSpPr>
        <p:spPr bwMode="auto">
          <a:xfrm>
            <a:off x="1066800" y="1843088"/>
            <a:ext cx="6934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b="1" dirty="0" err="1">
                <a:solidFill>
                  <a:srgbClr val="0000CC"/>
                </a:solidFill>
                <a:latin typeface="Courier New" pitchFamily="49" charset="0"/>
              </a:rPr>
              <a:t>int</a:t>
            </a:r>
            <a:r>
              <a:rPr lang="en-US" sz="1800" dirty="0">
                <a:latin typeface="Courier New" pitchFamily="49" charset="0"/>
              </a:rPr>
              <a:t> </a:t>
            </a:r>
            <a:r>
              <a:rPr lang="en-US" sz="1800" dirty="0" err="1">
                <a:latin typeface="Courier New" pitchFamily="49" charset="0"/>
              </a:rPr>
              <a:t>scanf</a:t>
            </a:r>
            <a:r>
              <a:rPr lang="en-US" sz="1800" dirty="0">
                <a:latin typeface="Courier New" pitchFamily="49" charset="0"/>
              </a:rPr>
              <a:t>(</a:t>
            </a:r>
            <a:r>
              <a:rPr lang="en-US" sz="1800" b="1" dirty="0" err="1">
                <a:solidFill>
                  <a:srgbClr val="0000CC"/>
                </a:solidFill>
                <a:latin typeface="Courier New" pitchFamily="49" charset="0"/>
              </a:rPr>
              <a:t>const</a:t>
            </a:r>
            <a:r>
              <a:rPr lang="en-US" sz="1800" dirty="0">
                <a:solidFill>
                  <a:srgbClr val="0000CC"/>
                </a:solidFill>
                <a:latin typeface="Courier New" pitchFamily="49" charset="0"/>
              </a:rPr>
              <a:t> </a:t>
            </a:r>
            <a:r>
              <a:rPr lang="en-US" sz="1800" b="1" dirty="0">
                <a:solidFill>
                  <a:srgbClr val="0000CC"/>
                </a:solidFill>
                <a:latin typeface="Courier New" pitchFamily="49" charset="0"/>
              </a:rPr>
              <a:t>char</a:t>
            </a:r>
            <a:r>
              <a:rPr lang="en-US" sz="1800" dirty="0">
                <a:latin typeface="Courier New" pitchFamily="49" charset="0"/>
              </a:rPr>
              <a:t> * </a:t>
            </a:r>
            <a:r>
              <a:rPr lang="en-US" sz="1800" b="1" dirty="0">
                <a:solidFill>
                  <a:srgbClr val="0000CC"/>
                </a:solidFill>
                <a:latin typeface="Courier New" pitchFamily="49" charset="0"/>
              </a:rPr>
              <a:t>restrict</a:t>
            </a:r>
            <a:r>
              <a:rPr lang="en-US" sz="1800" dirty="0">
                <a:latin typeface="Courier New" pitchFamily="49" charset="0"/>
              </a:rPr>
              <a:t> format, . . .);</a:t>
            </a:r>
          </a:p>
        </p:txBody>
      </p:sp>
      <p:sp>
        <p:nvSpPr>
          <p:cNvPr id="12293" name="Text Box 9"/>
          <p:cNvSpPr txBox="1">
            <a:spLocks noChangeArrowheads="1"/>
          </p:cNvSpPr>
          <p:nvPr/>
        </p:nvSpPr>
        <p:spPr bwMode="auto">
          <a:xfrm>
            <a:off x="381000" y="2863850"/>
            <a:ext cx="84582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a:t>The first parameter is a string literal that specifies the formatting expected in the input stream.</a:t>
            </a:r>
          </a:p>
          <a:p>
            <a:pPr>
              <a:spcBef>
                <a:spcPct val="50000"/>
              </a:spcBef>
            </a:pPr>
            <a:r>
              <a:rPr lang="en-US" sz="1800"/>
              <a:t>The remaining parameters, if any, specify the variables that will receive the values that are read.</a:t>
            </a:r>
          </a:p>
          <a:p>
            <a:pPr>
              <a:spcBef>
                <a:spcPct val="50000"/>
              </a:spcBef>
            </a:pPr>
            <a:r>
              <a:rPr lang="en-US" sz="1800"/>
              <a:t>The return value is the number of values that were read, or the value of </a:t>
            </a:r>
            <a:r>
              <a:rPr lang="en-US" sz="1800">
                <a:latin typeface="Courier New" pitchFamily="49" charset="0"/>
              </a:rPr>
              <a:t>EOF</a:t>
            </a:r>
            <a:r>
              <a:rPr lang="en-US" sz="1800"/>
              <a:t> if an input failure occurs.</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 Box 4"/>
          <p:cNvSpPr txBox="1">
            <a:spLocks noChangeArrowheads="1"/>
          </p:cNvSpPr>
          <p:nvPr/>
        </p:nvSpPr>
        <p:spPr bwMode="auto">
          <a:xfrm>
            <a:off x="6019800" y="3528971"/>
            <a:ext cx="2667000" cy="366712"/>
          </a:xfrm>
          <a:prstGeom prst="rect">
            <a:avLst/>
          </a:prstGeom>
          <a:solidFill>
            <a:schemeClr val="bg1">
              <a:lumMod val="85000"/>
            </a:schemeClr>
          </a:solidFill>
          <a:ln>
            <a:noFill/>
          </a:ln>
          <a:effectLs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dirty="0">
                <a:latin typeface="Courier New" pitchFamily="49" charset="0"/>
              </a:rPr>
              <a:t>17  42  3.14159625</a:t>
            </a:r>
          </a:p>
        </p:txBody>
      </p:sp>
      <p:sp>
        <p:nvSpPr>
          <p:cNvPr id="13314" name="Rectangle 2"/>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r>
              <a:rPr lang="en-US" altLang="en-US" dirty="0" smtClean="0">
                <a:latin typeface="Arial" charset="0"/>
                <a:cs typeface="Arial" charset="0"/>
              </a:rPr>
              <a:t>Simple Integer Input</a:t>
            </a:r>
            <a:endParaRPr lang="en-US" altLang="en-US" dirty="0" smtClean="0">
              <a:latin typeface="Courier New" pitchFamily="49" charset="0"/>
              <a:cs typeface="Arial" charset="0"/>
            </a:endParaRPr>
          </a:p>
        </p:txBody>
      </p:sp>
      <p:sp>
        <p:nvSpPr>
          <p:cNvPr id="13315" name="Text Box 3"/>
          <p:cNvSpPr txBox="1">
            <a:spLocks noChangeArrowheads="1"/>
          </p:cNvSpPr>
          <p:nvPr/>
        </p:nvSpPr>
        <p:spPr bwMode="auto">
          <a:xfrm>
            <a:off x="381000" y="685800"/>
            <a:ext cx="845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a:t>Suppose we have an input stream of the following form:</a:t>
            </a:r>
          </a:p>
        </p:txBody>
      </p:sp>
      <p:sp>
        <p:nvSpPr>
          <p:cNvPr id="13316" name="Text Box 4"/>
          <p:cNvSpPr txBox="1">
            <a:spLocks noChangeArrowheads="1"/>
          </p:cNvSpPr>
          <p:nvPr/>
        </p:nvSpPr>
        <p:spPr bwMode="auto">
          <a:xfrm>
            <a:off x="5791200" y="700088"/>
            <a:ext cx="2971800" cy="366712"/>
          </a:xfrm>
          <a:prstGeom prst="rect">
            <a:avLst/>
          </a:prstGeom>
          <a:solidFill>
            <a:schemeClr val="bg1">
              <a:lumMod val="85000"/>
            </a:schemeClr>
          </a:solidFill>
          <a:ln>
            <a:noFill/>
          </a:ln>
          <a:effectLs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dirty="0">
                <a:latin typeface="Courier New" pitchFamily="49" charset="0"/>
              </a:rPr>
              <a:t>17  42  3.14159625</a:t>
            </a:r>
          </a:p>
        </p:txBody>
      </p:sp>
      <p:sp>
        <p:nvSpPr>
          <p:cNvPr id="13317" name="Text Box 6"/>
          <p:cNvSpPr txBox="1">
            <a:spLocks noChangeArrowheads="1"/>
          </p:cNvSpPr>
          <p:nvPr/>
        </p:nvSpPr>
        <p:spPr bwMode="auto">
          <a:xfrm>
            <a:off x="685800" y="1309688"/>
            <a:ext cx="6934200" cy="1615827"/>
          </a:xfrm>
          <a:prstGeom prst="rect">
            <a:avLst/>
          </a:prstGeom>
          <a:solidFill>
            <a:srgbClr val="FFFFE0"/>
          </a:solidFill>
          <a:ln>
            <a:noFill/>
          </a:ln>
          <a:effectLs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b="1" dirty="0" err="1">
                <a:solidFill>
                  <a:srgbClr val="0070C0"/>
                </a:solidFill>
                <a:latin typeface="Courier New" pitchFamily="49" charset="0"/>
              </a:rPr>
              <a:t>int</a:t>
            </a:r>
            <a:r>
              <a:rPr lang="en-US" sz="1800" dirty="0">
                <a:solidFill>
                  <a:srgbClr val="0070C0"/>
                </a:solidFill>
                <a:latin typeface="Courier New" pitchFamily="49" charset="0"/>
              </a:rPr>
              <a:t> </a:t>
            </a:r>
            <a:r>
              <a:rPr lang="en-US" sz="1800" dirty="0" err="1">
                <a:latin typeface="Courier New" pitchFamily="49" charset="0"/>
              </a:rPr>
              <a:t>i</a:t>
            </a:r>
            <a:r>
              <a:rPr lang="en-US" sz="1800" dirty="0">
                <a:latin typeface="Courier New" pitchFamily="49" charset="0"/>
              </a:rPr>
              <a:t> = 1, j = </a:t>
            </a:r>
            <a:r>
              <a:rPr lang="en-US" sz="1800" dirty="0" smtClean="0">
                <a:latin typeface="Courier New" pitchFamily="49" charset="0"/>
              </a:rPr>
              <a:t>1 </a:t>
            </a:r>
            <a:r>
              <a:rPr lang="en-US" sz="1800" dirty="0" smtClean="0">
                <a:latin typeface="Courier New" pitchFamily="49" charset="0"/>
              </a:rPr>
              <a:t>k = </a:t>
            </a:r>
            <a:r>
              <a:rPr lang="en-US" sz="1800" dirty="0" smtClean="0">
                <a:latin typeface="Courier New" pitchFamily="49" charset="0"/>
              </a:rPr>
              <a:t>1;</a:t>
            </a:r>
          </a:p>
          <a:p>
            <a:pPr>
              <a:spcBef>
                <a:spcPct val="50000"/>
              </a:spcBef>
            </a:pPr>
            <a:endParaRPr lang="en-US" sz="1800" dirty="0">
              <a:latin typeface="Courier New" pitchFamily="49" charset="0"/>
            </a:endParaRPr>
          </a:p>
          <a:p>
            <a:pPr>
              <a:spcBef>
                <a:spcPct val="50000"/>
              </a:spcBef>
            </a:pPr>
            <a:r>
              <a:rPr lang="en-US" sz="1800" dirty="0" err="1" smtClean="0">
                <a:latin typeface="Courier New" pitchFamily="49" charset="0"/>
              </a:rPr>
              <a:t>scanf</a:t>
            </a:r>
            <a:r>
              <a:rPr lang="en-US" sz="1800" dirty="0">
                <a:latin typeface="Courier New" pitchFamily="49" charset="0"/>
              </a:rPr>
              <a:t>("%d %d </a:t>
            </a:r>
            <a:r>
              <a:rPr lang="en-US" sz="1800" dirty="0" smtClean="0">
                <a:latin typeface="Courier New" pitchFamily="49" charset="0"/>
              </a:rPr>
              <a:t>%d", </a:t>
            </a:r>
            <a:r>
              <a:rPr lang="en-US" sz="1800" dirty="0">
                <a:latin typeface="Courier New" pitchFamily="49" charset="0"/>
              </a:rPr>
              <a:t>&amp;</a:t>
            </a:r>
            <a:r>
              <a:rPr lang="en-US" sz="1800" dirty="0" err="1">
                <a:latin typeface="Courier New" pitchFamily="49" charset="0"/>
              </a:rPr>
              <a:t>i</a:t>
            </a:r>
            <a:r>
              <a:rPr lang="en-US" sz="1800" dirty="0">
                <a:latin typeface="Courier New" pitchFamily="49" charset="0"/>
              </a:rPr>
              <a:t>, &amp;j, </a:t>
            </a:r>
            <a:r>
              <a:rPr lang="en-US" sz="1800" dirty="0" smtClean="0">
                <a:latin typeface="Courier New" pitchFamily="49" charset="0"/>
              </a:rPr>
              <a:t>&amp;k);</a:t>
            </a:r>
            <a:endParaRPr lang="en-US" sz="1800" dirty="0">
              <a:latin typeface="Courier New" pitchFamily="49" charset="0"/>
            </a:endParaRPr>
          </a:p>
          <a:p>
            <a:pPr>
              <a:spcBef>
                <a:spcPct val="50000"/>
              </a:spcBef>
            </a:pPr>
            <a:r>
              <a:rPr lang="en-US" sz="1800" dirty="0" err="1">
                <a:latin typeface="Courier New" pitchFamily="49" charset="0"/>
              </a:rPr>
              <a:t>printf</a:t>
            </a:r>
            <a:r>
              <a:rPr lang="en-US" sz="1800" dirty="0">
                <a:latin typeface="Courier New" pitchFamily="49" charset="0"/>
              </a:rPr>
              <a:t>("%5d  %5d  </a:t>
            </a:r>
            <a:r>
              <a:rPr lang="en-US" sz="1800" dirty="0" smtClean="0">
                <a:latin typeface="Courier New" pitchFamily="49" charset="0"/>
              </a:rPr>
              <a:t>%5d\n</a:t>
            </a:r>
            <a:r>
              <a:rPr lang="en-US" sz="1800" dirty="0">
                <a:latin typeface="Courier New" pitchFamily="49" charset="0"/>
              </a:rPr>
              <a:t>", </a:t>
            </a:r>
            <a:r>
              <a:rPr lang="en-US" sz="1800" dirty="0" err="1">
                <a:latin typeface="Courier New" pitchFamily="49" charset="0"/>
              </a:rPr>
              <a:t>i</a:t>
            </a:r>
            <a:r>
              <a:rPr lang="en-US" sz="1800" dirty="0">
                <a:latin typeface="Courier New" pitchFamily="49" charset="0"/>
              </a:rPr>
              <a:t>, j, </a:t>
            </a:r>
            <a:r>
              <a:rPr lang="en-US" sz="1800" dirty="0" smtClean="0">
                <a:latin typeface="Courier New" pitchFamily="49" charset="0"/>
              </a:rPr>
              <a:t>k);</a:t>
            </a:r>
            <a:endParaRPr lang="en-US" sz="1800" dirty="0">
              <a:latin typeface="Courier New" pitchFamily="49" charset="0"/>
            </a:endParaRPr>
          </a:p>
        </p:txBody>
      </p:sp>
      <p:sp>
        <p:nvSpPr>
          <p:cNvPr id="13318" name="Text Box 7"/>
          <p:cNvSpPr txBox="1">
            <a:spLocks noChangeArrowheads="1"/>
          </p:cNvSpPr>
          <p:nvPr/>
        </p:nvSpPr>
        <p:spPr bwMode="auto">
          <a:xfrm>
            <a:off x="5943600" y="1981200"/>
            <a:ext cx="2819400" cy="366713"/>
          </a:xfrm>
          <a:prstGeom prst="rect">
            <a:avLst/>
          </a:prstGeom>
          <a:solidFill>
            <a:schemeClr val="bg1">
              <a:lumMod val="85000"/>
            </a:schemeClr>
          </a:solidFill>
          <a:ln>
            <a:noFill/>
          </a:ln>
          <a:effectLs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dirty="0">
                <a:latin typeface="Courier New" pitchFamily="49" charset="0"/>
              </a:rPr>
              <a:t>   17   42 3.1416</a:t>
            </a:r>
          </a:p>
        </p:txBody>
      </p:sp>
      <p:sp>
        <p:nvSpPr>
          <p:cNvPr id="11" name="Text Box 6"/>
          <p:cNvSpPr txBox="1">
            <a:spLocks noChangeArrowheads="1"/>
          </p:cNvSpPr>
          <p:nvPr/>
        </p:nvSpPr>
        <p:spPr bwMode="auto">
          <a:xfrm>
            <a:off x="685800" y="4988439"/>
            <a:ext cx="6934200" cy="369332"/>
          </a:xfrm>
          <a:prstGeom prst="rect">
            <a:avLst/>
          </a:prstGeom>
          <a:solidFill>
            <a:srgbClr val="FFFFE0"/>
          </a:solidFill>
          <a:ln>
            <a:noFill/>
          </a:ln>
          <a:effectLs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dirty="0" err="1" smtClean="0">
                <a:latin typeface="Courier New" pitchFamily="49" charset="0"/>
              </a:rPr>
              <a:t>scanf</a:t>
            </a:r>
            <a:r>
              <a:rPr lang="en-US" sz="1800" dirty="0">
                <a:latin typeface="Courier New" pitchFamily="49" charset="0"/>
              </a:rPr>
              <a:t>("%d %d </a:t>
            </a:r>
            <a:r>
              <a:rPr lang="en-US" sz="1800" dirty="0" smtClean="0">
                <a:latin typeface="Courier New" pitchFamily="49" charset="0"/>
              </a:rPr>
              <a:t>%d", </a:t>
            </a:r>
            <a:r>
              <a:rPr lang="en-US" sz="1800" dirty="0">
                <a:latin typeface="Courier New" pitchFamily="49" charset="0"/>
              </a:rPr>
              <a:t>&amp;</a:t>
            </a:r>
            <a:r>
              <a:rPr lang="en-US" sz="1800" dirty="0" err="1">
                <a:latin typeface="Courier New" pitchFamily="49" charset="0"/>
              </a:rPr>
              <a:t>i</a:t>
            </a:r>
            <a:r>
              <a:rPr lang="en-US" sz="1800" dirty="0">
                <a:latin typeface="Courier New" pitchFamily="49" charset="0"/>
              </a:rPr>
              <a:t>, &amp;j, </a:t>
            </a:r>
            <a:r>
              <a:rPr lang="en-US" sz="1800" dirty="0" smtClean="0">
                <a:latin typeface="Courier New" pitchFamily="49" charset="0"/>
              </a:rPr>
              <a:t>&amp;k);</a:t>
            </a:r>
            <a:endParaRPr lang="en-US" sz="1800" dirty="0">
              <a:latin typeface="Courier New" pitchFamily="49" charset="0"/>
            </a:endParaRPr>
          </a:p>
        </p:txBody>
      </p:sp>
      <p:sp>
        <p:nvSpPr>
          <p:cNvPr id="3" name="Freeform 2"/>
          <p:cNvSpPr/>
          <p:nvPr/>
        </p:nvSpPr>
        <p:spPr bwMode="auto">
          <a:xfrm>
            <a:off x="1927952" y="5317376"/>
            <a:ext cx="1509311" cy="473824"/>
          </a:xfrm>
          <a:custGeom>
            <a:avLst/>
            <a:gdLst>
              <a:gd name="connsiteX0" fmla="*/ 0 w 1509311"/>
              <a:gd name="connsiteY0" fmla="*/ 33050 h 473824"/>
              <a:gd name="connsiteX1" fmla="*/ 440675 w 1509311"/>
              <a:gd name="connsiteY1" fmla="*/ 473725 h 473824"/>
              <a:gd name="connsiteX2" fmla="*/ 1509311 w 1509311"/>
              <a:gd name="connsiteY2" fmla="*/ 0 h 473824"/>
            </a:gdLst>
            <a:ahLst/>
            <a:cxnLst>
              <a:cxn ang="0">
                <a:pos x="connsiteX0" y="connsiteY0"/>
              </a:cxn>
              <a:cxn ang="0">
                <a:pos x="connsiteX1" y="connsiteY1"/>
              </a:cxn>
              <a:cxn ang="0">
                <a:pos x="connsiteX2" y="connsiteY2"/>
              </a:cxn>
            </a:cxnLst>
            <a:rect l="l" t="t" r="r" b="b"/>
            <a:pathLst>
              <a:path w="1509311" h="473824">
                <a:moveTo>
                  <a:pt x="0" y="33050"/>
                </a:moveTo>
                <a:cubicBezTo>
                  <a:pt x="94561" y="256141"/>
                  <a:pt x="189123" y="479233"/>
                  <a:pt x="440675" y="473725"/>
                </a:cubicBezTo>
                <a:cubicBezTo>
                  <a:pt x="692227" y="468217"/>
                  <a:pt x="1100769" y="234108"/>
                  <a:pt x="1509311" y="0"/>
                </a:cubicBezTo>
              </a:path>
            </a:pathLst>
          </a:custGeom>
          <a:noFill/>
          <a:ln w="25400" cap="flat" cmpd="sng" algn="ctr">
            <a:solidFill>
              <a:srgbClr val="0070C0"/>
            </a:solidFill>
            <a:prstDash val="solid"/>
            <a:round/>
            <a:headEnd type="none" w="med" len="med"/>
            <a:tailEnd type="stealth" w="lg" len="lg"/>
          </a:ln>
          <a:effectLst/>
        </p:spPr>
        <p:txBody>
          <a:bodyPr rtlCol="0" anchor="ctr"/>
          <a:lstStyle/>
          <a:p>
            <a:pPr algn="ctr"/>
            <a:endParaRPr lang="en-US"/>
          </a:p>
        </p:txBody>
      </p:sp>
      <p:sp>
        <p:nvSpPr>
          <p:cNvPr id="4" name="Freeform 3"/>
          <p:cNvSpPr/>
          <p:nvPr/>
        </p:nvSpPr>
        <p:spPr bwMode="auto">
          <a:xfrm>
            <a:off x="2357610" y="5317376"/>
            <a:ext cx="1575412" cy="419300"/>
          </a:xfrm>
          <a:custGeom>
            <a:avLst/>
            <a:gdLst>
              <a:gd name="connsiteX0" fmla="*/ 0 w 1575412"/>
              <a:gd name="connsiteY0" fmla="*/ 77118 h 419300"/>
              <a:gd name="connsiteX1" fmla="*/ 561860 w 1575412"/>
              <a:gd name="connsiteY1" fmla="*/ 418641 h 419300"/>
              <a:gd name="connsiteX2" fmla="*/ 1575412 w 1575412"/>
              <a:gd name="connsiteY2" fmla="*/ 0 h 419300"/>
            </a:gdLst>
            <a:ahLst/>
            <a:cxnLst>
              <a:cxn ang="0">
                <a:pos x="connsiteX0" y="connsiteY0"/>
              </a:cxn>
              <a:cxn ang="0">
                <a:pos x="connsiteX1" y="connsiteY1"/>
              </a:cxn>
              <a:cxn ang="0">
                <a:pos x="connsiteX2" y="connsiteY2"/>
              </a:cxn>
            </a:cxnLst>
            <a:rect l="l" t="t" r="r" b="b"/>
            <a:pathLst>
              <a:path w="1575412" h="419300">
                <a:moveTo>
                  <a:pt x="0" y="77118"/>
                </a:moveTo>
                <a:cubicBezTo>
                  <a:pt x="149645" y="254306"/>
                  <a:pt x="299291" y="431494"/>
                  <a:pt x="561860" y="418641"/>
                </a:cubicBezTo>
                <a:cubicBezTo>
                  <a:pt x="824429" y="405788"/>
                  <a:pt x="1408323" y="71610"/>
                  <a:pt x="1575412" y="0"/>
                </a:cubicBezTo>
              </a:path>
            </a:pathLst>
          </a:custGeom>
          <a:noFill/>
          <a:ln w="25400" cap="flat" cmpd="sng" algn="ctr">
            <a:solidFill>
              <a:srgbClr val="0070C0"/>
            </a:solidFill>
            <a:prstDash val="solid"/>
            <a:round/>
            <a:headEnd type="none" w="med" len="med"/>
            <a:tailEnd type="stealth" w="lg" len="lg"/>
          </a:ln>
          <a:effectLst/>
        </p:spPr>
        <p:txBody>
          <a:bodyPr rtlCol="0" anchor="ctr"/>
          <a:lstStyle/>
          <a:p>
            <a:pPr algn="ctr"/>
            <a:endParaRPr lang="en-US"/>
          </a:p>
        </p:txBody>
      </p:sp>
      <p:sp>
        <p:nvSpPr>
          <p:cNvPr id="5" name="Freeform 4"/>
          <p:cNvSpPr/>
          <p:nvPr/>
        </p:nvSpPr>
        <p:spPr bwMode="auto">
          <a:xfrm>
            <a:off x="2776251" y="5284325"/>
            <a:ext cx="1784732" cy="418666"/>
          </a:xfrm>
          <a:custGeom>
            <a:avLst/>
            <a:gdLst>
              <a:gd name="connsiteX0" fmla="*/ 0 w 1784732"/>
              <a:gd name="connsiteY0" fmla="*/ 0 h 418666"/>
              <a:gd name="connsiteX1" fmla="*/ 661012 w 1784732"/>
              <a:gd name="connsiteY1" fmla="*/ 418641 h 418666"/>
              <a:gd name="connsiteX2" fmla="*/ 1784732 w 1784732"/>
              <a:gd name="connsiteY2" fmla="*/ 22034 h 418666"/>
            </a:gdLst>
            <a:ahLst/>
            <a:cxnLst>
              <a:cxn ang="0">
                <a:pos x="connsiteX0" y="connsiteY0"/>
              </a:cxn>
              <a:cxn ang="0">
                <a:pos x="connsiteX1" y="connsiteY1"/>
              </a:cxn>
              <a:cxn ang="0">
                <a:pos x="connsiteX2" y="connsiteY2"/>
              </a:cxn>
            </a:cxnLst>
            <a:rect l="l" t="t" r="r" b="b"/>
            <a:pathLst>
              <a:path w="1784732" h="418666">
                <a:moveTo>
                  <a:pt x="0" y="0"/>
                </a:moveTo>
                <a:cubicBezTo>
                  <a:pt x="181778" y="207484"/>
                  <a:pt x="363557" y="414969"/>
                  <a:pt x="661012" y="418641"/>
                </a:cubicBezTo>
                <a:cubicBezTo>
                  <a:pt x="958467" y="422313"/>
                  <a:pt x="1784732" y="22034"/>
                  <a:pt x="1784732" y="22034"/>
                </a:cubicBezTo>
              </a:path>
            </a:pathLst>
          </a:custGeom>
          <a:noFill/>
          <a:ln w="25400" cap="flat" cmpd="sng" algn="ctr">
            <a:solidFill>
              <a:srgbClr val="0070C0"/>
            </a:solidFill>
            <a:prstDash val="solid"/>
            <a:round/>
            <a:headEnd type="none" w="med" len="med"/>
            <a:tailEnd type="stealth" w="lg" len="lg"/>
          </a:ln>
          <a:effectLst/>
        </p:spPr>
        <p:txBody>
          <a:bodyPr rtlCol="0" anchor="ctr"/>
          <a:lstStyle/>
          <a:p>
            <a:pPr algn="ctr"/>
            <a:endParaRPr lang="en-US"/>
          </a:p>
        </p:txBody>
      </p:sp>
      <p:sp>
        <p:nvSpPr>
          <p:cNvPr id="6" name="Freeform 5"/>
          <p:cNvSpPr/>
          <p:nvPr/>
        </p:nvSpPr>
        <p:spPr bwMode="auto">
          <a:xfrm>
            <a:off x="2016087" y="3797048"/>
            <a:ext cx="4078995" cy="1200839"/>
          </a:xfrm>
          <a:custGeom>
            <a:avLst/>
            <a:gdLst>
              <a:gd name="connsiteX0" fmla="*/ 4351662 w 4351662"/>
              <a:gd name="connsiteY0" fmla="*/ 0 h 1200839"/>
              <a:gd name="connsiteX1" fmla="*/ 2038120 w 4351662"/>
              <a:gd name="connsiteY1" fmla="*/ 231354 h 1200839"/>
              <a:gd name="connsiteX2" fmla="*/ 0 w 4351662"/>
              <a:gd name="connsiteY2" fmla="*/ 1200839 h 1200839"/>
            </a:gdLst>
            <a:ahLst/>
            <a:cxnLst>
              <a:cxn ang="0">
                <a:pos x="connsiteX0" y="connsiteY0"/>
              </a:cxn>
              <a:cxn ang="0">
                <a:pos x="connsiteX1" y="connsiteY1"/>
              </a:cxn>
              <a:cxn ang="0">
                <a:pos x="connsiteX2" y="connsiteY2"/>
              </a:cxn>
            </a:cxnLst>
            <a:rect l="l" t="t" r="r" b="b"/>
            <a:pathLst>
              <a:path w="4351662" h="1200839">
                <a:moveTo>
                  <a:pt x="4351662" y="0"/>
                </a:moveTo>
                <a:cubicBezTo>
                  <a:pt x="3557529" y="15607"/>
                  <a:pt x="2763397" y="31214"/>
                  <a:pt x="2038120" y="231354"/>
                </a:cubicBezTo>
                <a:cubicBezTo>
                  <a:pt x="1312843" y="431494"/>
                  <a:pt x="656421" y="816166"/>
                  <a:pt x="0" y="1200839"/>
                </a:cubicBezTo>
              </a:path>
            </a:pathLst>
          </a:custGeom>
          <a:noFill/>
          <a:ln w="25400" cap="flat" cmpd="sng" algn="ctr">
            <a:solidFill>
              <a:srgbClr val="0070C0"/>
            </a:solidFill>
            <a:prstDash val="solid"/>
            <a:round/>
            <a:headEnd type="none" w="med" len="med"/>
            <a:tailEnd type="stealth" w="lg" len="lg"/>
          </a:ln>
          <a:effectLst/>
        </p:spPr>
        <p:txBody>
          <a:bodyPr rtlCol="0" anchor="ctr"/>
          <a:lstStyle/>
          <a:p>
            <a:pPr algn="ctr"/>
            <a:endParaRPr lang="en-US"/>
          </a:p>
        </p:txBody>
      </p:sp>
      <p:sp>
        <p:nvSpPr>
          <p:cNvPr id="7" name="Freeform 6"/>
          <p:cNvSpPr/>
          <p:nvPr/>
        </p:nvSpPr>
        <p:spPr bwMode="auto">
          <a:xfrm>
            <a:off x="2434728" y="3808065"/>
            <a:ext cx="4172638" cy="1211855"/>
          </a:xfrm>
          <a:custGeom>
            <a:avLst/>
            <a:gdLst>
              <a:gd name="connsiteX0" fmla="*/ 4649118 w 4649118"/>
              <a:gd name="connsiteY0" fmla="*/ 0 h 1211855"/>
              <a:gd name="connsiteX1" fmla="*/ 3723701 w 4649118"/>
              <a:gd name="connsiteY1" fmla="*/ 297455 h 1211855"/>
              <a:gd name="connsiteX2" fmla="*/ 2027103 w 4649118"/>
              <a:gd name="connsiteY2" fmla="*/ 429658 h 1211855"/>
              <a:gd name="connsiteX3" fmla="*/ 0 w 4649118"/>
              <a:gd name="connsiteY3" fmla="*/ 1211855 h 1211855"/>
            </a:gdLst>
            <a:ahLst/>
            <a:cxnLst>
              <a:cxn ang="0">
                <a:pos x="connsiteX0" y="connsiteY0"/>
              </a:cxn>
              <a:cxn ang="0">
                <a:pos x="connsiteX1" y="connsiteY1"/>
              </a:cxn>
              <a:cxn ang="0">
                <a:pos x="connsiteX2" y="connsiteY2"/>
              </a:cxn>
              <a:cxn ang="0">
                <a:pos x="connsiteX3" y="connsiteY3"/>
              </a:cxn>
            </a:cxnLst>
            <a:rect l="l" t="t" r="r" b="b"/>
            <a:pathLst>
              <a:path w="4649118" h="1211855">
                <a:moveTo>
                  <a:pt x="4649118" y="0"/>
                </a:moveTo>
                <a:cubicBezTo>
                  <a:pt x="4404910" y="112922"/>
                  <a:pt x="4160703" y="225845"/>
                  <a:pt x="3723701" y="297455"/>
                </a:cubicBezTo>
                <a:cubicBezTo>
                  <a:pt x="3286699" y="369065"/>
                  <a:pt x="2647720" y="277258"/>
                  <a:pt x="2027103" y="429658"/>
                </a:cubicBezTo>
                <a:cubicBezTo>
                  <a:pt x="1406486" y="582058"/>
                  <a:pt x="703243" y="896956"/>
                  <a:pt x="0" y="1211855"/>
                </a:cubicBezTo>
              </a:path>
            </a:pathLst>
          </a:custGeom>
          <a:noFill/>
          <a:ln w="25400" cap="flat" cmpd="sng" algn="ctr">
            <a:solidFill>
              <a:srgbClr val="0070C0"/>
            </a:solidFill>
            <a:prstDash val="solid"/>
            <a:round/>
            <a:headEnd type="none" w="med" len="med"/>
            <a:tailEnd type="stealth" w="lg" len="lg"/>
          </a:ln>
          <a:effectLst/>
        </p:spPr>
        <p:txBody>
          <a:bodyPr rtlCol="0" anchor="ctr"/>
          <a:lstStyle/>
          <a:p>
            <a:pPr algn="ctr"/>
            <a:endParaRPr lang="en-US"/>
          </a:p>
        </p:txBody>
      </p:sp>
      <p:sp>
        <p:nvSpPr>
          <p:cNvPr id="8" name="Freeform 7"/>
          <p:cNvSpPr/>
          <p:nvPr/>
        </p:nvSpPr>
        <p:spPr bwMode="auto">
          <a:xfrm>
            <a:off x="2798285" y="3808065"/>
            <a:ext cx="4669316" cy="1167788"/>
          </a:xfrm>
          <a:custGeom>
            <a:avLst/>
            <a:gdLst>
              <a:gd name="connsiteX0" fmla="*/ 4825388 w 4920995"/>
              <a:gd name="connsiteY0" fmla="*/ 0 h 1167788"/>
              <a:gd name="connsiteX1" fmla="*/ 4594034 w 4920995"/>
              <a:gd name="connsiteY1" fmla="*/ 495759 h 1167788"/>
              <a:gd name="connsiteX2" fmla="*/ 2137273 w 4920995"/>
              <a:gd name="connsiteY2" fmla="*/ 848299 h 1167788"/>
              <a:gd name="connsiteX3" fmla="*/ 969485 w 4920995"/>
              <a:gd name="connsiteY3" fmla="*/ 826265 h 1167788"/>
              <a:gd name="connsiteX4" fmla="*/ 0 w 4920995"/>
              <a:gd name="connsiteY4" fmla="*/ 1167788 h 11677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0995" h="1167788">
                <a:moveTo>
                  <a:pt x="4825388" y="0"/>
                </a:moveTo>
                <a:cubicBezTo>
                  <a:pt x="4933720" y="177188"/>
                  <a:pt x="5042053" y="354376"/>
                  <a:pt x="4594034" y="495759"/>
                </a:cubicBezTo>
                <a:cubicBezTo>
                  <a:pt x="4146015" y="637142"/>
                  <a:pt x="2741364" y="793215"/>
                  <a:pt x="2137273" y="848299"/>
                </a:cubicBezTo>
                <a:cubicBezTo>
                  <a:pt x="1533181" y="903383"/>
                  <a:pt x="1325697" y="773017"/>
                  <a:pt x="969485" y="826265"/>
                </a:cubicBezTo>
                <a:cubicBezTo>
                  <a:pt x="613273" y="879513"/>
                  <a:pt x="306636" y="1023650"/>
                  <a:pt x="0" y="1167788"/>
                </a:cubicBezTo>
              </a:path>
            </a:pathLst>
          </a:custGeom>
          <a:noFill/>
          <a:ln w="25400" cap="flat" cmpd="sng" algn="ctr">
            <a:solidFill>
              <a:srgbClr val="0070C0"/>
            </a:solidFill>
            <a:prstDash val="solid"/>
            <a:round/>
            <a:headEnd type="none" w="med" len="med"/>
            <a:tailEnd type="stealth" w="lg" len="lg"/>
          </a:ln>
          <a:effectLst/>
        </p:spPr>
        <p:txBody>
          <a:bodyPr rtlCol="0" anchor="ctr"/>
          <a:lstStyle/>
          <a:p>
            <a:pPr algn="ctr"/>
            <a:endParaRPr lang="en-US"/>
          </a:p>
        </p:txBody>
      </p:sp>
      <p:sp>
        <p:nvSpPr>
          <p:cNvPr id="9" name="Oval 8"/>
          <p:cNvSpPr/>
          <p:nvPr/>
        </p:nvSpPr>
        <p:spPr bwMode="auto">
          <a:xfrm>
            <a:off x="6095082" y="3514167"/>
            <a:ext cx="383754" cy="381000"/>
          </a:xfrm>
          <a:prstGeom prst="ellipse">
            <a:avLst/>
          </a:prstGeom>
          <a:noFill/>
          <a:ln w="25400" cap="flat" cmpd="sng" algn="ctr">
            <a:solidFill>
              <a:srgbClr val="0070C0"/>
            </a:solidFill>
            <a:prstDash val="solid"/>
            <a:round/>
            <a:headEnd type="none" w="med" len="med"/>
            <a:tailEnd type="stealth" w="lg" len="lg"/>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20" name="Oval 19"/>
          <p:cNvSpPr/>
          <p:nvPr/>
        </p:nvSpPr>
        <p:spPr bwMode="auto">
          <a:xfrm>
            <a:off x="6607366" y="3514684"/>
            <a:ext cx="383754" cy="381000"/>
          </a:xfrm>
          <a:prstGeom prst="ellipse">
            <a:avLst/>
          </a:prstGeom>
          <a:noFill/>
          <a:ln w="25400" cap="flat" cmpd="sng" algn="ctr">
            <a:solidFill>
              <a:srgbClr val="0070C0"/>
            </a:solidFill>
            <a:prstDash val="solid"/>
            <a:round/>
            <a:headEnd type="none" w="med" len="med"/>
            <a:tailEnd type="stealth" w="lg" len="lg"/>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22" name="Oval 21"/>
          <p:cNvSpPr/>
          <p:nvPr/>
        </p:nvSpPr>
        <p:spPr bwMode="auto">
          <a:xfrm>
            <a:off x="7162800" y="3528971"/>
            <a:ext cx="231354" cy="381000"/>
          </a:xfrm>
          <a:prstGeom prst="ellipse">
            <a:avLst/>
          </a:prstGeom>
          <a:noFill/>
          <a:ln w="25400" cap="flat" cmpd="sng" algn="ctr">
            <a:solidFill>
              <a:srgbClr val="0070C0"/>
            </a:solidFill>
            <a:prstDash val="solid"/>
            <a:round/>
            <a:headEnd type="none" w="med" len="med"/>
            <a:tailEnd type="stealth" w="lg" len="lg"/>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0" name="Freeform 9"/>
          <p:cNvSpPr/>
          <p:nvPr/>
        </p:nvSpPr>
        <p:spPr bwMode="auto">
          <a:xfrm>
            <a:off x="1166327" y="2248678"/>
            <a:ext cx="4721289" cy="946635"/>
          </a:xfrm>
          <a:custGeom>
            <a:avLst/>
            <a:gdLst>
              <a:gd name="connsiteX0" fmla="*/ 0 w 4721289"/>
              <a:gd name="connsiteY0" fmla="*/ 634481 h 946635"/>
              <a:gd name="connsiteX1" fmla="*/ 1035697 w 4721289"/>
              <a:gd name="connsiteY1" fmla="*/ 933061 h 946635"/>
              <a:gd name="connsiteX2" fmla="*/ 3844212 w 4721289"/>
              <a:gd name="connsiteY2" fmla="*/ 242595 h 946635"/>
              <a:gd name="connsiteX3" fmla="*/ 4721289 w 4721289"/>
              <a:gd name="connsiteY3" fmla="*/ 0 h 946635"/>
            </a:gdLst>
            <a:ahLst/>
            <a:cxnLst>
              <a:cxn ang="0">
                <a:pos x="connsiteX0" y="connsiteY0"/>
              </a:cxn>
              <a:cxn ang="0">
                <a:pos x="connsiteX1" y="connsiteY1"/>
              </a:cxn>
              <a:cxn ang="0">
                <a:pos x="connsiteX2" y="connsiteY2"/>
              </a:cxn>
              <a:cxn ang="0">
                <a:pos x="connsiteX3" y="connsiteY3"/>
              </a:cxn>
            </a:cxnLst>
            <a:rect l="l" t="t" r="r" b="b"/>
            <a:pathLst>
              <a:path w="4721289" h="946635">
                <a:moveTo>
                  <a:pt x="0" y="634481"/>
                </a:moveTo>
                <a:cubicBezTo>
                  <a:pt x="197497" y="816428"/>
                  <a:pt x="394995" y="998375"/>
                  <a:pt x="1035697" y="933061"/>
                </a:cubicBezTo>
                <a:cubicBezTo>
                  <a:pt x="1676399" y="867747"/>
                  <a:pt x="3229947" y="398105"/>
                  <a:pt x="3844212" y="242595"/>
                </a:cubicBezTo>
                <a:cubicBezTo>
                  <a:pt x="4458477" y="87085"/>
                  <a:pt x="4589883" y="43542"/>
                  <a:pt x="4721289" y="0"/>
                </a:cubicBezTo>
              </a:path>
            </a:pathLst>
          </a:custGeom>
          <a:noFill/>
          <a:ln w="25400" cap="flat" cmpd="sng" algn="ctr">
            <a:solidFill>
              <a:srgbClr val="0070C0"/>
            </a:solidFill>
            <a:prstDash val="solid"/>
            <a:round/>
            <a:headEnd type="none" w="med" len="med"/>
            <a:tailEnd type="stealth" w="lg" len="lg"/>
          </a:ln>
          <a:effectLst/>
        </p:spPr>
        <p:txBody>
          <a:bodyPr rtlCol="0" anchor="ctr"/>
          <a:lstStyle/>
          <a:p>
            <a:pPr algn="ct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13318" grpId="0" animBg="1"/>
      <p:bldP spid="11" grpId="0" animBg="1"/>
      <p:bldP spid="3" grpId="0" animBg="1"/>
      <p:bldP spid="4" grpId="0" animBg="1"/>
      <p:bldP spid="5" grpId="0" animBg="1"/>
      <p:bldP spid="6" grpId="0" animBg="1"/>
      <p:bldP spid="7" grpId="0" animBg="1"/>
      <p:bldP spid="8" grpId="0" animBg="1"/>
      <p:bldP spid="9" grpId="0" animBg="1"/>
      <p:bldP spid="20" grpId="0" animBg="1"/>
      <p:bldP spid="22" grpId="0" animBg="1"/>
      <p:bldP spid="1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r>
              <a:rPr lang="en-US" altLang="en-US" dirty="0" smtClean="0">
                <a:latin typeface="Arial" charset="0"/>
                <a:cs typeface="Arial" charset="0"/>
              </a:rPr>
              <a:t>Floating-point Input</a:t>
            </a:r>
            <a:endParaRPr lang="en-US" altLang="en-US" dirty="0" smtClean="0">
              <a:latin typeface="Courier New" pitchFamily="49" charset="0"/>
              <a:cs typeface="Arial" charset="0"/>
            </a:endParaRPr>
          </a:p>
        </p:txBody>
      </p:sp>
      <p:sp>
        <p:nvSpPr>
          <p:cNvPr id="13319" name="Text Box 8"/>
          <p:cNvSpPr txBox="1">
            <a:spLocks noChangeArrowheads="1"/>
          </p:cNvSpPr>
          <p:nvPr/>
        </p:nvSpPr>
        <p:spPr bwMode="auto">
          <a:xfrm>
            <a:off x="685800" y="1290638"/>
            <a:ext cx="6934200" cy="1604962"/>
          </a:xfrm>
          <a:prstGeom prst="rect">
            <a:avLst/>
          </a:prstGeom>
          <a:solidFill>
            <a:srgbClr val="FFFFE0"/>
          </a:solidFill>
          <a:ln>
            <a:noFill/>
          </a:ln>
          <a:effectLs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b="1" dirty="0" err="1">
                <a:solidFill>
                  <a:srgbClr val="0000CC"/>
                </a:solidFill>
                <a:latin typeface="Courier New" pitchFamily="49" charset="0"/>
              </a:rPr>
              <a:t>int</a:t>
            </a:r>
            <a:r>
              <a:rPr lang="en-US" sz="1800" dirty="0">
                <a:latin typeface="Courier New" pitchFamily="49" charset="0"/>
              </a:rPr>
              <a:t> </a:t>
            </a:r>
            <a:r>
              <a:rPr lang="en-US" sz="1800" dirty="0" err="1">
                <a:latin typeface="Courier New" pitchFamily="49" charset="0"/>
              </a:rPr>
              <a:t>i</a:t>
            </a:r>
            <a:r>
              <a:rPr lang="en-US" sz="1800" dirty="0">
                <a:latin typeface="Courier New" pitchFamily="49" charset="0"/>
              </a:rPr>
              <a:t> = 1, j = 1;</a:t>
            </a:r>
          </a:p>
          <a:p>
            <a:pPr>
              <a:spcBef>
                <a:spcPct val="50000"/>
              </a:spcBef>
            </a:pPr>
            <a:r>
              <a:rPr lang="en-US" sz="1800" b="1" dirty="0">
                <a:solidFill>
                  <a:srgbClr val="0000CC"/>
                </a:solidFill>
                <a:latin typeface="Courier New" pitchFamily="49" charset="0"/>
              </a:rPr>
              <a:t>double</a:t>
            </a:r>
            <a:r>
              <a:rPr lang="en-US" sz="1800" dirty="0">
                <a:latin typeface="Courier New" pitchFamily="49" charset="0"/>
              </a:rPr>
              <a:t> x = 1.5;</a:t>
            </a:r>
          </a:p>
          <a:p>
            <a:pPr>
              <a:spcBef>
                <a:spcPct val="50000"/>
              </a:spcBef>
            </a:pPr>
            <a:r>
              <a:rPr lang="en-US" sz="1800" dirty="0" err="1">
                <a:latin typeface="Courier New" pitchFamily="49" charset="0"/>
              </a:rPr>
              <a:t>scanf</a:t>
            </a:r>
            <a:r>
              <a:rPr lang="en-US" sz="1800" dirty="0">
                <a:latin typeface="Courier New" pitchFamily="49" charset="0"/>
              </a:rPr>
              <a:t>("%d, %d, %f", &amp;</a:t>
            </a:r>
            <a:r>
              <a:rPr lang="en-US" sz="1800" dirty="0" err="1">
                <a:latin typeface="Courier New" pitchFamily="49" charset="0"/>
              </a:rPr>
              <a:t>i</a:t>
            </a:r>
            <a:r>
              <a:rPr lang="en-US" sz="1800" dirty="0">
                <a:latin typeface="Courier New" pitchFamily="49" charset="0"/>
              </a:rPr>
              <a:t>, &amp;j, &amp;x);</a:t>
            </a:r>
          </a:p>
          <a:p>
            <a:pPr>
              <a:spcBef>
                <a:spcPct val="50000"/>
              </a:spcBef>
            </a:pPr>
            <a:r>
              <a:rPr lang="en-US" sz="1800" dirty="0" err="1">
                <a:latin typeface="Courier New" pitchFamily="49" charset="0"/>
              </a:rPr>
              <a:t>printf</a:t>
            </a:r>
            <a:r>
              <a:rPr lang="en-US" sz="1800" dirty="0">
                <a:latin typeface="Courier New" pitchFamily="49" charset="0"/>
              </a:rPr>
              <a:t>("%5d  %5d  %7.4f\n", </a:t>
            </a:r>
            <a:r>
              <a:rPr lang="en-US" sz="1800" dirty="0" err="1">
                <a:latin typeface="Courier New" pitchFamily="49" charset="0"/>
              </a:rPr>
              <a:t>i</a:t>
            </a:r>
            <a:r>
              <a:rPr lang="en-US" sz="1800" dirty="0">
                <a:latin typeface="Courier New" pitchFamily="49" charset="0"/>
              </a:rPr>
              <a:t>, j, x);</a:t>
            </a:r>
          </a:p>
        </p:txBody>
      </p:sp>
      <p:sp>
        <p:nvSpPr>
          <p:cNvPr id="13320" name="Text Box 9"/>
          <p:cNvSpPr txBox="1">
            <a:spLocks noChangeArrowheads="1"/>
          </p:cNvSpPr>
          <p:nvPr/>
        </p:nvSpPr>
        <p:spPr bwMode="auto">
          <a:xfrm>
            <a:off x="381000" y="838200"/>
            <a:ext cx="845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a:t>Suppose we have an input stream of the following form:</a:t>
            </a:r>
          </a:p>
        </p:txBody>
      </p:sp>
      <p:sp>
        <p:nvSpPr>
          <p:cNvPr id="13321" name="Text Box 10"/>
          <p:cNvSpPr txBox="1">
            <a:spLocks noChangeArrowheads="1"/>
          </p:cNvSpPr>
          <p:nvPr/>
        </p:nvSpPr>
        <p:spPr bwMode="auto">
          <a:xfrm>
            <a:off x="5791200" y="852488"/>
            <a:ext cx="2971800" cy="366712"/>
          </a:xfrm>
          <a:prstGeom prst="rect">
            <a:avLst/>
          </a:prstGeom>
          <a:solidFill>
            <a:schemeClr val="bg1">
              <a:lumMod val="85000"/>
            </a:schemeClr>
          </a:solidFill>
          <a:ln>
            <a:noFill/>
          </a:ln>
          <a:effectLs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dirty="0">
                <a:latin typeface="Courier New" pitchFamily="49" charset="0"/>
              </a:rPr>
              <a:t>17, 42, 3.14159625</a:t>
            </a:r>
          </a:p>
        </p:txBody>
      </p:sp>
      <p:sp>
        <p:nvSpPr>
          <p:cNvPr id="13322" name="Text Box 11"/>
          <p:cNvSpPr txBox="1">
            <a:spLocks noChangeArrowheads="1"/>
          </p:cNvSpPr>
          <p:nvPr/>
        </p:nvSpPr>
        <p:spPr bwMode="auto">
          <a:xfrm>
            <a:off x="5943600" y="3214688"/>
            <a:ext cx="2819400" cy="366712"/>
          </a:xfrm>
          <a:prstGeom prst="rect">
            <a:avLst/>
          </a:prstGeom>
          <a:solidFill>
            <a:schemeClr val="bg1">
              <a:lumMod val="85000"/>
            </a:schemeClr>
          </a:solidFill>
          <a:ln>
            <a:noFill/>
          </a:ln>
          <a:effectLs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dirty="0">
                <a:latin typeface="Courier New" pitchFamily="49" charset="0"/>
              </a:rPr>
              <a:t>   17   42 3.1416</a:t>
            </a:r>
          </a:p>
        </p:txBody>
      </p:sp>
    </p:spTree>
    <p:extLst>
      <p:ext uri="{BB962C8B-B14F-4D97-AF65-F5344CB8AC3E}">
        <p14:creationId xmlns:p14="http://schemas.microsoft.com/office/powerpoint/2010/main" val="883598163"/>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r>
              <a:rPr lang="en-US" altLang="en-US" dirty="0" smtClean="0">
                <a:latin typeface="Arial" charset="0"/>
                <a:cs typeface="Arial" charset="0"/>
              </a:rPr>
              <a:t>Formatted Input</a:t>
            </a:r>
            <a:endParaRPr lang="en-US" altLang="en-US" dirty="0" smtClean="0">
              <a:latin typeface="Courier New" pitchFamily="49" charset="0"/>
              <a:cs typeface="Arial" charset="0"/>
            </a:endParaRPr>
          </a:p>
        </p:txBody>
      </p:sp>
      <p:sp>
        <p:nvSpPr>
          <p:cNvPr id="13315" name="Text Box 3"/>
          <p:cNvSpPr txBox="1">
            <a:spLocks noChangeArrowheads="1"/>
          </p:cNvSpPr>
          <p:nvPr/>
        </p:nvSpPr>
        <p:spPr bwMode="auto">
          <a:xfrm>
            <a:off x="381000" y="685800"/>
            <a:ext cx="845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a:t>Suppose we have an input stream of the following form:</a:t>
            </a:r>
          </a:p>
        </p:txBody>
      </p:sp>
      <p:sp>
        <p:nvSpPr>
          <p:cNvPr id="13316" name="Text Box 4"/>
          <p:cNvSpPr txBox="1">
            <a:spLocks noChangeArrowheads="1"/>
          </p:cNvSpPr>
          <p:nvPr/>
        </p:nvSpPr>
        <p:spPr bwMode="auto">
          <a:xfrm>
            <a:off x="5794310" y="700088"/>
            <a:ext cx="1752600" cy="366712"/>
          </a:xfrm>
          <a:prstGeom prst="rect">
            <a:avLst/>
          </a:prstGeom>
          <a:solidFill>
            <a:schemeClr val="bg1">
              <a:lumMod val="85000"/>
            </a:schemeClr>
          </a:solidFill>
          <a:ln>
            <a:noFill/>
          </a:ln>
          <a:effectLs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dirty="0" smtClean="0">
                <a:latin typeface="Courier New" pitchFamily="49" charset="0"/>
              </a:rPr>
              <a:t>3.14159625</a:t>
            </a:r>
            <a:endParaRPr lang="en-US" sz="1800" dirty="0">
              <a:latin typeface="Courier New" pitchFamily="49" charset="0"/>
            </a:endParaRPr>
          </a:p>
        </p:txBody>
      </p:sp>
      <p:sp>
        <p:nvSpPr>
          <p:cNvPr id="13317" name="Text Box 6"/>
          <p:cNvSpPr txBox="1">
            <a:spLocks noChangeArrowheads="1"/>
          </p:cNvSpPr>
          <p:nvPr/>
        </p:nvSpPr>
        <p:spPr bwMode="auto">
          <a:xfrm>
            <a:off x="688910" y="1309688"/>
            <a:ext cx="6934200" cy="1200329"/>
          </a:xfrm>
          <a:prstGeom prst="rect">
            <a:avLst/>
          </a:prstGeom>
          <a:solidFill>
            <a:srgbClr val="FFFFE0"/>
          </a:solidFill>
          <a:ln>
            <a:noFill/>
          </a:ln>
          <a:effectLs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dirty="0" err="1">
                <a:solidFill>
                  <a:srgbClr val="0000CC"/>
                </a:solidFill>
                <a:latin typeface="Courier New" pitchFamily="49" charset="0"/>
              </a:rPr>
              <a:t>int</a:t>
            </a:r>
            <a:r>
              <a:rPr lang="en-US" sz="1800" dirty="0">
                <a:latin typeface="Courier New" pitchFamily="49" charset="0"/>
              </a:rPr>
              <a:t> </a:t>
            </a:r>
            <a:r>
              <a:rPr lang="en-US" sz="1800" dirty="0" err="1" smtClean="0">
                <a:latin typeface="Courier New" pitchFamily="49" charset="0"/>
              </a:rPr>
              <a:t>iPart</a:t>
            </a:r>
            <a:r>
              <a:rPr lang="en-US" sz="1800" dirty="0" smtClean="0">
                <a:latin typeface="Courier New" pitchFamily="49" charset="0"/>
              </a:rPr>
              <a:t> </a:t>
            </a:r>
            <a:r>
              <a:rPr lang="en-US" sz="1800" dirty="0">
                <a:latin typeface="Courier New" pitchFamily="49" charset="0"/>
              </a:rPr>
              <a:t>= 1, </a:t>
            </a:r>
            <a:r>
              <a:rPr lang="en-US" sz="1800" dirty="0" err="1" smtClean="0">
                <a:latin typeface="Courier New" pitchFamily="49" charset="0"/>
              </a:rPr>
              <a:t>dPart</a:t>
            </a:r>
            <a:r>
              <a:rPr lang="en-US" sz="1800" dirty="0" smtClean="0">
                <a:latin typeface="Courier New" pitchFamily="49" charset="0"/>
              </a:rPr>
              <a:t> </a:t>
            </a:r>
            <a:r>
              <a:rPr lang="en-US" sz="1800" dirty="0">
                <a:latin typeface="Courier New" pitchFamily="49" charset="0"/>
              </a:rPr>
              <a:t>= 1;</a:t>
            </a:r>
          </a:p>
          <a:p>
            <a:pPr>
              <a:spcBef>
                <a:spcPct val="50000"/>
              </a:spcBef>
            </a:pPr>
            <a:r>
              <a:rPr lang="en-US" sz="1800" dirty="0" err="1" smtClean="0">
                <a:latin typeface="Courier New" pitchFamily="49" charset="0"/>
              </a:rPr>
              <a:t>scanf</a:t>
            </a:r>
            <a:r>
              <a:rPr lang="en-US" sz="1800" dirty="0">
                <a:latin typeface="Courier New" pitchFamily="49" charset="0"/>
              </a:rPr>
              <a:t>("%</a:t>
            </a:r>
            <a:r>
              <a:rPr lang="en-US" sz="1800" dirty="0" err="1" smtClean="0">
                <a:latin typeface="Courier New" pitchFamily="49" charset="0"/>
              </a:rPr>
              <a:t>d.%</a:t>
            </a:r>
            <a:r>
              <a:rPr lang="en-US" sz="1800" dirty="0" err="1">
                <a:latin typeface="Courier New" pitchFamily="49" charset="0"/>
              </a:rPr>
              <a:t>d</a:t>
            </a:r>
            <a:r>
              <a:rPr lang="en-US" sz="1800" dirty="0" smtClean="0">
                <a:latin typeface="Courier New" pitchFamily="49" charset="0"/>
              </a:rPr>
              <a:t>", &amp;</a:t>
            </a:r>
            <a:r>
              <a:rPr lang="en-US" sz="1800" dirty="0" err="1" smtClean="0">
                <a:latin typeface="Courier New" pitchFamily="49" charset="0"/>
              </a:rPr>
              <a:t>iPart</a:t>
            </a:r>
            <a:r>
              <a:rPr lang="en-US" sz="1800" dirty="0">
                <a:latin typeface="Courier New" pitchFamily="49" charset="0"/>
              </a:rPr>
              <a:t>, </a:t>
            </a:r>
            <a:r>
              <a:rPr lang="en-US" sz="1800" dirty="0" smtClean="0">
                <a:latin typeface="Courier New" pitchFamily="49" charset="0"/>
              </a:rPr>
              <a:t>&amp;</a:t>
            </a:r>
            <a:r>
              <a:rPr lang="en-US" sz="1800" dirty="0" err="1" smtClean="0">
                <a:latin typeface="Courier New" pitchFamily="49" charset="0"/>
              </a:rPr>
              <a:t>dPart</a:t>
            </a:r>
            <a:r>
              <a:rPr lang="en-US" sz="1800" dirty="0">
                <a:latin typeface="Courier New" pitchFamily="49" charset="0"/>
              </a:rPr>
              <a:t>);</a:t>
            </a:r>
          </a:p>
          <a:p>
            <a:pPr>
              <a:spcBef>
                <a:spcPct val="50000"/>
              </a:spcBef>
            </a:pPr>
            <a:r>
              <a:rPr lang="en-US" sz="1800" dirty="0" err="1">
                <a:latin typeface="Courier New" pitchFamily="49" charset="0"/>
              </a:rPr>
              <a:t>printf</a:t>
            </a:r>
            <a:r>
              <a:rPr lang="en-US" sz="1800" dirty="0" smtClean="0">
                <a:latin typeface="Courier New" pitchFamily="49" charset="0"/>
              </a:rPr>
              <a:t>("%d\</a:t>
            </a:r>
            <a:r>
              <a:rPr lang="en-US" sz="1800" dirty="0" err="1" smtClean="0">
                <a:latin typeface="Courier New" pitchFamily="49" charset="0"/>
              </a:rPr>
              <a:t>n%d</a:t>
            </a:r>
            <a:r>
              <a:rPr lang="en-US" sz="1800" dirty="0" smtClean="0">
                <a:latin typeface="Courier New" pitchFamily="49" charset="0"/>
              </a:rPr>
              <a:t>\n</a:t>
            </a:r>
            <a:r>
              <a:rPr lang="en-US" sz="1800" dirty="0">
                <a:latin typeface="Courier New" pitchFamily="49" charset="0"/>
              </a:rPr>
              <a:t>", </a:t>
            </a:r>
            <a:r>
              <a:rPr lang="en-US" sz="1800" dirty="0" err="1">
                <a:latin typeface="Courier New" pitchFamily="49" charset="0"/>
              </a:rPr>
              <a:t>iPart</a:t>
            </a:r>
            <a:r>
              <a:rPr lang="en-US" sz="1800" dirty="0">
                <a:latin typeface="Courier New" pitchFamily="49" charset="0"/>
              </a:rPr>
              <a:t>, </a:t>
            </a:r>
            <a:r>
              <a:rPr lang="en-US" sz="1800" dirty="0" err="1">
                <a:latin typeface="Courier New" pitchFamily="49" charset="0"/>
              </a:rPr>
              <a:t>dPart</a:t>
            </a:r>
            <a:r>
              <a:rPr lang="en-US" sz="1800" dirty="0">
                <a:latin typeface="Courier New" pitchFamily="49" charset="0"/>
              </a:rPr>
              <a:t>);</a:t>
            </a:r>
          </a:p>
        </p:txBody>
      </p:sp>
      <p:sp>
        <p:nvSpPr>
          <p:cNvPr id="13318" name="Text Box 7"/>
          <p:cNvSpPr txBox="1">
            <a:spLocks noChangeArrowheads="1"/>
          </p:cNvSpPr>
          <p:nvPr/>
        </p:nvSpPr>
        <p:spPr bwMode="auto">
          <a:xfrm>
            <a:off x="6324600" y="1586686"/>
            <a:ext cx="1905000" cy="646331"/>
          </a:xfrm>
          <a:prstGeom prst="rect">
            <a:avLst/>
          </a:prstGeom>
          <a:solidFill>
            <a:schemeClr val="bg1">
              <a:lumMod val="85000"/>
            </a:schemeClr>
          </a:solidFill>
          <a:ln>
            <a:noFill/>
          </a:ln>
          <a:effectLs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dirty="0">
                <a:latin typeface="Courier New" pitchFamily="49" charset="0"/>
              </a:rPr>
              <a:t>   </a:t>
            </a:r>
            <a:r>
              <a:rPr lang="en-US" sz="1800" dirty="0" smtClean="0">
                <a:latin typeface="Courier New" pitchFamily="49" charset="0"/>
              </a:rPr>
              <a:t>3</a:t>
            </a:r>
            <a:br>
              <a:rPr lang="en-US" sz="1800" dirty="0" smtClean="0">
                <a:latin typeface="Courier New" pitchFamily="49" charset="0"/>
              </a:rPr>
            </a:br>
            <a:r>
              <a:rPr lang="en-US" sz="1800" dirty="0" smtClean="0">
                <a:latin typeface="Courier New" pitchFamily="49" charset="0"/>
              </a:rPr>
              <a:t>   14159625</a:t>
            </a:r>
            <a:endParaRPr lang="en-US" sz="1800" dirty="0">
              <a:latin typeface="Courier New" pitchFamily="49" charset="0"/>
            </a:endParaRPr>
          </a:p>
        </p:txBody>
      </p:sp>
      <p:sp>
        <p:nvSpPr>
          <p:cNvPr id="2" name="Freeform 1"/>
          <p:cNvSpPr/>
          <p:nvPr/>
        </p:nvSpPr>
        <p:spPr bwMode="auto">
          <a:xfrm>
            <a:off x="4953000" y="1996750"/>
            <a:ext cx="1307841" cy="594049"/>
          </a:xfrm>
          <a:custGeom>
            <a:avLst/>
            <a:gdLst>
              <a:gd name="connsiteX0" fmla="*/ 0 w 1968759"/>
              <a:gd name="connsiteY0" fmla="*/ 382555 h 465884"/>
              <a:gd name="connsiteX1" fmla="*/ 513183 w 1968759"/>
              <a:gd name="connsiteY1" fmla="*/ 438539 h 465884"/>
              <a:gd name="connsiteX2" fmla="*/ 1968759 w 1968759"/>
              <a:gd name="connsiteY2" fmla="*/ 0 h 465884"/>
            </a:gdLst>
            <a:ahLst/>
            <a:cxnLst>
              <a:cxn ang="0">
                <a:pos x="connsiteX0" y="connsiteY0"/>
              </a:cxn>
              <a:cxn ang="0">
                <a:pos x="connsiteX1" y="connsiteY1"/>
              </a:cxn>
              <a:cxn ang="0">
                <a:pos x="connsiteX2" y="connsiteY2"/>
              </a:cxn>
            </a:cxnLst>
            <a:rect l="l" t="t" r="r" b="b"/>
            <a:pathLst>
              <a:path w="1968759" h="465884">
                <a:moveTo>
                  <a:pt x="0" y="382555"/>
                </a:moveTo>
                <a:cubicBezTo>
                  <a:pt x="92528" y="442426"/>
                  <a:pt x="185057" y="502298"/>
                  <a:pt x="513183" y="438539"/>
                </a:cubicBezTo>
                <a:cubicBezTo>
                  <a:pt x="841310" y="374780"/>
                  <a:pt x="1730828" y="82420"/>
                  <a:pt x="1968759" y="0"/>
                </a:cubicBezTo>
              </a:path>
            </a:pathLst>
          </a:custGeom>
          <a:noFill/>
          <a:ln w="25400" cap="flat" cmpd="sng" algn="ctr">
            <a:solidFill>
              <a:srgbClr val="0070C0"/>
            </a:solidFill>
            <a:prstDash val="solid"/>
            <a:round/>
            <a:headEnd type="none" w="med" len="med"/>
            <a:tailEnd type="stealth" w="lg" len="lg"/>
          </a:ln>
          <a:effectLst/>
        </p:spPr>
        <p:txBody>
          <a:bodyPr rtlCol="0" anchor="ctr"/>
          <a:lstStyle/>
          <a:p>
            <a:pPr algn="ctr"/>
            <a:endParaRPr lang="en-US"/>
          </a:p>
        </p:txBody>
      </p:sp>
      <p:sp>
        <p:nvSpPr>
          <p:cNvPr id="8" name="Text Box 4"/>
          <p:cNvSpPr txBox="1">
            <a:spLocks noChangeArrowheads="1"/>
          </p:cNvSpPr>
          <p:nvPr/>
        </p:nvSpPr>
        <p:spPr bwMode="auto">
          <a:xfrm>
            <a:off x="5791200" y="3447871"/>
            <a:ext cx="1752600" cy="366712"/>
          </a:xfrm>
          <a:prstGeom prst="rect">
            <a:avLst/>
          </a:prstGeom>
          <a:solidFill>
            <a:schemeClr val="bg1">
              <a:lumMod val="85000"/>
            </a:schemeClr>
          </a:solidFill>
          <a:ln>
            <a:noFill/>
          </a:ln>
          <a:effectLs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dirty="0" smtClean="0">
                <a:latin typeface="Courier New" pitchFamily="49" charset="0"/>
              </a:rPr>
              <a:t>3.14159625</a:t>
            </a:r>
            <a:endParaRPr lang="en-US" sz="1800" dirty="0">
              <a:latin typeface="Courier New" pitchFamily="49" charset="0"/>
            </a:endParaRPr>
          </a:p>
        </p:txBody>
      </p:sp>
      <p:sp>
        <p:nvSpPr>
          <p:cNvPr id="9" name="Text Box 6"/>
          <p:cNvSpPr txBox="1">
            <a:spLocks noChangeArrowheads="1"/>
          </p:cNvSpPr>
          <p:nvPr/>
        </p:nvSpPr>
        <p:spPr bwMode="auto">
          <a:xfrm>
            <a:off x="693575" y="4202668"/>
            <a:ext cx="6934200" cy="369332"/>
          </a:xfrm>
          <a:prstGeom prst="rect">
            <a:avLst/>
          </a:prstGeom>
          <a:solidFill>
            <a:srgbClr val="FFFFE0"/>
          </a:solidFill>
          <a:ln>
            <a:noFill/>
          </a:ln>
          <a:effectLs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dirty="0" err="1" smtClean="0">
                <a:latin typeface="Courier New" pitchFamily="49" charset="0"/>
              </a:rPr>
              <a:t>scanf</a:t>
            </a:r>
            <a:r>
              <a:rPr lang="en-US" sz="1800" dirty="0">
                <a:latin typeface="Courier New" pitchFamily="49" charset="0"/>
              </a:rPr>
              <a:t>("%</a:t>
            </a:r>
            <a:r>
              <a:rPr lang="en-US" sz="1800" dirty="0" err="1" smtClean="0">
                <a:latin typeface="Courier New" pitchFamily="49" charset="0"/>
              </a:rPr>
              <a:t>d.%</a:t>
            </a:r>
            <a:r>
              <a:rPr lang="en-US" sz="1800" dirty="0" err="1">
                <a:latin typeface="Courier New" pitchFamily="49" charset="0"/>
              </a:rPr>
              <a:t>d</a:t>
            </a:r>
            <a:r>
              <a:rPr lang="en-US" sz="1800" dirty="0" smtClean="0">
                <a:latin typeface="Courier New" pitchFamily="49" charset="0"/>
              </a:rPr>
              <a:t>", &amp;</a:t>
            </a:r>
            <a:r>
              <a:rPr lang="en-US" sz="1800" dirty="0" err="1" smtClean="0">
                <a:latin typeface="Courier New" pitchFamily="49" charset="0"/>
              </a:rPr>
              <a:t>iPart</a:t>
            </a:r>
            <a:r>
              <a:rPr lang="en-US" sz="1800" dirty="0">
                <a:latin typeface="Courier New" pitchFamily="49" charset="0"/>
              </a:rPr>
              <a:t>, </a:t>
            </a:r>
            <a:r>
              <a:rPr lang="en-US" sz="1800" dirty="0" smtClean="0">
                <a:latin typeface="Courier New" pitchFamily="49" charset="0"/>
              </a:rPr>
              <a:t>&amp;</a:t>
            </a:r>
            <a:r>
              <a:rPr lang="en-US" sz="1800" dirty="0" err="1" smtClean="0">
                <a:latin typeface="Courier New" pitchFamily="49" charset="0"/>
              </a:rPr>
              <a:t>dPart</a:t>
            </a:r>
            <a:r>
              <a:rPr lang="en-US" sz="1800" dirty="0">
                <a:latin typeface="Courier New" pitchFamily="49" charset="0"/>
              </a:rPr>
              <a:t>);</a:t>
            </a:r>
          </a:p>
        </p:txBody>
      </p:sp>
      <p:sp>
        <p:nvSpPr>
          <p:cNvPr id="10" name="Oval 9"/>
          <p:cNvSpPr/>
          <p:nvPr/>
        </p:nvSpPr>
        <p:spPr bwMode="auto">
          <a:xfrm>
            <a:off x="5817991" y="3429000"/>
            <a:ext cx="231354" cy="381000"/>
          </a:xfrm>
          <a:prstGeom prst="ellipse">
            <a:avLst/>
          </a:prstGeom>
          <a:noFill/>
          <a:ln w="25400" cap="flat" cmpd="sng" algn="ctr">
            <a:solidFill>
              <a:srgbClr val="0070C0"/>
            </a:solidFill>
            <a:prstDash val="solid"/>
            <a:round/>
            <a:headEnd type="none" w="med" len="med"/>
            <a:tailEnd type="stealth" w="lg" len="lg"/>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1" name="Oval 10"/>
          <p:cNvSpPr/>
          <p:nvPr/>
        </p:nvSpPr>
        <p:spPr bwMode="auto">
          <a:xfrm>
            <a:off x="6105329" y="3379014"/>
            <a:ext cx="1362271" cy="480971"/>
          </a:xfrm>
          <a:prstGeom prst="ellipse">
            <a:avLst/>
          </a:prstGeom>
          <a:noFill/>
          <a:ln w="25400" cap="flat" cmpd="sng" algn="ctr">
            <a:solidFill>
              <a:srgbClr val="0070C0"/>
            </a:solidFill>
            <a:prstDash val="solid"/>
            <a:round/>
            <a:headEnd type="none" w="med" len="med"/>
            <a:tailEnd type="stealth" w="lg" len="lg"/>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3" name="Freeform 2"/>
          <p:cNvSpPr/>
          <p:nvPr/>
        </p:nvSpPr>
        <p:spPr bwMode="auto">
          <a:xfrm>
            <a:off x="1950098" y="3255118"/>
            <a:ext cx="3900196" cy="999641"/>
          </a:xfrm>
          <a:custGeom>
            <a:avLst/>
            <a:gdLst>
              <a:gd name="connsiteX0" fmla="*/ 3900196 w 3900196"/>
              <a:gd name="connsiteY0" fmla="*/ 309176 h 999641"/>
              <a:gd name="connsiteX1" fmla="*/ 2593910 w 3900196"/>
              <a:gd name="connsiteY1" fmla="*/ 1266 h 999641"/>
              <a:gd name="connsiteX2" fmla="*/ 522514 w 3900196"/>
              <a:gd name="connsiteY2" fmla="*/ 234531 h 999641"/>
              <a:gd name="connsiteX3" fmla="*/ 0 w 3900196"/>
              <a:gd name="connsiteY3" fmla="*/ 999641 h 999641"/>
            </a:gdLst>
            <a:ahLst/>
            <a:cxnLst>
              <a:cxn ang="0">
                <a:pos x="connsiteX0" y="connsiteY0"/>
              </a:cxn>
              <a:cxn ang="0">
                <a:pos x="connsiteX1" y="connsiteY1"/>
              </a:cxn>
              <a:cxn ang="0">
                <a:pos x="connsiteX2" y="connsiteY2"/>
              </a:cxn>
              <a:cxn ang="0">
                <a:pos x="connsiteX3" y="connsiteY3"/>
              </a:cxn>
            </a:cxnLst>
            <a:rect l="l" t="t" r="r" b="b"/>
            <a:pathLst>
              <a:path w="3900196" h="999641">
                <a:moveTo>
                  <a:pt x="3900196" y="309176"/>
                </a:moveTo>
                <a:cubicBezTo>
                  <a:pt x="3528526" y="161441"/>
                  <a:pt x="3156857" y="13707"/>
                  <a:pt x="2593910" y="1266"/>
                </a:cubicBezTo>
                <a:cubicBezTo>
                  <a:pt x="2030963" y="-11175"/>
                  <a:pt x="954832" y="68135"/>
                  <a:pt x="522514" y="234531"/>
                </a:cubicBezTo>
                <a:cubicBezTo>
                  <a:pt x="90196" y="400927"/>
                  <a:pt x="45098" y="700284"/>
                  <a:pt x="0" y="999641"/>
                </a:cubicBezTo>
              </a:path>
            </a:pathLst>
          </a:custGeom>
          <a:noFill/>
          <a:ln w="25400" cap="flat" cmpd="sng" algn="ctr">
            <a:solidFill>
              <a:srgbClr val="0070C0"/>
            </a:solidFill>
            <a:prstDash val="solid"/>
            <a:round/>
            <a:headEnd type="none" w="med" len="med"/>
            <a:tailEnd type="stealth" w="lg" len="lg"/>
          </a:ln>
          <a:effectLst/>
        </p:spPr>
        <p:txBody>
          <a:bodyPr rtlCol="0" anchor="ctr"/>
          <a:lstStyle/>
          <a:p>
            <a:pPr algn="ctr"/>
            <a:endParaRPr lang="en-US"/>
          </a:p>
        </p:txBody>
      </p:sp>
      <p:sp>
        <p:nvSpPr>
          <p:cNvPr id="4" name="Freeform 3"/>
          <p:cNvSpPr/>
          <p:nvPr/>
        </p:nvSpPr>
        <p:spPr bwMode="auto">
          <a:xfrm>
            <a:off x="2351314" y="2791018"/>
            <a:ext cx="4338735" cy="1491734"/>
          </a:xfrm>
          <a:custGeom>
            <a:avLst/>
            <a:gdLst>
              <a:gd name="connsiteX0" fmla="*/ 4338735 w 4338735"/>
              <a:gd name="connsiteY0" fmla="*/ 586665 h 1491734"/>
              <a:gd name="connsiteX1" fmla="*/ 2705878 w 4338735"/>
              <a:gd name="connsiteY1" fmla="*/ 73481 h 1491734"/>
              <a:gd name="connsiteX2" fmla="*/ 858417 w 4338735"/>
              <a:gd name="connsiteY2" fmla="*/ 157457 h 1491734"/>
              <a:gd name="connsiteX3" fmla="*/ 0 w 4338735"/>
              <a:gd name="connsiteY3" fmla="*/ 1491734 h 1491734"/>
            </a:gdLst>
            <a:ahLst/>
            <a:cxnLst>
              <a:cxn ang="0">
                <a:pos x="connsiteX0" y="connsiteY0"/>
              </a:cxn>
              <a:cxn ang="0">
                <a:pos x="connsiteX1" y="connsiteY1"/>
              </a:cxn>
              <a:cxn ang="0">
                <a:pos x="connsiteX2" y="connsiteY2"/>
              </a:cxn>
              <a:cxn ang="0">
                <a:pos x="connsiteX3" y="connsiteY3"/>
              </a:cxn>
            </a:cxnLst>
            <a:rect l="l" t="t" r="r" b="b"/>
            <a:pathLst>
              <a:path w="4338735" h="1491734">
                <a:moveTo>
                  <a:pt x="4338735" y="586665"/>
                </a:moveTo>
                <a:cubicBezTo>
                  <a:pt x="3812333" y="365840"/>
                  <a:pt x="3285931" y="145016"/>
                  <a:pt x="2705878" y="73481"/>
                </a:cubicBezTo>
                <a:cubicBezTo>
                  <a:pt x="2125825" y="1946"/>
                  <a:pt x="1309397" y="-78919"/>
                  <a:pt x="858417" y="157457"/>
                </a:cubicBezTo>
                <a:cubicBezTo>
                  <a:pt x="407437" y="393833"/>
                  <a:pt x="203718" y="942783"/>
                  <a:pt x="0" y="1491734"/>
                </a:cubicBezTo>
              </a:path>
            </a:pathLst>
          </a:custGeom>
          <a:noFill/>
          <a:ln w="25400" cap="flat" cmpd="sng" algn="ctr">
            <a:solidFill>
              <a:srgbClr val="0070C0"/>
            </a:solidFill>
            <a:prstDash val="solid"/>
            <a:round/>
            <a:headEnd type="none" w="med" len="med"/>
            <a:tailEnd type="stealth" w="lg" len="lg"/>
          </a:ln>
          <a:effectLst/>
        </p:spPr>
        <p:txBody>
          <a:bodyPr rtlCol="0" anchor="ctr"/>
          <a:lstStyle/>
          <a:p>
            <a:pPr algn="ctr"/>
            <a:endParaRPr lang="en-US"/>
          </a:p>
        </p:txBody>
      </p:sp>
      <p:sp>
        <p:nvSpPr>
          <p:cNvPr id="5" name="Freeform 4"/>
          <p:cNvSpPr/>
          <p:nvPr/>
        </p:nvSpPr>
        <p:spPr bwMode="auto">
          <a:xfrm>
            <a:off x="2099388" y="3732245"/>
            <a:ext cx="4039840" cy="1358201"/>
          </a:xfrm>
          <a:custGeom>
            <a:avLst/>
            <a:gdLst>
              <a:gd name="connsiteX0" fmla="*/ 4002832 w 4039840"/>
              <a:gd name="connsiteY0" fmla="*/ 0 h 1358201"/>
              <a:gd name="connsiteX1" fmla="*/ 3881534 w 4039840"/>
              <a:gd name="connsiteY1" fmla="*/ 737118 h 1358201"/>
              <a:gd name="connsiteX2" fmla="*/ 2743200 w 4039840"/>
              <a:gd name="connsiteY2" fmla="*/ 1212979 h 1358201"/>
              <a:gd name="connsiteX3" fmla="*/ 699796 w 4039840"/>
              <a:gd name="connsiteY3" fmla="*/ 1334277 h 1358201"/>
              <a:gd name="connsiteX4" fmla="*/ 0 w 4039840"/>
              <a:gd name="connsiteY4" fmla="*/ 802433 h 1358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39840" h="1358201">
                <a:moveTo>
                  <a:pt x="4002832" y="0"/>
                </a:moveTo>
                <a:cubicBezTo>
                  <a:pt x="4047152" y="267477"/>
                  <a:pt x="4091473" y="534955"/>
                  <a:pt x="3881534" y="737118"/>
                </a:cubicBezTo>
                <a:cubicBezTo>
                  <a:pt x="3671595" y="939281"/>
                  <a:pt x="3273490" y="1113453"/>
                  <a:pt x="2743200" y="1212979"/>
                </a:cubicBezTo>
                <a:cubicBezTo>
                  <a:pt x="2212910" y="1312506"/>
                  <a:pt x="1156996" y="1402701"/>
                  <a:pt x="699796" y="1334277"/>
                </a:cubicBezTo>
                <a:cubicBezTo>
                  <a:pt x="242596" y="1265853"/>
                  <a:pt x="116633" y="894184"/>
                  <a:pt x="0" y="802433"/>
                </a:cubicBezTo>
              </a:path>
            </a:pathLst>
          </a:custGeom>
          <a:noFill/>
          <a:ln w="25400" cap="flat" cmpd="sng" algn="ctr">
            <a:solidFill>
              <a:srgbClr val="0070C0"/>
            </a:solidFill>
            <a:prstDash val="sysDash"/>
            <a:round/>
            <a:headEnd type="none" w="med" len="med"/>
            <a:tailEnd type="none" w="lg" len="lg"/>
          </a:ln>
          <a:effectLst/>
        </p:spPr>
        <p:txBody>
          <a:bodyPr rtlCol="0" anchor="ctr"/>
          <a:lstStyle/>
          <a:p>
            <a:pPr algn="ctr"/>
            <a:endParaRPr lang="en-US"/>
          </a:p>
        </p:txBody>
      </p:sp>
    </p:spTree>
    <p:extLst>
      <p:ext uri="{BB962C8B-B14F-4D97-AF65-F5344CB8AC3E}">
        <p14:creationId xmlns:p14="http://schemas.microsoft.com/office/powerpoint/2010/main" val="69637970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3" grpId="0" animBg="1"/>
      <p:bldP spid="4" grpId="0" animBg="1"/>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r>
              <a:rPr lang="en-US" altLang="en-US" dirty="0" smtClean="0">
                <a:latin typeface="Arial" charset="0"/>
                <a:cs typeface="Arial" charset="0"/>
              </a:rPr>
              <a:t>Input with Width </a:t>
            </a:r>
            <a:r>
              <a:rPr lang="en-US" altLang="en-US" dirty="0" err="1" smtClean="0">
                <a:latin typeface="Arial" charset="0"/>
                <a:cs typeface="Arial" charset="0"/>
              </a:rPr>
              <a:t>Specifier</a:t>
            </a:r>
            <a:endParaRPr lang="en-US" altLang="en-US" dirty="0" smtClean="0">
              <a:latin typeface="Courier New" pitchFamily="49" charset="0"/>
              <a:cs typeface="Arial" charset="0"/>
            </a:endParaRPr>
          </a:p>
        </p:txBody>
      </p:sp>
      <p:sp>
        <p:nvSpPr>
          <p:cNvPr id="13315" name="Text Box 3"/>
          <p:cNvSpPr txBox="1">
            <a:spLocks noChangeArrowheads="1"/>
          </p:cNvSpPr>
          <p:nvPr/>
        </p:nvSpPr>
        <p:spPr bwMode="auto">
          <a:xfrm>
            <a:off x="381000" y="685800"/>
            <a:ext cx="845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a:t>Suppose we have an input stream of the following form:</a:t>
            </a:r>
          </a:p>
        </p:txBody>
      </p:sp>
      <p:sp>
        <p:nvSpPr>
          <p:cNvPr id="13316" name="Text Box 4"/>
          <p:cNvSpPr txBox="1">
            <a:spLocks noChangeArrowheads="1"/>
          </p:cNvSpPr>
          <p:nvPr/>
        </p:nvSpPr>
        <p:spPr bwMode="auto">
          <a:xfrm>
            <a:off x="5794310" y="700088"/>
            <a:ext cx="1752600" cy="366712"/>
          </a:xfrm>
          <a:prstGeom prst="rect">
            <a:avLst/>
          </a:prstGeom>
          <a:solidFill>
            <a:schemeClr val="bg1">
              <a:lumMod val="85000"/>
            </a:schemeClr>
          </a:solidFill>
          <a:ln>
            <a:noFill/>
          </a:ln>
          <a:effectLs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dirty="0" smtClean="0">
                <a:latin typeface="Courier New" pitchFamily="49" charset="0"/>
              </a:rPr>
              <a:t>3.14159625</a:t>
            </a:r>
            <a:endParaRPr lang="en-US" sz="1800" dirty="0">
              <a:latin typeface="Courier New" pitchFamily="49" charset="0"/>
            </a:endParaRPr>
          </a:p>
        </p:txBody>
      </p:sp>
      <p:sp>
        <p:nvSpPr>
          <p:cNvPr id="13317" name="Text Box 6"/>
          <p:cNvSpPr txBox="1">
            <a:spLocks noChangeArrowheads="1"/>
          </p:cNvSpPr>
          <p:nvPr/>
        </p:nvSpPr>
        <p:spPr bwMode="auto">
          <a:xfrm>
            <a:off x="688910" y="1309688"/>
            <a:ext cx="6934200" cy="1200329"/>
          </a:xfrm>
          <a:prstGeom prst="rect">
            <a:avLst/>
          </a:prstGeom>
          <a:solidFill>
            <a:srgbClr val="FFFFE0"/>
          </a:solidFill>
          <a:ln>
            <a:noFill/>
          </a:ln>
          <a:effectLs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b="1" dirty="0" err="1">
                <a:solidFill>
                  <a:srgbClr val="0000CC"/>
                </a:solidFill>
                <a:latin typeface="Courier New" pitchFamily="49" charset="0"/>
              </a:rPr>
              <a:t>int</a:t>
            </a:r>
            <a:r>
              <a:rPr lang="en-US" sz="1800" dirty="0">
                <a:latin typeface="Courier New" pitchFamily="49" charset="0"/>
              </a:rPr>
              <a:t> </a:t>
            </a:r>
            <a:r>
              <a:rPr lang="en-US" sz="1800" dirty="0" err="1" smtClean="0">
                <a:latin typeface="Courier New" pitchFamily="49" charset="0"/>
              </a:rPr>
              <a:t>iPart</a:t>
            </a:r>
            <a:r>
              <a:rPr lang="en-US" sz="1800" dirty="0" smtClean="0">
                <a:latin typeface="Courier New" pitchFamily="49" charset="0"/>
              </a:rPr>
              <a:t> </a:t>
            </a:r>
            <a:r>
              <a:rPr lang="en-US" sz="1800" dirty="0">
                <a:latin typeface="Courier New" pitchFamily="49" charset="0"/>
              </a:rPr>
              <a:t>= 1, </a:t>
            </a:r>
            <a:r>
              <a:rPr lang="en-US" sz="1800" dirty="0" err="1" smtClean="0">
                <a:latin typeface="Courier New" pitchFamily="49" charset="0"/>
              </a:rPr>
              <a:t>dPart</a:t>
            </a:r>
            <a:r>
              <a:rPr lang="en-US" sz="1800" dirty="0" smtClean="0">
                <a:latin typeface="Courier New" pitchFamily="49" charset="0"/>
              </a:rPr>
              <a:t> </a:t>
            </a:r>
            <a:r>
              <a:rPr lang="en-US" sz="1800" dirty="0">
                <a:latin typeface="Courier New" pitchFamily="49" charset="0"/>
              </a:rPr>
              <a:t>= 1;</a:t>
            </a:r>
          </a:p>
          <a:p>
            <a:pPr>
              <a:spcBef>
                <a:spcPct val="50000"/>
              </a:spcBef>
            </a:pPr>
            <a:r>
              <a:rPr lang="en-US" sz="1800" dirty="0" err="1" smtClean="0">
                <a:latin typeface="Courier New" pitchFamily="49" charset="0"/>
              </a:rPr>
              <a:t>scanf</a:t>
            </a:r>
            <a:r>
              <a:rPr lang="en-US" sz="1800" dirty="0">
                <a:latin typeface="Courier New" pitchFamily="49" charset="0"/>
              </a:rPr>
              <a:t>("%</a:t>
            </a:r>
            <a:r>
              <a:rPr lang="en-US" sz="1800" dirty="0" smtClean="0">
                <a:latin typeface="Courier New" pitchFamily="49" charset="0"/>
              </a:rPr>
              <a:t>d.%3d", &amp;</a:t>
            </a:r>
            <a:r>
              <a:rPr lang="en-US" sz="1800" dirty="0" err="1" smtClean="0">
                <a:latin typeface="Courier New" pitchFamily="49" charset="0"/>
              </a:rPr>
              <a:t>iPart</a:t>
            </a:r>
            <a:r>
              <a:rPr lang="en-US" sz="1800" dirty="0" smtClean="0">
                <a:latin typeface="Courier New" pitchFamily="49" charset="0"/>
              </a:rPr>
              <a:t>, &amp;</a:t>
            </a:r>
            <a:r>
              <a:rPr lang="en-US" sz="1800" dirty="0" err="1" smtClean="0">
                <a:latin typeface="Courier New" pitchFamily="49" charset="0"/>
              </a:rPr>
              <a:t>dPart</a:t>
            </a:r>
            <a:r>
              <a:rPr lang="en-US" sz="1800" dirty="0" smtClean="0">
                <a:latin typeface="Courier New" pitchFamily="49" charset="0"/>
              </a:rPr>
              <a:t>);</a:t>
            </a:r>
            <a:endParaRPr lang="en-US" sz="1800" dirty="0">
              <a:latin typeface="Courier New" pitchFamily="49" charset="0"/>
            </a:endParaRPr>
          </a:p>
          <a:p>
            <a:pPr>
              <a:spcBef>
                <a:spcPct val="50000"/>
              </a:spcBef>
            </a:pPr>
            <a:r>
              <a:rPr lang="en-US" sz="1800" dirty="0" err="1">
                <a:latin typeface="Courier New" pitchFamily="49" charset="0"/>
              </a:rPr>
              <a:t>printf</a:t>
            </a:r>
            <a:r>
              <a:rPr lang="en-US" sz="1800" dirty="0" smtClean="0">
                <a:latin typeface="Courier New" pitchFamily="49" charset="0"/>
              </a:rPr>
              <a:t>("%d</a:t>
            </a:r>
            <a:r>
              <a:rPr lang="en-US" sz="1800" dirty="0">
                <a:latin typeface="Courier New" pitchFamily="49" charset="0"/>
              </a:rPr>
              <a:t> </a:t>
            </a:r>
            <a:r>
              <a:rPr lang="en-US" sz="1800" dirty="0" smtClean="0">
                <a:latin typeface="Courier New" pitchFamily="49" charset="0"/>
              </a:rPr>
              <a:t> %d\n</a:t>
            </a:r>
            <a:r>
              <a:rPr lang="en-US" sz="1800" dirty="0">
                <a:latin typeface="Courier New" pitchFamily="49" charset="0"/>
              </a:rPr>
              <a:t>", </a:t>
            </a:r>
            <a:r>
              <a:rPr lang="en-US" sz="1800" dirty="0" err="1" smtClean="0">
                <a:latin typeface="Courier New" pitchFamily="49" charset="0"/>
              </a:rPr>
              <a:t>iPart</a:t>
            </a:r>
            <a:r>
              <a:rPr lang="en-US" sz="1800" dirty="0" smtClean="0">
                <a:latin typeface="Courier New" pitchFamily="49" charset="0"/>
              </a:rPr>
              <a:t>, </a:t>
            </a:r>
            <a:r>
              <a:rPr lang="en-US" sz="1800" dirty="0" err="1" smtClean="0">
                <a:latin typeface="Courier New" pitchFamily="49" charset="0"/>
              </a:rPr>
              <a:t>dPart</a:t>
            </a:r>
            <a:r>
              <a:rPr lang="en-US" sz="1800" dirty="0" smtClean="0">
                <a:latin typeface="Courier New" pitchFamily="49" charset="0"/>
              </a:rPr>
              <a:t>);</a:t>
            </a:r>
            <a:endParaRPr lang="en-US" sz="1800" dirty="0">
              <a:latin typeface="Courier New" pitchFamily="49" charset="0"/>
            </a:endParaRPr>
          </a:p>
        </p:txBody>
      </p:sp>
      <p:sp>
        <p:nvSpPr>
          <p:cNvPr id="13318" name="Text Box 7"/>
          <p:cNvSpPr txBox="1">
            <a:spLocks noChangeArrowheads="1"/>
          </p:cNvSpPr>
          <p:nvPr/>
        </p:nvSpPr>
        <p:spPr bwMode="auto">
          <a:xfrm>
            <a:off x="6324600" y="1586686"/>
            <a:ext cx="1066800" cy="369332"/>
          </a:xfrm>
          <a:prstGeom prst="rect">
            <a:avLst/>
          </a:prstGeom>
          <a:solidFill>
            <a:schemeClr val="bg1">
              <a:lumMod val="85000"/>
            </a:schemeClr>
          </a:solidFill>
          <a:ln>
            <a:noFill/>
          </a:ln>
          <a:effectLs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dirty="0" smtClean="0">
                <a:latin typeface="Courier New" pitchFamily="49" charset="0"/>
              </a:rPr>
              <a:t>3  141</a:t>
            </a:r>
            <a:endParaRPr lang="en-US" sz="1800" dirty="0">
              <a:latin typeface="Courier New" pitchFamily="49" charset="0"/>
            </a:endParaRPr>
          </a:p>
        </p:txBody>
      </p:sp>
      <p:sp>
        <p:nvSpPr>
          <p:cNvPr id="2" name="Freeform 1"/>
          <p:cNvSpPr/>
          <p:nvPr/>
        </p:nvSpPr>
        <p:spPr bwMode="auto">
          <a:xfrm>
            <a:off x="4953000" y="1922102"/>
            <a:ext cx="1307841" cy="670249"/>
          </a:xfrm>
          <a:custGeom>
            <a:avLst/>
            <a:gdLst>
              <a:gd name="connsiteX0" fmla="*/ 0 w 1968759"/>
              <a:gd name="connsiteY0" fmla="*/ 382555 h 465884"/>
              <a:gd name="connsiteX1" fmla="*/ 513183 w 1968759"/>
              <a:gd name="connsiteY1" fmla="*/ 438539 h 465884"/>
              <a:gd name="connsiteX2" fmla="*/ 1968759 w 1968759"/>
              <a:gd name="connsiteY2" fmla="*/ 0 h 465884"/>
            </a:gdLst>
            <a:ahLst/>
            <a:cxnLst>
              <a:cxn ang="0">
                <a:pos x="connsiteX0" y="connsiteY0"/>
              </a:cxn>
              <a:cxn ang="0">
                <a:pos x="connsiteX1" y="connsiteY1"/>
              </a:cxn>
              <a:cxn ang="0">
                <a:pos x="connsiteX2" y="connsiteY2"/>
              </a:cxn>
            </a:cxnLst>
            <a:rect l="l" t="t" r="r" b="b"/>
            <a:pathLst>
              <a:path w="1968759" h="465884">
                <a:moveTo>
                  <a:pt x="0" y="382555"/>
                </a:moveTo>
                <a:cubicBezTo>
                  <a:pt x="92528" y="442426"/>
                  <a:pt x="185057" y="502298"/>
                  <a:pt x="513183" y="438539"/>
                </a:cubicBezTo>
                <a:cubicBezTo>
                  <a:pt x="841310" y="374780"/>
                  <a:pt x="1730828" y="82420"/>
                  <a:pt x="1968759" y="0"/>
                </a:cubicBezTo>
              </a:path>
            </a:pathLst>
          </a:custGeom>
          <a:noFill/>
          <a:ln w="25400" cap="flat" cmpd="sng" algn="ctr">
            <a:solidFill>
              <a:srgbClr val="0070C0"/>
            </a:solidFill>
            <a:prstDash val="solid"/>
            <a:round/>
            <a:headEnd type="none" w="med" len="med"/>
            <a:tailEnd type="stealth" w="lg" len="lg"/>
          </a:ln>
          <a:effectLst/>
        </p:spPr>
        <p:txBody>
          <a:bodyPr rtlCol="0" anchor="ctr"/>
          <a:lstStyle/>
          <a:p>
            <a:pPr algn="ctr"/>
            <a:endParaRPr lang="en-US"/>
          </a:p>
        </p:txBody>
      </p:sp>
      <p:sp>
        <p:nvSpPr>
          <p:cNvPr id="8" name="Text Box 4"/>
          <p:cNvSpPr txBox="1">
            <a:spLocks noChangeArrowheads="1"/>
          </p:cNvSpPr>
          <p:nvPr/>
        </p:nvSpPr>
        <p:spPr bwMode="auto">
          <a:xfrm>
            <a:off x="5791200" y="3447871"/>
            <a:ext cx="1676400" cy="369332"/>
          </a:xfrm>
          <a:prstGeom prst="rect">
            <a:avLst/>
          </a:prstGeom>
          <a:solidFill>
            <a:schemeClr val="bg1">
              <a:lumMod val="85000"/>
            </a:schemeClr>
          </a:solidFill>
          <a:ln>
            <a:noFill/>
          </a:ln>
          <a:effectLs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dirty="0" smtClean="0">
                <a:latin typeface="Courier New" pitchFamily="49" charset="0"/>
              </a:rPr>
              <a:t>3.14159625</a:t>
            </a:r>
            <a:endParaRPr lang="en-US" sz="1800" dirty="0">
              <a:latin typeface="Courier New" pitchFamily="49" charset="0"/>
            </a:endParaRPr>
          </a:p>
        </p:txBody>
      </p:sp>
      <p:sp>
        <p:nvSpPr>
          <p:cNvPr id="9" name="Text Box 6"/>
          <p:cNvSpPr txBox="1">
            <a:spLocks noChangeArrowheads="1"/>
          </p:cNvSpPr>
          <p:nvPr/>
        </p:nvSpPr>
        <p:spPr bwMode="auto">
          <a:xfrm>
            <a:off x="693575" y="4202668"/>
            <a:ext cx="6934200" cy="369332"/>
          </a:xfrm>
          <a:prstGeom prst="rect">
            <a:avLst/>
          </a:prstGeom>
          <a:solidFill>
            <a:srgbClr val="FFFFE0"/>
          </a:solidFill>
          <a:ln>
            <a:noFill/>
          </a:ln>
          <a:effectLs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dirty="0" err="1" smtClean="0">
                <a:latin typeface="Courier New" pitchFamily="49" charset="0"/>
              </a:rPr>
              <a:t>scanf</a:t>
            </a:r>
            <a:r>
              <a:rPr lang="en-US" sz="1800" dirty="0">
                <a:latin typeface="Courier New" pitchFamily="49" charset="0"/>
              </a:rPr>
              <a:t>("%</a:t>
            </a:r>
            <a:r>
              <a:rPr lang="en-US" sz="1800" dirty="0" smtClean="0">
                <a:latin typeface="Courier New" pitchFamily="49" charset="0"/>
              </a:rPr>
              <a:t>d.%3d", &amp;</a:t>
            </a:r>
            <a:r>
              <a:rPr lang="en-US" sz="1800" dirty="0" err="1" smtClean="0">
                <a:latin typeface="Courier New" pitchFamily="49" charset="0"/>
              </a:rPr>
              <a:t>iPart</a:t>
            </a:r>
            <a:r>
              <a:rPr lang="en-US" sz="1800" dirty="0" smtClean="0">
                <a:latin typeface="Courier New" pitchFamily="49" charset="0"/>
              </a:rPr>
              <a:t>, &amp;</a:t>
            </a:r>
            <a:r>
              <a:rPr lang="en-US" sz="1800" dirty="0" err="1" smtClean="0">
                <a:latin typeface="Courier New" pitchFamily="49" charset="0"/>
              </a:rPr>
              <a:t>dPart</a:t>
            </a:r>
            <a:r>
              <a:rPr lang="en-US" sz="1800" dirty="0" smtClean="0">
                <a:latin typeface="Courier New" pitchFamily="49" charset="0"/>
              </a:rPr>
              <a:t>);</a:t>
            </a:r>
            <a:endParaRPr lang="en-US" sz="1800" dirty="0">
              <a:latin typeface="Courier New" pitchFamily="49" charset="0"/>
            </a:endParaRPr>
          </a:p>
        </p:txBody>
      </p:sp>
      <p:sp>
        <p:nvSpPr>
          <p:cNvPr id="10" name="Oval 9"/>
          <p:cNvSpPr/>
          <p:nvPr/>
        </p:nvSpPr>
        <p:spPr bwMode="auto">
          <a:xfrm>
            <a:off x="5817991" y="3429000"/>
            <a:ext cx="231354" cy="381000"/>
          </a:xfrm>
          <a:prstGeom prst="ellipse">
            <a:avLst/>
          </a:prstGeom>
          <a:noFill/>
          <a:ln w="25400" cap="flat" cmpd="sng" algn="ctr">
            <a:solidFill>
              <a:srgbClr val="0070C0"/>
            </a:solidFill>
            <a:prstDash val="solid"/>
            <a:round/>
            <a:headEnd type="none" w="med" len="med"/>
            <a:tailEnd type="stealth" w="lg" len="lg"/>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1" name="Oval 10"/>
          <p:cNvSpPr/>
          <p:nvPr/>
        </p:nvSpPr>
        <p:spPr bwMode="auto">
          <a:xfrm>
            <a:off x="6123991" y="3379014"/>
            <a:ext cx="447871" cy="480971"/>
          </a:xfrm>
          <a:prstGeom prst="ellipse">
            <a:avLst/>
          </a:prstGeom>
          <a:noFill/>
          <a:ln w="25400" cap="flat" cmpd="sng" algn="ctr">
            <a:solidFill>
              <a:srgbClr val="0070C0"/>
            </a:solidFill>
            <a:prstDash val="solid"/>
            <a:round/>
            <a:headEnd type="none" w="med" len="med"/>
            <a:tailEnd type="stealth" w="lg" len="lg"/>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3" name="Freeform 2"/>
          <p:cNvSpPr/>
          <p:nvPr/>
        </p:nvSpPr>
        <p:spPr bwMode="auto">
          <a:xfrm>
            <a:off x="1950098" y="3255118"/>
            <a:ext cx="3900196" cy="999641"/>
          </a:xfrm>
          <a:custGeom>
            <a:avLst/>
            <a:gdLst>
              <a:gd name="connsiteX0" fmla="*/ 3900196 w 3900196"/>
              <a:gd name="connsiteY0" fmla="*/ 309176 h 999641"/>
              <a:gd name="connsiteX1" fmla="*/ 2593910 w 3900196"/>
              <a:gd name="connsiteY1" fmla="*/ 1266 h 999641"/>
              <a:gd name="connsiteX2" fmla="*/ 522514 w 3900196"/>
              <a:gd name="connsiteY2" fmla="*/ 234531 h 999641"/>
              <a:gd name="connsiteX3" fmla="*/ 0 w 3900196"/>
              <a:gd name="connsiteY3" fmla="*/ 999641 h 999641"/>
            </a:gdLst>
            <a:ahLst/>
            <a:cxnLst>
              <a:cxn ang="0">
                <a:pos x="connsiteX0" y="connsiteY0"/>
              </a:cxn>
              <a:cxn ang="0">
                <a:pos x="connsiteX1" y="connsiteY1"/>
              </a:cxn>
              <a:cxn ang="0">
                <a:pos x="connsiteX2" y="connsiteY2"/>
              </a:cxn>
              <a:cxn ang="0">
                <a:pos x="connsiteX3" y="connsiteY3"/>
              </a:cxn>
            </a:cxnLst>
            <a:rect l="l" t="t" r="r" b="b"/>
            <a:pathLst>
              <a:path w="3900196" h="999641">
                <a:moveTo>
                  <a:pt x="3900196" y="309176"/>
                </a:moveTo>
                <a:cubicBezTo>
                  <a:pt x="3528526" y="161441"/>
                  <a:pt x="3156857" y="13707"/>
                  <a:pt x="2593910" y="1266"/>
                </a:cubicBezTo>
                <a:cubicBezTo>
                  <a:pt x="2030963" y="-11175"/>
                  <a:pt x="954832" y="68135"/>
                  <a:pt x="522514" y="234531"/>
                </a:cubicBezTo>
                <a:cubicBezTo>
                  <a:pt x="90196" y="400927"/>
                  <a:pt x="45098" y="700284"/>
                  <a:pt x="0" y="999641"/>
                </a:cubicBezTo>
              </a:path>
            </a:pathLst>
          </a:custGeom>
          <a:noFill/>
          <a:ln w="25400" cap="flat" cmpd="sng" algn="ctr">
            <a:solidFill>
              <a:srgbClr val="0070C0"/>
            </a:solidFill>
            <a:prstDash val="solid"/>
            <a:round/>
            <a:headEnd type="none" w="med" len="med"/>
            <a:tailEnd type="stealth" w="lg" len="lg"/>
          </a:ln>
          <a:effectLst/>
        </p:spPr>
        <p:txBody>
          <a:bodyPr rtlCol="0" anchor="ctr"/>
          <a:lstStyle/>
          <a:p>
            <a:pPr algn="ctr"/>
            <a:endParaRPr lang="en-US"/>
          </a:p>
        </p:txBody>
      </p:sp>
      <p:sp>
        <p:nvSpPr>
          <p:cNvPr id="4" name="Freeform 3"/>
          <p:cNvSpPr/>
          <p:nvPr/>
        </p:nvSpPr>
        <p:spPr bwMode="auto">
          <a:xfrm>
            <a:off x="2351315" y="2791018"/>
            <a:ext cx="3973286" cy="1491734"/>
          </a:xfrm>
          <a:custGeom>
            <a:avLst/>
            <a:gdLst>
              <a:gd name="connsiteX0" fmla="*/ 4338735 w 4338735"/>
              <a:gd name="connsiteY0" fmla="*/ 586665 h 1491734"/>
              <a:gd name="connsiteX1" fmla="*/ 2705878 w 4338735"/>
              <a:gd name="connsiteY1" fmla="*/ 73481 h 1491734"/>
              <a:gd name="connsiteX2" fmla="*/ 858417 w 4338735"/>
              <a:gd name="connsiteY2" fmla="*/ 157457 h 1491734"/>
              <a:gd name="connsiteX3" fmla="*/ 0 w 4338735"/>
              <a:gd name="connsiteY3" fmla="*/ 1491734 h 1491734"/>
            </a:gdLst>
            <a:ahLst/>
            <a:cxnLst>
              <a:cxn ang="0">
                <a:pos x="connsiteX0" y="connsiteY0"/>
              </a:cxn>
              <a:cxn ang="0">
                <a:pos x="connsiteX1" y="connsiteY1"/>
              </a:cxn>
              <a:cxn ang="0">
                <a:pos x="connsiteX2" y="connsiteY2"/>
              </a:cxn>
              <a:cxn ang="0">
                <a:pos x="connsiteX3" y="connsiteY3"/>
              </a:cxn>
            </a:cxnLst>
            <a:rect l="l" t="t" r="r" b="b"/>
            <a:pathLst>
              <a:path w="4338735" h="1491734">
                <a:moveTo>
                  <a:pt x="4338735" y="586665"/>
                </a:moveTo>
                <a:cubicBezTo>
                  <a:pt x="3812333" y="365840"/>
                  <a:pt x="3285931" y="145016"/>
                  <a:pt x="2705878" y="73481"/>
                </a:cubicBezTo>
                <a:cubicBezTo>
                  <a:pt x="2125825" y="1946"/>
                  <a:pt x="1309397" y="-78919"/>
                  <a:pt x="858417" y="157457"/>
                </a:cubicBezTo>
                <a:cubicBezTo>
                  <a:pt x="407437" y="393833"/>
                  <a:pt x="203718" y="942783"/>
                  <a:pt x="0" y="1491734"/>
                </a:cubicBezTo>
              </a:path>
            </a:pathLst>
          </a:custGeom>
          <a:noFill/>
          <a:ln w="25400" cap="flat" cmpd="sng" algn="ctr">
            <a:solidFill>
              <a:srgbClr val="0070C0"/>
            </a:solidFill>
            <a:prstDash val="solid"/>
            <a:round/>
            <a:headEnd type="none" w="med" len="med"/>
            <a:tailEnd type="stealth" w="lg" len="lg"/>
          </a:ln>
          <a:effectLst/>
        </p:spPr>
        <p:txBody>
          <a:bodyPr rtlCol="0" anchor="ctr"/>
          <a:lstStyle/>
          <a:p>
            <a:pPr algn="ctr"/>
            <a:endParaRPr lang="en-US"/>
          </a:p>
        </p:txBody>
      </p:sp>
      <p:sp>
        <p:nvSpPr>
          <p:cNvPr id="5" name="Freeform 4"/>
          <p:cNvSpPr/>
          <p:nvPr/>
        </p:nvSpPr>
        <p:spPr bwMode="auto">
          <a:xfrm>
            <a:off x="2099388" y="3732245"/>
            <a:ext cx="4039840" cy="1358201"/>
          </a:xfrm>
          <a:custGeom>
            <a:avLst/>
            <a:gdLst>
              <a:gd name="connsiteX0" fmla="*/ 4002832 w 4039840"/>
              <a:gd name="connsiteY0" fmla="*/ 0 h 1358201"/>
              <a:gd name="connsiteX1" fmla="*/ 3881534 w 4039840"/>
              <a:gd name="connsiteY1" fmla="*/ 737118 h 1358201"/>
              <a:gd name="connsiteX2" fmla="*/ 2743200 w 4039840"/>
              <a:gd name="connsiteY2" fmla="*/ 1212979 h 1358201"/>
              <a:gd name="connsiteX3" fmla="*/ 699796 w 4039840"/>
              <a:gd name="connsiteY3" fmla="*/ 1334277 h 1358201"/>
              <a:gd name="connsiteX4" fmla="*/ 0 w 4039840"/>
              <a:gd name="connsiteY4" fmla="*/ 802433 h 1358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39840" h="1358201">
                <a:moveTo>
                  <a:pt x="4002832" y="0"/>
                </a:moveTo>
                <a:cubicBezTo>
                  <a:pt x="4047152" y="267477"/>
                  <a:pt x="4091473" y="534955"/>
                  <a:pt x="3881534" y="737118"/>
                </a:cubicBezTo>
                <a:cubicBezTo>
                  <a:pt x="3671595" y="939281"/>
                  <a:pt x="3273490" y="1113453"/>
                  <a:pt x="2743200" y="1212979"/>
                </a:cubicBezTo>
                <a:cubicBezTo>
                  <a:pt x="2212910" y="1312506"/>
                  <a:pt x="1156996" y="1402701"/>
                  <a:pt x="699796" y="1334277"/>
                </a:cubicBezTo>
                <a:cubicBezTo>
                  <a:pt x="242596" y="1265853"/>
                  <a:pt x="116633" y="894184"/>
                  <a:pt x="0" y="802433"/>
                </a:cubicBezTo>
              </a:path>
            </a:pathLst>
          </a:custGeom>
          <a:noFill/>
          <a:ln w="25400" cap="flat" cmpd="sng" algn="ctr">
            <a:solidFill>
              <a:srgbClr val="0070C0"/>
            </a:solidFill>
            <a:prstDash val="sysDash"/>
            <a:round/>
            <a:headEnd type="none" w="med" len="med"/>
            <a:tailEnd type="none" w="lg" len="lg"/>
          </a:ln>
          <a:effectLst/>
        </p:spPr>
        <p:txBody>
          <a:bodyPr rtlCol="0" anchor="ctr"/>
          <a:lstStyle/>
          <a:p>
            <a:pPr algn="ctr"/>
            <a:endParaRPr lang="en-US"/>
          </a:p>
        </p:txBody>
      </p:sp>
    </p:spTree>
    <p:extLst>
      <p:ext uri="{BB962C8B-B14F-4D97-AF65-F5344CB8AC3E}">
        <p14:creationId xmlns:p14="http://schemas.microsoft.com/office/powerpoint/2010/main" val="12555537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3" grpId="0" animBg="1"/>
      <p:bldP spid="4" grpId="0" animBg="1"/>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r>
              <a:rPr lang="en-US" altLang="en-US" dirty="0" smtClean="0">
                <a:latin typeface="Arial" charset="0"/>
                <a:cs typeface="Arial" charset="0"/>
              </a:rPr>
              <a:t>More on </a:t>
            </a:r>
            <a:r>
              <a:rPr lang="en-US" altLang="en-US" dirty="0" err="1" smtClean="0">
                <a:latin typeface="Courier New" pitchFamily="49" charset="0"/>
                <a:cs typeface="Arial" charset="0"/>
              </a:rPr>
              <a:t>scanf</a:t>
            </a:r>
            <a:r>
              <a:rPr lang="en-US" altLang="en-US" dirty="0" smtClean="0">
                <a:latin typeface="Courier New" pitchFamily="49" charset="0"/>
                <a:cs typeface="Arial" charset="0"/>
              </a:rPr>
              <a:t>()</a:t>
            </a:r>
            <a:r>
              <a:rPr lang="en-US" altLang="en-US" dirty="0" smtClean="0">
                <a:latin typeface="Arial" charset="0"/>
                <a:cs typeface="Arial" charset="0"/>
              </a:rPr>
              <a:t> Format </a:t>
            </a:r>
            <a:r>
              <a:rPr lang="en-US" altLang="en-US" dirty="0" err="1" smtClean="0">
                <a:latin typeface="Arial" charset="0"/>
                <a:cs typeface="Arial" charset="0"/>
              </a:rPr>
              <a:t>Specifiers</a:t>
            </a:r>
            <a:endParaRPr lang="en-US" altLang="en-US" dirty="0" smtClean="0">
              <a:latin typeface="Arial" charset="0"/>
              <a:cs typeface="Arial" charset="0"/>
            </a:endParaRPr>
          </a:p>
        </p:txBody>
      </p:sp>
      <p:sp>
        <p:nvSpPr>
          <p:cNvPr id="14339" name="Text Box 3"/>
          <p:cNvSpPr txBox="1">
            <a:spLocks noChangeArrowheads="1"/>
          </p:cNvSpPr>
          <p:nvPr/>
        </p:nvSpPr>
        <p:spPr bwMode="auto">
          <a:xfrm>
            <a:off x="457200" y="685800"/>
            <a:ext cx="845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457200" algn="l"/>
                <a:tab pos="2286000" algn="l"/>
              </a:tabLst>
              <a:defRPr sz="2400">
                <a:solidFill>
                  <a:schemeClr val="tx1"/>
                </a:solidFill>
                <a:latin typeface="Times New Roman" pitchFamily="18" charset="0"/>
              </a:defRPr>
            </a:lvl1pPr>
            <a:lvl2pPr marL="742950" indent="-285750">
              <a:tabLst>
                <a:tab pos="457200" algn="l"/>
                <a:tab pos="2286000" algn="l"/>
              </a:tabLst>
              <a:defRPr sz="2400">
                <a:solidFill>
                  <a:schemeClr val="tx1"/>
                </a:solidFill>
                <a:latin typeface="Times New Roman" pitchFamily="18" charset="0"/>
              </a:defRPr>
            </a:lvl2pPr>
            <a:lvl3pPr marL="1143000" indent="-228600">
              <a:tabLst>
                <a:tab pos="457200" algn="l"/>
                <a:tab pos="2286000" algn="l"/>
              </a:tabLst>
              <a:defRPr sz="2400">
                <a:solidFill>
                  <a:schemeClr val="tx1"/>
                </a:solidFill>
                <a:latin typeface="Times New Roman" pitchFamily="18" charset="0"/>
              </a:defRPr>
            </a:lvl3pPr>
            <a:lvl4pPr marL="1600200" indent="-228600">
              <a:tabLst>
                <a:tab pos="457200" algn="l"/>
                <a:tab pos="2286000" algn="l"/>
              </a:tabLst>
              <a:defRPr sz="2400">
                <a:solidFill>
                  <a:schemeClr val="tx1"/>
                </a:solidFill>
                <a:latin typeface="Times New Roman" pitchFamily="18" charset="0"/>
              </a:defRPr>
            </a:lvl4pPr>
            <a:lvl5pPr marL="2057400" indent="-228600">
              <a:tabLst>
                <a:tab pos="457200" algn="l"/>
                <a:tab pos="22860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9pPr>
          </a:lstStyle>
          <a:p>
            <a:pPr>
              <a:spcBef>
                <a:spcPct val="50000"/>
              </a:spcBef>
            </a:pPr>
            <a:r>
              <a:rPr lang="en-US" sz="1800"/>
              <a:t>The general form of a </a:t>
            </a:r>
            <a:r>
              <a:rPr lang="en-US" sz="1800">
                <a:latin typeface="Courier New" pitchFamily="49" charset="0"/>
              </a:rPr>
              <a:t>scanf()</a:t>
            </a:r>
            <a:r>
              <a:rPr lang="en-US" sz="1800"/>
              <a:t> specifier is:</a:t>
            </a:r>
          </a:p>
        </p:txBody>
      </p:sp>
      <p:graphicFrame>
        <p:nvGraphicFramePr>
          <p:cNvPr id="36900" name="Group 36"/>
          <p:cNvGraphicFramePr>
            <a:graphicFrameLocks noGrp="1"/>
          </p:cNvGraphicFramePr>
          <p:nvPr>
            <p:ph idx="1"/>
          </p:nvPr>
        </p:nvGraphicFramePr>
        <p:xfrm>
          <a:off x="1981200" y="2057400"/>
          <a:ext cx="3429000" cy="365238"/>
        </p:xfrm>
        <a:graphic>
          <a:graphicData uri="http://schemas.openxmlformats.org/drawingml/2006/table">
            <a:tbl>
              <a:tblPr/>
              <a:tblGrid>
                <a:gridCol w="685800"/>
                <a:gridCol w="685800"/>
                <a:gridCol w="685800"/>
                <a:gridCol w="685800"/>
                <a:gridCol w="685800"/>
              </a:tblGrid>
              <a:tr h="365125">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a:t>
                      </a:r>
                    </a:p>
                  </a:txBody>
                  <a:tcPr marT="45459" marB="4545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a:t>
                      </a:r>
                    </a:p>
                  </a:txBody>
                  <a:tcPr marT="45459" marB="454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12</a:t>
                      </a:r>
                    </a:p>
                  </a:txBody>
                  <a:tcPr marT="45459" marB="454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L</a:t>
                      </a:r>
                    </a:p>
                  </a:txBody>
                  <a:tcPr marT="45459" marB="454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g</a:t>
                      </a:r>
                    </a:p>
                  </a:txBody>
                  <a:tcPr marT="45459" marB="4545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4354" name="Text Box 27"/>
          <p:cNvSpPr txBox="1">
            <a:spLocks noChangeArrowheads="1"/>
          </p:cNvSpPr>
          <p:nvPr/>
        </p:nvSpPr>
        <p:spPr bwMode="auto">
          <a:xfrm rot="-2743605">
            <a:off x="3430587" y="1370013"/>
            <a:ext cx="12477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600" b="1">
                <a:latin typeface="Arial" charset="0"/>
              </a:rPr>
              <a:t>max width</a:t>
            </a:r>
          </a:p>
        </p:txBody>
      </p:sp>
      <p:sp>
        <p:nvSpPr>
          <p:cNvPr id="14355" name="Text Box 29"/>
          <p:cNvSpPr txBox="1">
            <a:spLocks noChangeArrowheads="1"/>
          </p:cNvSpPr>
          <p:nvPr/>
        </p:nvSpPr>
        <p:spPr bwMode="auto">
          <a:xfrm rot="-2743605">
            <a:off x="3971925" y="1149350"/>
            <a:ext cx="1778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600" b="1">
                <a:latin typeface="Arial" charset="0"/>
              </a:rPr>
              <a:t>length modifier</a:t>
            </a:r>
          </a:p>
        </p:txBody>
      </p:sp>
      <p:sp>
        <p:nvSpPr>
          <p:cNvPr id="14356" name="Text Box 30"/>
          <p:cNvSpPr txBox="1">
            <a:spLocks noChangeArrowheads="1"/>
          </p:cNvSpPr>
          <p:nvPr/>
        </p:nvSpPr>
        <p:spPr bwMode="auto">
          <a:xfrm rot="-2743605">
            <a:off x="4745831" y="921544"/>
            <a:ext cx="1814513"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600" b="1">
                <a:latin typeface="Arial" charset="0"/>
              </a:rPr>
              <a:t>conversion specifier</a:t>
            </a:r>
          </a:p>
        </p:txBody>
      </p:sp>
      <p:sp>
        <p:nvSpPr>
          <p:cNvPr id="14357" name="Text Box 33"/>
          <p:cNvSpPr txBox="1">
            <a:spLocks noChangeArrowheads="1"/>
          </p:cNvSpPr>
          <p:nvPr/>
        </p:nvSpPr>
        <p:spPr bwMode="auto">
          <a:xfrm>
            <a:off x="457200" y="3900488"/>
            <a:ext cx="8458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371600" indent="-1371600">
              <a:tabLst>
                <a:tab pos="1371600" algn="l"/>
                <a:tab pos="2743200" algn="l"/>
              </a:tabLst>
              <a:defRPr sz="2400">
                <a:solidFill>
                  <a:schemeClr val="tx1"/>
                </a:solidFill>
                <a:latin typeface="Times New Roman" pitchFamily="18" charset="0"/>
              </a:defRPr>
            </a:lvl1pPr>
            <a:lvl2pPr marL="742950" indent="-285750">
              <a:tabLst>
                <a:tab pos="1371600" algn="l"/>
                <a:tab pos="2743200" algn="l"/>
              </a:tabLst>
              <a:defRPr sz="2400">
                <a:solidFill>
                  <a:schemeClr val="tx1"/>
                </a:solidFill>
                <a:latin typeface="Times New Roman" pitchFamily="18" charset="0"/>
              </a:defRPr>
            </a:lvl2pPr>
            <a:lvl3pPr marL="1143000" indent="-228600">
              <a:tabLst>
                <a:tab pos="1371600" algn="l"/>
                <a:tab pos="2743200" algn="l"/>
              </a:tabLst>
              <a:defRPr sz="2400">
                <a:solidFill>
                  <a:schemeClr val="tx1"/>
                </a:solidFill>
                <a:latin typeface="Times New Roman" pitchFamily="18" charset="0"/>
              </a:defRPr>
            </a:lvl3pPr>
            <a:lvl4pPr marL="1600200" indent="-228600">
              <a:tabLst>
                <a:tab pos="1371600" algn="l"/>
                <a:tab pos="2743200" algn="l"/>
              </a:tabLst>
              <a:defRPr sz="2400">
                <a:solidFill>
                  <a:schemeClr val="tx1"/>
                </a:solidFill>
                <a:latin typeface="Times New Roman" pitchFamily="18" charset="0"/>
              </a:defRPr>
            </a:lvl4pPr>
            <a:lvl5pPr marL="2057400" indent="-228600">
              <a:tabLst>
                <a:tab pos="1371600" algn="l"/>
                <a:tab pos="27432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1371600" algn="l"/>
                <a:tab pos="27432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1371600" algn="l"/>
                <a:tab pos="27432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1371600" algn="l"/>
                <a:tab pos="27432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1371600" algn="l"/>
                <a:tab pos="2743200" algn="l"/>
              </a:tabLst>
              <a:defRPr sz="2400">
                <a:solidFill>
                  <a:schemeClr val="tx1"/>
                </a:solidFill>
                <a:latin typeface="Times New Roman" pitchFamily="18" charset="0"/>
              </a:defRPr>
            </a:lvl9pPr>
          </a:lstStyle>
          <a:p>
            <a:pPr>
              <a:spcBef>
                <a:spcPct val="50000"/>
              </a:spcBef>
            </a:pPr>
            <a:r>
              <a:rPr lang="en-US" sz="1800"/>
              <a:t>max width:	optional, leading whitespace doesn't count</a:t>
            </a:r>
          </a:p>
        </p:txBody>
      </p:sp>
      <p:sp>
        <p:nvSpPr>
          <p:cNvPr id="14358" name="Text Box 38"/>
          <p:cNvSpPr txBox="1">
            <a:spLocks noChangeArrowheads="1"/>
          </p:cNvSpPr>
          <p:nvPr/>
        </p:nvSpPr>
        <p:spPr bwMode="auto">
          <a:xfrm>
            <a:off x="457200" y="3124200"/>
            <a:ext cx="845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371600" indent="-1371600">
              <a:tabLst>
                <a:tab pos="1371600" algn="l"/>
                <a:tab pos="2743200" algn="l"/>
              </a:tabLst>
              <a:defRPr sz="2400">
                <a:solidFill>
                  <a:schemeClr val="tx1"/>
                </a:solidFill>
                <a:latin typeface="Times New Roman" pitchFamily="18" charset="0"/>
              </a:defRPr>
            </a:lvl1pPr>
            <a:lvl2pPr marL="742950" indent="-285750">
              <a:tabLst>
                <a:tab pos="1371600" algn="l"/>
                <a:tab pos="2743200" algn="l"/>
              </a:tabLst>
              <a:defRPr sz="2400">
                <a:solidFill>
                  <a:schemeClr val="tx1"/>
                </a:solidFill>
                <a:latin typeface="Times New Roman" pitchFamily="18" charset="0"/>
              </a:defRPr>
            </a:lvl2pPr>
            <a:lvl3pPr marL="1143000" indent="-228600">
              <a:tabLst>
                <a:tab pos="1371600" algn="l"/>
                <a:tab pos="2743200" algn="l"/>
              </a:tabLst>
              <a:defRPr sz="2400">
                <a:solidFill>
                  <a:schemeClr val="tx1"/>
                </a:solidFill>
                <a:latin typeface="Times New Roman" pitchFamily="18" charset="0"/>
              </a:defRPr>
            </a:lvl3pPr>
            <a:lvl4pPr marL="1600200" indent="-228600">
              <a:tabLst>
                <a:tab pos="1371600" algn="l"/>
                <a:tab pos="2743200" algn="l"/>
              </a:tabLst>
              <a:defRPr sz="2400">
                <a:solidFill>
                  <a:schemeClr val="tx1"/>
                </a:solidFill>
                <a:latin typeface="Times New Roman" pitchFamily="18" charset="0"/>
              </a:defRPr>
            </a:lvl4pPr>
            <a:lvl5pPr marL="2057400" indent="-228600">
              <a:tabLst>
                <a:tab pos="1371600" algn="l"/>
                <a:tab pos="27432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1371600" algn="l"/>
                <a:tab pos="27432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1371600" algn="l"/>
                <a:tab pos="27432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1371600" algn="l"/>
                <a:tab pos="27432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1371600" algn="l"/>
                <a:tab pos="2743200" algn="l"/>
              </a:tabLst>
              <a:defRPr sz="2400">
                <a:solidFill>
                  <a:schemeClr val="tx1"/>
                </a:solidFill>
                <a:latin typeface="Times New Roman" pitchFamily="18" charset="0"/>
              </a:defRPr>
            </a:lvl9pPr>
          </a:lstStyle>
          <a:p>
            <a:pPr>
              <a:spcBef>
                <a:spcPct val="50000"/>
              </a:spcBef>
            </a:pPr>
            <a:r>
              <a:rPr lang="en-US" sz="1800">
                <a:latin typeface="Courier New" pitchFamily="49" charset="0"/>
              </a:rPr>
              <a:t>*</a:t>
            </a:r>
            <a:r>
              <a:rPr lang="en-US" sz="1800"/>
              <a:t>:	optional, read but do not assign value to an object</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r>
              <a:rPr lang="en-US" altLang="en-US" dirty="0" smtClean="0">
                <a:latin typeface="Arial" charset="0"/>
                <a:cs typeface="Arial" charset="0"/>
              </a:rPr>
              <a:t>Output with </a:t>
            </a:r>
            <a:r>
              <a:rPr lang="en-US" altLang="en-US" dirty="0" err="1" smtClean="0">
                <a:latin typeface="Courier New" pitchFamily="49" charset="0"/>
                <a:cs typeface="Arial" charset="0"/>
              </a:rPr>
              <a:t>printf</a:t>
            </a:r>
            <a:r>
              <a:rPr lang="en-US" altLang="en-US" dirty="0" smtClean="0">
                <a:latin typeface="Courier New" pitchFamily="49" charset="0"/>
                <a:cs typeface="Arial" charset="0"/>
              </a:rPr>
              <a:t>()</a:t>
            </a:r>
          </a:p>
        </p:txBody>
      </p:sp>
      <p:sp>
        <p:nvSpPr>
          <p:cNvPr id="5123" name="Text Box 3"/>
          <p:cNvSpPr txBox="1">
            <a:spLocks noChangeArrowheads="1"/>
          </p:cNvSpPr>
          <p:nvPr/>
        </p:nvSpPr>
        <p:spPr bwMode="auto">
          <a:xfrm>
            <a:off x="381000" y="685800"/>
            <a:ext cx="8458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a:t>The Standard Library provides the </a:t>
            </a:r>
            <a:r>
              <a:rPr lang="en-US" sz="1800">
                <a:latin typeface="Courier New" pitchFamily="49" charset="0"/>
              </a:rPr>
              <a:t>printf()</a:t>
            </a:r>
            <a:r>
              <a:rPr lang="en-US" sz="1800"/>
              <a:t> function which can be used to write formatted output to the standard output stream, </a:t>
            </a:r>
            <a:r>
              <a:rPr lang="en-US" sz="1800">
                <a:latin typeface="Courier New" pitchFamily="49" charset="0"/>
              </a:rPr>
              <a:t>stdout</a:t>
            </a:r>
            <a:r>
              <a:rPr lang="en-US" sz="1800"/>
              <a:t>.</a:t>
            </a:r>
          </a:p>
        </p:txBody>
      </p:sp>
      <p:sp>
        <p:nvSpPr>
          <p:cNvPr id="5124" name="Text Box 6"/>
          <p:cNvSpPr txBox="1">
            <a:spLocks noChangeArrowheads="1"/>
          </p:cNvSpPr>
          <p:nvPr/>
        </p:nvSpPr>
        <p:spPr bwMode="auto">
          <a:xfrm>
            <a:off x="1066800" y="1843088"/>
            <a:ext cx="6934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b="1" dirty="0" err="1">
                <a:solidFill>
                  <a:srgbClr val="0000CC"/>
                </a:solidFill>
                <a:latin typeface="Courier New" pitchFamily="49" charset="0"/>
              </a:rPr>
              <a:t>int</a:t>
            </a:r>
            <a:r>
              <a:rPr lang="en-US" sz="1800" dirty="0">
                <a:latin typeface="Courier New" pitchFamily="49" charset="0"/>
              </a:rPr>
              <a:t> </a:t>
            </a:r>
            <a:r>
              <a:rPr lang="en-US" sz="1800" dirty="0" err="1">
                <a:latin typeface="Courier New" pitchFamily="49" charset="0"/>
              </a:rPr>
              <a:t>printf</a:t>
            </a:r>
            <a:r>
              <a:rPr lang="en-US" sz="1800" dirty="0">
                <a:latin typeface="Courier New" pitchFamily="49" charset="0"/>
              </a:rPr>
              <a:t>(</a:t>
            </a:r>
            <a:r>
              <a:rPr lang="en-US" sz="1800" b="1" dirty="0" err="1">
                <a:solidFill>
                  <a:srgbClr val="0000CC"/>
                </a:solidFill>
                <a:latin typeface="Courier New" pitchFamily="49" charset="0"/>
              </a:rPr>
              <a:t>const</a:t>
            </a:r>
            <a:r>
              <a:rPr lang="en-US" sz="1800" dirty="0">
                <a:solidFill>
                  <a:srgbClr val="0000CC"/>
                </a:solidFill>
                <a:latin typeface="Courier New" pitchFamily="49" charset="0"/>
              </a:rPr>
              <a:t> </a:t>
            </a:r>
            <a:r>
              <a:rPr lang="en-US" sz="1800" b="1" dirty="0">
                <a:solidFill>
                  <a:srgbClr val="0000CC"/>
                </a:solidFill>
                <a:latin typeface="Courier New" pitchFamily="49" charset="0"/>
              </a:rPr>
              <a:t>char</a:t>
            </a:r>
            <a:r>
              <a:rPr lang="en-US" sz="1800" dirty="0">
                <a:latin typeface="Courier New" pitchFamily="49" charset="0"/>
              </a:rPr>
              <a:t> * </a:t>
            </a:r>
            <a:r>
              <a:rPr lang="en-US" sz="1800" b="1" dirty="0">
                <a:solidFill>
                  <a:srgbClr val="0000CC"/>
                </a:solidFill>
                <a:latin typeface="Courier New" pitchFamily="49" charset="0"/>
              </a:rPr>
              <a:t>restrict</a:t>
            </a:r>
            <a:r>
              <a:rPr lang="en-US" sz="1800" dirty="0">
                <a:latin typeface="Courier New" pitchFamily="49" charset="0"/>
              </a:rPr>
              <a:t> format, . . .);</a:t>
            </a:r>
          </a:p>
        </p:txBody>
      </p:sp>
      <p:sp>
        <p:nvSpPr>
          <p:cNvPr id="5125" name="Text Box 7"/>
          <p:cNvSpPr txBox="1">
            <a:spLocks noChangeArrowheads="1"/>
          </p:cNvSpPr>
          <p:nvPr/>
        </p:nvSpPr>
        <p:spPr bwMode="auto">
          <a:xfrm>
            <a:off x="381000" y="2863850"/>
            <a:ext cx="8458200" cy="146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a:t>The first parameter is a string literal that specifies the formatting to be used.</a:t>
            </a:r>
          </a:p>
          <a:p>
            <a:pPr>
              <a:spcBef>
                <a:spcPct val="50000"/>
              </a:spcBef>
            </a:pPr>
            <a:r>
              <a:rPr lang="en-US" sz="1800"/>
              <a:t>The remaining parameters, if any, specify the values to be written.</a:t>
            </a:r>
          </a:p>
          <a:p>
            <a:pPr>
              <a:spcBef>
                <a:spcPct val="50000"/>
              </a:spcBef>
            </a:pPr>
            <a:r>
              <a:rPr lang="en-US" sz="1800"/>
              <a:t>The return value is the number of characters that were written, or a negative value if an error was encountered.</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r>
              <a:rPr lang="en-US" altLang="en-US" dirty="0" smtClean="0">
                <a:latin typeface="Arial" charset="0"/>
                <a:cs typeface="Arial" charset="0"/>
              </a:rPr>
              <a:t>More on </a:t>
            </a:r>
            <a:r>
              <a:rPr lang="en-US" altLang="en-US" dirty="0" err="1" smtClean="0">
                <a:latin typeface="Courier New" pitchFamily="49" charset="0"/>
                <a:cs typeface="Arial" charset="0"/>
              </a:rPr>
              <a:t>scanf</a:t>
            </a:r>
            <a:r>
              <a:rPr lang="en-US" altLang="en-US" dirty="0" smtClean="0">
                <a:latin typeface="Courier New" pitchFamily="49" charset="0"/>
                <a:cs typeface="Arial" charset="0"/>
              </a:rPr>
              <a:t>()</a:t>
            </a:r>
            <a:r>
              <a:rPr lang="en-US" altLang="en-US" dirty="0" smtClean="0">
                <a:latin typeface="Arial" charset="0"/>
                <a:cs typeface="Arial" charset="0"/>
              </a:rPr>
              <a:t> Format </a:t>
            </a:r>
            <a:r>
              <a:rPr lang="en-US" altLang="en-US" dirty="0" err="1" smtClean="0">
                <a:latin typeface="Arial" charset="0"/>
                <a:cs typeface="Arial" charset="0"/>
              </a:rPr>
              <a:t>Specifiers</a:t>
            </a:r>
            <a:endParaRPr lang="en-US" altLang="en-US" dirty="0" smtClean="0">
              <a:latin typeface="Arial" charset="0"/>
              <a:cs typeface="Arial" charset="0"/>
            </a:endParaRPr>
          </a:p>
        </p:txBody>
      </p:sp>
      <p:sp>
        <p:nvSpPr>
          <p:cNvPr id="15363" name="Text Box 3"/>
          <p:cNvSpPr txBox="1">
            <a:spLocks noChangeArrowheads="1"/>
          </p:cNvSpPr>
          <p:nvPr/>
        </p:nvSpPr>
        <p:spPr bwMode="auto">
          <a:xfrm>
            <a:off x="457200" y="685800"/>
            <a:ext cx="845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457200" algn="l"/>
                <a:tab pos="2286000" algn="l"/>
              </a:tabLst>
              <a:defRPr sz="2400">
                <a:solidFill>
                  <a:schemeClr val="tx1"/>
                </a:solidFill>
                <a:latin typeface="Times New Roman" pitchFamily="18" charset="0"/>
              </a:defRPr>
            </a:lvl1pPr>
            <a:lvl2pPr marL="742950" indent="-285750">
              <a:tabLst>
                <a:tab pos="457200" algn="l"/>
                <a:tab pos="2286000" algn="l"/>
              </a:tabLst>
              <a:defRPr sz="2400">
                <a:solidFill>
                  <a:schemeClr val="tx1"/>
                </a:solidFill>
                <a:latin typeface="Times New Roman" pitchFamily="18" charset="0"/>
              </a:defRPr>
            </a:lvl2pPr>
            <a:lvl3pPr marL="1143000" indent="-228600">
              <a:tabLst>
                <a:tab pos="457200" algn="l"/>
                <a:tab pos="2286000" algn="l"/>
              </a:tabLst>
              <a:defRPr sz="2400">
                <a:solidFill>
                  <a:schemeClr val="tx1"/>
                </a:solidFill>
                <a:latin typeface="Times New Roman" pitchFamily="18" charset="0"/>
              </a:defRPr>
            </a:lvl3pPr>
            <a:lvl4pPr marL="1600200" indent="-228600">
              <a:tabLst>
                <a:tab pos="457200" algn="l"/>
                <a:tab pos="2286000" algn="l"/>
              </a:tabLst>
              <a:defRPr sz="2400">
                <a:solidFill>
                  <a:schemeClr val="tx1"/>
                </a:solidFill>
                <a:latin typeface="Times New Roman" pitchFamily="18" charset="0"/>
              </a:defRPr>
            </a:lvl4pPr>
            <a:lvl5pPr marL="2057400" indent="-228600">
              <a:tabLst>
                <a:tab pos="457200" algn="l"/>
                <a:tab pos="22860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9pPr>
          </a:lstStyle>
          <a:p>
            <a:pPr>
              <a:spcBef>
                <a:spcPct val="50000"/>
              </a:spcBef>
            </a:pPr>
            <a:r>
              <a:rPr lang="en-US" sz="1800"/>
              <a:t>The general form of a </a:t>
            </a:r>
            <a:r>
              <a:rPr lang="en-US" sz="1800">
                <a:latin typeface="Courier New" pitchFamily="49" charset="0"/>
              </a:rPr>
              <a:t>scanf()</a:t>
            </a:r>
            <a:r>
              <a:rPr lang="en-US" sz="1800"/>
              <a:t> specifier is:</a:t>
            </a:r>
          </a:p>
        </p:txBody>
      </p:sp>
      <p:graphicFrame>
        <p:nvGraphicFramePr>
          <p:cNvPr id="72708" name="Group 4"/>
          <p:cNvGraphicFramePr>
            <a:graphicFrameLocks noGrp="1"/>
          </p:cNvGraphicFramePr>
          <p:nvPr>
            <p:ph idx="1"/>
          </p:nvPr>
        </p:nvGraphicFramePr>
        <p:xfrm>
          <a:off x="1981200" y="2057400"/>
          <a:ext cx="3429000" cy="365238"/>
        </p:xfrm>
        <a:graphic>
          <a:graphicData uri="http://schemas.openxmlformats.org/drawingml/2006/table">
            <a:tbl>
              <a:tblPr/>
              <a:tblGrid>
                <a:gridCol w="685800"/>
                <a:gridCol w="685800"/>
                <a:gridCol w="685800"/>
                <a:gridCol w="685800"/>
                <a:gridCol w="685800"/>
              </a:tblGrid>
              <a:tr h="365125">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a:t>
                      </a:r>
                    </a:p>
                  </a:txBody>
                  <a:tcPr marT="45459" marB="4545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a:t>
                      </a:r>
                    </a:p>
                  </a:txBody>
                  <a:tcPr marT="45459" marB="454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12</a:t>
                      </a:r>
                    </a:p>
                  </a:txBody>
                  <a:tcPr marT="45459" marB="454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L</a:t>
                      </a:r>
                    </a:p>
                  </a:txBody>
                  <a:tcPr marT="45459" marB="454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g</a:t>
                      </a:r>
                    </a:p>
                  </a:txBody>
                  <a:tcPr marT="45459" marB="4545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5378" name="Text Box 18"/>
          <p:cNvSpPr txBox="1">
            <a:spLocks noChangeArrowheads="1"/>
          </p:cNvSpPr>
          <p:nvPr/>
        </p:nvSpPr>
        <p:spPr bwMode="auto">
          <a:xfrm rot="-2743605">
            <a:off x="3430587" y="1370013"/>
            <a:ext cx="12477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600" b="1">
                <a:latin typeface="Arial" charset="0"/>
              </a:rPr>
              <a:t>max width</a:t>
            </a:r>
          </a:p>
        </p:txBody>
      </p:sp>
      <p:sp>
        <p:nvSpPr>
          <p:cNvPr id="15379" name="Text Box 19"/>
          <p:cNvSpPr txBox="1">
            <a:spLocks noChangeArrowheads="1"/>
          </p:cNvSpPr>
          <p:nvPr/>
        </p:nvSpPr>
        <p:spPr bwMode="auto">
          <a:xfrm rot="-2743605">
            <a:off x="3971925" y="1149350"/>
            <a:ext cx="1778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600" b="1">
                <a:latin typeface="Arial" charset="0"/>
              </a:rPr>
              <a:t>length modifier</a:t>
            </a:r>
          </a:p>
        </p:txBody>
      </p:sp>
      <p:sp>
        <p:nvSpPr>
          <p:cNvPr id="15380" name="Text Box 20"/>
          <p:cNvSpPr txBox="1">
            <a:spLocks noChangeArrowheads="1"/>
          </p:cNvSpPr>
          <p:nvPr/>
        </p:nvSpPr>
        <p:spPr bwMode="auto">
          <a:xfrm rot="-2743605">
            <a:off x="4745831" y="921544"/>
            <a:ext cx="1814513"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600" b="1">
                <a:latin typeface="Arial" charset="0"/>
              </a:rPr>
              <a:t>conversion specifier</a:t>
            </a:r>
          </a:p>
        </p:txBody>
      </p:sp>
      <p:sp>
        <p:nvSpPr>
          <p:cNvPr id="15381" name="Text Box 23"/>
          <p:cNvSpPr txBox="1">
            <a:spLocks noChangeArrowheads="1"/>
          </p:cNvSpPr>
          <p:nvPr/>
        </p:nvSpPr>
        <p:spPr bwMode="auto">
          <a:xfrm>
            <a:off x="457200" y="2909888"/>
            <a:ext cx="8458200" cy="146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371600" indent="-1371600">
              <a:tabLst>
                <a:tab pos="1371600" algn="l"/>
                <a:tab pos="1943100" algn="l"/>
              </a:tabLst>
              <a:defRPr sz="2400">
                <a:solidFill>
                  <a:schemeClr val="tx1"/>
                </a:solidFill>
                <a:latin typeface="Times New Roman" pitchFamily="18" charset="0"/>
              </a:defRPr>
            </a:lvl1pPr>
            <a:lvl2pPr marL="742950" indent="-285750">
              <a:tabLst>
                <a:tab pos="1371600" algn="l"/>
                <a:tab pos="1943100" algn="l"/>
              </a:tabLst>
              <a:defRPr sz="2400">
                <a:solidFill>
                  <a:schemeClr val="tx1"/>
                </a:solidFill>
                <a:latin typeface="Times New Roman" pitchFamily="18" charset="0"/>
              </a:defRPr>
            </a:lvl2pPr>
            <a:lvl3pPr marL="1143000" indent="-228600">
              <a:tabLst>
                <a:tab pos="1371600" algn="l"/>
                <a:tab pos="1943100" algn="l"/>
              </a:tabLst>
              <a:defRPr sz="2400">
                <a:solidFill>
                  <a:schemeClr val="tx1"/>
                </a:solidFill>
                <a:latin typeface="Times New Roman" pitchFamily="18" charset="0"/>
              </a:defRPr>
            </a:lvl3pPr>
            <a:lvl4pPr marL="1600200" indent="-228600">
              <a:tabLst>
                <a:tab pos="1371600" algn="l"/>
                <a:tab pos="1943100" algn="l"/>
              </a:tabLst>
              <a:defRPr sz="2400">
                <a:solidFill>
                  <a:schemeClr val="tx1"/>
                </a:solidFill>
                <a:latin typeface="Times New Roman" pitchFamily="18" charset="0"/>
              </a:defRPr>
            </a:lvl4pPr>
            <a:lvl5pPr marL="2057400" indent="-228600">
              <a:tabLst>
                <a:tab pos="1371600" algn="l"/>
                <a:tab pos="19431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1371600" algn="l"/>
                <a:tab pos="19431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1371600" algn="l"/>
                <a:tab pos="19431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1371600" algn="l"/>
                <a:tab pos="19431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1371600" algn="l"/>
                <a:tab pos="1943100" algn="l"/>
              </a:tabLst>
              <a:defRPr sz="2400">
                <a:solidFill>
                  <a:schemeClr val="tx1"/>
                </a:solidFill>
                <a:latin typeface="Times New Roman" pitchFamily="18" charset="0"/>
              </a:defRPr>
            </a:lvl9pPr>
          </a:lstStyle>
          <a:p>
            <a:pPr>
              <a:spcBef>
                <a:spcPct val="50000"/>
              </a:spcBef>
            </a:pPr>
            <a:r>
              <a:rPr lang="en-US" sz="1800"/>
              <a:t>length</a:t>
            </a:r>
          </a:p>
          <a:p>
            <a:pPr>
              <a:spcBef>
                <a:spcPct val="50000"/>
              </a:spcBef>
            </a:pPr>
            <a:r>
              <a:rPr lang="en-US" sz="1800"/>
              <a:t>modifier:	optional, indicates object that will receive value has a type that's longer or shorter than is normal for a particular conversion specifier (see following)</a:t>
            </a:r>
          </a:p>
          <a:p>
            <a:pPr>
              <a:spcBef>
                <a:spcPct val="50000"/>
              </a:spcBef>
            </a:pPr>
            <a:r>
              <a:rPr lang="en-US" sz="1800"/>
              <a:t>	see reference for more… Table 22.11</a:t>
            </a:r>
          </a:p>
        </p:txBody>
      </p:sp>
      <p:sp>
        <p:nvSpPr>
          <p:cNvPr id="15382" name="Text Box 24"/>
          <p:cNvSpPr txBox="1">
            <a:spLocks noChangeArrowheads="1"/>
          </p:cNvSpPr>
          <p:nvPr/>
        </p:nvSpPr>
        <p:spPr bwMode="auto">
          <a:xfrm>
            <a:off x="457200" y="4648200"/>
            <a:ext cx="8458200" cy="119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371600" indent="-1371600">
              <a:tabLst>
                <a:tab pos="1371600" algn="l"/>
                <a:tab pos="3200400" algn="l"/>
              </a:tabLst>
              <a:defRPr sz="2400">
                <a:solidFill>
                  <a:schemeClr val="tx1"/>
                </a:solidFill>
                <a:latin typeface="Times New Roman" pitchFamily="18" charset="0"/>
              </a:defRPr>
            </a:lvl1pPr>
            <a:lvl2pPr marL="742950" indent="-285750">
              <a:tabLst>
                <a:tab pos="1371600" algn="l"/>
                <a:tab pos="3200400" algn="l"/>
              </a:tabLst>
              <a:defRPr sz="2400">
                <a:solidFill>
                  <a:schemeClr val="tx1"/>
                </a:solidFill>
                <a:latin typeface="Times New Roman" pitchFamily="18" charset="0"/>
              </a:defRPr>
            </a:lvl2pPr>
            <a:lvl3pPr marL="1143000" indent="-228600">
              <a:tabLst>
                <a:tab pos="1371600" algn="l"/>
                <a:tab pos="3200400" algn="l"/>
              </a:tabLst>
              <a:defRPr sz="2400">
                <a:solidFill>
                  <a:schemeClr val="tx1"/>
                </a:solidFill>
                <a:latin typeface="Times New Roman" pitchFamily="18" charset="0"/>
              </a:defRPr>
            </a:lvl3pPr>
            <a:lvl4pPr marL="1600200" indent="-228600">
              <a:tabLst>
                <a:tab pos="1371600" algn="l"/>
                <a:tab pos="3200400" algn="l"/>
              </a:tabLst>
              <a:defRPr sz="2400">
                <a:solidFill>
                  <a:schemeClr val="tx1"/>
                </a:solidFill>
                <a:latin typeface="Times New Roman" pitchFamily="18" charset="0"/>
              </a:defRPr>
            </a:lvl4pPr>
            <a:lvl5pPr marL="2057400" indent="-228600">
              <a:tabLst>
                <a:tab pos="1371600" algn="l"/>
                <a:tab pos="32004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1371600" algn="l"/>
                <a:tab pos="32004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1371600" algn="l"/>
                <a:tab pos="32004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1371600" algn="l"/>
                <a:tab pos="32004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1371600" algn="l"/>
                <a:tab pos="3200400" algn="l"/>
              </a:tabLst>
              <a:defRPr sz="2400">
                <a:solidFill>
                  <a:schemeClr val="tx1"/>
                </a:solidFill>
                <a:latin typeface="Times New Roman" pitchFamily="18" charset="0"/>
              </a:defRPr>
            </a:lvl9pPr>
          </a:lstStyle>
          <a:p>
            <a:pPr>
              <a:spcBef>
                <a:spcPct val="50000"/>
              </a:spcBef>
            </a:pPr>
            <a:r>
              <a:rPr lang="en-US" sz="1800"/>
              <a:t>conversion</a:t>
            </a:r>
          </a:p>
          <a:p>
            <a:pPr>
              <a:spcBef>
                <a:spcPct val="50000"/>
              </a:spcBef>
            </a:pPr>
            <a:r>
              <a:rPr lang="en-US" sz="1800"/>
              <a:t>specifier:	mandatory</a:t>
            </a:r>
          </a:p>
          <a:p>
            <a:pPr>
              <a:spcBef>
                <a:spcPct val="50000"/>
              </a:spcBef>
            </a:pPr>
            <a:r>
              <a:rPr lang="en-US" sz="1800"/>
              <a:t>	see reference for more… Table 22.12</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r>
              <a:rPr lang="en-US" altLang="en-US" dirty="0" smtClean="0">
                <a:latin typeface="Arial" charset="0"/>
                <a:cs typeface="Arial" charset="0"/>
              </a:rPr>
              <a:t>Opening Files</a:t>
            </a:r>
            <a:endParaRPr lang="en-US" altLang="en-US" dirty="0" smtClean="0">
              <a:latin typeface="Courier New" pitchFamily="49" charset="0"/>
              <a:cs typeface="Arial" charset="0"/>
            </a:endParaRPr>
          </a:p>
        </p:txBody>
      </p:sp>
      <p:sp>
        <p:nvSpPr>
          <p:cNvPr id="16387" name="Rectangle 5"/>
          <p:cNvSpPr>
            <a:spLocks noChangeArrowheads="1"/>
          </p:cNvSpPr>
          <p:nvPr/>
        </p:nvSpPr>
        <p:spPr bwMode="auto">
          <a:xfrm>
            <a:off x="457200" y="692150"/>
            <a:ext cx="8382000" cy="429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795" tIns="26625" rIns="18795" bIns="26625">
            <a:spAutoFit/>
          </a:bodyPr>
          <a:lstStyle/>
          <a:p>
            <a:pPr>
              <a:spcBef>
                <a:spcPct val="20000"/>
              </a:spcBef>
              <a:buClr>
                <a:schemeClr val="bg2"/>
              </a:buClr>
              <a:buSzPct val="75000"/>
              <a:buFont typeface="Monotype Sorts" pitchFamily="2" charset="2"/>
              <a:buNone/>
              <a:tabLst>
                <a:tab pos="457200" algn="l"/>
                <a:tab pos="1778000" algn="l"/>
              </a:tabLst>
            </a:pPr>
            <a:r>
              <a:rPr lang="en-US" altLang="en-US" sz="1800" dirty="0"/>
              <a:t>File I/O is almost identical to I/O with </a:t>
            </a:r>
            <a:r>
              <a:rPr lang="en-US" altLang="en-US" sz="1800" dirty="0" err="1">
                <a:latin typeface="Courier New" pitchFamily="49" charset="0"/>
              </a:rPr>
              <a:t>stdin</a:t>
            </a:r>
            <a:r>
              <a:rPr lang="en-US" altLang="en-US" sz="1800" dirty="0"/>
              <a:t> and </a:t>
            </a:r>
            <a:r>
              <a:rPr lang="en-US" altLang="en-US" sz="1800" dirty="0" err="1">
                <a:latin typeface="Courier New" pitchFamily="49" charset="0"/>
              </a:rPr>
              <a:t>stdout</a:t>
            </a:r>
            <a:r>
              <a:rPr lang="en-US" altLang="en-US" sz="1800" dirty="0"/>
              <a:t>.</a:t>
            </a:r>
          </a:p>
          <a:p>
            <a:pPr>
              <a:spcBef>
                <a:spcPct val="20000"/>
              </a:spcBef>
              <a:buClr>
                <a:schemeClr val="bg2"/>
              </a:buClr>
              <a:buSzPct val="75000"/>
              <a:buFont typeface="Monotype Sorts" pitchFamily="2" charset="2"/>
              <a:buNone/>
              <a:tabLst>
                <a:tab pos="457200" algn="l"/>
                <a:tab pos="1778000" algn="l"/>
              </a:tabLst>
            </a:pPr>
            <a:endParaRPr lang="en-US" altLang="en-US" sz="1800" dirty="0"/>
          </a:p>
          <a:p>
            <a:pPr>
              <a:spcBef>
                <a:spcPct val="20000"/>
              </a:spcBef>
              <a:buClr>
                <a:schemeClr val="bg2"/>
              </a:buClr>
              <a:buSzPct val="75000"/>
              <a:buFont typeface="Monotype Sorts" pitchFamily="2" charset="2"/>
              <a:buNone/>
              <a:tabLst>
                <a:tab pos="457200" algn="l"/>
                <a:tab pos="1778000" algn="l"/>
              </a:tabLst>
            </a:pPr>
            <a:r>
              <a:rPr lang="en-US" altLang="en-US" sz="1800" dirty="0"/>
              <a:t>You must make a call in order to associate a </a:t>
            </a:r>
            <a:r>
              <a:rPr lang="en-US" altLang="en-US" sz="1800" dirty="0">
                <a:latin typeface="Courier New" pitchFamily="49" charset="0"/>
              </a:rPr>
              <a:t>FILE</a:t>
            </a:r>
            <a:r>
              <a:rPr lang="en-US" altLang="en-US" sz="1800" dirty="0"/>
              <a:t> pointer with a particular file:</a:t>
            </a:r>
          </a:p>
          <a:p>
            <a:pPr>
              <a:spcBef>
                <a:spcPct val="20000"/>
              </a:spcBef>
              <a:buClr>
                <a:schemeClr val="bg2"/>
              </a:buClr>
              <a:buSzPct val="75000"/>
              <a:buFont typeface="Monotype Sorts" pitchFamily="2" charset="2"/>
              <a:buNone/>
              <a:tabLst>
                <a:tab pos="457200" algn="l"/>
                <a:tab pos="1778000" algn="l"/>
              </a:tabLst>
            </a:pPr>
            <a:endParaRPr lang="en-US" altLang="en-US" sz="1800" dirty="0"/>
          </a:p>
          <a:p>
            <a:pPr>
              <a:spcBef>
                <a:spcPct val="20000"/>
              </a:spcBef>
              <a:buClr>
                <a:schemeClr val="bg2"/>
              </a:buClr>
              <a:buSzPct val="75000"/>
              <a:buFont typeface="Monotype Sorts" pitchFamily="2" charset="2"/>
              <a:buNone/>
              <a:tabLst>
                <a:tab pos="457200" algn="l"/>
                <a:tab pos="1778000" algn="l"/>
              </a:tabLst>
            </a:pPr>
            <a:r>
              <a:rPr lang="en-US" altLang="en-US" sz="1800" dirty="0">
                <a:latin typeface="Courier New" pitchFamily="49" charset="0"/>
              </a:rPr>
              <a:t>	FILE *</a:t>
            </a:r>
            <a:r>
              <a:rPr lang="en-US" altLang="en-US" sz="1800" dirty="0" err="1">
                <a:latin typeface="Courier New" pitchFamily="49" charset="0"/>
              </a:rPr>
              <a:t>fopen</a:t>
            </a:r>
            <a:r>
              <a:rPr lang="en-US" altLang="en-US" sz="1800" dirty="0">
                <a:latin typeface="Courier New" pitchFamily="49" charset="0"/>
              </a:rPr>
              <a:t>(</a:t>
            </a:r>
            <a:r>
              <a:rPr lang="en-US" altLang="en-US" sz="1800" b="1" dirty="0" err="1">
                <a:solidFill>
                  <a:srgbClr val="0000CC"/>
                </a:solidFill>
                <a:latin typeface="Courier New" pitchFamily="49" charset="0"/>
              </a:rPr>
              <a:t>const</a:t>
            </a:r>
            <a:r>
              <a:rPr lang="en-US" altLang="en-US" sz="1800" dirty="0">
                <a:solidFill>
                  <a:srgbClr val="0000CC"/>
                </a:solidFill>
                <a:latin typeface="Courier New" pitchFamily="49" charset="0"/>
              </a:rPr>
              <a:t> </a:t>
            </a:r>
            <a:r>
              <a:rPr lang="en-US" altLang="en-US" sz="1800" b="1" dirty="0">
                <a:solidFill>
                  <a:srgbClr val="0000CC"/>
                </a:solidFill>
                <a:latin typeface="Courier New" pitchFamily="49" charset="0"/>
              </a:rPr>
              <a:t>char</a:t>
            </a:r>
            <a:r>
              <a:rPr lang="en-US" altLang="en-US" sz="1800" dirty="0">
                <a:latin typeface="Courier New" pitchFamily="49" charset="0"/>
              </a:rPr>
              <a:t>* </a:t>
            </a:r>
            <a:r>
              <a:rPr lang="en-US" altLang="en-US" sz="1800" b="1" dirty="0">
                <a:solidFill>
                  <a:srgbClr val="0000CC"/>
                </a:solidFill>
                <a:latin typeface="Courier New" pitchFamily="49" charset="0"/>
              </a:rPr>
              <a:t>restrict</a:t>
            </a:r>
            <a:r>
              <a:rPr lang="en-US" altLang="en-US" sz="1800" dirty="0">
                <a:latin typeface="Courier New" pitchFamily="49" charset="0"/>
              </a:rPr>
              <a:t> filename,</a:t>
            </a:r>
          </a:p>
          <a:p>
            <a:pPr>
              <a:spcBef>
                <a:spcPct val="20000"/>
              </a:spcBef>
              <a:buClr>
                <a:schemeClr val="bg2"/>
              </a:buClr>
              <a:buSzPct val="75000"/>
              <a:buFont typeface="Monotype Sorts" pitchFamily="2" charset="2"/>
              <a:buNone/>
              <a:tabLst>
                <a:tab pos="457200" algn="l"/>
                <a:tab pos="1778000" algn="l"/>
              </a:tabLst>
            </a:pPr>
            <a:r>
              <a:rPr lang="en-US" altLang="en-US" sz="1800" dirty="0">
                <a:latin typeface="Courier New" pitchFamily="49" charset="0"/>
              </a:rPr>
              <a:t>	            </a:t>
            </a:r>
            <a:r>
              <a:rPr lang="en-US" altLang="en-US" sz="1800" b="1" dirty="0" err="1">
                <a:solidFill>
                  <a:srgbClr val="0000CC"/>
                </a:solidFill>
                <a:latin typeface="Courier New" pitchFamily="49" charset="0"/>
              </a:rPr>
              <a:t>const</a:t>
            </a:r>
            <a:r>
              <a:rPr lang="en-US" altLang="en-US" sz="1800" dirty="0">
                <a:solidFill>
                  <a:srgbClr val="0000CC"/>
                </a:solidFill>
                <a:latin typeface="Courier New" pitchFamily="49" charset="0"/>
              </a:rPr>
              <a:t> </a:t>
            </a:r>
            <a:r>
              <a:rPr lang="en-US" altLang="en-US" sz="1800" b="1" dirty="0">
                <a:solidFill>
                  <a:srgbClr val="0000CC"/>
                </a:solidFill>
                <a:latin typeface="Courier New" pitchFamily="49" charset="0"/>
              </a:rPr>
              <a:t>char</a:t>
            </a:r>
            <a:r>
              <a:rPr lang="en-US" altLang="en-US" sz="1800" dirty="0">
                <a:latin typeface="Courier New" pitchFamily="49" charset="0"/>
              </a:rPr>
              <a:t>* </a:t>
            </a:r>
            <a:r>
              <a:rPr lang="en-US" altLang="en-US" sz="1800" b="1" dirty="0">
                <a:solidFill>
                  <a:srgbClr val="0000CC"/>
                </a:solidFill>
                <a:latin typeface="Courier New" pitchFamily="49" charset="0"/>
              </a:rPr>
              <a:t>restrict</a:t>
            </a:r>
            <a:r>
              <a:rPr lang="en-US" altLang="en-US" sz="1800" dirty="0">
                <a:latin typeface="Courier New" pitchFamily="49" charset="0"/>
              </a:rPr>
              <a:t> mode);</a:t>
            </a:r>
          </a:p>
          <a:p>
            <a:pPr>
              <a:spcBef>
                <a:spcPct val="20000"/>
              </a:spcBef>
              <a:buClr>
                <a:schemeClr val="bg2"/>
              </a:buClr>
              <a:buSzPct val="75000"/>
              <a:buFont typeface="Monotype Sorts" pitchFamily="2" charset="2"/>
              <a:buNone/>
              <a:tabLst>
                <a:tab pos="457200" algn="l"/>
                <a:tab pos="1778000" algn="l"/>
              </a:tabLst>
            </a:pPr>
            <a:endParaRPr lang="en-US" altLang="en-US" sz="1800" dirty="0">
              <a:latin typeface="Courier New" pitchFamily="49" charset="0"/>
            </a:endParaRPr>
          </a:p>
          <a:p>
            <a:pPr>
              <a:spcBef>
                <a:spcPct val="20000"/>
              </a:spcBef>
              <a:buClr>
                <a:schemeClr val="bg2"/>
              </a:buClr>
              <a:buSzPct val="75000"/>
              <a:buFont typeface="Monotype Sorts" pitchFamily="2" charset="2"/>
              <a:buNone/>
              <a:tabLst>
                <a:tab pos="457200" algn="l"/>
                <a:tab pos="1778000" algn="l"/>
              </a:tabLst>
            </a:pPr>
            <a:r>
              <a:rPr lang="en-US" altLang="en-US" sz="1800" dirty="0">
                <a:latin typeface="Courier New" pitchFamily="49" charset="0"/>
              </a:rPr>
              <a:t>filename	</a:t>
            </a:r>
            <a:r>
              <a:rPr lang="en-US" altLang="en-US" sz="1800" dirty="0"/>
              <a:t>path/name of file to be opened</a:t>
            </a:r>
            <a:endParaRPr lang="en-US" altLang="en-US" sz="1800" dirty="0">
              <a:latin typeface="Courier New" pitchFamily="49" charset="0"/>
            </a:endParaRPr>
          </a:p>
          <a:p>
            <a:pPr>
              <a:spcBef>
                <a:spcPct val="20000"/>
              </a:spcBef>
              <a:buClr>
                <a:schemeClr val="bg2"/>
              </a:buClr>
              <a:buSzPct val="75000"/>
              <a:buFont typeface="Monotype Sorts" pitchFamily="2" charset="2"/>
              <a:buNone/>
              <a:tabLst>
                <a:tab pos="457200" algn="l"/>
                <a:tab pos="1778000" algn="l"/>
              </a:tabLst>
            </a:pPr>
            <a:r>
              <a:rPr lang="en-US" altLang="en-US" sz="1800" dirty="0">
                <a:latin typeface="Courier New" pitchFamily="49" charset="0"/>
              </a:rPr>
              <a:t>mode	"r"   "w"   "a"</a:t>
            </a:r>
          </a:p>
          <a:p>
            <a:pPr>
              <a:spcBef>
                <a:spcPct val="20000"/>
              </a:spcBef>
              <a:buClr>
                <a:schemeClr val="bg2"/>
              </a:buClr>
              <a:buSzPct val="75000"/>
              <a:buFont typeface="Monotype Sorts" pitchFamily="2" charset="2"/>
              <a:buNone/>
              <a:tabLst>
                <a:tab pos="457200" algn="l"/>
                <a:tab pos="1778000" algn="l"/>
              </a:tabLst>
            </a:pPr>
            <a:r>
              <a:rPr lang="en-US" altLang="en-US" sz="1800" dirty="0">
                <a:latin typeface="Courier New" pitchFamily="49" charset="0"/>
              </a:rPr>
              <a:t>		"</a:t>
            </a:r>
            <a:r>
              <a:rPr lang="en-US" altLang="en-US" sz="1800" dirty="0" err="1">
                <a:latin typeface="Courier New" pitchFamily="49" charset="0"/>
              </a:rPr>
              <a:t>rb</a:t>
            </a:r>
            <a:r>
              <a:rPr lang="en-US" altLang="en-US" sz="1800" dirty="0">
                <a:latin typeface="Courier New" pitchFamily="49" charset="0"/>
              </a:rPr>
              <a:t>"  "</a:t>
            </a:r>
            <a:r>
              <a:rPr lang="en-US" altLang="en-US" sz="1800" dirty="0" err="1">
                <a:latin typeface="Courier New" pitchFamily="49" charset="0"/>
              </a:rPr>
              <a:t>wb</a:t>
            </a:r>
            <a:r>
              <a:rPr lang="en-US" altLang="en-US" sz="1800" dirty="0">
                <a:latin typeface="Courier New" pitchFamily="49" charset="0"/>
              </a:rPr>
              <a:t>"  "ab"</a:t>
            </a:r>
          </a:p>
          <a:p>
            <a:pPr>
              <a:spcBef>
                <a:spcPct val="20000"/>
              </a:spcBef>
              <a:buClr>
                <a:schemeClr val="bg2"/>
              </a:buClr>
              <a:buSzPct val="75000"/>
              <a:buFont typeface="Monotype Sorts" pitchFamily="2" charset="2"/>
              <a:buNone/>
              <a:tabLst>
                <a:tab pos="457200" algn="l"/>
                <a:tab pos="1778000" algn="l"/>
              </a:tabLst>
            </a:pPr>
            <a:r>
              <a:rPr lang="en-US" altLang="en-US" sz="1800" dirty="0">
                <a:latin typeface="Courier New" pitchFamily="49" charset="0"/>
              </a:rPr>
              <a:t>		"r+"  "w+"  "a+"   </a:t>
            </a:r>
            <a:r>
              <a:rPr lang="en-US" altLang="en-US" sz="1800" dirty="0"/>
              <a:t>see reference for more</a:t>
            </a:r>
          </a:p>
          <a:p>
            <a:pPr>
              <a:spcBef>
                <a:spcPct val="20000"/>
              </a:spcBef>
              <a:buClr>
                <a:schemeClr val="bg2"/>
              </a:buClr>
              <a:buSzPct val="75000"/>
              <a:buFont typeface="Monotype Sorts" pitchFamily="2" charset="2"/>
              <a:buNone/>
              <a:tabLst>
                <a:tab pos="457200" algn="l"/>
                <a:tab pos="1778000" algn="l"/>
              </a:tabLst>
            </a:pPr>
            <a:endParaRPr lang="en-US" altLang="en-US" sz="1800" dirty="0"/>
          </a:p>
          <a:p>
            <a:pPr>
              <a:spcBef>
                <a:spcPct val="20000"/>
              </a:spcBef>
              <a:buClr>
                <a:schemeClr val="bg2"/>
              </a:buClr>
              <a:buSzPct val="75000"/>
              <a:buFont typeface="Monotype Sorts" pitchFamily="2" charset="2"/>
              <a:buNone/>
              <a:tabLst>
                <a:tab pos="457200" algn="l"/>
                <a:tab pos="1778000" algn="l"/>
              </a:tabLst>
            </a:pPr>
            <a:r>
              <a:rPr lang="en-US" altLang="en-US" sz="1800" dirty="0"/>
              <a:t>Return value is valid </a:t>
            </a:r>
            <a:r>
              <a:rPr lang="en-US" altLang="en-US" sz="1800" dirty="0">
                <a:latin typeface="Courier New" pitchFamily="49" charset="0"/>
              </a:rPr>
              <a:t>FILE</a:t>
            </a:r>
            <a:r>
              <a:rPr lang="en-US" altLang="en-US" sz="1800" dirty="0"/>
              <a:t> pointer if successful and </a:t>
            </a:r>
            <a:r>
              <a:rPr lang="en-US" altLang="en-US" sz="1800" dirty="0">
                <a:latin typeface="Courier New" pitchFamily="49" charset="0"/>
              </a:rPr>
              <a:t>NULL</a:t>
            </a:r>
            <a:r>
              <a:rPr lang="en-US" altLang="en-US" sz="1800" dirty="0"/>
              <a:t> otherwise.</a:t>
            </a:r>
            <a:endParaRPr lang="en-US" altLang="en-US" sz="1800" dirty="0">
              <a:latin typeface="Courier New" pitchFamily="49" charset="0"/>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r>
              <a:rPr lang="en-US" altLang="en-US" dirty="0" smtClean="0">
                <a:latin typeface="Arial" charset="0"/>
                <a:cs typeface="Arial" charset="0"/>
              </a:rPr>
              <a:t>File I/O</a:t>
            </a:r>
            <a:endParaRPr lang="en-US" altLang="en-US" dirty="0" smtClean="0">
              <a:latin typeface="Courier New" pitchFamily="49" charset="0"/>
              <a:cs typeface="Arial" charset="0"/>
            </a:endParaRPr>
          </a:p>
        </p:txBody>
      </p:sp>
      <p:sp>
        <p:nvSpPr>
          <p:cNvPr id="17411" name="Rectangle 3"/>
          <p:cNvSpPr>
            <a:spLocks noChangeArrowheads="1"/>
          </p:cNvSpPr>
          <p:nvPr/>
        </p:nvSpPr>
        <p:spPr bwMode="auto">
          <a:xfrm>
            <a:off x="457200" y="692150"/>
            <a:ext cx="8382000" cy="3040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795" tIns="26625" rIns="18795" bIns="26625">
            <a:spAutoFit/>
          </a:bodyPr>
          <a:lstStyle/>
          <a:p>
            <a:pPr>
              <a:spcBef>
                <a:spcPct val="20000"/>
              </a:spcBef>
              <a:buClr>
                <a:schemeClr val="bg2"/>
              </a:buClr>
              <a:buSzPct val="75000"/>
              <a:buFont typeface="Monotype Sorts" pitchFamily="2" charset="2"/>
              <a:buNone/>
              <a:tabLst>
                <a:tab pos="457200" algn="l"/>
                <a:tab pos="1778000" algn="l"/>
              </a:tabLst>
            </a:pPr>
            <a:r>
              <a:rPr lang="en-US" altLang="en-US" sz="1800" dirty="0"/>
              <a:t>File I/O is accomplished using variations of </a:t>
            </a:r>
            <a:r>
              <a:rPr lang="en-US" altLang="en-US" sz="1800" dirty="0" err="1">
                <a:latin typeface="Courier New" pitchFamily="49" charset="0"/>
              </a:rPr>
              <a:t>printf</a:t>
            </a:r>
            <a:r>
              <a:rPr lang="en-US" altLang="en-US" sz="1800" dirty="0">
                <a:latin typeface="Courier New" pitchFamily="49" charset="0"/>
              </a:rPr>
              <a:t>()</a:t>
            </a:r>
            <a:r>
              <a:rPr lang="en-US" altLang="en-US" sz="1800" dirty="0"/>
              <a:t> and </a:t>
            </a:r>
            <a:r>
              <a:rPr lang="en-US" altLang="en-US" sz="1800" dirty="0" err="1">
                <a:latin typeface="Courier New" pitchFamily="49" charset="0"/>
              </a:rPr>
              <a:t>scanf</a:t>
            </a:r>
            <a:r>
              <a:rPr lang="en-US" altLang="en-US" sz="1800" dirty="0">
                <a:latin typeface="Courier New" pitchFamily="49" charset="0"/>
              </a:rPr>
              <a:t>()</a:t>
            </a:r>
            <a:r>
              <a:rPr lang="en-US" altLang="en-US" sz="1800" dirty="0"/>
              <a:t>:</a:t>
            </a:r>
          </a:p>
          <a:p>
            <a:pPr>
              <a:spcBef>
                <a:spcPct val="20000"/>
              </a:spcBef>
              <a:buClr>
                <a:schemeClr val="bg2"/>
              </a:buClr>
              <a:buSzPct val="75000"/>
              <a:buFont typeface="Monotype Sorts" pitchFamily="2" charset="2"/>
              <a:buNone/>
              <a:tabLst>
                <a:tab pos="457200" algn="l"/>
                <a:tab pos="1778000" algn="l"/>
              </a:tabLst>
            </a:pPr>
            <a:endParaRPr lang="en-US" altLang="en-US" sz="1800" dirty="0"/>
          </a:p>
          <a:p>
            <a:pPr>
              <a:spcBef>
                <a:spcPct val="20000"/>
              </a:spcBef>
              <a:buClr>
                <a:schemeClr val="bg2"/>
              </a:buClr>
              <a:buSzPct val="75000"/>
              <a:buFont typeface="Monotype Sorts" pitchFamily="2" charset="2"/>
              <a:buNone/>
              <a:tabLst>
                <a:tab pos="457200" algn="l"/>
                <a:tab pos="1778000" algn="l"/>
              </a:tabLst>
            </a:pPr>
            <a:r>
              <a:rPr lang="en-US" altLang="en-US" sz="1800" dirty="0">
                <a:latin typeface="Courier New" pitchFamily="49" charset="0"/>
              </a:rPr>
              <a:t>	</a:t>
            </a:r>
            <a:r>
              <a:rPr lang="en-US" sz="2000" b="1" dirty="0" err="1">
                <a:solidFill>
                  <a:srgbClr val="0000CC"/>
                </a:solidFill>
                <a:latin typeface="Courier New" pitchFamily="49" charset="0"/>
              </a:rPr>
              <a:t>int</a:t>
            </a:r>
            <a:r>
              <a:rPr lang="en-US" sz="2000" dirty="0">
                <a:latin typeface="Courier New" pitchFamily="49" charset="0"/>
              </a:rPr>
              <a:t> </a:t>
            </a:r>
            <a:r>
              <a:rPr lang="en-US" sz="2000" dirty="0" err="1">
                <a:latin typeface="Courier New" pitchFamily="49" charset="0"/>
              </a:rPr>
              <a:t>fprintf</a:t>
            </a:r>
            <a:r>
              <a:rPr lang="en-US" sz="2000" dirty="0">
                <a:latin typeface="Courier New" pitchFamily="49" charset="0"/>
              </a:rPr>
              <a:t>(FILE * </a:t>
            </a:r>
            <a:r>
              <a:rPr lang="en-US" sz="2000" b="1" dirty="0">
                <a:solidFill>
                  <a:srgbClr val="0000CC"/>
                </a:solidFill>
                <a:latin typeface="Courier New" pitchFamily="49" charset="0"/>
              </a:rPr>
              <a:t>restrict</a:t>
            </a:r>
            <a:r>
              <a:rPr lang="en-US" sz="2000" dirty="0">
                <a:latin typeface="Courier New" pitchFamily="49" charset="0"/>
              </a:rPr>
              <a:t> stream,</a:t>
            </a:r>
          </a:p>
          <a:p>
            <a:pPr>
              <a:spcBef>
                <a:spcPct val="20000"/>
              </a:spcBef>
              <a:buClr>
                <a:schemeClr val="bg2"/>
              </a:buClr>
              <a:buSzPct val="75000"/>
              <a:buFont typeface="Monotype Sorts" pitchFamily="2" charset="2"/>
              <a:buNone/>
              <a:tabLst>
                <a:tab pos="457200" algn="l"/>
                <a:tab pos="1778000" algn="l"/>
              </a:tabLst>
            </a:pPr>
            <a:r>
              <a:rPr lang="en-US" sz="2000" dirty="0">
                <a:latin typeface="Courier New" pitchFamily="49" charset="0"/>
              </a:rPr>
              <a:t>                </a:t>
            </a:r>
            <a:r>
              <a:rPr lang="en-US" sz="2000" b="1" dirty="0" err="1">
                <a:solidFill>
                  <a:srgbClr val="0000CC"/>
                </a:solidFill>
                <a:latin typeface="Courier New" pitchFamily="49" charset="0"/>
              </a:rPr>
              <a:t>const</a:t>
            </a:r>
            <a:r>
              <a:rPr lang="en-US" sz="2000" dirty="0">
                <a:solidFill>
                  <a:srgbClr val="0000CC"/>
                </a:solidFill>
                <a:latin typeface="Courier New" pitchFamily="49" charset="0"/>
              </a:rPr>
              <a:t> </a:t>
            </a:r>
            <a:r>
              <a:rPr lang="en-US" sz="2000" b="1" dirty="0">
                <a:solidFill>
                  <a:srgbClr val="0000CC"/>
                </a:solidFill>
                <a:latin typeface="Courier New" pitchFamily="49" charset="0"/>
              </a:rPr>
              <a:t>char</a:t>
            </a:r>
            <a:r>
              <a:rPr lang="en-US" sz="2000" dirty="0">
                <a:latin typeface="Courier New" pitchFamily="49" charset="0"/>
              </a:rPr>
              <a:t> * </a:t>
            </a:r>
            <a:r>
              <a:rPr lang="en-US" sz="2000" b="1" dirty="0">
                <a:solidFill>
                  <a:srgbClr val="0000CC"/>
                </a:solidFill>
                <a:latin typeface="Courier New" pitchFamily="49" charset="0"/>
              </a:rPr>
              <a:t>restrict</a:t>
            </a:r>
            <a:r>
              <a:rPr lang="en-US" sz="2000" dirty="0">
                <a:latin typeface="Courier New" pitchFamily="49" charset="0"/>
              </a:rPr>
              <a:t> format, . . .);</a:t>
            </a:r>
          </a:p>
          <a:p>
            <a:pPr>
              <a:spcBef>
                <a:spcPct val="20000"/>
              </a:spcBef>
              <a:buClr>
                <a:schemeClr val="bg2"/>
              </a:buClr>
              <a:buSzPct val="75000"/>
              <a:buFont typeface="Monotype Sorts" pitchFamily="2" charset="2"/>
              <a:buNone/>
              <a:tabLst>
                <a:tab pos="457200" algn="l"/>
                <a:tab pos="1778000" algn="l"/>
              </a:tabLst>
            </a:pPr>
            <a:endParaRPr lang="en-US" altLang="en-US" sz="1800" dirty="0"/>
          </a:p>
          <a:p>
            <a:pPr>
              <a:spcBef>
                <a:spcPct val="20000"/>
              </a:spcBef>
              <a:buClr>
                <a:schemeClr val="bg2"/>
              </a:buClr>
              <a:buSzPct val="75000"/>
              <a:buFont typeface="Monotype Sorts" pitchFamily="2" charset="2"/>
              <a:buNone/>
              <a:tabLst>
                <a:tab pos="457200" algn="l"/>
                <a:tab pos="1778000" algn="l"/>
              </a:tabLst>
            </a:pPr>
            <a:r>
              <a:rPr lang="en-US" altLang="en-US" sz="1800" dirty="0"/>
              <a:t>	</a:t>
            </a:r>
            <a:r>
              <a:rPr lang="en-US" altLang="en-US" sz="1800" b="1" dirty="0" err="1">
                <a:solidFill>
                  <a:srgbClr val="0000CC"/>
                </a:solidFill>
                <a:latin typeface="Courier New" pitchFamily="49" charset="0"/>
              </a:rPr>
              <a:t>int</a:t>
            </a:r>
            <a:r>
              <a:rPr lang="en-US" altLang="en-US" sz="1800" dirty="0">
                <a:latin typeface="Courier New" pitchFamily="49" charset="0"/>
              </a:rPr>
              <a:t> </a:t>
            </a:r>
            <a:r>
              <a:rPr lang="en-US" altLang="en-US" sz="1800" dirty="0" err="1">
                <a:latin typeface="Courier New" pitchFamily="49" charset="0"/>
              </a:rPr>
              <a:t>fscanf</a:t>
            </a:r>
            <a:r>
              <a:rPr lang="en-US" altLang="en-US" sz="1800" dirty="0">
                <a:latin typeface="Courier New" pitchFamily="49" charset="0"/>
              </a:rPr>
              <a:t>(FILE * </a:t>
            </a:r>
            <a:r>
              <a:rPr lang="en-US" altLang="en-US" sz="1800" b="1" dirty="0">
                <a:solidFill>
                  <a:srgbClr val="0000CC"/>
                </a:solidFill>
                <a:latin typeface="Courier New" pitchFamily="49" charset="0"/>
              </a:rPr>
              <a:t>restrict</a:t>
            </a:r>
            <a:r>
              <a:rPr lang="en-US" altLang="en-US" sz="1800" dirty="0">
                <a:latin typeface="Courier New" pitchFamily="49" charset="0"/>
              </a:rPr>
              <a:t> stream,</a:t>
            </a:r>
          </a:p>
          <a:p>
            <a:pPr>
              <a:spcBef>
                <a:spcPct val="20000"/>
              </a:spcBef>
              <a:buClr>
                <a:schemeClr val="bg2"/>
              </a:buClr>
              <a:buSzPct val="75000"/>
              <a:buFont typeface="Monotype Sorts" pitchFamily="2" charset="2"/>
              <a:buNone/>
              <a:tabLst>
                <a:tab pos="457200" algn="l"/>
                <a:tab pos="1778000" algn="l"/>
              </a:tabLst>
            </a:pPr>
            <a:r>
              <a:rPr lang="en-US" altLang="en-US" sz="1800" dirty="0">
                <a:latin typeface="Courier New" pitchFamily="49" charset="0"/>
              </a:rPr>
              <a:t>              </a:t>
            </a:r>
            <a:r>
              <a:rPr lang="en-US" altLang="en-US" sz="1800" b="1" dirty="0" err="1">
                <a:solidFill>
                  <a:srgbClr val="0000CC"/>
                </a:solidFill>
                <a:latin typeface="Courier New" pitchFamily="49" charset="0"/>
              </a:rPr>
              <a:t>const</a:t>
            </a:r>
            <a:r>
              <a:rPr lang="en-US" altLang="en-US" sz="1800" dirty="0">
                <a:solidFill>
                  <a:srgbClr val="0000CC"/>
                </a:solidFill>
                <a:latin typeface="Courier New" pitchFamily="49" charset="0"/>
              </a:rPr>
              <a:t> </a:t>
            </a:r>
            <a:r>
              <a:rPr lang="en-US" altLang="en-US" sz="1800" b="1" dirty="0">
                <a:solidFill>
                  <a:srgbClr val="0000CC"/>
                </a:solidFill>
                <a:latin typeface="Courier New" pitchFamily="49" charset="0"/>
              </a:rPr>
              <a:t>char</a:t>
            </a:r>
            <a:r>
              <a:rPr lang="en-US" altLang="en-US" sz="1800" dirty="0">
                <a:latin typeface="Courier New" pitchFamily="49" charset="0"/>
              </a:rPr>
              <a:t> *  </a:t>
            </a:r>
            <a:r>
              <a:rPr lang="en-US" altLang="en-US" sz="1800" b="1" dirty="0">
                <a:solidFill>
                  <a:srgbClr val="0000CC"/>
                </a:solidFill>
                <a:latin typeface="Courier New" pitchFamily="49" charset="0"/>
              </a:rPr>
              <a:t>restrict</a:t>
            </a:r>
            <a:r>
              <a:rPr lang="en-US" altLang="en-US" sz="1800" dirty="0">
                <a:latin typeface="Courier New" pitchFamily="49" charset="0"/>
              </a:rPr>
              <a:t> format, . . .);</a:t>
            </a:r>
          </a:p>
          <a:p>
            <a:pPr>
              <a:spcBef>
                <a:spcPct val="20000"/>
              </a:spcBef>
              <a:buClr>
                <a:schemeClr val="bg2"/>
              </a:buClr>
              <a:buSzPct val="75000"/>
              <a:buFont typeface="Monotype Sorts" pitchFamily="2" charset="2"/>
              <a:buNone/>
              <a:tabLst>
                <a:tab pos="457200" algn="l"/>
                <a:tab pos="1778000" algn="l"/>
              </a:tabLst>
            </a:pPr>
            <a:endParaRPr lang="en-US" altLang="en-US" sz="1800" dirty="0">
              <a:latin typeface="Courier New" pitchFamily="49" charset="0"/>
            </a:endParaRPr>
          </a:p>
          <a:p>
            <a:pPr>
              <a:spcBef>
                <a:spcPct val="20000"/>
              </a:spcBef>
              <a:buClr>
                <a:schemeClr val="bg2"/>
              </a:buClr>
              <a:buSzPct val="75000"/>
              <a:buFont typeface="Monotype Sorts" pitchFamily="2" charset="2"/>
              <a:buNone/>
              <a:tabLst>
                <a:tab pos="457200" algn="l"/>
                <a:tab pos="1778000" algn="l"/>
              </a:tabLst>
            </a:pPr>
            <a:r>
              <a:rPr lang="en-US" altLang="en-US" sz="1800" dirty="0"/>
              <a:t>These are used in the same way as their counterparts, aside from taking a </a:t>
            </a:r>
            <a:r>
              <a:rPr lang="en-US" altLang="en-US" sz="1800" dirty="0">
                <a:latin typeface="Courier New" pitchFamily="49" charset="0"/>
              </a:rPr>
              <a:t>FILE*</a:t>
            </a:r>
            <a:r>
              <a:rPr lang="en-US" altLang="en-US" sz="1800" dirty="0"/>
              <a:t>.</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r>
              <a:rPr lang="en-US" altLang="en-US" dirty="0" smtClean="0">
                <a:latin typeface="Arial" charset="0"/>
                <a:cs typeface="Arial" charset="0"/>
              </a:rPr>
              <a:t>Closing Files</a:t>
            </a:r>
          </a:p>
        </p:txBody>
      </p:sp>
      <p:sp>
        <p:nvSpPr>
          <p:cNvPr id="18435" name="Text Box 3"/>
          <p:cNvSpPr txBox="1">
            <a:spLocks noChangeArrowheads="1"/>
          </p:cNvSpPr>
          <p:nvPr/>
        </p:nvSpPr>
        <p:spPr bwMode="auto">
          <a:xfrm>
            <a:off x="457200" y="685800"/>
            <a:ext cx="8458200" cy="2843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457200" algn="l"/>
                <a:tab pos="2286000" algn="l"/>
              </a:tabLst>
              <a:defRPr sz="2400">
                <a:solidFill>
                  <a:schemeClr val="tx1"/>
                </a:solidFill>
                <a:latin typeface="Times New Roman" pitchFamily="18" charset="0"/>
              </a:defRPr>
            </a:lvl1pPr>
            <a:lvl2pPr marL="742950" indent="-285750">
              <a:tabLst>
                <a:tab pos="457200" algn="l"/>
                <a:tab pos="2286000" algn="l"/>
              </a:tabLst>
              <a:defRPr sz="2400">
                <a:solidFill>
                  <a:schemeClr val="tx1"/>
                </a:solidFill>
                <a:latin typeface="Times New Roman" pitchFamily="18" charset="0"/>
              </a:defRPr>
            </a:lvl2pPr>
            <a:lvl3pPr marL="1143000" indent="-228600">
              <a:tabLst>
                <a:tab pos="457200" algn="l"/>
                <a:tab pos="2286000" algn="l"/>
              </a:tabLst>
              <a:defRPr sz="2400">
                <a:solidFill>
                  <a:schemeClr val="tx1"/>
                </a:solidFill>
                <a:latin typeface="Times New Roman" pitchFamily="18" charset="0"/>
              </a:defRPr>
            </a:lvl3pPr>
            <a:lvl4pPr marL="1600200" indent="-228600">
              <a:tabLst>
                <a:tab pos="457200" algn="l"/>
                <a:tab pos="2286000" algn="l"/>
              </a:tabLst>
              <a:defRPr sz="2400">
                <a:solidFill>
                  <a:schemeClr val="tx1"/>
                </a:solidFill>
                <a:latin typeface="Times New Roman" pitchFamily="18" charset="0"/>
              </a:defRPr>
            </a:lvl4pPr>
            <a:lvl5pPr marL="2057400" indent="-228600">
              <a:tabLst>
                <a:tab pos="457200" algn="l"/>
                <a:tab pos="22860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9pPr>
          </a:lstStyle>
          <a:p>
            <a:pPr>
              <a:spcBef>
                <a:spcPct val="50000"/>
              </a:spcBef>
            </a:pPr>
            <a:r>
              <a:rPr lang="en-US" sz="1800" dirty="0"/>
              <a:t>When done with a file, you should close the file:</a:t>
            </a:r>
          </a:p>
          <a:p>
            <a:pPr>
              <a:spcBef>
                <a:spcPct val="50000"/>
              </a:spcBef>
            </a:pPr>
            <a:endParaRPr lang="en-US" sz="1800" dirty="0"/>
          </a:p>
          <a:p>
            <a:pPr>
              <a:spcBef>
                <a:spcPct val="50000"/>
              </a:spcBef>
            </a:pPr>
            <a:r>
              <a:rPr lang="en-US" sz="1800" dirty="0"/>
              <a:t>	</a:t>
            </a:r>
            <a:r>
              <a:rPr lang="en-US" sz="1800" b="1" dirty="0" err="1">
                <a:solidFill>
                  <a:srgbClr val="0000CC"/>
                </a:solidFill>
                <a:latin typeface="Courier New" pitchFamily="49" charset="0"/>
              </a:rPr>
              <a:t>int</a:t>
            </a:r>
            <a:r>
              <a:rPr lang="en-US" sz="1800" dirty="0">
                <a:latin typeface="Courier New" pitchFamily="49" charset="0"/>
              </a:rPr>
              <a:t> </a:t>
            </a:r>
            <a:r>
              <a:rPr lang="en-US" sz="1800" dirty="0" err="1">
                <a:latin typeface="Courier New" pitchFamily="49" charset="0"/>
              </a:rPr>
              <a:t>fclose</a:t>
            </a:r>
            <a:r>
              <a:rPr lang="en-US" sz="1800" dirty="0">
                <a:latin typeface="Courier New" pitchFamily="49" charset="0"/>
              </a:rPr>
              <a:t>(FILE *stream);</a:t>
            </a:r>
          </a:p>
          <a:p>
            <a:pPr>
              <a:spcBef>
                <a:spcPct val="50000"/>
              </a:spcBef>
            </a:pPr>
            <a:endParaRPr lang="en-US" sz="1800" dirty="0">
              <a:latin typeface="Courier New" pitchFamily="49" charset="0"/>
            </a:endParaRPr>
          </a:p>
          <a:p>
            <a:pPr>
              <a:spcBef>
                <a:spcPct val="50000"/>
              </a:spcBef>
            </a:pPr>
            <a:r>
              <a:rPr lang="en-US" sz="1800" dirty="0"/>
              <a:t>Any unwritten buffered data will be delivered to the host environment.</a:t>
            </a:r>
          </a:p>
          <a:p>
            <a:pPr>
              <a:spcBef>
                <a:spcPct val="50000"/>
              </a:spcBef>
            </a:pPr>
            <a:r>
              <a:rPr lang="en-US" sz="1800" dirty="0"/>
              <a:t>Any unread buffered data will be discarded.</a:t>
            </a:r>
          </a:p>
          <a:p>
            <a:pPr>
              <a:spcBef>
                <a:spcPct val="50000"/>
              </a:spcBef>
            </a:pPr>
            <a:r>
              <a:rPr lang="en-US" sz="1800" dirty="0"/>
              <a:t>Returns </a:t>
            </a:r>
            <a:r>
              <a:rPr lang="en-US" sz="1800" dirty="0">
                <a:latin typeface="Courier New" pitchFamily="49" charset="0"/>
              </a:rPr>
              <a:t>0</a:t>
            </a:r>
            <a:r>
              <a:rPr lang="en-US" sz="1800" dirty="0"/>
              <a:t> on success and </a:t>
            </a:r>
            <a:r>
              <a:rPr lang="en-US" sz="1800" dirty="0">
                <a:latin typeface="Courier New" pitchFamily="49" charset="0"/>
              </a:rPr>
              <a:t>EOF</a:t>
            </a:r>
            <a:r>
              <a:rPr lang="en-US" sz="1800" dirty="0"/>
              <a:t> otherwise.</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idx="4294967295"/>
          </p:nvPr>
        </p:nvSpPr>
        <p:spPr/>
        <p:txBody>
          <a:bodyPr/>
          <a:lstStyle/>
          <a:p>
            <a:r>
              <a:rPr lang="en-US" dirty="0" smtClean="0">
                <a:latin typeface="Arial" charset="0"/>
                <a:cs typeface="Arial" charset="0"/>
              </a:rPr>
              <a:t>Example:  Caesar Cipher</a:t>
            </a:r>
          </a:p>
        </p:txBody>
      </p:sp>
      <p:sp>
        <p:nvSpPr>
          <p:cNvPr id="19459" name="Text Box 3"/>
          <p:cNvSpPr txBox="1">
            <a:spLocks noChangeArrowheads="1"/>
          </p:cNvSpPr>
          <p:nvPr/>
        </p:nvSpPr>
        <p:spPr bwMode="auto">
          <a:xfrm>
            <a:off x="457200" y="685800"/>
            <a:ext cx="8458200" cy="300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457200" algn="l"/>
                <a:tab pos="2286000" algn="l"/>
              </a:tabLst>
              <a:defRPr sz="2400">
                <a:solidFill>
                  <a:schemeClr val="tx1"/>
                </a:solidFill>
                <a:latin typeface="Times New Roman" pitchFamily="18" charset="0"/>
              </a:defRPr>
            </a:lvl1pPr>
            <a:lvl2pPr marL="742950" indent="-285750">
              <a:tabLst>
                <a:tab pos="457200" algn="l"/>
                <a:tab pos="2286000" algn="l"/>
              </a:tabLst>
              <a:defRPr sz="2400">
                <a:solidFill>
                  <a:schemeClr val="tx1"/>
                </a:solidFill>
                <a:latin typeface="Times New Roman" pitchFamily="18" charset="0"/>
              </a:defRPr>
            </a:lvl2pPr>
            <a:lvl3pPr marL="1143000" indent="-228600">
              <a:tabLst>
                <a:tab pos="457200" algn="l"/>
                <a:tab pos="2286000" algn="l"/>
              </a:tabLst>
              <a:defRPr sz="2400">
                <a:solidFill>
                  <a:schemeClr val="tx1"/>
                </a:solidFill>
                <a:latin typeface="Times New Roman" pitchFamily="18" charset="0"/>
              </a:defRPr>
            </a:lvl3pPr>
            <a:lvl4pPr marL="1600200" indent="-228600">
              <a:tabLst>
                <a:tab pos="457200" algn="l"/>
                <a:tab pos="2286000" algn="l"/>
              </a:tabLst>
              <a:defRPr sz="2400">
                <a:solidFill>
                  <a:schemeClr val="tx1"/>
                </a:solidFill>
                <a:latin typeface="Times New Roman" pitchFamily="18" charset="0"/>
              </a:defRPr>
            </a:lvl4pPr>
            <a:lvl5pPr marL="2057400" indent="-228600">
              <a:tabLst>
                <a:tab pos="457200" algn="l"/>
                <a:tab pos="22860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9pPr>
          </a:lstStyle>
          <a:p>
            <a:pPr>
              <a:spcBef>
                <a:spcPct val="50000"/>
              </a:spcBef>
            </a:pPr>
            <a:r>
              <a:rPr lang="en-US" sz="1800"/>
              <a:t>The Caesar Cipher is an ancient example of a scheme for encrypting text.</a:t>
            </a:r>
          </a:p>
          <a:p>
            <a:pPr>
              <a:spcBef>
                <a:spcPct val="50000"/>
              </a:spcBef>
            </a:pPr>
            <a:r>
              <a:rPr lang="en-US" sz="1800"/>
              <a:t>The basic idea is quite simple:  create the </a:t>
            </a:r>
            <a:r>
              <a:rPr lang="en-US" sz="1800" i="1"/>
              <a:t>ciphertext</a:t>
            </a:r>
            <a:r>
              <a:rPr lang="en-US" sz="1800"/>
              <a:t> by replacing each letter in the unencrypted text (</a:t>
            </a:r>
            <a:r>
              <a:rPr lang="en-US" sz="1800" i="1"/>
              <a:t>plaintext</a:t>
            </a:r>
            <a:r>
              <a:rPr lang="en-US" sz="1800"/>
              <a:t>) with a letter that is a fixed position from it in the alphabet, wrapping around the ends of the alphabet as necessary.</a:t>
            </a:r>
          </a:p>
          <a:p>
            <a:pPr>
              <a:spcBef>
                <a:spcPct val="50000"/>
              </a:spcBef>
            </a:pPr>
            <a:endParaRPr lang="en-US" sz="1800"/>
          </a:p>
          <a:p>
            <a:pPr>
              <a:spcBef>
                <a:spcPct val="50000"/>
              </a:spcBef>
            </a:pPr>
            <a:r>
              <a:rPr lang="en-US" sz="1800"/>
              <a:t>For example, using a shift of 3 positions, we'd use the following substitution table:</a:t>
            </a:r>
          </a:p>
          <a:p>
            <a:pPr algn="ctr">
              <a:spcBef>
                <a:spcPct val="50000"/>
              </a:spcBef>
            </a:pPr>
            <a:r>
              <a:rPr lang="en-US" sz="1800">
                <a:latin typeface="Courier New" pitchFamily="49" charset="0"/>
                <a:cs typeface="Courier New" pitchFamily="49" charset="0"/>
              </a:rPr>
              <a:t>a b c d e f g h i j k l m n o p q r s t u v w x y z</a:t>
            </a:r>
          </a:p>
          <a:p>
            <a:pPr algn="ctr">
              <a:spcBef>
                <a:spcPct val="50000"/>
              </a:spcBef>
            </a:pPr>
            <a:r>
              <a:rPr lang="en-US" sz="1800">
                <a:latin typeface="Courier New" pitchFamily="49" charset="0"/>
                <a:cs typeface="Courier New" pitchFamily="49" charset="0"/>
              </a:rPr>
              <a:t>d e f g h i j k l m n o p q r s t u v w x y z a b c</a:t>
            </a:r>
          </a:p>
        </p:txBody>
      </p:sp>
      <p:sp>
        <p:nvSpPr>
          <p:cNvPr id="4" name="Text Box 3"/>
          <p:cNvSpPr txBox="1">
            <a:spLocks noChangeArrowheads="1"/>
          </p:cNvSpPr>
          <p:nvPr/>
        </p:nvSpPr>
        <p:spPr bwMode="auto">
          <a:xfrm>
            <a:off x="457200" y="3810000"/>
            <a:ext cx="8458200"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457200" algn="l"/>
                <a:tab pos="2286000" algn="l"/>
              </a:tabLst>
              <a:defRPr sz="2400">
                <a:solidFill>
                  <a:schemeClr val="tx1"/>
                </a:solidFill>
                <a:latin typeface="Times New Roman" pitchFamily="18" charset="0"/>
              </a:defRPr>
            </a:lvl1pPr>
            <a:lvl2pPr marL="742950" indent="-285750">
              <a:tabLst>
                <a:tab pos="457200" algn="l"/>
                <a:tab pos="2286000" algn="l"/>
              </a:tabLst>
              <a:defRPr sz="2400">
                <a:solidFill>
                  <a:schemeClr val="tx1"/>
                </a:solidFill>
                <a:latin typeface="Times New Roman" pitchFamily="18" charset="0"/>
              </a:defRPr>
            </a:lvl2pPr>
            <a:lvl3pPr marL="1143000" indent="-228600">
              <a:tabLst>
                <a:tab pos="457200" algn="l"/>
                <a:tab pos="2286000" algn="l"/>
              </a:tabLst>
              <a:defRPr sz="2400">
                <a:solidFill>
                  <a:schemeClr val="tx1"/>
                </a:solidFill>
                <a:latin typeface="Times New Roman" pitchFamily="18" charset="0"/>
              </a:defRPr>
            </a:lvl3pPr>
            <a:lvl4pPr marL="1600200" indent="-228600">
              <a:tabLst>
                <a:tab pos="457200" algn="l"/>
                <a:tab pos="2286000" algn="l"/>
              </a:tabLst>
              <a:defRPr sz="2400">
                <a:solidFill>
                  <a:schemeClr val="tx1"/>
                </a:solidFill>
                <a:latin typeface="Times New Roman" pitchFamily="18" charset="0"/>
              </a:defRPr>
            </a:lvl4pPr>
            <a:lvl5pPr marL="2057400" indent="-228600">
              <a:tabLst>
                <a:tab pos="457200" algn="l"/>
                <a:tab pos="22860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9pPr>
          </a:lstStyle>
          <a:p>
            <a:pPr>
              <a:spcBef>
                <a:spcPct val="50000"/>
              </a:spcBef>
              <a:defRPr/>
            </a:pPr>
            <a:r>
              <a:rPr lang="en-US" sz="1800" dirty="0" smtClean="0"/>
              <a:t>So,</a:t>
            </a:r>
          </a:p>
          <a:p>
            <a:pPr algn="ctr">
              <a:spcBef>
                <a:spcPct val="50000"/>
              </a:spcBef>
              <a:defRPr/>
            </a:pPr>
            <a:r>
              <a:rPr lang="en-US" sz="1800" dirty="0" smtClean="0">
                <a:latin typeface="Courier New" pitchFamily="49" charset="0"/>
                <a:cs typeface="Courier New" pitchFamily="49" charset="0"/>
              </a:rPr>
              <a:t>computer organization</a:t>
            </a:r>
          </a:p>
          <a:p>
            <a:pPr>
              <a:spcBef>
                <a:spcPct val="50000"/>
              </a:spcBef>
              <a:defRPr/>
            </a:pPr>
            <a:r>
              <a:rPr lang="en-US" sz="1800" dirty="0" smtClean="0">
                <a:latin typeface="+mn-lt"/>
                <a:cs typeface="Courier New" pitchFamily="49" charset="0"/>
              </a:rPr>
              <a:t>would be encrypted as</a:t>
            </a:r>
          </a:p>
          <a:p>
            <a:pPr algn="ctr">
              <a:spcBef>
                <a:spcPct val="50000"/>
              </a:spcBef>
              <a:defRPr/>
            </a:pPr>
            <a:r>
              <a:rPr lang="en-US" sz="1800" dirty="0" err="1" smtClean="0">
                <a:latin typeface="Courier New" pitchFamily="49" charset="0"/>
                <a:cs typeface="Courier New" pitchFamily="49" charset="0"/>
              </a:rPr>
              <a:t>frpsxwhu</a:t>
            </a:r>
            <a:r>
              <a:rPr lang="en-US" sz="1800" dirty="0" smtClean="0">
                <a:latin typeface="Courier New" pitchFamily="49" charset="0"/>
                <a:cs typeface="Courier New" pitchFamily="49" charset="0"/>
              </a:rPr>
              <a:t> </a:t>
            </a:r>
            <a:r>
              <a:rPr lang="en-US" sz="1800" dirty="0" err="1" smtClean="0">
                <a:latin typeface="Courier New" pitchFamily="49" charset="0"/>
                <a:cs typeface="Courier New" pitchFamily="49" charset="0"/>
              </a:rPr>
              <a:t>rujdqlcdwlrq</a:t>
            </a:r>
            <a:endParaRPr lang="en-US" sz="1800" dirty="0" smtClean="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p:txBody>
          <a:bodyPr/>
          <a:lstStyle/>
          <a:p>
            <a:r>
              <a:rPr lang="en-US" dirty="0" smtClean="0">
                <a:latin typeface="Arial" charset="0"/>
                <a:cs typeface="Arial" charset="0"/>
              </a:rPr>
              <a:t>Example:  Analysis of Problem</a:t>
            </a:r>
          </a:p>
        </p:txBody>
      </p:sp>
      <p:sp>
        <p:nvSpPr>
          <p:cNvPr id="3" name="Text Box 3"/>
          <p:cNvSpPr txBox="1">
            <a:spLocks noChangeArrowheads="1"/>
          </p:cNvSpPr>
          <p:nvPr/>
        </p:nvSpPr>
        <p:spPr bwMode="auto">
          <a:xfrm>
            <a:off x="381000" y="685800"/>
            <a:ext cx="8610600"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457200" algn="l"/>
                <a:tab pos="2286000" algn="l"/>
              </a:tabLst>
              <a:defRPr sz="2400">
                <a:solidFill>
                  <a:schemeClr val="tx1"/>
                </a:solidFill>
                <a:latin typeface="Times New Roman" pitchFamily="18" charset="0"/>
              </a:defRPr>
            </a:lvl1pPr>
            <a:lvl2pPr marL="742950" indent="-285750">
              <a:tabLst>
                <a:tab pos="457200" algn="l"/>
                <a:tab pos="2286000" algn="l"/>
              </a:tabLst>
              <a:defRPr sz="2400">
                <a:solidFill>
                  <a:schemeClr val="tx1"/>
                </a:solidFill>
                <a:latin typeface="Times New Roman" pitchFamily="18" charset="0"/>
              </a:defRPr>
            </a:lvl2pPr>
            <a:lvl3pPr marL="1143000" indent="-228600">
              <a:tabLst>
                <a:tab pos="457200" algn="l"/>
                <a:tab pos="2286000" algn="l"/>
              </a:tabLst>
              <a:defRPr sz="2400">
                <a:solidFill>
                  <a:schemeClr val="tx1"/>
                </a:solidFill>
                <a:latin typeface="Times New Roman" pitchFamily="18" charset="0"/>
              </a:defRPr>
            </a:lvl3pPr>
            <a:lvl4pPr marL="1600200" indent="-228600">
              <a:tabLst>
                <a:tab pos="457200" algn="l"/>
                <a:tab pos="2286000" algn="l"/>
              </a:tabLst>
              <a:defRPr sz="2400">
                <a:solidFill>
                  <a:schemeClr val="tx1"/>
                </a:solidFill>
                <a:latin typeface="Times New Roman" pitchFamily="18" charset="0"/>
              </a:defRPr>
            </a:lvl4pPr>
            <a:lvl5pPr marL="2057400" indent="-228600">
              <a:tabLst>
                <a:tab pos="457200" algn="l"/>
                <a:tab pos="22860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9pPr>
          </a:lstStyle>
          <a:p>
            <a:pPr>
              <a:spcBef>
                <a:spcPct val="50000"/>
              </a:spcBef>
              <a:defRPr/>
            </a:pPr>
            <a:r>
              <a:rPr lang="en-US" sz="1800" dirty="0" smtClean="0"/>
              <a:t>Let's consider implementing a C program that will apply the Caesar Cipher to a given text sample.</a:t>
            </a:r>
            <a:endParaRPr lang="en-US" sz="1800" dirty="0" smtClean="0">
              <a:latin typeface="+mn-lt"/>
              <a:cs typeface="Courier New" pitchFamily="49" charset="0"/>
            </a:endParaRPr>
          </a:p>
        </p:txBody>
      </p:sp>
      <p:sp>
        <p:nvSpPr>
          <p:cNvPr id="4" name="Text Box 3"/>
          <p:cNvSpPr txBox="1">
            <a:spLocks noChangeArrowheads="1"/>
          </p:cNvSpPr>
          <p:nvPr/>
        </p:nvSpPr>
        <p:spPr bwMode="auto">
          <a:xfrm>
            <a:off x="381000" y="1524000"/>
            <a:ext cx="8610600"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457200" algn="l"/>
                <a:tab pos="2286000" algn="l"/>
              </a:tabLst>
              <a:defRPr sz="2400">
                <a:solidFill>
                  <a:schemeClr val="tx1"/>
                </a:solidFill>
                <a:latin typeface="Times New Roman" pitchFamily="18" charset="0"/>
              </a:defRPr>
            </a:lvl1pPr>
            <a:lvl2pPr marL="742950" indent="-285750">
              <a:tabLst>
                <a:tab pos="457200" algn="l"/>
                <a:tab pos="2286000" algn="l"/>
              </a:tabLst>
              <a:defRPr sz="2400">
                <a:solidFill>
                  <a:schemeClr val="tx1"/>
                </a:solidFill>
                <a:latin typeface="Times New Roman" pitchFamily="18" charset="0"/>
              </a:defRPr>
            </a:lvl2pPr>
            <a:lvl3pPr marL="1143000" indent="-228600">
              <a:tabLst>
                <a:tab pos="457200" algn="l"/>
                <a:tab pos="2286000" algn="l"/>
              </a:tabLst>
              <a:defRPr sz="2400">
                <a:solidFill>
                  <a:schemeClr val="tx1"/>
                </a:solidFill>
                <a:latin typeface="Times New Roman" pitchFamily="18" charset="0"/>
              </a:defRPr>
            </a:lvl3pPr>
            <a:lvl4pPr marL="1600200" indent="-228600">
              <a:tabLst>
                <a:tab pos="457200" algn="l"/>
                <a:tab pos="2286000" algn="l"/>
              </a:tabLst>
              <a:defRPr sz="2400">
                <a:solidFill>
                  <a:schemeClr val="tx1"/>
                </a:solidFill>
                <a:latin typeface="Times New Roman" pitchFamily="18" charset="0"/>
              </a:defRPr>
            </a:lvl4pPr>
            <a:lvl5pPr marL="2057400" indent="-228600">
              <a:tabLst>
                <a:tab pos="457200" algn="l"/>
                <a:tab pos="22860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9pPr>
          </a:lstStyle>
          <a:p>
            <a:pPr>
              <a:spcBef>
                <a:spcPct val="50000"/>
              </a:spcBef>
              <a:defRPr/>
            </a:pPr>
            <a:r>
              <a:rPr lang="en-US" sz="1800" dirty="0" smtClean="0">
                <a:latin typeface="+mn-lt"/>
                <a:cs typeface="Courier New" pitchFamily="49" charset="0"/>
              </a:rPr>
              <a:t>Let's assume the user will want to specify the shift amount and the text to be encrypted.</a:t>
            </a:r>
          </a:p>
        </p:txBody>
      </p:sp>
      <p:sp>
        <p:nvSpPr>
          <p:cNvPr id="5" name="Text Box 3"/>
          <p:cNvSpPr txBox="1">
            <a:spLocks noChangeArrowheads="1"/>
          </p:cNvSpPr>
          <p:nvPr/>
        </p:nvSpPr>
        <p:spPr bwMode="auto">
          <a:xfrm>
            <a:off x="381000" y="2070100"/>
            <a:ext cx="8610600"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457200" algn="l"/>
                <a:tab pos="2286000" algn="l"/>
              </a:tabLst>
              <a:defRPr sz="2400">
                <a:solidFill>
                  <a:schemeClr val="tx1"/>
                </a:solidFill>
                <a:latin typeface="Times New Roman" pitchFamily="18" charset="0"/>
              </a:defRPr>
            </a:lvl1pPr>
            <a:lvl2pPr marL="742950" indent="-285750">
              <a:tabLst>
                <a:tab pos="457200" algn="l"/>
                <a:tab pos="2286000" algn="l"/>
              </a:tabLst>
              <a:defRPr sz="2400">
                <a:solidFill>
                  <a:schemeClr val="tx1"/>
                </a:solidFill>
                <a:latin typeface="Times New Roman" pitchFamily="18" charset="0"/>
              </a:defRPr>
            </a:lvl2pPr>
            <a:lvl3pPr marL="1143000" indent="-228600">
              <a:tabLst>
                <a:tab pos="457200" algn="l"/>
                <a:tab pos="2286000" algn="l"/>
              </a:tabLst>
              <a:defRPr sz="2400">
                <a:solidFill>
                  <a:schemeClr val="tx1"/>
                </a:solidFill>
                <a:latin typeface="Times New Roman" pitchFamily="18" charset="0"/>
              </a:defRPr>
            </a:lvl3pPr>
            <a:lvl4pPr marL="1600200" indent="-228600">
              <a:tabLst>
                <a:tab pos="457200" algn="l"/>
                <a:tab pos="2286000" algn="l"/>
              </a:tabLst>
              <a:defRPr sz="2400">
                <a:solidFill>
                  <a:schemeClr val="tx1"/>
                </a:solidFill>
                <a:latin typeface="Times New Roman" pitchFamily="18" charset="0"/>
              </a:defRPr>
            </a:lvl4pPr>
            <a:lvl5pPr marL="2057400" indent="-228600">
              <a:tabLst>
                <a:tab pos="457200" algn="l"/>
                <a:tab pos="22860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9pPr>
          </a:lstStyle>
          <a:p>
            <a:pPr>
              <a:spcBef>
                <a:spcPct val="50000"/>
              </a:spcBef>
              <a:defRPr/>
            </a:pPr>
            <a:r>
              <a:rPr lang="en-US" sz="1800" dirty="0" smtClean="0">
                <a:latin typeface="+mn-lt"/>
                <a:cs typeface="Courier New" pitchFamily="49" charset="0"/>
              </a:rPr>
              <a:t>Let's also assume the user will want the case of the original text to be preserved, but that only letters should be changed (in accord with what we know about the original approach).</a:t>
            </a:r>
          </a:p>
        </p:txBody>
      </p:sp>
      <p:sp>
        <p:nvSpPr>
          <p:cNvPr id="6" name="Text Box 3"/>
          <p:cNvSpPr txBox="1">
            <a:spLocks noChangeArrowheads="1"/>
          </p:cNvSpPr>
          <p:nvPr/>
        </p:nvSpPr>
        <p:spPr bwMode="auto">
          <a:xfrm>
            <a:off x="381000" y="2971800"/>
            <a:ext cx="8610600"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457200" algn="l"/>
                <a:tab pos="2286000" algn="l"/>
              </a:tabLst>
              <a:defRPr sz="2400">
                <a:solidFill>
                  <a:schemeClr val="tx1"/>
                </a:solidFill>
                <a:latin typeface="Times New Roman" pitchFamily="18" charset="0"/>
              </a:defRPr>
            </a:lvl1pPr>
            <a:lvl2pPr marL="742950" indent="-285750">
              <a:tabLst>
                <a:tab pos="457200" algn="l"/>
                <a:tab pos="2286000" algn="l"/>
              </a:tabLst>
              <a:defRPr sz="2400">
                <a:solidFill>
                  <a:schemeClr val="tx1"/>
                </a:solidFill>
                <a:latin typeface="Times New Roman" pitchFamily="18" charset="0"/>
              </a:defRPr>
            </a:lvl2pPr>
            <a:lvl3pPr marL="1143000" indent="-228600">
              <a:tabLst>
                <a:tab pos="457200" algn="l"/>
                <a:tab pos="2286000" algn="l"/>
              </a:tabLst>
              <a:defRPr sz="2400">
                <a:solidFill>
                  <a:schemeClr val="tx1"/>
                </a:solidFill>
                <a:latin typeface="Times New Roman" pitchFamily="18" charset="0"/>
              </a:defRPr>
            </a:lvl3pPr>
            <a:lvl4pPr marL="1600200" indent="-228600">
              <a:tabLst>
                <a:tab pos="457200" algn="l"/>
                <a:tab pos="2286000" algn="l"/>
              </a:tabLst>
              <a:defRPr sz="2400">
                <a:solidFill>
                  <a:schemeClr val="tx1"/>
                </a:solidFill>
                <a:latin typeface="Times New Roman" pitchFamily="18" charset="0"/>
              </a:defRPr>
            </a:lvl4pPr>
            <a:lvl5pPr marL="2057400" indent="-228600">
              <a:tabLst>
                <a:tab pos="457200" algn="l"/>
                <a:tab pos="22860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9pPr>
          </a:lstStyle>
          <a:p>
            <a:pPr>
              <a:spcBef>
                <a:spcPct val="50000"/>
              </a:spcBef>
              <a:defRPr/>
            </a:pPr>
            <a:r>
              <a:rPr lang="en-US" sz="1800" dirty="0" smtClean="0">
                <a:latin typeface="+mn-lt"/>
                <a:cs typeface="Courier New" pitchFamily="49" charset="0"/>
              </a:rPr>
              <a:t>Let's mandate the interface:  </a:t>
            </a:r>
            <a:r>
              <a:rPr lang="en-US" sz="1800" dirty="0" err="1" smtClean="0">
                <a:latin typeface="Courier New" pitchFamily="49" charset="0"/>
                <a:cs typeface="Courier New" pitchFamily="49" charset="0"/>
              </a:rPr>
              <a:t>caesar</a:t>
            </a:r>
            <a:r>
              <a:rPr lang="en-US" sz="1800" dirty="0" smtClean="0">
                <a:latin typeface="Courier New" pitchFamily="49" charset="0"/>
                <a:cs typeface="Courier New" pitchFamily="49" charset="0"/>
              </a:rPr>
              <a:t> &lt;shift amount&gt; &lt;plaintext file&gt;</a:t>
            </a:r>
            <a:endParaRPr lang="en-US" sz="1800" dirty="0" smtClean="0">
              <a:latin typeface="+mn-lt"/>
              <a:cs typeface="Courier New" pitchFamily="49"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idx="4294967295"/>
          </p:nvPr>
        </p:nvSpPr>
        <p:spPr/>
        <p:txBody>
          <a:bodyPr/>
          <a:lstStyle/>
          <a:p>
            <a:r>
              <a:rPr lang="en-US" dirty="0" smtClean="0">
                <a:latin typeface="Arial" charset="0"/>
                <a:cs typeface="Arial" charset="0"/>
              </a:rPr>
              <a:t>Example:  Procedural Decomposition</a:t>
            </a:r>
          </a:p>
        </p:txBody>
      </p:sp>
      <p:sp>
        <p:nvSpPr>
          <p:cNvPr id="3" name="Text Box 3"/>
          <p:cNvSpPr txBox="1">
            <a:spLocks noChangeArrowheads="1"/>
          </p:cNvSpPr>
          <p:nvPr/>
        </p:nvSpPr>
        <p:spPr bwMode="auto">
          <a:xfrm>
            <a:off x="381000" y="685800"/>
            <a:ext cx="8610600"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457200" algn="l"/>
                <a:tab pos="2286000" algn="l"/>
              </a:tabLst>
              <a:defRPr sz="2400">
                <a:solidFill>
                  <a:schemeClr val="tx1"/>
                </a:solidFill>
                <a:latin typeface="Times New Roman" pitchFamily="18" charset="0"/>
              </a:defRPr>
            </a:lvl1pPr>
            <a:lvl2pPr marL="742950" indent="-285750">
              <a:tabLst>
                <a:tab pos="457200" algn="l"/>
                <a:tab pos="2286000" algn="l"/>
              </a:tabLst>
              <a:defRPr sz="2400">
                <a:solidFill>
                  <a:schemeClr val="tx1"/>
                </a:solidFill>
                <a:latin typeface="Times New Roman" pitchFamily="18" charset="0"/>
              </a:defRPr>
            </a:lvl2pPr>
            <a:lvl3pPr marL="1143000" indent="-228600">
              <a:tabLst>
                <a:tab pos="457200" algn="l"/>
                <a:tab pos="2286000" algn="l"/>
              </a:tabLst>
              <a:defRPr sz="2400">
                <a:solidFill>
                  <a:schemeClr val="tx1"/>
                </a:solidFill>
                <a:latin typeface="Times New Roman" pitchFamily="18" charset="0"/>
              </a:defRPr>
            </a:lvl3pPr>
            <a:lvl4pPr marL="1600200" indent="-228600">
              <a:tabLst>
                <a:tab pos="457200" algn="l"/>
                <a:tab pos="2286000" algn="l"/>
              </a:tabLst>
              <a:defRPr sz="2400">
                <a:solidFill>
                  <a:schemeClr val="tx1"/>
                </a:solidFill>
                <a:latin typeface="Times New Roman" pitchFamily="18" charset="0"/>
              </a:defRPr>
            </a:lvl4pPr>
            <a:lvl5pPr marL="2057400" indent="-228600">
              <a:tabLst>
                <a:tab pos="457200" algn="l"/>
                <a:tab pos="22860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9pPr>
          </a:lstStyle>
          <a:p>
            <a:pPr>
              <a:spcBef>
                <a:spcPct val="50000"/>
              </a:spcBef>
              <a:defRPr/>
            </a:pPr>
            <a:r>
              <a:rPr lang="en-US" sz="1800" dirty="0" smtClean="0"/>
              <a:t>I identify the following tasks that need to be carried out:</a:t>
            </a:r>
            <a:endParaRPr lang="en-US" sz="1800" dirty="0" smtClean="0">
              <a:latin typeface="+mn-lt"/>
              <a:cs typeface="Courier New" pitchFamily="49" charset="0"/>
            </a:endParaRPr>
          </a:p>
        </p:txBody>
      </p:sp>
      <p:sp>
        <p:nvSpPr>
          <p:cNvPr id="4" name="Text Box 3"/>
          <p:cNvSpPr txBox="1">
            <a:spLocks noChangeArrowheads="1"/>
          </p:cNvSpPr>
          <p:nvPr/>
        </p:nvSpPr>
        <p:spPr bwMode="auto">
          <a:xfrm>
            <a:off x="838200" y="1258888"/>
            <a:ext cx="8153400"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457200" algn="l"/>
                <a:tab pos="2286000" algn="l"/>
              </a:tabLst>
              <a:defRPr sz="2400">
                <a:solidFill>
                  <a:schemeClr val="tx1"/>
                </a:solidFill>
                <a:latin typeface="Times New Roman" pitchFamily="18" charset="0"/>
              </a:defRPr>
            </a:lvl1pPr>
            <a:lvl2pPr marL="742950" indent="-285750">
              <a:tabLst>
                <a:tab pos="457200" algn="l"/>
                <a:tab pos="2286000" algn="l"/>
              </a:tabLst>
              <a:defRPr sz="2400">
                <a:solidFill>
                  <a:schemeClr val="tx1"/>
                </a:solidFill>
                <a:latin typeface="Times New Roman" pitchFamily="18" charset="0"/>
              </a:defRPr>
            </a:lvl2pPr>
            <a:lvl3pPr marL="1143000" indent="-228600">
              <a:tabLst>
                <a:tab pos="457200" algn="l"/>
                <a:tab pos="2286000" algn="l"/>
              </a:tabLst>
              <a:defRPr sz="2400">
                <a:solidFill>
                  <a:schemeClr val="tx1"/>
                </a:solidFill>
                <a:latin typeface="Times New Roman" pitchFamily="18" charset="0"/>
              </a:defRPr>
            </a:lvl3pPr>
            <a:lvl4pPr marL="1600200" indent="-228600">
              <a:tabLst>
                <a:tab pos="457200" algn="l"/>
                <a:tab pos="2286000" algn="l"/>
              </a:tabLst>
              <a:defRPr sz="2400">
                <a:solidFill>
                  <a:schemeClr val="tx1"/>
                </a:solidFill>
                <a:latin typeface="Times New Roman" pitchFamily="18" charset="0"/>
              </a:defRPr>
            </a:lvl4pPr>
            <a:lvl5pPr marL="2057400" indent="-228600">
              <a:tabLst>
                <a:tab pos="457200" algn="l"/>
                <a:tab pos="22860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9pPr>
          </a:lstStyle>
          <a:p>
            <a:pPr>
              <a:spcBef>
                <a:spcPct val="50000"/>
              </a:spcBef>
              <a:tabLst>
                <a:tab pos="225425" algn="l"/>
                <a:tab pos="465138" algn="l"/>
              </a:tabLst>
              <a:defRPr/>
            </a:pPr>
            <a:r>
              <a:rPr lang="en-US" sz="1800" dirty="0" smtClean="0"/>
              <a:t>	-	validate the command-line parameters</a:t>
            </a:r>
            <a:endParaRPr lang="en-US" sz="1800" dirty="0" smtClean="0">
              <a:latin typeface="+mn-lt"/>
              <a:cs typeface="Courier New" pitchFamily="49" charset="0"/>
            </a:endParaRPr>
          </a:p>
        </p:txBody>
      </p:sp>
      <p:sp>
        <p:nvSpPr>
          <p:cNvPr id="5" name="Text Box 3"/>
          <p:cNvSpPr txBox="1">
            <a:spLocks noChangeArrowheads="1"/>
          </p:cNvSpPr>
          <p:nvPr/>
        </p:nvSpPr>
        <p:spPr bwMode="auto">
          <a:xfrm>
            <a:off x="838200" y="1600200"/>
            <a:ext cx="8153400"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457200" algn="l"/>
                <a:tab pos="2286000" algn="l"/>
              </a:tabLst>
              <a:defRPr sz="2400">
                <a:solidFill>
                  <a:schemeClr val="tx1"/>
                </a:solidFill>
                <a:latin typeface="Times New Roman" pitchFamily="18" charset="0"/>
              </a:defRPr>
            </a:lvl1pPr>
            <a:lvl2pPr marL="742950" indent="-285750">
              <a:tabLst>
                <a:tab pos="457200" algn="l"/>
                <a:tab pos="2286000" algn="l"/>
              </a:tabLst>
              <a:defRPr sz="2400">
                <a:solidFill>
                  <a:schemeClr val="tx1"/>
                </a:solidFill>
                <a:latin typeface="Times New Roman" pitchFamily="18" charset="0"/>
              </a:defRPr>
            </a:lvl2pPr>
            <a:lvl3pPr marL="1143000" indent="-228600">
              <a:tabLst>
                <a:tab pos="457200" algn="l"/>
                <a:tab pos="2286000" algn="l"/>
              </a:tabLst>
              <a:defRPr sz="2400">
                <a:solidFill>
                  <a:schemeClr val="tx1"/>
                </a:solidFill>
                <a:latin typeface="Times New Roman" pitchFamily="18" charset="0"/>
              </a:defRPr>
            </a:lvl3pPr>
            <a:lvl4pPr marL="1600200" indent="-228600">
              <a:tabLst>
                <a:tab pos="457200" algn="l"/>
                <a:tab pos="2286000" algn="l"/>
              </a:tabLst>
              <a:defRPr sz="2400">
                <a:solidFill>
                  <a:schemeClr val="tx1"/>
                </a:solidFill>
                <a:latin typeface="Times New Roman" pitchFamily="18" charset="0"/>
              </a:defRPr>
            </a:lvl4pPr>
            <a:lvl5pPr marL="2057400" indent="-228600">
              <a:tabLst>
                <a:tab pos="457200" algn="l"/>
                <a:tab pos="22860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9pPr>
          </a:lstStyle>
          <a:p>
            <a:pPr>
              <a:spcBef>
                <a:spcPct val="50000"/>
              </a:spcBef>
              <a:tabLst>
                <a:tab pos="225425" algn="l"/>
                <a:tab pos="465138" algn="l"/>
              </a:tabLst>
              <a:defRPr/>
            </a:pPr>
            <a:r>
              <a:rPr lang="en-US" sz="1800" dirty="0" smtClean="0"/>
              <a:t>	-	process the input file</a:t>
            </a:r>
            <a:endParaRPr lang="en-US" sz="1800" dirty="0" smtClean="0">
              <a:latin typeface="+mn-lt"/>
              <a:cs typeface="Courier New" pitchFamily="49" charset="0"/>
            </a:endParaRPr>
          </a:p>
        </p:txBody>
      </p:sp>
      <p:sp>
        <p:nvSpPr>
          <p:cNvPr id="6" name="Text Box 3"/>
          <p:cNvSpPr txBox="1">
            <a:spLocks noChangeArrowheads="1"/>
          </p:cNvSpPr>
          <p:nvPr/>
        </p:nvSpPr>
        <p:spPr bwMode="auto">
          <a:xfrm>
            <a:off x="838200" y="1981200"/>
            <a:ext cx="8153400"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457200" algn="l"/>
                <a:tab pos="2286000" algn="l"/>
              </a:tabLst>
              <a:defRPr sz="2400">
                <a:solidFill>
                  <a:schemeClr val="tx1"/>
                </a:solidFill>
                <a:latin typeface="Times New Roman" pitchFamily="18" charset="0"/>
              </a:defRPr>
            </a:lvl1pPr>
            <a:lvl2pPr marL="742950" indent="-285750">
              <a:tabLst>
                <a:tab pos="457200" algn="l"/>
                <a:tab pos="2286000" algn="l"/>
              </a:tabLst>
              <a:defRPr sz="2400">
                <a:solidFill>
                  <a:schemeClr val="tx1"/>
                </a:solidFill>
                <a:latin typeface="Times New Roman" pitchFamily="18" charset="0"/>
              </a:defRPr>
            </a:lvl2pPr>
            <a:lvl3pPr marL="1143000" indent="-228600">
              <a:tabLst>
                <a:tab pos="457200" algn="l"/>
                <a:tab pos="2286000" algn="l"/>
              </a:tabLst>
              <a:defRPr sz="2400">
                <a:solidFill>
                  <a:schemeClr val="tx1"/>
                </a:solidFill>
                <a:latin typeface="Times New Roman" pitchFamily="18" charset="0"/>
              </a:defRPr>
            </a:lvl3pPr>
            <a:lvl4pPr marL="1600200" indent="-228600">
              <a:tabLst>
                <a:tab pos="457200" algn="l"/>
                <a:tab pos="2286000" algn="l"/>
              </a:tabLst>
              <a:defRPr sz="2400">
                <a:solidFill>
                  <a:schemeClr val="tx1"/>
                </a:solidFill>
                <a:latin typeface="Times New Roman" pitchFamily="18" charset="0"/>
              </a:defRPr>
            </a:lvl4pPr>
            <a:lvl5pPr marL="2057400" indent="-228600">
              <a:tabLst>
                <a:tab pos="457200" algn="l"/>
                <a:tab pos="22860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9pPr>
          </a:lstStyle>
          <a:p>
            <a:pPr>
              <a:spcBef>
                <a:spcPct val="50000"/>
              </a:spcBef>
              <a:tabLst>
                <a:tab pos="225425" algn="l"/>
                <a:tab pos="465138" algn="l"/>
              </a:tabLst>
              <a:defRPr/>
            </a:pPr>
            <a:r>
              <a:rPr lang="en-US" sz="1800" dirty="0" smtClean="0"/>
              <a:t>	-	exit</a:t>
            </a:r>
            <a:endParaRPr lang="en-US" sz="1800" dirty="0" smtClean="0">
              <a:latin typeface="+mn-lt"/>
              <a:cs typeface="Courier New" pitchFamily="49" charset="0"/>
            </a:endParaRPr>
          </a:p>
        </p:txBody>
      </p:sp>
      <p:sp>
        <p:nvSpPr>
          <p:cNvPr id="7" name="Text Box 3"/>
          <p:cNvSpPr txBox="1">
            <a:spLocks noChangeArrowheads="1"/>
          </p:cNvSpPr>
          <p:nvPr/>
        </p:nvSpPr>
        <p:spPr bwMode="auto">
          <a:xfrm>
            <a:off x="1905000" y="3759200"/>
            <a:ext cx="4572000" cy="2032000"/>
          </a:xfrm>
          <a:prstGeom prst="rect">
            <a:avLst/>
          </a:prstGeom>
          <a:solidFill>
            <a:srgbClr val="00B0F0"/>
          </a:solidFill>
          <a:ln w="9525" algn="ctr">
            <a:solidFill>
              <a:schemeClr val="tx1"/>
            </a:solidFill>
            <a:miter lim="800000"/>
            <a:headEnd/>
            <a:tailEnd/>
          </a:ln>
          <a:effectLst/>
        </p:spPr>
        <p:txBody>
          <a:bodyPr>
            <a:spAutoFit/>
          </a:bodyPr>
          <a:lstStyle>
            <a:lvl1pPr>
              <a:tabLst>
                <a:tab pos="457200" algn="l"/>
                <a:tab pos="2286000" algn="l"/>
              </a:tabLst>
              <a:defRPr sz="2400">
                <a:solidFill>
                  <a:schemeClr val="tx1"/>
                </a:solidFill>
                <a:latin typeface="Times New Roman" pitchFamily="18" charset="0"/>
              </a:defRPr>
            </a:lvl1pPr>
            <a:lvl2pPr marL="742950" indent="-285750">
              <a:tabLst>
                <a:tab pos="457200" algn="l"/>
                <a:tab pos="2286000" algn="l"/>
              </a:tabLst>
              <a:defRPr sz="2400">
                <a:solidFill>
                  <a:schemeClr val="tx1"/>
                </a:solidFill>
                <a:latin typeface="Times New Roman" pitchFamily="18" charset="0"/>
              </a:defRPr>
            </a:lvl2pPr>
            <a:lvl3pPr marL="1143000" indent="-228600">
              <a:tabLst>
                <a:tab pos="457200" algn="l"/>
                <a:tab pos="2286000" algn="l"/>
              </a:tabLst>
              <a:defRPr sz="2400">
                <a:solidFill>
                  <a:schemeClr val="tx1"/>
                </a:solidFill>
                <a:latin typeface="Times New Roman" pitchFamily="18" charset="0"/>
              </a:defRPr>
            </a:lvl3pPr>
            <a:lvl4pPr marL="1600200" indent="-228600">
              <a:tabLst>
                <a:tab pos="457200" algn="l"/>
                <a:tab pos="2286000" algn="l"/>
              </a:tabLst>
              <a:defRPr sz="2400">
                <a:solidFill>
                  <a:schemeClr val="tx1"/>
                </a:solidFill>
                <a:latin typeface="Times New Roman" pitchFamily="18" charset="0"/>
              </a:defRPr>
            </a:lvl4pPr>
            <a:lvl5pPr marL="2057400" indent="-228600">
              <a:tabLst>
                <a:tab pos="457200" algn="l"/>
                <a:tab pos="22860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9pPr>
          </a:lstStyle>
          <a:p>
            <a:pPr>
              <a:spcBef>
                <a:spcPct val="50000"/>
              </a:spcBef>
              <a:tabLst>
                <a:tab pos="225425" algn="l"/>
                <a:tab pos="465138" algn="l"/>
              </a:tabLst>
              <a:defRPr/>
            </a:pPr>
            <a:r>
              <a:rPr lang="en-US" sz="1800" dirty="0" smtClean="0"/>
              <a:t>	-	open input file</a:t>
            </a:r>
          </a:p>
          <a:p>
            <a:pPr>
              <a:spcBef>
                <a:spcPct val="50000"/>
              </a:spcBef>
              <a:tabLst>
                <a:tab pos="225425" algn="l"/>
                <a:tab pos="465138" algn="l"/>
              </a:tabLst>
              <a:defRPr/>
            </a:pPr>
            <a:r>
              <a:rPr lang="en-US" sz="1800" dirty="0" smtClean="0">
                <a:latin typeface="+mn-lt"/>
                <a:cs typeface="Courier New" pitchFamily="49" charset="0"/>
              </a:rPr>
              <a:t>	-	read next input char until no more exist</a:t>
            </a:r>
          </a:p>
          <a:p>
            <a:pPr>
              <a:spcBef>
                <a:spcPct val="50000"/>
              </a:spcBef>
              <a:tabLst>
                <a:tab pos="225425" algn="l"/>
                <a:tab pos="465138" algn="l"/>
                <a:tab pos="688975" algn="l"/>
              </a:tabLst>
              <a:defRPr/>
            </a:pPr>
            <a:r>
              <a:rPr lang="en-US" sz="1800" dirty="0" smtClean="0">
                <a:latin typeface="+mn-lt"/>
                <a:cs typeface="Courier New" pitchFamily="49" charset="0"/>
              </a:rPr>
              <a:t>		+	if char is a letter compute its shift target</a:t>
            </a:r>
          </a:p>
          <a:p>
            <a:pPr>
              <a:spcBef>
                <a:spcPct val="50000"/>
              </a:spcBef>
              <a:tabLst>
                <a:tab pos="225425" algn="l"/>
                <a:tab pos="465138" algn="l"/>
                <a:tab pos="688975" algn="l"/>
              </a:tabLst>
              <a:defRPr/>
            </a:pPr>
            <a:r>
              <a:rPr lang="en-US" sz="1800" dirty="0" smtClean="0">
                <a:latin typeface="+mn-lt"/>
                <a:cs typeface="Courier New" pitchFamily="49" charset="0"/>
              </a:rPr>
              <a:t>		+	write shift target (where?)</a:t>
            </a:r>
          </a:p>
          <a:p>
            <a:pPr>
              <a:spcBef>
                <a:spcPct val="50000"/>
              </a:spcBef>
              <a:tabLst>
                <a:tab pos="225425" algn="l"/>
                <a:tab pos="465138" algn="l"/>
                <a:tab pos="688975" algn="l"/>
              </a:tabLst>
              <a:defRPr/>
            </a:pPr>
            <a:r>
              <a:rPr lang="en-US" sz="1800" dirty="0" smtClean="0">
                <a:latin typeface="+mn-lt"/>
                <a:cs typeface="Courier New" pitchFamily="49" charset="0"/>
              </a:rPr>
              <a:t>	-	close input file</a:t>
            </a:r>
          </a:p>
        </p:txBody>
      </p:sp>
      <p:sp>
        <p:nvSpPr>
          <p:cNvPr id="8" name="Text Box 3"/>
          <p:cNvSpPr txBox="1">
            <a:spLocks noChangeArrowheads="1"/>
          </p:cNvSpPr>
          <p:nvPr/>
        </p:nvSpPr>
        <p:spPr bwMode="auto">
          <a:xfrm>
            <a:off x="4191000" y="2000250"/>
            <a:ext cx="4191000" cy="1200150"/>
          </a:xfrm>
          <a:prstGeom prst="rect">
            <a:avLst/>
          </a:prstGeom>
          <a:solidFill>
            <a:srgbClr val="FFFF00"/>
          </a:solidFill>
          <a:ln w="9525" algn="ctr">
            <a:solidFill>
              <a:schemeClr val="tx1"/>
            </a:solidFill>
            <a:miter lim="800000"/>
            <a:headEnd/>
            <a:tailEnd/>
          </a:ln>
          <a:effectLst/>
        </p:spPr>
        <p:txBody>
          <a:bodyPr>
            <a:spAutoFit/>
          </a:bodyPr>
          <a:lstStyle>
            <a:lvl1pPr>
              <a:tabLst>
                <a:tab pos="457200" algn="l"/>
                <a:tab pos="2286000" algn="l"/>
              </a:tabLst>
              <a:defRPr sz="2400">
                <a:solidFill>
                  <a:schemeClr val="tx1"/>
                </a:solidFill>
                <a:latin typeface="Times New Roman" pitchFamily="18" charset="0"/>
              </a:defRPr>
            </a:lvl1pPr>
            <a:lvl2pPr marL="742950" indent="-285750">
              <a:tabLst>
                <a:tab pos="457200" algn="l"/>
                <a:tab pos="2286000" algn="l"/>
              </a:tabLst>
              <a:defRPr sz="2400">
                <a:solidFill>
                  <a:schemeClr val="tx1"/>
                </a:solidFill>
                <a:latin typeface="Times New Roman" pitchFamily="18" charset="0"/>
              </a:defRPr>
            </a:lvl2pPr>
            <a:lvl3pPr marL="1143000" indent="-228600">
              <a:tabLst>
                <a:tab pos="457200" algn="l"/>
                <a:tab pos="2286000" algn="l"/>
              </a:tabLst>
              <a:defRPr sz="2400">
                <a:solidFill>
                  <a:schemeClr val="tx1"/>
                </a:solidFill>
                <a:latin typeface="Times New Roman" pitchFamily="18" charset="0"/>
              </a:defRPr>
            </a:lvl3pPr>
            <a:lvl4pPr marL="1600200" indent="-228600">
              <a:tabLst>
                <a:tab pos="457200" algn="l"/>
                <a:tab pos="2286000" algn="l"/>
              </a:tabLst>
              <a:defRPr sz="2400">
                <a:solidFill>
                  <a:schemeClr val="tx1"/>
                </a:solidFill>
                <a:latin typeface="Times New Roman" pitchFamily="18" charset="0"/>
              </a:defRPr>
            </a:lvl4pPr>
            <a:lvl5pPr marL="2057400" indent="-228600">
              <a:tabLst>
                <a:tab pos="457200" algn="l"/>
                <a:tab pos="22860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9pPr>
          </a:lstStyle>
          <a:p>
            <a:pPr>
              <a:spcBef>
                <a:spcPct val="50000"/>
              </a:spcBef>
              <a:tabLst>
                <a:tab pos="225425" algn="l"/>
                <a:tab pos="465138" algn="l"/>
              </a:tabLst>
              <a:defRPr/>
            </a:pPr>
            <a:r>
              <a:rPr lang="en-US" sz="1800" dirty="0" smtClean="0"/>
              <a:t>	-	verify number of parameters supplied</a:t>
            </a:r>
          </a:p>
          <a:p>
            <a:pPr>
              <a:spcBef>
                <a:spcPct val="50000"/>
              </a:spcBef>
              <a:tabLst>
                <a:tab pos="225425" algn="l"/>
                <a:tab pos="465138" algn="l"/>
              </a:tabLst>
              <a:defRPr/>
            </a:pPr>
            <a:r>
              <a:rPr lang="en-US" sz="1800" dirty="0" smtClean="0">
                <a:latin typeface="+mn-lt"/>
                <a:cs typeface="Courier New" pitchFamily="49" charset="0"/>
              </a:rPr>
              <a:t>	-	verify shift amount is sensible</a:t>
            </a:r>
          </a:p>
          <a:p>
            <a:pPr>
              <a:spcBef>
                <a:spcPct val="50000"/>
              </a:spcBef>
              <a:tabLst>
                <a:tab pos="225425" algn="l"/>
                <a:tab pos="465138" algn="l"/>
                <a:tab pos="688975" algn="l"/>
              </a:tabLst>
              <a:defRPr/>
            </a:pPr>
            <a:r>
              <a:rPr lang="en-US" sz="1800" dirty="0" smtClean="0">
                <a:latin typeface="+mn-lt"/>
                <a:cs typeface="Courier New" pitchFamily="49" charset="0"/>
              </a:rPr>
              <a:t>	-	verify input file exists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idx="4294967295"/>
          </p:nvPr>
        </p:nvSpPr>
        <p:spPr/>
        <p:txBody>
          <a:bodyPr/>
          <a:lstStyle/>
          <a:p>
            <a:r>
              <a:rPr lang="en-US" dirty="0" smtClean="0">
                <a:latin typeface="Arial" charset="0"/>
                <a:cs typeface="Arial" charset="0"/>
              </a:rPr>
              <a:t>Example:  Front End</a:t>
            </a:r>
          </a:p>
        </p:txBody>
      </p:sp>
      <p:sp>
        <p:nvSpPr>
          <p:cNvPr id="22531" name="Text Box 3"/>
          <p:cNvSpPr txBox="1">
            <a:spLocks noChangeArrowheads="1"/>
          </p:cNvSpPr>
          <p:nvPr/>
        </p:nvSpPr>
        <p:spPr bwMode="auto">
          <a:xfrm>
            <a:off x="457200" y="709613"/>
            <a:ext cx="8382000" cy="4524375"/>
          </a:xfrm>
          <a:prstGeom prst="rect">
            <a:avLst/>
          </a:prstGeom>
          <a:solidFill>
            <a:srgbClr val="FFFFE0"/>
          </a:solidFill>
          <a:ln w="9525">
            <a:solidFill>
              <a:schemeClr val="tx1"/>
            </a:solidFill>
            <a:miter lim="800000"/>
            <a:headEnd/>
            <a:tailEnd/>
          </a:ln>
        </p:spPr>
        <p:txBody>
          <a:bodyPr>
            <a:spAutoFit/>
          </a:bodyPr>
          <a:lstStyle>
            <a:lvl1pPr>
              <a:tabLst>
                <a:tab pos="457200" algn="l"/>
                <a:tab pos="2286000" algn="l"/>
              </a:tabLst>
              <a:defRPr sz="2400">
                <a:solidFill>
                  <a:schemeClr val="tx1"/>
                </a:solidFill>
                <a:latin typeface="Times New Roman" pitchFamily="18" charset="0"/>
              </a:defRPr>
            </a:lvl1pPr>
            <a:lvl2pPr marL="742950" indent="-285750">
              <a:tabLst>
                <a:tab pos="457200" algn="l"/>
                <a:tab pos="2286000" algn="l"/>
              </a:tabLst>
              <a:defRPr sz="2400">
                <a:solidFill>
                  <a:schemeClr val="tx1"/>
                </a:solidFill>
                <a:latin typeface="Times New Roman" pitchFamily="18" charset="0"/>
              </a:defRPr>
            </a:lvl2pPr>
            <a:lvl3pPr marL="1143000" indent="-228600">
              <a:tabLst>
                <a:tab pos="457200" algn="l"/>
                <a:tab pos="2286000" algn="l"/>
              </a:tabLst>
              <a:defRPr sz="2400">
                <a:solidFill>
                  <a:schemeClr val="tx1"/>
                </a:solidFill>
                <a:latin typeface="Times New Roman" pitchFamily="18" charset="0"/>
              </a:defRPr>
            </a:lvl3pPr>
            <a:lvl4pPr marL="1600200" indent="-228600">
              <a:tabLst>
                <a:tab pos="457200" algn="l"/>
                <a:tab pos="2286000" algn="l"/>
              </a:tabLst>
              <a:defRPr sz="2400">
                <a:solidFill>
                  <a:schemeClr val="tx1"/>
                </a:solidFill>
                <a:latin typeface="Times New Roman" pitchFamily="18" charset="0"/>
              </a:defRPr>
            </a:lvl4pPr>
            <a:lvl5pPr marL="2057400" indent="-228600">
              <a:tabLst>
                <a:tab pos="457200" algn="l"/>
                <a:tab pos="22860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9pPr>
          </a:lstStyle>
          <a:p>
            <a:r>
              <a:rPr lang="en-US" sz="1600" b="1" dirty="0" err="1">
                <a:solidFill>
                  <a:srgbClr val="0070C0"/>
                </a:solidFill>
                <a:latin typeface="Courier New" pitchFamily="49" charset="0"/>
                <a:cs typeface="Courier New" pitchFamily="49" charset="0"/>
              </a:rPr>
              <a:t>int</a:t>
            </a:r>
            <a:r>
              <a:rPr lang="en-US" sz="1600" dirty="0">
                <a:latin typeface="Courier New" pitchFamily="49" charset="0"/>
                <a:cs typeface="Courier New" pitchFamily="49" charset="0"/>
              </a:rPr>
              <a:t> main(</a:t>
            </a:r>
            <a:r>
              <a:rPr lang="en-US" sz="1600" b="1" dirty="0" err="1">
                <a:solidFill>
                  <a:srgbClr val="0070C0"/>
                </a:solidFill>
                <a:latin typeface="Courier New" pitchFamily="49" charset="0"/>
                <a:cs typeface="Courier New" pitchFamily="49" charset="0"/>
              </a:rPr>
              <a:t>int</a:t>
            </a: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argc</a:t>
            </a:r>
            <a:r>
              <a:rPr lang="en-US" sz="1600" dirty="0">
                <a:latin typeface="Courier New" pitchFamily="49" charset="0"/>
                <a:cs typeface="Courier New" pitchFamily="49" charset="0"/>
              </a:rPr>
              <a:t>, </a:t>
            </a:r>
            <a:r>
              <a:rPr lang="en-US" sz="1600" b="1" dirty="0">
                <a:solidFill>
                  <a:srgbClr val="0070C0"/>
                </a:solidFill>
                <a:latin typeface="Courier New" pitchFamily="49" charset="0"/>
                <a:cs typeface="Courier New" pitchFamily="49" charset="0"/>
              </a:rPr>
              <a:t>char</a:t>
            </a: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argv</a:t>
            </a:r>
            <a:r>
              <a:rPr lang="en-US" sz="1600" dirty="0">
                <a:latin typeface="Courier New" pitchFamily="49" charset="0"/>
                <a:cs typeface="Courier New" pitchFamily="49" charset="0"/>
              </a:rPr>
              <a:t>) {</a:t>
            </a:r>
          </a:p>
          <a:p>
            <a:endParaRPr lang="en-US" sz="1600" dirty="0">
              <a:latin typeface="Courier New" pitchFamily="49" charset="0"/>
              <a:cs typeface="Courier New" pitchFamily="49" charset="0"/>
            </a:endParaRPr>
          </a:p>
          <a:p>
            <a:r>
              <a:rPr lang="en-US" sz="1600" dirty="0">
                <a:latin typeface="Courier New" pitchFamily="49" charset="0"/>
                <a:cs typeface="Courier New" pitchFamily="49" charset="0"/>
              </a:rPr>
              <a:t>   </a:t>
            </a:r>
            <a:r>
              <a:rPr lang="en-US" sz="1600" b="1" dirty="0" err="1">
                <a:solidFill>
                  <a:srgbClr val="0070C0"/>
                </a:solidFill>
                <a:latin typeface="Courier New" pitchFamily="49" charset="0"/>
                <a:cs typeface="Courier New" pitchFamily="49" charset="0"/>
              </a:rPr>
              <a:t>int</a:t>
            </a: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ckStatus</a:t>
            </a:r>
            <a:r>
              <a:rPr lang="en-US" sz="1600" dirty="0">
                <a:latin typeface="Courier New" pitchFamily="49" charset="0"/>
                <a:cs typeface="Courier New" pitchFamily="49" charset="0"/>
              </a:rPr>
              <a:t>;</a:t>
            </a:r>
          </a:p>
          <a:p>
            <a:r>
              <a:rPr lang="en-US" sz="1600" dirty="0">
                <a:latin typeface="Courier New" pitchFamily="49" charset="0"/>
                <a:cs typeface="Courier New" pitchFamily="49" charset="0"/>
              </a:rPr>
              <a:t>   </a:t>
            </a:r>
            <a:r>
              <a:rPr lang="en-US" sz="1600" b="1" dirty="0">
                <a:solidFill>
                  <a:srgbClr val="0070C0"/>
                </a:solidFill>
                <a:latin typeface="Courier New" pitchFamily="49" charset="0"/>
                <a:cs typeface="Courier New" pitchFamily="49" charset="0"/>
              </a:rPr>
              <a:t>if</a:t>
            </a:r>
            <a:r>
              <a:rPr lang="en-US" sz="1600" dirty="0">
                <a:latin typeface="Courier New" pitchFamily="49" charset="0"/>
                <a:cs typeface="Courier New" pitchFamily="49" charset="0"/>
              </a:rPr>
              <a:t> ( ( </a:t>
            </a:r>
            <a:r>
              <a:rPr lang="en-US" sz="1600" dirty="0" err="1">
                <a:latin typeface="Courier New" pitchFamily="49" charset="0"/>
                <a:cs typeface="Courier New" pitchFamily="49" charset="0"/>
              </a:rPr>
              <a:t>ckStatus</a:t>
            </a:r>
            <a:r>
              <a:rPr lang="en-US" sz="1600" dirty="0">
                <a:latin typeface="Courier New" pitchFamily="49" charset="0"/>
                <a:cs typeface="Courier New" pitchFamily="49" charset="0"/>
              </a:rPr>
              <a:t> = </a:t>
            </a:r>
            <a:r>
              <a:rPr lang="en-US" sz="1600" dirty="0" err="1">
                <a:latin typeface="Courier New" pitchFamily="49" charset="0"/>
                <a:cs typeface="Courier New" pitchFamily="49" charset="0"/>
              </a:rPr>
              <a:t>checkParams</a:t>
            </a:r>
            <a:r>
              <a:rPr lang="en-US" sz="1600" dirty="0">
                <a:latin typeface="Courier New" pitchFamily="49" charset="0"/>
                <a:cs typeface="Courier New" pitchFamily="49" charset="0"/>
              </a:rPr>
              <a:t>(</a:t>
            </a:r>
            <a:r>
              <a:rPr lang="en-US" sz="1600" dirty="0" err="1">
                <a:latin typeface="Courier New" pitchFamily="49" charset="0"/>
                <a:cs typeface="Courier New" pitchFamily="49" charset="0"/>
              </a:rPr>
              <a:t>argc</a:t>
            </a: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argv</a:t>
            </a:r>
            <a:r>
              <a:rPr lang="en-US" sz="1600" dirty="0">
                <a:latin typeface="Courier New" pitchFamily="49" charset="0"/>
                <a:cs typeface="Courier New" pitchFamily="49" charset="0"/>
              </a:rPr>
              <a:t>) ) != 0 ) {</a:t>
            </a:r>
          </a:p>
          <a:p>
            <a:r>
              <a:rPr lang="en-US" sz="1600" dirty="0">
                <a:latin typeface="Courier New" pitchFamily="49" charset="0"/>
                <a:cs typeface="Courier New" pitchFamily="49" charset="0"/>
              </a:rPr>
              <a:t>      </a:t>
            </a:r>
            <a:r>
              <a:rPr lang="en-US" sz="1600" b="1" dirty="0">
                <a:solidFill>
                  <a:srgbClr val="0070C0"/>
                </a:solidFill>
                <a:latin typeface="Courier New" pitchFamily="49" charset="0"/>
                <a:cs typeface="Courier New" pitchFamily="49" charset="0"/>
              </a:rPr>
              <a:t>return</a:t>
            </a: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ckStatus</a:t>
            </a:r>
            <a:r>
              <a:rPr lang="en-US" sz="1600" dirty="0">
                <a:latin typeface="Courier New" pitchFamily="49" charset="0"/>
                <a:cs typeface="Courier New" pitchFamily="49" charset="0"/>
              </a:rPr>
              <a:t>;</a:t>
            </a:r>
          </a:p>
          <a:p>
            <a:r>
              <a:rPr lang="en-US" sz="1600" dirty="0">
                <a:latin typeface="Courier New" pitchFamily="49" charset="0"/>
                <a:cs typeface="Courier New" pitchFamily="49" charset="0"/>
              </a:rPr>
              <a:t>   }</a:t>
            </a:r>
          </a:p>
          <a:p>
            <a:endParaRPr lang="en-US" sz="1600" dirty="0">
              <a:latin typeface="Courier New" pitchFamily="49" charset="0"/>
              <a:cs typeface="Courier New" pitchFamily="49" charset="0"/>
            </a:endParaRPr>
          </a:p>
          <a:p>
            <a:r>
              <a:rPr lang="en-US" sz="1600" dirty="0">
                <a:latin typeface="Courier New" pitchFamily="49" charset="0"/>
                <a:cs typeface="Courier New" pitchFamily="49" charset="0"/>
              </a:rPr>
              <a:t>   </a:t>
            </a:r>
            <a:r>
              <a:rPr lang="en-US" sz="1600" b="1" dirty="0" err="1">
                <a:solidFill>
                  <a:srgbClr val="0070C0"/>
                </a:solidFill>
                <a:latin typeface="Courier New" pitchFamily="49" charset="0"/>
                <a:cs typeface="Courier New" pitchFamily="49" charset="0"/>
              </a:rPr>
              <a:t>int</a:t>
            </a: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shiftAmt</a:t>
            </a:r>
            <a:r>
              <a:rPr lang="en-US" sz="1600" dirty="0">
                <a:latin typeface="Courier New" pitchFamily="49" charset="0"/>
                <a:cs typeface="Courier New" pitchFamily="49" charset="0"/>
              </a:rPr>
              <a:t> = </a:t>
            </a:r>
            <a:r>
              <a:rPr lang="en-US" sz="1600" dirty="0" err="1">
                <a:latin typeface="Courier New" pitchFamily="49" charset="0"/>
                <a:cs typeface="Courier New" pitchFamily="49" charset="0"/>
              </a:rPr>
              <a:t>setShiftAmt</a:t>
            </a:r>
            <a:r>
              <a:rPr lang="en-US" sz="1600" dirty="0">
                <a:latin typeface="Courier New" pitchFamily="49" charset="0"/>
                <a:cs typeface="Courier New" pitchFamily="49" charset="0"/>
              </a:rPr>
              <a:t>(</a:t>
            </a:r>
            <a:r>
              <a:rPr lang="en-US" sz="1600" dirty="0" err="1">
                <a:latin typeface="Courier New" pitchFamily="49" charset="0"/>
                <a:cs typeface="Courier New" pitchFamily="49" charset="0"/>
              </a:rPr>
              <a:t>argv</a:t>
            </a:r>
            <a:r>
              <a:rPr lang="en-US" sz="1600" dirty="0">
                <a:latin typeface="Courier New" pitchFamily="49" charset="0"/>
                <a:cs typeface="Courier New" pitchFamily="49" charset="0"/>
              </a:rPr>
              <a:t>[1]);</a:t>
            </a:r>
          </a:p>
          <a:p>
            <a:endParaRPr lang="en-US" sz="1600" dirty="0">
              <a:latin typeface="Courier New" pitchFamily="49" charset="0"/>
              <a:cs typeface="Courier New" pitchFamily="49" charset="0"/>
            </a:endParaRPr>
          </a:p>
          <a:p>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printf</a:t>
            </a:r>
            <a:r>
              <a:rPr lang="en-US" sz="1600" dirty="0">
                <a:latin typeface="Courier New" pitchFamily="49" charset="0"/>
                <a:cs typeface="Courier New" pitchFamily="49" charset="0"/>
              </a:rPr>
              <a:t>("Shifting alphabetic input text by %d positions.\n",</a:t>
            </a:r>
          </a:p>
          <a:p>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shiftAmt</a:t>
            </a:r>
            <a:r>
              <a:rPr lang="en-US" sz="1600" dirty="0">
                <a:latin typeface="Courier New" pitchFamily="49" charset="0"/>
                <a:cs typeface="Courier New" pitchFamily="49" charset="0"/>
              </a:rPr>
              <a:t>);</a:t>
            </a:r>
          </a:p>
          <a:p>
            <a:endParaRPr lang="en-US" sz="1600" dirty="0">
              <a:latin typeface="Courier New" pitchFamily="49" charset="0"/>
              <a:cs typeface="Courier New" pitchFamily="49" charset="0"/>
            </a:endParaRPr>
          </a:p>
          <a:p>
            <a:r>
              <a:rPr lang="en-US" sz="1600" dirty="0">
                <a:latin typeface="Courier New" pitchFamily="49" charset="0"/>
                <a:cs typeface="Courier New" pitchFamily="49" charset="0"/>
              </a:rPr>
              <a:t>   </a:t>
            </a:r>
            <a:r>
              <a:rPr lang="en-US" sz="1600" b="1" dirty="0" err="1">
                <a:solidFill>
                  <a:srgbClr val="0070C0"/>
                </a:solidFill>
                <a:latin typeface="Courier New" pitchFamily="49" charset="0"/>
                <a:cs typeface="Courier New" pitchFamily="49" charset="0"/>
              </a:rPr>
              <a:t>int</a:t>
            </a: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charsShifted</a:t>
            </a:r>
            <a:r>
              <a:rPr lang="en-US" sz="1600" dirty="0">
                <a:latin typeface="Courier New" pitchFamily="49" charset="0"/>
                <a:cs typeface="Courier New" pitchFamily="49" charset="0"/>
              </a:rPr>
              <a:t> = </a:t>
            </a:r>
            <a:r>
              <a:rPr lang="en-US" sz="1600" dirty="0" err="1">
                <a:latin typeface="Courier New" pitchFamily="49" charset="0"/>
                <a:cs typeface="Courier New" pitchFamily="49" charset="0"/>
              </a:rPr>
              <a:t>processFile</a:t>
            </a:r>
            <a:r>
              <a:rPr lang="en-US" sz="1600" dirty="0">
                <a:latin typeface="Courier New" pitchFamily="49" charset="0"/>
                <a:cs typeface="Courier New" pitchFamily="49" charset="0"/>
              </a:rPr>
              <a:t>(</a:t>
            </a:r>
            <a:r>
              <a:rPr lang="en-US" sz="1600" dirty="0" err="1">
                <a:latin typeface="Courier New" pitchFamily="49" charset="0"/>
                <a:cs typeface="Courier New" pitchFamily="49" charset="0"/>
              </a:rPr>
              <a:t>shiftAmt</a:t>
            </a: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argv</a:t>
            </a:r>
            <a:r>
              <a:rPr lang="en-US" sz="1600" dirty="0">
                <a:latin typeface="Courier New" pitchFamily="49" charset="0"/>
                <a:cs typeface="Courier New" pitchFamily="49" charset="0"/>
              </a:rPr>
              <a:t>[2]);</a:t>
            </a:r>
          </a:p>
          <a:p>
            <a:endParaRPr lang="en-US" sz="1600" dirty="0">
              <a:latin typeface="Courier New" pitchFamily="49" charset="0"/>
              <a:cs typeface="Courier New" pitchFamily="49" charset="0"/>
            </a:endParaRPr>
          </a:p>
          <a:p>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printf</a:t>
            </a:r>
            <a:r>
              <a:rPr lang="en-US" sz="1600" dirty="0">
                <a:latin typeface="Courier New" pitchFamily="49" charset="0"/>
                <a:cs typeface="Courier New" pitchFamily="49" charset="0"/>
              </a:rPr>
              <a:t>("Shifted %d alphabetic characters.\n", </a:t>
            </a:r>
            <a:r>
              <a:rPr lang="en-US" sz="1600" dirty="0" err="1">
                <a:latin typeface="Courier New" pitchFamily="49" charset="0"/>
                <a:cs typeface="Courier New" pitchFamily="49" charset="0"/>
              </a:rPr>
              <a:t>charsShifted</a:t>
            </a:r>
            <a:r>
              <a:rPr lang="en-US" sz="1600" dirty="0">
                <a:latin typeface="Courier New" pitchFamily="49" charset="0"/>
                <a:cs typeface="Courier New" pitchFamily="49" charset="0"/>
              </a:rPr>
              <a:t>);</a:t>
            </a:r>
          </a:p>
          <a:p>
            <a:endParaRPr lang="en-US" sz="1600" dirty="0">
              <a:latin typeface="Courier New" pitchFamily="49" charset="0"/>
              <a:cs typeface="Courier New" pitchFamily="49" charset="0"/>
            </a:endParaRPr>
          </a:p>
          <a:p>
            <a:r>
              <a:rPr lang="en-US" sz="1600" dirty="0">
                <a:latin typeface="Courier New" pitchFamily="49" charset="0"/>
                <a:cs typeface="Courier New" pitchFamily="49" charset="0"/>
              </a:rPr>
              <a:t>   </a:t>
            </a:r>
            <a:r>
              <a:rPr lang="en-US" sz="1600" b="1" dirty="0">
                <a:solidFill>
                  <a:srgbClr val="0070C0"/>
                </a:solidFill>
                <a:latin typeface="Courier New" pitchFamily="49" charset="0"/>
                <a:cs typeface="Courier New" pitchFamily="49" charset="0"/>
              </a:rPr>
              <a:t>return</a:t>
            </a:r>
            <a:r>
              <a:rPr lang="en-US" sz="1600" dirty="0">
                <a:latin typeface="Courier New" pitchFamily="49" charset="0"/>
                <a:cs typeface="Courier New" pitchFamily="49" charset="0"/>
              </a:rPr>
              <a:t> 0;</a:t>
            </a:r>
          </a:p>
          <a:p>
            <a:r>
              <a:rPr lang="en-US" sz="1600" dirty="0">
                <a:latin typeface="Courier New" pitchFamily="49" charset="0"/>
                <a:cs typeface="Courier New" pitchFamily="49" charset="0"/>
              </a:rPr>
              <a:t>}</a:t>
            </a:r>
          </a:p>
        </p:txBody>
      </p:sp>
      <p:sp>
        <p:nvSpPr>
          <p:cNvPr id="22532" name="Text Box 3"/>
          <p:cNvSpPr txBox="1">
            <a:spLocks noChangeArrowheads="1"/>
          </p:cNvSpPr>
          <p:nvPr/>
        </p:nvSpPr>
        <p:spPr bwMode="auto">
          <a:xfrm>
            <a:off x="3900488" y="4724400"/>
            <a:ext cx="5029200" cy="1570038"/>
          </a:xfrm>
          <a:prstGeom prst="rect">
            <a:avLst/>
          </a:prstGeom>
          <a:solidFill>
            <a:srgbClr val="FFFFE0"/>
          </a:solidFill>
          <a:ln w="9525">
            <a:solidFill>
              <a:schemeClr val="tx1"/>
            </a:solidFill>
            <a:miter lim="800000"/>
            <a:headEnd/>
            <a:tailEnd/>
          </a:ln>
        </p:spPr>
        <p:txBody>
          <a:bodyPr>
            <a:spAutoFit/>
          </a:bodyPr>
          <a:lstStyle>
            <a:lvl1pPr>
              <a:tabLst>
                <a:tab pos="457200" algn="l"/>
                <a:tab pos="2286000" algn="l"/>
              </a:tabLst>
              <a:defRPr sz="2400">
                <a:solidFill>
                  <a:schemeClr val="tx1"/>
                </a:solidFill>
                <a:latin typeface="Times New Roman" pitchFamily="18" charset="0"/>
              </a:defRPr>
            </a:lvl1pPr>
            <a:lvl2pPr marL="742950" indent="-285750">
              <a:tabLst>
                <a:tab pos="457200" algn="l"/>
                <a:tab pos="2286000" algn="l"/>
              </a:tabLst>
              <a:defRPr sz="2400">
                <a:solidFill>
                  <a:schemeClr val="tx1"/>
                </a:solidFill>
                <a:latin typeface="Times New Roman" pitchFamily="18" charset="0"/>
              </a:defRPr>
            </a:lvl2pPr>
            <a:lvl3pPr marL="1143000" indent="-228600">
              <a:tabLst>
                <a:tab pos="457200" algn="l"/>
                <a:tab pos="2286000" algn="l"/>
              </a:tabLst>
              <a:defRPr sz="2400">
                <a:solidFill>
                  <a:schemeClr val="tx1"/>
                </a:solidFill>
                <a:latin typeface="Times New Roman" pitchFamily="18" charset="0"/>
              </a:defRPr>
            </a:lvl3pPr>
            <a:lvl4pPr marL="1600200" indent="-228600">
              <a:tabLst>
                <a:tab pos="457200" algn="l"/>
                <a:tab pos="2286000" algn="l"/>
              </a:tabLst>
              <a:defRPr sz="2400">
                <a:solidFill>
                  <a:schemeClr val="tx1"/>
                </a:solidFill>
                <a:latin typeface="Times New Roman" pitchFamily="18" charset="0"/>
              </a:defRPr>
            </a:lvl4pPr>
            <a:lvl5pPr marL="2057400" indent="-228600">
              <a:tabLst>
                <a:tab pos="457200" algn="l"/>
                <a:tab pos="22860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9pPr>
          </a:lstStyle>
          <a:p>
            <a:r>
              <a:rPr lang="en-US" sz="1600" b="1" dirty="0" err="1">
                <a:solidFill>
                  <a:srgbClr val="0070C0"/>
                </a:solidFill>
                <a:latin typeface="Courier New" pitchFamily="49" charset="0"/>
                <a:cs typeface="Courier New" pitchFamily="49" charset="0"/>
              </a:rPr>
              <a:t>int</a:t>
            </a: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setShiftAmt</a:t>
            </a:r>
            <a:r>
              <a:rPr lang="en-US" sz="1600" dirty="0">
                <a:latin typeface="Courier New" pitchFamily="49" charset="0"/>
                <a:cs typeface="Courier New" pitchFamily="49" charset="0"/>
              </a:rPr>
              <a:t>(</a:t>
            </a:r>
            <a:r>
              <a:rPr lang="en-US" sz="1600" b="1" dirty="0">
                <a:solidFill>
                  <a:srgbClr val="0070C0"/>
                </a:solidFill>
                <a:latin typeface="Courier New" pitchFamily="49" charset="0"/>
                <a:cs typeface="Courier New" pitchFamily="49" charset="0"/>
              </a:rPr>
              <a:t>char</a:t>
            </a: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src</a:t>
            </a:r>
            <a:r>
              <a:rPr lang="en-US" sz="1600" dirty="0">
                <a:latin typeface="Courier New" pitchFamily="49" charset="0"/>
                <a:cs typeface="Courier New" pitchFamily="49" charset="0"/>
              </a:rPr>
              <a:t>) {</a:t>
            </a:r>
          </a:p>
          <a:p>
            <a:endParaRPr lang="en-US" sz="1600" dirty="0">
              <a:latin typeface="Courier New" pitchFamily="49" charset="0"/>
              <a:cs typeface="Courier New" pitchFamily="49" charset="0"/>
            </a:endParaRPr>
          </a:p>
          <a:p>
            <a:r>
              <a:rPr lang="en-US" sz="1600" dirty="0">
                <a:latin typeface="Courier New" pitchFamily="49" charset="0"/>
                <a:cs typeface="Courier New" pitchFamily="49" charset="0"/>
              </a:rPr>
              <a:t>   </a:t>
            </a:r>
            <a:r>
              <a:rPr lang="en-US" sz="1600" b="1" dirty="0">
                <a:solidFill>
                  <a:srgbClr val="0070C0"/>
                </a:solidFill>
                <a:latin typeface="Courier New" pitchFamily="49" charset="0"/>
                <a:cs typeface="Courier New" pitchFamily="49" charset="0"/>
              </a:rPr>
              <a:t>char</a:t>
            </a:r>
            <a:r>
              <a:rPr lang="en-US" sz="1600" dirty="0">
                <a:latin typeface="Courier New" pitchFamily="49" charset="0"/>
                <a:cs typeface="Courier New" pitchFamily="49" charset="0"/>
              </a:rPr>
              <a:t> *p;</a:t>
            </a:r>
          </a:p>
          <a:p>
            <a:r>
              <a:rPr lang="en-US" sz="1600" dirty="0">
                <a:latin typeface="Courier New" pitchFamily="49" charset="0"/>
                <a:cs typeface="Courier New" pitchFamily="49" charset="0"/>
              </a:rPr>
              <a:t>   </a:t>
            </a:r>
            <a:r>
              <a:rPr lang="en-US" sz="1600" b="1" dirty="0" err="1">
                <a:solidFill>
                  <a:srgbClr val="0070C0"/>
                </a:solidFill>
                <a:latin typeface="Courier New" pitchFamily="49" charset="0"/>
                <a:cs typeface="Courier New" pitchFamily="49" charset="0"/>
              </a:rPr>
              <a:t>int</a:t>
            </a: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shiftAmt</a:t>
            </a:r>
            <a:r>
              <a:rPr lang="en-US" sz="1600" dirty="0">
                <a:latin typeface="Courier New" pitchFamily="49" charset="0"/>
                <a:cs typeface="Courier New" pitchFamily="49" charset="0"/>
              </a:rPr>
              <a:t> = </a:t>
            </a:r>
            <a:r>
              <a:rPr lang="en-US" sz="1600" dirty="0" err="1">
                <a:latin typeface="Courier New" pitchFamily="49" charset="0"/>
                <a:cs typeface="Courier New" pitchFamily="49" charset="0"/>
              </a:rPr>
              <a:t>strtol</a:t>
            </a:r>
            <a:r>
              <a:rPr lang="en-US" sz="1600" dirty="0">
                <a:latin typeface="Courier New" pitchFamily="49" charset="0"/>
                <a:cs typeface="Courier New" pitchFamily="49" charset="0"/>
              </a:rPr>
              <a:t>(</a:t>
            </a:r>
            <a:r>
              <a:rPr lang="en-US" sz="1600" dirty="0" err="1">
                <a:latin typeface="Courier New" pitchFamily="49" charset="0"/>
                <a:cs typeface="Courier New" pitchFamily="49" charset="0"/>
              </a:rPr>
              <a:t>src</a:t>
            </a:r>
            <a:r>
              <a:rPr lang="en-US" sz="1600" dirty="0">
                <a:latin typeface="Courier New" pitchFamily="49" charset="0"/>
                <a:cs typeface="Courier New" pitchFamily="49" charset="0"/>
              </a:rPr>
              <a:t>, &amp;p, 10);</a:t>
            </a:r>
          </a:p>
          <a:p>
            <a:r>
              <a:rPr lang="en-US" sz="1600" dirty="0">
                <a:latin typeface="Courier New" pitchFamily="49" charset="0"/>
                <a:cs typeface="Courier New" pitchFamily="49" charset="0"/>
              </a:rPr>
              <a:t>   </a:t>
            </a:r>
            <a:r>
              <a:rPr lang="en-US" sz="1600" b="1" dirty="0">
                <a:solidFill>
                  <a:srgbClr val="0070C0"/>
                </a:solidFill>
                <a:latin typeface="Courier New" pitchFamily="49" charset="0"/>
                <a:cs typeface="Courier New" pitchFamily="49" charset="0"/>
              </a:rPr>
              <a:t>return</a:t>
            </a: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shiftAmt</a:t>
            </a:r>
            <a:r>
              <a:rPr lang="en-US" sz="1600" dirty="0">
                <a:latin typeface="Courier New" pitchFamily="49" charset="0"/>
                <a:cs typeface="Courier New" pitchFamily="49" charset="0"/>
              </a:rPr>
              <a:t>;</a:t>
            </a:r>
          </a:p>
          <a:p>
            <a:r>
              <a:rPr lang="en-US" sz="1600" dirty="0">
                <a:latin typeface="Courier New" pitchFamily="49" charset="0"/>
                <a:cs typeface="Courier New" pitchFamily="49" charset="0"/>
              </a:rPr>
              <a:t>}</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idx="4294967295"/>
          </p:nvPr>
        </p:nvSpPr>
        <p:spPr/>
        <p:txBody>
          <a:bodyPr/>
          <a:lstStyle/>
          <a:p>
            <a:r>
              <a:rPr lang="en-US" dirty="0" smtClean="0">
                <a:latin typeface="Arial" charset="0"/>
                <a:cs typeface="Arial" charset="0"/>
              </a:rPr>
              <a:t>Example:  Validating Parameters</a:t>
            </a:r>
          </a:p>
        </p:txBody>
      </p:sp>
      <p:sp>
        <p:nvSpPr>
          <p:cNvPr id="23555" name="Text Box 3"/>
          <p:cNvSpPr txBox="1">
            <a:spLocks noChangeArrowheads="1"/>
          </p:cNvSpPr>
          <p:nvPr/>
        </p:nvSpPr>
        <p:spPr bwMode="auto">
          <a:xfrm>
            <a:off x="457200" y="709613"/>
            <a:ext cx="8382000" cy="5262562"/>
          </a:xfrm>
          <a:prstGeom prst="rect">
            <a:avLst/>
          </a:prstGeom>
          <a:solidFill>
            <a:srgbClr val="FFFFE0"/>
          </a:solidFill>
          <a:ln w="9525">
            <a:solidFill>
              <a:schemeClr val="tx1"/>
            </a:solidFill>
            <a:miter lim="800000"/>
            <a:headEnd/>
            <a:tailEnd/>
          </a:ln>
        </p:spPr>
        <p:txBody>
          <a:bodyPr>
            <a:spAutoFit/>
          </a:bodyPr>
          <a:lstStyle>
            <a:lvl1pPr>
              <a:tabLst>
                <a:tab pos="457200" algn="l"/>
                <a:tab pos="2286000" algn="l"/>
              </a:tabLst>
              <a:defRPr sz="2400">
                <a:solidFill>
                  <a:schemeClr val="tx1"/>
                </a:solidFill>
                <a:latin typeface="Times New Roman" pitchFamily="18" charset="0"/>
              </a:defRPr>
            </a:lvl1pPr>
            <a:lvl2pPr marL="742950" indent="-285750">
              <a:tabLst>
                <a:tab pos="457200" algn="l"/>
                <a:tab pos="2286000" algn="l"/>
              </a:tabLst>
              <a:defRPr sz="2400">
                <a:solidFill>
                  <a:schemeClr val="tx1"/>
                </a:solidFill>
                <a:latin typeface="Times New Roman" pitchFamily="18" charset="0"/>
              </a:defRPr>
            </a:lvl2pPr>
            <a:lvl3pPr marL="1143000" indent="-228600">
              <a:tabLst>
                <a:tab pos="457200" algn="l"/>
                <a:tab pos="2286000" algn="l"/>
              </a:tabLst>
              <a:defRPr sz="2400">
                <a:solidFill>
                  <a:schemeClr val="tx1"/>
                </a:solidFill>
                <a:latin typeface="Times New Roman" pitchFamily="18" charset="0"/>
              </a:defRPr>
            </a:lvl3pPr>
            <a:lvl4pPr marL="1600200" indent="-228600">
              <a:tabLst>
                <a:tab pos="457200" algn="l"/>
                <a:tab pos="2286000" algn="l"/>
              </a:tabLst>
              <a:defRPr sz="2400">
                <a:solidFill>
                  <a:schemeClr val="tx1"/>
                </a:solidFill>
                <a:latin typeface="Times New Roman" pitchFamily="18" charset="0"/>
              </a:defRPr>
            </a:lvl4pPr>
            <a:lvl5pPr marL="2057400" indent="-228600">
              <a:tabLst>
                <a:tab pos="457200" algn="l"/>
                <a:tab pos="22860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9pPr>
          </a:lstStyle>
          <a:p>
            <a:r>
              <a:rPr lang="en-US" sz="1600" b="1" dirty="0" err="1">
                <a:solidFill>
                  <a:srgbClr val="0070C0"/>
                </a:solidFill>
                <a:latin typeface="Courier New" pitchFamily="49" charset="0"/>
                <a:cs typeface="Courier New" pitchFamily="49" charset="0"/>
              </a:rPr>
              <a:t>int</a:t>
            </a: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checkParams</a:t>
            </a:r>
            <a:r>
              <a:rPr lang="en-US" sz="1600" dirty="0">
                <a:latin typeface="Courier New" pitchFamily="49" charset="0"/>
                <a:cs typeface="Courier New" pitchFamily="49" charset="0"/>
              </a:rPr>
              <a:t>(</a:t>
            </a:r>
            <a:r>
              <a:rPr lang="en-US" sz="1600" b="1" dirty="0" err="1">
                <a:solidFill>
                  <a:srgbClr val="0070C0"/>
                </a:solidFill>
                <a:latin typeface="Courier New" pitchFamily="49" charset="0"/>
                <a:cs typeface="Courier New" pitchFamily="49" charset="0"/>
              </a:rPr>
              <a:t>int</a:t>
            </a: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nparams</a:t>
            </a:r>
            <a:r>
              <a:rPr lang="en-US" sz="1600" dirty="0">
                <a:latin typeface="Courier New" pitchFamily="49" charset="0"/>
                <a:cs typeface="Courier New" pitchFamily="49" charset="0"/>
              </a:rPr>
              <a:t>, </a:t>
            </a:r>
            <a:r>
              <a:rPr lang="en-US" sz="1600" b="1" dirty="0">
                <a:solidFill>
                  <a:srgbClr val="0070C0"/>
                </a:solidFill>
                <a:latin typeface="Courier New" pitchFamily="49" charset="0"/>
                <a:cs typeface="Courier New" pitchFamily="49" charset="0"/>
              </a:rPr>
              <a:t>char</a:t>
            </a: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params</a:t>
            </a:r>
            <a:r>
              <a:rPr lang="en-US" sz="1600" dirty="0">
                <a:latin typeface="Courier New" pitchFamily="49" charset="0"/>
                <a:cs typeface="Courier New" pitchFamily="49" charset="0"/>
              </a:rPr>
              <a:t>) {</a:t>
            </a:r>
          </a:p>
          <a:p>
            <a:endParaRPr lang="en-US" sz="1600" dirty="0">
              <a:latin typeface="Courier New" pitchFamily="49" charset="0"/>
              <a:cs typeface="Courier New" pitchFamily="49" charset="0"/>
            </a:endParaRPr>
          </a:p>
          <a:p>
            <a:r>
              <a:rPr lang="en-US" sz="1600" dirty="0">
                <a:latin typeface="Courier New" pitchFamily="49" charset="0"/>
                <a:cs typeface="Courier New" pitchFamily="49" charset="0"/>
              </a:rPr>
              <a:t>   </a:t>
            </a:r>
            <a:r>
              <a:rPr lang="en-US" sz="1600" b="1" dirty="0">
                <a:solidFill>
                  <a:srgbClr val="0070C0"/>
                </a:solidFill>
                <a:latin typeface="Courier New" pitchFamily="49" charset="0"/>
                <a:cs typeface="Courier New" pitchFamily="49" charset="0"/>
              </a:rPr>
              <a:t>if</a:t>
            </a:r>
            <a:r>
              <a:rPr lang="en-US" sz="1600" dirty="0">
                <a:latin typeface="Courier New" pitchFamily="49" charset="0"/>
                <a:cs typeface="Courier New" pitchFamily="49" charset="0"/>
              </a:rPr>
              <a:t> ( </a:t>
            </a:r>
            <a:r>
              <a:rPr lang="en-US" sz="1600" dirty="0" err="1">
                <a:latin typeface="Courier New" pitchFamily="49" charset="0"/>
                <a:cs typeface="Courier New" pitchFamily="49" charset="0"/>
              </a:rPr>
              <a:t>nparams</a:t>
            </a:r>
            <a:r>
              <a:rPr lang="en-US" sz="1600" dirty="0">
                <a:latin typeface="Courier New" pitchFamily="49" charset="0"/>
                <a:cs typeface="Courier New" pitchFamily="49" charset="0"/>
              </a:rPr>
              <a:t> != 3 ) {</a:t>
            </a:r>
          </a:p>
          <a:p>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printf</a:t>
            </a:r>
            <a:r>
              <a:rPr lang="en-US" sz="1600" dirty="0">
                <a:latin typeface="Courier New" pitchFamily="49" charset="0"/>
                <a:cs typeface="Courier New" pitchFamily="49" charset="0"/>
              </a:rPr>
              <a:t>("Invoke as: </a:t>
            </a:r>
            <a:r>
              <a:rPr lang="en-US" sz="1600" dirty="0" err="1">
                <a:latin typeface="Courier New" pitchFamily="49" charset="0"/>
                <a:cs typeface="Courier New" pitchFamily="49" charset="0"/>
              </a:rPr>
              <a:t>caesar</a:t>
            </a:r>
            <a:r>
              <a:rPr lang="en-US" sz="1600" dirty="0">
                <a:latin typeface="Courier New" pitchFamily="49" charset="0"/>
                <a:cs typeface="Courier New" pitchFamily="49" charset="0"/>
              </a:rPr>
              <a:t> &lt;shift distance&gt; &lt;file name&gt;\n");</a:t>
            </a:r>
          </a:p>
          <a:p>
            <a:r>
              <a:rPr lang="en-US" sz="1600" dirty="0">
                <a:latin typeface="Courier New" pitchFamily="49" charset="0"/>
                <a:cs typeface="Courier New" pitchFamily="49" charset="0"/>
              </a:rPr>
              <a:t>      </a:t>
            </a:r>
            <a:r>
              <a:rPr lang="en-US" sz="1600" b="1" dirty="0">
                <a:solidFill>
                  <a:srgbClr val="0070C0"/>
                </a:solidFill>
                <a:latin typeface="Courier New" pitchFamily="49" charset="0"/>
                <a:cs typeface="Courier New" pitchFamily="49" charset="0"/>
              </a:rPr>
              <a:t>return</a:t>
            </a:r>
            <a:r>
              <a:rPr lang="en-US" sz="1600" dirty="0">
                <a:latin typeface="Courier New" pitchFamily="49" charset="0"/>
                <a:cs typeface="Courier New" pitchFamily="49" charset="0"/>
              </a:rPr>
              <a:t> WRONG_NUMBER_OF_PARAMS;</a:t>
            </a:r>
          </a:p>
          <a:p>
            <a:r>
              <a:rPr lang="en-US" sz="1600" dirty="0">
                <a:latin typeface="Courier New" pitchFamily="49" charset="0"/>
                <a:cs typeface="Courier New" pitchFamily="49" charset="0"/>
              </a:rPr>
              <a:t>   }</a:t>
            </a:r>
          </a:p>
          <a:p>
            <a:endParaRPr lang="en-US" sz="1600" dirty="0">
              <a:latin typeface="Courier New" pitchFamily="49" charset="0"/>
              <a:cs typeface="Courier New" pitchFamily="49" charset="0"/>
            </a:endParaRPr>
          </a:p>
          <a:p>
            <a:r>
              <a:rPr lang="en-US" sz="1600" dirty="0">
                <a:latin typeface="Courier New" pitchFamily="49" charset="0"/>
                <a:cs typeface="Courier New" pitchFamily="49" charset="0"/>
              </a:rPr>
              <a:t>   </a:t>
            </a:r>
            <a:r>
              <a:rPr lang="en-US" sz="1600" b="1" dirty="0">
                <a:solidFill>
                  <a:srgbClr val="0070C0"/>
                </a:solidFill>
                <a:latin typeface="Courier New" pitchFamily="49" charset="0"/>
                <a:cs typeface="Courier New" pitchFamily="49" charset="0"/>
              </a:rPr>
              <a:t>if</a:t>
            </a:r>
            <a:r>
              <a:rPr lang="en-US" sz="1600" dirty="0">
                <a:latin typeface="Courier New" pitchFamily="49" charset="0"/>
                <a:cs typeface="Courier New" pitchFamily="49" charset="0"/>
              </a:rPr>
              <a:t> ( !</a:t>
            </a:r>
            <a:r>
              <a:rPr lang="en-US" sz="1600" dirty="0" err="1">
                <a:latin typeface="Courier New" pitchFamily="49" charset="0"/>
                <a:cs typeface="Courier New" pitchFamily="49" charset="0"/>
              </a:rPr>
              <a:t>checkShiftAmt</a:t>
            </a:r>
            <a:r>
              <a:rPr lang="en-US" sz="1600" dirty="0">
                <a:latin typeface="Courier New" pitchFamily="49" charset="0"/>
                <a:cs typeface="Courier New" pitchFamily="49" charset="0"/>
              </a:rPr>
              <a:t>(</a:t>
            </a:r>
            <a:r>
              <a:rPr lang="en-US" sz="1600" dirty="0" err="1">
                <a:latin typeface="Courier New" pitchFamily="49" charset="0"/>
                <a:cs typeface="Courier New" pitchFamily="49" charset="0"/>
              </a:rPr>
              <a:t>params</a:t>
            </a:r>
            <a:r>
              <a:rPr lang="en-US" sz="1600" dirty="0">
                <a:latin typeface="Courier New" pitchFamily="49" charset="0"/>
                <a:cs typeface="Courier New" pitchFamily="49" charset="0"/>
              </a:rPr>
              <a:t>[1]) ) {</a:t>
            </a:r>
          </a:p>
          <a:p>
            <a:r>
              <a:rPr lang="en-US" sz="1600" dirty="0">
                <a:latin typeface="Courier New" pitchFamily="49" charset="0"/>
                <a:cs typeface="Courier New" pitchFamily="49" charset="0"/>
              </a:rPr>
              <a:t>      return INVALID_SHIFT_SPECIFIED;</a:t>
            </a:r>
          </a:p>
          <a:p>
            <a:r>
              <a:rPr lang="en-US" sz="1600" dirty="0">
                <a:latin typeface="Courier New" pitchFamily="49" charset="0"/>
                <a:cs typeface="Courier New" pitchFamily="49" charset="0"/>
              </a:rPr>
              <a:t>   }</a:t>
            </a:r>
          </a:p>
          <a:p>
            <a:endParaRPr lang="en-US" sz="1600" dirty="0">
              <a:latin typeface="Courier New" pitchFamily="49" charset="0"/>
              <a:cs typeface="Courier New" pitchFamily="49" charset="0"/>
            </a:endParaRPr>
          </a:p>
          <a:p>
            <a:r>
              <a:rPr lang="en-US" sz="1600" dirty="0">
                <a:latin typeface="Courier New" pitchFamily="49" charset="0"/>
                <a:cs typeface="Courier New" pitchFamily="49" charset="0"/>
              </a:rPr>
              <a:t>   FILE* </a:t>
            </a:r>
            <a:r>
              <a:rPr lang="en-US" sz="1600" dirty="0" err="1">
                <a:latin typeface="Courier New" pitchFamily="49" charset="0"/>
                <a:cs typeface="Courier New" pitchFamily="49" charset="0"/>
              </a:rPr>
              <a:t>fp</a:t>
            </a:r>
            <a:r>
              <a:rPr lang="en-US" sz="1600" dirty="0">
                <a:latin typeface="Courier New" pitchFamily="49" charset="0"/>
                <a:cs typeface="Courier New" pitchFamily="49" charset="0"/>
              </a:rPr>
              <a:t>;</a:t>
            </a:r>
          </a:p>
          <a:p>
            <a:r>
              <a:rPr lang="en-US" sz="1600" dirty="0">
                <a:latin typeface="Courier New" pitchFamily="49" charset="0"/>
                <a:cs typeface="Courier New" pitchFamily="49" charset="0"/>
              </a:rPr>
              <a:t>   </a:t>
            </a:r>
            <a:r>
              <a:rPr lang="en-US" sz="1600" b="1" dirty="0">
                <a:solidFill>
                  <a:srgbClr val="0070C0"/>
                </a:solidFill>
                <a:latin typeface="Courier New" pitchFamily="49" charset="0"/>
                <a:cs typeface="Courier New" pitchFamily="49" charset="0"/>
              </a:rPr>
              <a:t>if</a:t>
            </a:r>
            <a:r>
              <a:rPr lang="en-US" sz="1600" dirty="0">
                <a:latin typeface="Courier New" pitchFamily="49" charset="0"/>
                <a:cs typeface="Courier New" pitchFamily="49" charset="0"/>
              </a:rPr>
              <a:t> ( (</a:t>
            </a:r>
            <a:r>
              <a:rPr lang="en-US" sz="1600" dirty="0" err="1">
                <a:latin typeface="Courier New" pitchFamily="49" charset="0"/>
                <a:cs typeface="Courier New" pitchFamily="49" charset="0"/>
              </a:rPr>
              <a:t>fp</a:t>
            </a:r>
            <a:r>
              <a:rPr lang="en-US" sz="1600" dirty="0">
                <a:latin typeface="Courier New" pitchFamily="49" charset="0"/>
                <a:cs typeface="Courier New" pitchFamily="49" charset="0"/>
              </a:rPr>
              <a:t> = </a:t>
            </a:r>
            <a:r>
              <a:rPr lang="en-US" sz="1600" dirty="0" err="1">
                <a:latin typeface="Courier New" pitchFamily="49" charset="0"/>
                <a:cs typeface="Courier New" pitchFamily="49" charset="0"/>
              </a:rPr>
              <a:t>fopen</a:t>
            </a:r>
            <a:r>
              <a:rPr lang="en-US" sz="1600" dirty="0">
                <a:latin typeface="Courier New" pitchFamily="49" charset="0"/>
                <a:cs typeface="Courier New" pitchFamily="49" charset="0"/>
              </a:rPr>
              <a:t>(</a:t>
            </a:r>
            <a:r>
              <a:rPr lang="en-US" sz="1600" dirty="0" err="1">
                <a:latin typeface="Courier New" pitchFamily="49" charset="0"/>
                <a:cs typeface="Courier New" pitchFamily="49" charset="0"/>
              </a:rPr>
              <a:t>params</a:t>
            </a:r>
            <a:r>
              <a:rPr lang="en-US" sz="1600" dirty="0">
                <a:latin typeface="Courier New" pitchFamily="49" charset="0"/>
                <a:cs typeface="Courier New" pitchFamily="49" charset="0"/>
              </a:rPr>
              <a:t>[2], "r") ) == 0 ) {</a:t>
            </a:r>
          </a:p>
          <a:p>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printf</a:t>
            </a:r>
            <a:r>
              <a:rPr lang="en-US" sz="1600" dirty="0">
                <a:latin typeface="Courier New" pitchFamily="49" charset="0"/>
                <a:cs typeface="Courier New" pitchFamily="49" charset="0"/>
              </a:rPr>
              <a:t>("The file %s could not be found.\n", </a:t>
            </a:r>
            <a:r>
              <a:rPr lang="en-US" sz="1600" dirty="0" err="1">
                <a:latin typeface="Courier New" pitchFamily="49" charset="0"/>
                <a:cs typeface="Courier New" pitchFamily="49" charset="0"/>
              </a:rPr>
              <a:t>params</a:t>
            </a:r>
            <a:r>
              <a:rPr lang="en-US" sz="1600" dirty="0">
                <a:latin typeface="Courier New" pitchFamily="49" charset="0"/>
                <a:cs typeface="Courier New" pitchFamily="49" charset="0"/>
              </a:rPr>
              <a:t>[2]);</a:t>
            </a:r>
          </a:p>
          <a:p>
            <a:r>
              <a:rPr lang="en-US" sz="1600" dirty="0">
                <a:latin typeface="Courier New" pitchFamily="49" charset="0"/>
                <a:cs typeface="Courier New" pitchFamily="49" charset="0"/>
              </a:rPr>
              <a:t>      </a:t>
            </a:r>
            <a:r>
              <a:rPr lang="en-US" sz="1600" b="1" dirty="0">
                <a:solidFill>
                  <a:srgbClr val="0070C0"/>
                </a:solidFill>
                <a:latin typeface="Courier New" pitchFamily="49" charset="0"/>
                <a:cs typeface="Courier New" pitchFamily="49" charset="0"/>
              </a:rPr>
              <a:t>return</a:t>
            </a:r>
            <a:r>
              <a:rPr lang="en-US" sz="1600" dirty="0">
                <a:latin typeface="Courier New" pitchFamily="49" charset="0"/>
                <a:cs typeface="Courier New" pitchFamily="49" charset="0"/>
              </a:rPr>
              <a:t> FILE_NOT_FOUND;</a:t>
            </a:r>
          </a:p>
          <a:p>
            <a:r>
              <a:rPr lang="en-US" sz="1600" dirty="0">
                <a:latin typeface="Courier New" pitchFamily="49" charset="0"/>
                <a:cs typeface="Courier New" pitchFamily="49" charset="0"/>
              </a:rPr>
              <a:t>   }</a:t>
            </a:r>
          </a:p>
          <a:p>
            <a:r>
              <a:rPr lang="en-US" sz="1600" dirty="0">
                <a:latin typeface="Courier New" pitchFamily="49" charset="0"/>
                <a:cs typeface="Courier New" pitchFamily="49" charset="0"/>
              </a:rPr>
              <a:t>   </a:t>
            </a:r>
            <a:r>
              <a:rPr lang="en-US" sz="1600" b="1" dirty="0">
                <a:solidFill>
                  <a:srgbClr val="0070C0"/>
                </a:solidFill>
                <a:latin typeface="Courier New" pitchFamily="49" charset="0"/>
                <a:cs typeface="Courier New" pitchFamily="49" charset="0"/>
              </a:rPr>
              <a:t>else</a:t>
            </a:r>
            <a:r>
              <a:rPr lang="en-US" sz="1600" dirty="0">
                <a:latin typeface="Courier New" pitchFamily="49" charset="0"/>
                <a:cs typeface="Courier New" pitchFamily="49" charset="0"/>
              </a:rPr>
              <a:t> {</a:t>
            </a:r>
          </a:p>
          <a:p>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fclose</a:t>
            </a:r>
            <a:r>
              <a:rPr lang="en-US" sz="1600" dirty="0">
                <a:latin typeface="Courier New" pitchFamily="49" charset="0"/>
                <a:cs typeface="Courier New" pitchFamily="49" charset="0"/>
              </a:rPr>
              <a:t>(</a:t>
            </a:r>
            <a:r>
              <a:rPr lang="en-US" sz="1600" dirty="0" err="1">
                <a:latin typeface="Courier New" pitchFamily="49" charset="0"/>
                <a:cs typeface="Courier New" pitchFamily="49" charset="0"/>
              </a:rPr>
              <a:t>fp</a:t>
            </a:r>
            <a:r>
              <a:rPr lang="en-US" sz="1600" dirty="0">
                <a:latin typeface="Courier New" pitchFamily="49" charset="0"/>
                <a:cs typeface="Courier New" pitchFamily="49" charset="0"/>
              </a:rPr>
              <a:t>);</a:t>
            </a:r>
          </a:p>
          <a:p>
            <a:r>
              <a:rPr lang="en-US" sz="1600" dirty="0">
                <a:latin typeface="Courier New" pitchFamily="49" charset="0"/>
                <a:cs typeface="Courier New" pitchFamily="49" charset="0"/>
              </a:rPr>
              <a:t>   }</a:t>
            </a:r>
          </a:p>
          <a:p>
            <a:r>
              <a:rPr lang="en-US" sz="1600" dirty="0">
                <a:latin typeface="Courier New" pitchFamily="49" charset="0"/>
                <a:cs typeface="Courier New" pitchFamily="49" charset="0"/>
              </a:rPr>
              <a:t>   </a:t>
            </a:r>
            <a:r>
              <a:rPr lang="en-US" sz="1600" b="1" dirty="0">
                <a:solidFill>
                  <a:srgbClr val="0070C0"/>
                </a:solidFill>
                <a:latin typeface="Courier New" pitchFamily="49" charset="0"/>
                <a:cs typeface="Courier New" pitchFamily="49" charset="0"/>
              </a:rPr>
              <a:t>return</a:t>
            </a:r>
            <a:r>
              <a:rPr lang="en-US" sz="1600" dirty="0">
                <a:latin typeface="Courier New" pitchFamily="49" charset="0"/>
                <a:cs typeface="Courier New" pitchFamily="49" charset="0"/>
              </a:rPr>
              <a:t> 0;</a:t>
            </a:r>
          </a:p>
          <a:p>
            <a:r>
              <a:rPr lang="en-US" sz="1600" dirty="0">
                <a:latin typeface="Courier New" pitchFamily="49" charset="0"/>
                <a:cs typeface="Courier New" pitchFamily="49" charset="0"/>
              </a:rPr>
              <a:t>}</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idx="4294967295"/>
          </p:nvPr>
        </p:nvSpPr>
        <p:spPr/>
        <p:txBody>
          <a:bodyPr/>
          <a:lstStyle/>
          <a:p>
            <a:r>
              <a:rPr lang="en-US" dirty="0" smtClean="0">
                <a:latin typeface="Arial" charset="0"/>
                <a:cs typeface="Arial" charset="0"/>
              </a:rPr>
              <a:t>Example:  Processing the File</a:t>
            </a:r>
          </a:p>
        </p:txBody>
      </p:sp>
      <p:sp>
        <p:nvSpPr>
          <p:cNvPr id="24579" name="Text Box 3"/>
          <p:cNvSpPr txBox="1">
            <a:spLocks noChangeArrowheads="1"/>
          </p:cNvSpPr>
          <p:nvPr/>
        </p:nvSpPr>
        <p:spPr bwMode="auto">
          <a:xfrm>
            <a:off x="457200" y="709613"/>
            <a:ext cx="6629400" cy="5262562"/>
          </a:xfrm>
          <a:prstGeom prst="rect">
            <a:avLst/>
          </a:prstGeom>
          <a:solidFill>
            <a:srgbClr val="FFFFE0"/>
          </a:solidFill>
          <a:ln w="9525">
            <a:solidFill>
              <a:schemeClr val="tx1"/>
            </a:solidFill>
            <a:miter lim="800000"/>
            <a:headEnd/>
            <a:tailEnd/>
          </a:ln>
        </p:spPr>
        <p:txBody>
          <a:bodyPr>
            <a:spAutoFit/>
          </a:bodyPr>
          <a:lstStyle>
            <a:lvl1pPr>
              <a:tabLst>
                <a:tab pos="457200" algn="l"/>
                <a:tab pos="2286000" algn="l"/>
              </a:tabLst>
              <a:defRPr sz="2400">
                <a:solidFill>
                  <a:schemeClr val="tx1"/>
                </a:solidFill>
                <a:latin typeface="Times New Roman" pitchFamily="18" charset="0"/>
              </a:defRPr>
            </a:lvl1pPr>
            <a:lvl2pPr marL="742950" indent="-285750">
              <a:tabLst>
                <a:tab pos="457200" algn="l"/>
                <a:tab pos="2286000" algn="l"/>
              </a:tabLst>
              <a:defRPr sz="2400">
                <a:solidFill>
                  <a:schemeClr val="tx1"/>
                </a:solidFill>
                <a:latin typeface="Times New Roman" pitchFamily="18" charset="0"/>
              </a:defRPr>
            </a:lvl2pPr>
            <a:lvl3pPr marL="1143000" indent="-228600">
              <a:tabLst>
                <a:tab pos="457200" algn="l"/>
                <a:tab pos="2286000" algn="l"/>
              </a:tabLst>
              <a:defRPr sz="2400">
                <a:solidFill>
                  <a:schemeClr val="tx1"/>
                </a:solidFill>
                <a:latin typeface="Times New Roman" pitchFamily="18" charset="0"/>
              </a:defRPr>
            </a:lvl3pPr>
            <a:lvl4pPr marL="1600200" indent="-228600">
              <a:tabLst>
                <a:tab pos="457200" algn="l"/>
                <a:tab pos="2286000" algn="l"/>
              </a:tabLst>
              <a:defRPr sz="2400">
                <a:solidFill>
                  <a:schemeClr val="tx1"/>
                </a:solidFill>
                <a:latin typeface="Times New Roman" pitchFamily="18" charset="0"/>
              </a:defRPr>
            </a:lvl4pPr>
            <a:lvl5pPr marL="2057400" indent="-228600">
              <a:tabLst>
                <a:tab pos="457200" algn="l"/>
                <a:tab pos="22860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9pPr>
          </a:lstStyle>
          <a:p>
            <a:r>
              <a:rPr lang="en-US" sz="1600" b="1" dirty="0" err="1">
                <a:solidFill>
                  <a:srgbClr val="0070C0"/>
                </a:solidFill>
                <a:latin typeface="Courier New" pitchFamily="49" charset="0"/>
                <a:cs typeface="Courier New" pitchFamily="49" charset="0"/>
              </a:rPr>
              <a:t>int</a:t>
            </a: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processFile</a:t>
            </a:r>
            <a:r>
              <a:rPr lang="en-US" sz="1600" dirty="0">
                <a:latin typeface="Courier New" pitchFamily="49" charset="0"/>
                <a:cs typeface="Courier New" pitchFamily="49" charset="0"/>
              </a:rPr>
              <a:t>(</a:t>
            </a:r>
            <a:r>
              <a:rPr lang="en-US" sz="1600" b="1" dirty="0" err="1">
                <a:solidFill>
                  <a:srgbClr val="0070C0"/>
                </a:solidFill>
                <a:latin typeface="Courier New" pitchFamily="49" charset="0"/>
                <a:cs typeface="Courier New" pitchFamily="49" charset="0"/>
              </a:rPr>
              <a:t>int</a:t>
            </a: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shiftAmt</a:t>
            </a:r>
            <a:r>
              <a:rPr lang="en-US" sz="1600" dirty="0">
                <a:latin typeface="Courier New" pitchFamily="49" charset="0"/>
                <a:cs typeface="Courier New" pitchFamily="49" charset="0"/>
              </a:rPr>
              <a:t>, </a:t>
            </a:r>
            <a:r>
              <a:rPr lang="en-US" sz="1600" b="1" dirty="0">
                <a:solidFill>
                  <a:srgbClr val="0070C0"/>
                </a:solidFill>
                <a:latin typeface="Courier New" pitchFamily="49" charset="0"/>
                <a:cs typeface="Courier New" pitchFamily="49" charset="0"/>
              </a:rPr>
              <a:t>char</a:t>
            </a: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fileName</a:t>
            </a:r>
            <a:r>
              <a:rPr lang="en-US" sz="1600" dirty="0">
                <a:latin typeface="Courier New" pitchFamily="49" charset="0"/>
                <a:cs typeface="Courier New" pitchFamily="49" charset="0"/>
              </a:rPr>
              <a:t>) {</a:t>
            </a:r>
          </a:p>
          <a:p>
            <a:endParaRPr lang="en-US" sz="1600" dirty="0">
              <a:latin typeface="Courier New" pitchFamily="49" charset="0"/>
              <a:cs typeface="Courier New" pitchFamily="49" charset="0"/>
            </a:endParaRPr>
          </a:p>
          <a:p>
            <a:r>
              <a:rPr lang="en-US" sz="1600" dirty="0">
                <a:latin typeface="Courier New" pitchFamily="49" charset="0"/>
                <a:cs typeface="Courier New" pitchFamily="49" charset="0"/>
              </a:rPr>
              <a:t>   </a:t>
            </a:r>
            <a:r>
              <a:rPr lang="en-US" sz="1600" b="1" dirty="0" err="1">
                <a:solidFill>
                  <a:srgbClr val="0070C0"/>
                </a:solidFill>
                <a:latin typeface="Courier New" pitchFamily="49" charset="0"/>
                <a:cs typeface="Courier New" pitchFamily="49" charset="0"/>
              </a:rPr>
              <a:t>int</a:t>
            </a: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nChars</a:t>
            </a:r>
            <a:r>
              <a:rPr lang="en-US" sz="1600" dirty="0">
                <a:latin typeface="Courier New" pitchFamily="49" charset="0"/>
                <a:cs typeface="Courier New" pitchFamily="49" charset="0"/>
              </a:rPr>
              <a:t> = 0;</a:t>
            </a:r>
          </a:p>
          <a:p>
            <a:r>
              <a:rPr lang="en-US" sz="1600" dirty="0">
                <a:latin typeface="Courier New" pitchFamily="49" charset="0"/>
                <a:cs typeface="Courier New" pitchFamily="49" charset="0"/>
              </a:rPr>
              <a:t>   FILE *In = </a:t>
            </a:r>
            <a:r>
              <a:rPr lang="en-US" sz="1600" dirty="0" err="1">
                <a:latin typeface="Courier New" pitchFamily="49" charset="0"/>
                <a:cs typeface="Courier New" pitchFamily="49" charset="0"/>
              </a:rPr>
              <a:t>fopen</a:t>
            </a:r>
            <a:r>
              <a:rPr lang="en-US" sz="1600" dirty="0">
                <a:latin typeface="Courier New" pitchFamily="49" charset="0"/>
                <a:cs typeface="Courier New" pitchFamily="49" charset="0"/>
              </a:rPr>
              <a:t>(</a:t>
            </a:r>
            <a:r>
              <a:rPr lang="en-US" sz="1600" dirty="0" err="1">
                <a:latin typeface="Courier New" pitchFamily="49" charset="0"/>
                <a:cs typeface="Courier New" pitchFamily="49" charset="0"/>
              </a:rPr>
              <a:t>fileName</a:t>
            </a:r>
            <a:r>
              <a:rPr lang="en-US" sz="1600" dirty="0">
                <a:latin typeface="Courier New" pitchFamily="49" charset="0"/>
                <a:cs typeface="Courier New" pitchFamily="49" charset="0"/>
              </a:rPr>
              <a:t>, "r");</a:t>
            </a:r>
          </a:p>
          <a:p>
            <a:endParaRPr lang="en-US" sz="1600" dirty="0">
              <a:latin typeface="Courier New" pitchFamily="49" charset="0"/>
              <a:cs typeface="Courier New" pitchFamily="49" charset="0"/>
            </a:endParaRPr>
          </a:p>
          <a:p>
            <a:r>
              <a:rPr lang="en-US" sz="1600" dirty="0">
                <a:latin typeface="Courier New" pitchFamily="49" charset="0"/>
                <a:cs typeface="Courier New" pitchFamily="49" charset="0"/>
              </a:rPr>
              <a:t>   </a:t>
            </a:r>
            <a:r>
              <a:rPr lang="en-US" sz="1600" b="1" dirty="0">
                <a:solidFill>
                  <a:srgbClr val="0070C0"/>
                </a:solidFill>
                <a:latin typeface="Courier New" pitchFamily="49" charset="0"/>
                <a:cs typeface="Courier New" pitchFamily="49" charset="0"/>
              </a:rPr>
              <a:t>char</a:t>
            </a: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nextIn</a:t>
            </a: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nextOut</a:t>
            </a:r>
            <a:r>
              <a:rPr lang="en-US" sz="1600" dirty="0">
                <a:latin typeface="Courier New" pitchFamily="49" charset="0"/>
                <a:cs typeface="Courier New" pitchFamily="49" charset="0"/>
              </a:rPr>
              <a:t>;</a:t>
            </a:r>
          </a:p>
          <a:p>
            <a:r>
              <a:rPr lang="en-US" sz="1600" dirty="0">
                <a:latin typeface="Courier New" pitchFamily="49" charset="0"/>
                <a:cs typeface="Courier New" pitchFamily="49" charset="0"/>
              </a:rPr>
              <a:t>   </a:t>
            </a:r>
            <a:r>
              <a:rPr lang="en-US" sz="1600" b="1" dirty="0">
                <a:solidFill>
                  <a:srgbClr val="0070C0"/>
                </a:solidFill>
                <a:latin typeface="Courier New" pitchFamily="49" charset="0"/>
                <a:cs typeface="Courier New" pitchFamily="49" charset="0"/>
              </a:rPr>
              <a:t>while</a:t>
            </a:r>
            <a:r>
              <a:rPr lang="en-US" sz="1600" dirty="0">
                <a:latin typeface="Courier New" pitchFamily="49" charset="0"/>
                <a:cs typeface="Courier New" pitchFamily="49" charset="0"/>
              </a:rPr>
              <a:t> ( </a:t>
            </a:r>
            <a:r>
              <a:rPr lang="en-US" sz="1600" dirty="0" err="1">
                <a:latin typeface="Courier New" pitchFamily="49" charset="0"/>
                <a:cs typeface="Courier New" pitchFamily="49" charset="0"/>
              </a:rPr>
              <a:t>fscanf</a:t>
            </a:r>
            <a:r>
              <a:rPr lang="en-US" sz="1600" dirty="0">
                <a:latin typeface="Courier New" pitchFamily="49" charset="0"/>
                <a:cs typeface="Courier New" pitchFamily="49" charset="0"/>
              </a:rPr>
              <a:t>(In, "%c", &amp;</a:t>
            </a:r>
            <a:r>
              <a:rPr lang="en-US" sz="1600" dirty="0" err="1">
                <a:latin typeface="Courier New" pitchFamily="49" charset="0"/>
                <a:cs typeface="Courier New" pitchFamily="49" charset="0"/>
              </a:rPr>
              <a:t>nextIn</a:t>
            </a:r>
            <a:r>
              <a:rPr lang="en-US" sz="1600" dirty="0">
                <a:latin typeface="Courier New" pitchFamily="49" charset="0"/>
                <a:cs typeface="Courier New" pitchFamily="49" charset="0"/>
              </a:rPr>
              <a:t>) == 1 ) {</a:t>
            </a:r>
          </a:p>
          <a:p>
            <a:endParaRPr lang="en-US" sz="1600" dirty="0">
              <a:latin typeface="Courier New" pitchFamily="49" charset="0"/>
              <a:cs typeface="Courier New" pitchFamily="49" charset="0"/>
            </a:endParaRPr>
          </a:p>
          <a:p>
            <a:r>
              <a:rPr lang="en-US" sz="1600" dirty="0">
                <a:latin typeface="Courier New" pitchFamily="49" charset="0"/>
                <a:cs typeface="Courier New" pitchFamily="49" charset="0"/>
              </a:rPr>
              <a:t>      </a:t>
            </a:r>
            <a:r>
              <a:rPr lang="en-US" sz="1600" b="1" dirty="0">
                <a:solidFill>
                  <a:srgbClr val="0070C0"/>
                </a:solidFill>
                <a:latin typeface="Courier New" pitchFamily="49" charset="0"/>
                <a:cs typeface="Courier New" pitchFamily="49" charset="0"/>
              </a:rPr>
              <a:t>if</a:t>
            </a:r>
            <a:r>
              <a:rPr lang="en-US" sz="1600" dirty="0">
                <a:latin typeface="Courier New" pitchFamily="49" charset="0"/>
                <a:cs typeface="Courier New" pitchFamily="49" charset="0"/>
              </a:rPr>
              <a:t> ( </a:t>
            </a:r>
            <a:r>
              <a:rPr lang="en-US" sz="1600" dirty="0" err="1">
                <a:latin typeface="Courier New" pitchFamily="49" charset="0"/>
                <a:cs typeface="Courier New" pitchFamily="49" charset="0"/>
              </a:rPr>
              <a:t>isalpha</a:t>
            </a:r>
            <a:r>
              <a:rPr lang="en-US" sz="1600" dirty="0">
                <a:latin typeface="Courier New" pitchFamily="49" charset="0"/>
                <a:cs typeface="Courier New" pitchFamily="49" charset="0"/>
              </a:rPr>
              <a:t>(</a:t>
            </a:r>
            <a:r>
              <a:rPr lang="en-US" sz="1600" dirty="0" err="1">
                <a:latin typeface="Courier New" pitchFamily="49" charset="0"/>
                <a:cs typeface="Courier New" pitchFamily="49" charset="0"/>
              </a:rPr>
              <a:t>nextIn</a:t>
            </a:r>
            <a:r>
              <a:rPr lang="en-US" sz="1600" dirty="0">
                <a:latin typeface="Courier New" pitchFamily="49" charset="0"/>
                <a:cs typeface="Courier New" pitchFamily="49" charset="0"/>
              </a:rPr>
              <a:t>) ) {</a:t>
            </a:r>
          </a:p>
          <a:p>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nChars</a:t>
            </a:r>
            <a:r>
              <a:rPr lang="en-US" sz="1600" dirty="0">
                <a:latin typeface="Courier New" pitchFamily="49" charset="0"/>
                <a:cs typeface="Courier New" pitchFamily="49" charset="0"/>
              </a:rPr>
              <a:t>;</a:t>
            </a:r>
          </a:p>
          <a:p>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nextOut</a:t>
            </a:r>
            <a:r>
              <a:rPr lang="en-US" sz="1600" dirty="0">
                <a:latin typeface="Courier New" pitchFamily="49" charset="0"/>
                <a:cs typeface="Courier New" pitchFamily="49" charset="0"/>
              </a:rPr>
              <a:t> = </a:t>
            </a:r>
            <a:r>
              <a:rPr lang="en-US" sz="1600" dirty="0" err="1">
                <a:latin typeface="Courier New" pitchFamily="49" charset="0"/>
                <a:cs typeface="Courier New" pitchFamily="49" charset="0"/>
              </a:rPr>
              <a:t>applyShift</a:t>
            </a:r>
            <a:r>
              <a:rPr lang="en-US" sz="1600" dirty="0">
                <a:latin typeface="Courier New" pitchFamily="49" charset="0"/>
                <a:cs typeface="Courier New" pitchFamily="49" charset="0"/>
              </a:rPr>
              <a:t>(</a:t>
            </a:r>
            <a:r>
              <a:rPr lang="en-US" sz="1600" dirty="0" err="1">
                <a:latin typeface="Courier New" pitchFamily="49" charset="0"/>
                <a:cs typeface="Courier New" pitchFamily="49" charset="0"/>
              </a:rPr>
              <a:t>nextIn</a:t>
            </a: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shiftAmt</a:t>
            </a:r>
            <a:r>
              <a:rPr lang="en-US" sz="1600" dirty="0">
                <a:latin typeface="Courier New" pitchFamily="49" charset="0"/>
                <a:cs typeface="Courier New" pitchFamily="49" charset="0"/>
              </a:rPr>
              <a:t>);</a:t>
            </a:r>
          </a:p>
          <a:p>
            <a:r>
              <a:rPr lang="en-US" sz="1600" dirty="0">
                <a:latin typeface="Courier New" pitchFamily="49" charset="0"/>
                <a:cs typeface="Courier New" pitchFamily="49" charset="0"/>
              </a:rPr>
              <a:t>      }</a:t>
            </a:r>
          </a:p>
          <a:p>
            <a:r>
              <a:rPr lang="en-US" sz="1600" dirty="0">
                <a:latin typeface="Courier New" pitchFamily="49" charset="0"/>
                <a:cs typeface="Courier New" pitchFamily="49" charset="0"/>
              </a:rPr>
              <a:t>      </a:t>
            </a:r>
            <a:r>
              <a:rPr lang="en-US" sz="1600" b="1" dirty="0">
                <a:solidFill>
                  <a:srgbClr val="0070C0"/>
                </a:solidFill>
                <a:latin typeface="Courier New" pitchFamily="49" charset="0"/>
                <a:cs typeface="Courier New" pitchFamily="49" charset="0"/>
              </a:rPr>
              <a:t>else</a:t>
            </a:r>
          </a:p>
          <a:p>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nextOut</a:t>
            </a:r>
            <a:r>
              <a:rPr lang="en-US" sz="1600" dirty="0">
                <a:latin typeface="Courier New" pitchFamily="49" charset="0"/>
                <a:cs typeface="Courier New" pitchFamily="49" charset="0"/>
              </a:rPr>
              <a:t> = </a:t>
            </a:r>
            <a:r>
              <a:rPr lang="en-US" sz="1600" dirty="0" err="1">
                <a:latin typeface="Courier New" pitchFamily="49" charset="0"/>
                <a:cs typeface="Courier New" pitchFamily="49" charset="0"/>
              </a:rPr>
              <a:t>nextIn</a:t>
            </a:r>
            <a:r>
              <a:rPr lang="en-US" sz="1600" dirty="0">
                <a:latin typeface="Courier New" pitchFamily="49" charset="0"/>
                <a:cs typeface="Courier New" pitchFamily="49" charset="0"/>
              </a:rPr>
              <a:t>;</a:t>
            </a:r>
          </a:p>
          <a:p>
            <a:r>
              <a:rPr lang="en-US" sz="1600" dirty="0">
                <a:latin typeface="Courier New" pitchFamily="49" charset="0"/>
                <a:cs typeface="Courier New" pitchFamily="49" charset="0"/>
              </a:rPr>
              <a:t>      </a:t>
            </a:r>
          </a:p>
          <a:p>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printf</a:t>
            </a:r>
            <a:r>
              <a:rPr lang="en-US" sz="1600" dirty="0">
                <a:latin typeface="Courier New" pitchFamily="49" charset="0"/>
                <a:cs typeface="Courier New" pitchFamily="49" charset="0"/>
              </a:rPr>
              <a:t>("%c", </a:t>
            </a:r>
            <a:r>
              <a:rPr lang="en-US" sz="1600" dirty="0" err="1">
                <a:latin typeface="Courier New" pitchFamily="49" charset="0"/>
                <a:cs typeface="Courier New" pitchFamily="49" charset="0"/>
              </a:rPr>
              <a:t>nextOut</a:t>
            </a:r>
            <a:r>
              <a:rPr lang="en-US" sz="1600" dirty="0">
                <a:latin typeface="Courier New" pitchFamily="49" charset="0"/>
                <a:cs typeface="Courier New" pitchFamily="49" charset="0"/>
              </a:rPr>
              <a:t>);</a:t>
            </a:r>
          </a:p>
          <a:p>
            <a:r>
              <a:rPr lang="en-US" sz="1600" dirty="0">
                <a:latin typeface="Courier New" pitchFamily="49" charset="0"/>
                <a:cs typeface="Courier New" pitchFamily="49" charset="0"/>
              </a:rPr>
              <a:t>   }</a:t>
            </a:r>
          </a:p>
          <a:p>
            <a:endParaRPr lang="en-US" sz="1600" dirty="0">
              <a:latin typeface="Courier New" pitchFamily="49" charset="0"/>
              <a:cs typeface="Courier New" pitchFamily="49" charset="0"/>
            </a:endParaRPr>
          </a:p>
          <a:p>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fclose</a:t>
            </a:r>
            <a:r>
              <a:rPr lang="en-US" sz="1600" dirty="0">
                <a:latin typeface="Courier New" pitchFamily="49" charset="0"/>
                <a:cs typeface="Courier New" pitchFamily="49" charset="0"/>
              </a:rPr>
              <a:t>(In);</a:t>
            </a:r>
          </a:p>
          <a:p>
            <a:r>
              <a:rPr lang="en-US" sz="1600" dirty="0">
                <a:latin typeface="Courier New" pitchFamily="49" charset="0"/>
                <a:cs typeface="Courier New" pitchFamily="49" charset="0"/>
              </a:rPr>
              <a:t>   </a:t>
            </a:r>
            <a:r>
              <a:rPr lang="en-US" sz="1600" b="1" dirty="0">
                <a:solidFill>
                  <a:srgbClr val="0070C0"/>
                </a:solidFill>
                <a:latin typeface="Courier New" pitchFamily="49" charset="0"/>
                <a:cs typeface="Courier New" pitchFamily="49" charset="0"/>
              </a:rPr>
              <a:t>return</a:t>
            </a: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nChars</a:t>
            </a:r>
            <a:r>
              <a:rPr lang="en-US" sz="1600" dirty="0">
                <a:latin typeface="Courier New" pitchFamily="49" charset="0"/>
                <a:cs typeface="Courier New" pitchFamily="49" charset="0"/>
              </a:rPr>
              <a:t>;</a:t>
            </a:r>
          </a:p>
          <a:p>
            <a:r>
              <a:rPr lang="en-US" sz="1600" dirty="0">
                <a:latin typeface="Courier New" pitchFamily="49" charset="0"/>
                <a:cs typeface="Courier New" pitchFamily="49" charset="0"/>
              </a:rPr>
              <a:t>}</a:t>
            </a:r>
          </a:p>
        </p:txBody>
      </p:sp>
      <p:sp>
        <p:nvSpPr>
          <p:cNvPr id="24580" name="Text Box 3"/>
          <p:cNvSpPr txBox="1">
            <a:spLocks noChangeArrowheads="1"/>
          </p:cNvSpPr>
          <p:nvPr/>
        </p:nvSpPr>
        <p:spPr bwMode="auto">
          <a:xfrm>
            <a:off x="4495800" y="4343400"/>
            <a:ext cx="4343400" cy="1816100"/>
          </a:xfrm>
          <a:prstGeom prst="rect">
            <a:avLst/>
          </a:prstGeom>
          <a:solidFill>
            <a:srgbClr val="FFFFE0"/>
          </a:solidFill>
          <a:ln w="9525">
            <a:solidFill>
              <a:schemeClr val="tx1"/>
            </a:solidFill>
            <a:miter lim="800000"/>
            <a:headEnd/>
            <a:tailEnd/>
          </a:ln>
        </p:spPr>
        <p:txBody>
          <a:bodyPr>
            <a:spAutoFit/>
          </a:bodyPr>
          <a:lstStyle>
            <a:lvl1pPr>
              <a:tabLst>
                <a:tab pos="457200" algn="l"/>
                <a:tab pos="2286000" algn="l"/>
              </a:tabLst>
              <a:defRPr sz="2400">
                <a:solidFill>
                  <a:schemeClr val="tx1"/>
                </a:solidFill>
                <a:latin typeface="Times New Roman" pitchFamily="18" charset="0"/>
              </a:defRPr>
            </a:lvl1pPr>
            <a:lvl2pPr marL="742950" indent="-285750">
              <a:tabLst>
                <a:tab pos="457200" algn="l"/>
                <a:tab pos="2286000" algn="l"/>
              </a:tabLst>
              <a:defRPr sz="2400">
                <a:solidFill>
                  <a:schemeClr val="tx1"/>
                </a:solidFill>
                <a:latin typeface="Times New Roman" pitchFamily="18" charset="0"/>
              </a:defRPr>
            </a:lvl2pPr>
            <a:lvl3pPr marL="1143000" indent="-228600">
              <a:tabLst>
                <a:tab pos="457200" algn="l"/>
                <a:tab pos="2286000" algn="l"/>
              </a:tabLst>
              <a:defRPr sz="2400">
                <a:solidFill>
                  <a:schemeClr val="tx1"/>
                </a:solidFill>
                <a:latin typeface="Times New Roman" pitchFamily="18" charset="0"/>
              </a:defRPr>
            </a:lvl3pPr>
            <a:lvl4pPr marL="1600200" indent="-228600">
              <a:tabLst>
                <a:tab pos="457200" algn="l"/>
                <a:tab pos="2286000" algn="l"/>
              </a:tabLst>
              <a:defRPr sz="2400">
                <a:solidFill>
                  <a:schemeClr val="tx1"/>
                </a:solidFill>
                <a:latin typeface="Times New Roman" pitchFamily="18" charset="0"/>
              </a:defRPr>
            </a:lvl4pPr>
            <a:lvl5pPr marL="2057400" indent="-228600">
              <a:tabLst>
                <a:tab pos="457200" algn="l"/>
                <a:tab pos="22860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9pPr>
          </a:lstStyle>
          <a:p>
            <a:r>
              <a:rPr lang="en-US" sz="1600" b="1" dirty="0">
                <a:solidFill>
                  <a:srgbClr val="0070C0"/>
                </a:solidFill>
                <a:latin typeface="Courier New" pitchFamily="49" charset="0"/>
                <a:cs typeface="Courier New" pitchFamily="49" charset="0"/>
              </a:rPr>
              <a:t>char</a:t>
            </a: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applyShift</a:t>
            </a:r>
            <a:r>
              <a:rPr lang="en-US" sz="1600" dirty="0">
                <a:latin typeface="Courier New" pitchFamily="49" charset="0"/>
                <a:cs typeface="Courier New" pitchFamily="49" charset="0"/>
              </a:rPr>
              <a:t>(</a:t>
            </a:r>
            <a:r>
              <a:rPr lang="en-US" sz="1600" b="1" dirty="0">
                <a:solidFill>
                  <a:srgbClr val="0070C0"/>
                </a:solidFill>
                <a:latin typeface="Courier New" pitchFamily="49" charset="0"/>
                <a:cs typeface="Courier New" pitchFamily="49" charset="0"/>
              </a:rPr>
              <a:t>char</a:t>
            </a:r>
            <a:r>
              <a:rPr lang="en-US" sz="1600" dirty="0">
                <a:latin typeface="Courier New" pitchFamily="49" charset="0"/>
                <a:cs typeface="Courier New" pitchFamily="49" charset="0"/>
              </a:rPr>
              <a:t> Original, </a:t>
            </a:r>
          </a:p>
          <a:p>
            <a:r>
              <a:rPr lang="en-US" sz="1600" dirty="0">
                <a:latin typeface="Courier New" pitchFamily="49" charset="0"/>
                <a:cs typeface="Courier New" pitchFamily="49" charset="0"/>
              </a:rPr>
              <a:t>                </a:t>
            </a:r>
            <a:r>
              <a:rPr lang="en-US" sz="1600" b="1" dirty="0" err="1">
                <a:solidFill>
                  <a:srgbClr val="0070C0"/>
                </a:solidFill>
                <a:latin typeface="Courier New" pitchFamily="49" charset="0"/>
                <a:cs typeface="Courier New" pitchFamily="49" charset="0"/>
              </a:rPr>
              <a:t>int</a:t>
            </a: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shiftAmt</a:t>
            </a:r>
            <a:r>
              <a:rPr lang="en-US" sz="1600" dirty="0">
                <a:latin typeface="Courier New" pitchFamily="49" charset="0"/>
                <a:cs typeface="Courier New" pitchFamily="49" charset="0"/>
              </a:rPr>
              <a:t>) {</a:t>
            </a:r>
          </a:p>
          <a:p>
            <a:endParaRPr lang="en-US" sz="1600" dirty="0">
              <a:latin typeface="Courier New" pitchFamily="49" charset="0"/>
              <a:cs typeface="Courier New" pitchFamily="49" charset="0"/>
            </a:endParaRPr>
          </a:p>
          <a:p>
            <a:r>
              <a:rPr lang="en-US" sz="1600" dirty="0">
                <a:latin typeface="Courier New" pitchFamily="49" charset="0"/>
                <a:cs typeface="Courier New" pitchFamily="49" charset="0"/>
              </a:rPr>
              <a:t>   </a:t>
            </a:r>
            <a:r>
              <a:rPr lang="en-US" sz="1600" b="1" dirty="0">
                <a:solidFill>
                  <a:srgbClr val="0070C0"/>
                </a:solidFill>
                <a:latin typeface="Courier New" pitchFamily="49" charset="0"/>
                <a:cs typeface="Courier New" pitchFamily="49" charset="0"/>
              </a:rPr>
              <a:t>char</a:t>
            </a:r>
            <a:r>
              <a:rPr lang="en-US" sz="1600" dirty="0">
                <a:latin typeface="Courier New" pitchFamily="49" charset="0"/>
                <a:cs typeface="Courier New" pitchFamily="49" charset="0"/>
              </a:rPr>
              <a:t> Modified = Original;</a:t>
            </a:r>
          </a:p>
          <a:p>
            <a:r>
              <a:rPr lang="en-US" sz="1600" dirty="0">
                <a:latin typeface="Courier New" pitchFamily="49" charset="0"/>
                <a:cs typeface="Courier New" pitchFamily="49" charset="0"/>
              </a:rPr>
              <a:t>   . . .</a:t>
            </a:r>
          </a:p>
          <a:p>
            <a:r>
              <a:rPr lang="en-US" sz="1600" dirty="0">
                <a:latin typeface="Courier New" pitchFamily="49" charset="0"/>
                <a:cs typeface="Courier New" pitchFamily="49" charset="0"/>
              </a:rPr>
              <a:t>   </a:t>
            </a:r>
            <a:r>
              <a:rPr lang="en-US" sz="1600" b="1" dirty="0">
                <a:solidFill>
                  <a:srgbClr val="0070C0"/>
                </a:solidFill>
                <a:latin typeface="Courier New" pitchFamily="49" charset="0"/>
                <a:cs typeface="Courier New" pitchFamily="49" charset="0"/>
              </a:rPr>
              <a:t>return</a:t>
            </a:r>
            <a:r>
              <a:rPr lang="en-US" sz="1600" dirty="0">
                <a:latin typeface="Courier New" pitchFamily="49" charset="0"/>
                <a:cs typeface="Courier New" pitchFamily="49" charset="0"/>
              </a:rPr>
              <a:t> Modified;</a:t>
            </a:r>
          </a:p>
          <a:p>
            <a:r>
              <a:rPr lang="en-US" sz="1600" dirty="0">
                <a:latin typeface="Courier New" pitchFamily="49" charset="0"/>
                <a:cs typeface="Courier New" pitchFamily="49" charset="0"/>
              </a:rPr>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r>
              <a:rPr lang="en-US" altLang="en-US" dirty="0" smtClean="0">
                <a:latin typeface="Arial" charset="0"/>
                <a:cs typeface="Arial" charset="0"/>
              </a:rPr>
              <a:t>Printing</a:t>
            </a:r>
            <a:r>
              <a:rPr lang="en-US" altLang="en-US" baseline="0" dirty="0" smtClean="0">
                <a:latin typeface="Arial" charset="0"/>
                <a:cs typeface="Arial" charset="0"/>
              </a:rPr>
              <a:t> Integers</a:t>
            </a:r>
            <a:endParaRPr lang="en-US" altLang="en-US" dirty="0" smtClean="0">
              <a:latin typeface="Courier New" pitchFamily="49" charset="0"/>
              <a:cs typeface="Arial" charset="0"/>
            </a:endParaRPr>
          </a:p>
        </p:txBody>
      </p:sp>
      <p:sp>
        <p:nvSpPr>
          <p:cNvPr id="6147" name="Text Box 3"/>
          <p:cNvSpPr txBox="1">
            <a:spLocks noChangeArrowheads="1"/>
          </p:cNvSpPr>
          <p:nvPr/>
        </p:nvSpPr>
        <p:spPr bwMode="auto">
          <a:xfrm>
            <a:off x="381000" y="685800"/>
            <a:ext cx="845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dirty="0"/>
              <a:t>The specification of </a:t>
            </a:r>
            <a:r>
              <a:rPr lang="en-US" sz="1800" dirty="0" smtClean="0"/>
              <a:t>formatting </a:t>
            </a:r>
            <a:r>
              <a:rPr lang="en-US" sz="1800" dirty="0"/>
              <a:t>is mildly complex:</a:t>
            </a:r>
          </a:p>
        </p:txBody>
      </p:sp>
      <p:sp>
        <p:nvSpPr>
          <p:cNvPr id="6148" name="Text Box 4"/>
          <p:cNvSpPr txBox="1">
            <a:spLocks noChangeArrowheads="1"/>
          </p:cNvSpPr>
          <p:nvPr/>
        </p:nvSpPr>
        <p:spPr bwMode="auto">
          <a:xfrm>
            <a:off x="685800" y="1309688"/>
            <a:ext cx="6934200" cy="369332"/>
          </a:xfrm>
          <a:prstGeom prst="rect">
            <a:avLst/>
          </a:prstGeom>
          <a:solidFill>
            <a:srgbClr val="FFFFE0"/>
          </a:solidFill>
          <a:ln>
            <a:noFill/>
          </a:ln>
          <a:effectLs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b="1" dirty="0" err="1">
                <a:solidFill>
                  <a:srgbClr val="0000CC"/>
                </a:solidFill>
                <a:latin typeface="Courier New" pitchFamily="49" charset="0"/>
              </a:rPr>
              <a:t>int</a:t>
            </a:r>
            <a:r>
              <a:rPr lang="en-US" sz="1800" dirty="0">
                <a:latin typeface="Courier New" pitchFamily="49" charset="0"/>
              </a:rPr>
              <a:t> </a:t>
            </a:r>
            <a:r>
              <a:rPr lang="en-US" sz="1800" dirty="0" smtClean="0">
                <a:latin typeface="Courier New" pitchFamily="49" charset="0"/>
              </a:rPr>
              <a:t>a </a:t>
            </a:r>
            <a:r>
              <a:rPr lang="en-US" sz="1800" dirty="0">
                <a:latin typeface="Courier New" pitchFamily="49" charset="0"/>
              </a:rPr>
              <a:t>= 42, </a:t>
            </a:r>
            <a:r>
              <a:rPr lang="en-US" sz="1800" dirty="0" smtClean="0">
                <a:latin typeface="Courier New" pitchFamily="49" charset="0"/>
              </a:rPr>
              <a:t>b </a:t>
            </a:r>
            <a:r>
              <a:rPr lang="en-US" sz="1800" dirty="0">
                <a:latin typeface="Courier New" pitchFamily="49" charset="0"/>
              </a:rPr>
              <a:t>= </a:t>
            </a:r>
            <a:r>
              <a:rPr lang="en-US" sz="1800" dirty="0" smtClean="0">
                <a:latin typeface="Courier New" pitchFamily="49" charset="0"/>
              </a:rPr>
              <a:t>-17;</a:t>
            </a:r>
            <a:endParaRPr lang="en-US" sz="1800" dirty="0">
              <a:latin typeface="Courier New" pitchFamily="49" charset="0"/>
            </a:endParaRPr>
          </a:p>
        </p:txBody>
      </p:sp>
      <p:sp>
        <p:nvSpPr>
          <p:cNvPr id="6150" name="Text Box 6"/>
          <p:cNvSpPr txBox="1">
            <a:spLocks noChangeArrowheads="1"/>
          </p:cNvSpPr>
          <p:nvPr/>
        </p:nvSpPr>
        <p:spPr bwMode="auto">
          <a:xfrm>
            <a:off x="6324600" y="2328446"/>
            <a:ext cx="2019300" cy="33855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pl-PL" sz="1600" dirty="0" smtClean="0">
                <a:latin typeface="Courier New" pitchFamily="49" charset="0"/>
              </a:rPr>
              <a:t>42 </a:t>
            </a:r>
            <a:r>
              <a:rPr lang="en-US" sz="1600" dirty="0" smtClean="0">
                <a:latin typeface="Courier New" pitchFamily="49" charset="0"/>
              </a:rPr>
              <a:t>*</a:t>
            </a:r>
            <a:r>
              <a:rPr lang="pl-PL" sz="1600" dirty="0" smtClean="0">
                <a:latin typeface="Courier New" pitchFamily="49" charset="0"/>
              </a:rPr>
              <a:t> </a:t>
            </a:r>
            <a:r>
              <a:rPr lang="en-US" sz="1600" dirty="0" smtClean="0">
                <a:latin typeface="Courier New" pitchFamily="49" charset="0"/>
              </a:rPr>
              <a:t>-</a:t>
            </a:r>
            <a:r>
              <a:rPr lang="pl-PL" sz="1600" dirty="0" smtClean="0">
                <a:latin typeface="Courier New" pitchFamily="49" charset="0"/>
              </a:rPr>
              <a:t>17</a:t>
            </a:r>
            <a:r>
              <a:rPr lang="en-US" sz="1600" dirty="0" smtClean="0">
                <a:latin typeface="Courier New" pitchFamily="49" charset="0"/>
              </a:rPr>
              <a:t> = -714</a:t>
            </a:r>
            <a:endParaRPr lang="en-US" sz="1600" dirty="0">
              <a:latin typeface="Courier New" pitchFamily="49" charset="0"/>
            </a:endParaRPr>
          </a:p>
        </p:txBody>
      </p:sp>
      <p:sp>
        <p:nvSpPr>
          <p:cNvPr id="9" name="Text Box 4"/>
          <p:cNvSpPr txBox="1">
            <a:spLocks noChangeArrowheads="1"/>
          </p:cNvSpPr>
          <p:nvPr/>
        </p:nvSpPr>
        <p:spPr bwMode="auto">
          <a:xfrm>
            <a:off x="685800" y="1892999"/>
            <a:ext cx="6934200" cy="369332"/>
          </a:xfrm>
          <a:prstGeom prst="rect">
            <a:avLst/>
          </a:prstGeom>
          <a:solidFill>
            <a:srgbClr val="FFFFE0"/>
          </a:solidFill>
          <a:ln>
            <a:noFill/>
          </a:ln>
          <a:effectLs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dirty="0" err="1" smtClean="0">
                <a:latin typeface="Courier New" pitchFamily="49" charset="0"/>
              </a:rPr>
              <a:t>printf</a:t>
            </a:r>
            <a:r>
              <a:rPr lang="en-US" sz="1800" dirty="0" smtClean="0">
                <a:latin typeface="Courier New" pitchFamily="49" charset="0"/>
              </a:rPr>
              <a:t>("%d * %d = %d\n</a:t>
            </a:r>
            <a:r>
              <a:rPr lang="en-US" sz="1800" dirty="0">
                <a:latin typeface="Courier New" pitchFamily="49" charset="0"/>
              </a:rPr>
              <a:t>", </a:t>
            </a:r>
            <a:r>
              <a:rPr lang="en-US" sz="1800" dirty="0" smtClean="0">
                <a:latin typeface="Courier New" pitchFamily="49" charset="0"/>
              </a:rPr>
              <a:t>a, b, a*b);</a:t>
            </a:r>
            <a:endParaRPr lang="en-US" sz="1800" dirty="0">
              <a:latin typeface="Courier New" pitchFamily="49" charset="0"/>
            </a:endParaRPr>
          </a:p>
        </p:txBody>
      </p:sp>
      <p:sp>
        <p:nvSpPr>
          <p:cNvPr id="2" name="Freeform 1"/>
          <p:cNvSpPr/>
          <p:nvPr/>
        </p:nvSpPr>
        <p:spPr bwMode="auto">
          <a:xfrm>
            <a:off x="3774094" y="2214390"/>
            <a:ext cx="2384335" cy="341134"/>
          </a:xfrm>
          <a:custGeom>
            <a:avLst/>
            <a:gdLst>
              <a:gd name="connsiteX0" fmla="*/ 81810 w 2384335"/>
              <a:gd name="connsiteY0" fmla="*/ 0 h 341134"/>
              <a:gd name="connsiteX1" fmla="*/ 280113 w 2384335"/>
              <a:gd name="connsiteY1" fmla="*/ 319490 h 341134"/>
              <a:gd name="connsiteX2" fmla="*/ 2384335 w 2384335"/>
              <a:gd name="connsiteY2" fmla="*/ 286439 h 341134"/>
            </a:gdLst>
            <a:ahLst/>
            <a:cxnLst>
              <a:cxn ang="0">
                <a:pos x="connsiteX0" y="connsiteY0"/>
              </a:cxn>
              <a:cxn ang="0">
                <a:pos x="connsiteX1" y="connsiteY1"/>
              </a:cxn>
              <a:cxn ang="0">
                <a:pos x="connsiteX2" y="connsiteY2"/>
              </a:cxn>
            </a:cxnLst>
            <a:rect l="l" t="t" r="r" b="b"/>
            <a:pathLst>
              <a:path w="2384335" h="341134">
                <a:moveTo>
                  <a:pt x="81810" y="0"/>
                </a:moveTo>
                <a:cubicBezTo>
                  <a:pt x="-10916" y="135875"/>
                  <a:pt x="-103641" y="271750"/>
                  <a:pt x="280113" y="319490"/>
                </a:cubicBezTo>
                <a:cubicBezTo>
                  <a:pt x="663867" y="367230"/>
                  <a:pt x="1524101" y="326834"/>
                  <a:pt x="2384335" y="286439"/>
                </a:cubicBezTo>
              </a:path>
            </a:pathLst>
          </a:custGeom>
          <a:noFill/>
          <a:ln w="25400" cap="flat" cmpd="sng" algn="ctr">
            <a:solidFill>
              <a:srgbClr val="0070C0"/>
            </a:solidFill>
            <a:prstDash val="solid"/>
            <a:round/>
            <a:headEnd type="none" w="med" len="med"/>
            <a:tailEnd type="stealth"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9" name="Text Box 4"/>
          <p:cNvSpPr txBox="1">
            <a:spLocks noChangeArrowheads="1"/>
          </p:cNvSpPr>
          <p:nvPr/>
        </p:nvSpPr>
        <p:spPr bwMode="auto">
          <a:xfrm>
            <a:off x="1537771" y="3886200"/>
            <a:ext cx="532022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dirty="0" err="1" smtClean="0">
                <a:latin typeface="Courier New" pitchFamily="49" charset="0"/>
              </a:rPr>
              <a:t>printf</a:t>
            </a:r>
            <a:r>
              <a:rPr lang="en-US" sz="1800" dirty="0" smtClean="0">
                <a:latin typeface="Courier New" pitchFamily="49" charset="0"/>
              </a:rPr>
              <a:t>("%d * %d = %d\n</a:t>
            </a:r>
            <a:r>
              <a:rPr lang="en-US" sz="1800" dirty="0">
                <a:latin typeface="Courier New" pitchFamily="49" charset="0"/>
              </a:rPr>
              <a:t>", </a:t>
            </a:r>
            <a:r>
              <a:rPr lang="en-US" sz="1800" dirty="0" smtClean="0">
                <a:latin typeface="Courier New" pitchFamily="49" charset="0"/>
              </a:rPr>
              <a:t>a, b, a*b);</a:t>
            </a:r>
            <a:endParaRPr lang="en-US" sz="1800" dirty="0">
              <a:latin typeface="Courier New" pitchFamily="49" charset="0"/>
            </a:endParaRPr>
          </a:p>
        </p:txBody>
      </p:sp>
      <p:sp>
        <p:nvSpPr>
          <p:cNvPr id="20" name="Text Box 6"/>
          <p:cNvSpPr txBox="1">
            <a:spLocks noChangeArrowheads="1"/>
          </p:cNvSpPr>
          <p:nvPr/>
        </p:nvSpPr>
        <p:spPr bwMode="auto">
          <a:xfrm>
            <a:off x="2962619" y="3234370"/>
            <a:ext cx="1402815" cy="338554"/>
          </a:xfrm>
          <a:prstGeom prst="rect">
            <a:avLst/>
          </a:prstGeom>
          <a:noFill/>
          <a:ln w="9525">
            <a:noFill/>
            <a:miter lim="800000"/>
            <a:headEnd/>
            <a:tailEnd/>
          </a:ln>
          <a:effectLs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600" dirty="0" smtClean="0">
                <a:latin typeface="Arial" panose="020B0604020202020204" pitchFamily="34" charset="0"/>
                <a:cs typeface="Arial" panose="020B0604020202020204" pitchFamily="34" charset="0"/>
              </a:rPr>
              <a:t>format string</a:t>
            </a:r>
            <a:endParaRPr lang="en-US" sz="1600" dirty="0">
              <a:latin typeface="Arial" panose="020B0604020202020204" pitchFamily="34" charset="0"/>
              <a:cs typeface="Arial" panose="020B0604020202020204" pitchFamily="34" charset="0"/>
            </a:endParaRPr>
          </a:p>
        </p:txBody>
      </p:sp>
      <p:sp>
        <p:nvSpPr>
          <p:cNvPr id="21" name="Text Box 6"/>
          <p:cNvSpPr txBox="1">
            <a:spLocks noChangeArrowheads="1"/>
          </p:cNvSpPr>
          <p:nvPr/>
        </p:nvSpPr>
        <p:spPr bwMode="auto">
          <a:xfrm>
            <a:off x="976369" y="4800600"/>
            <a:ext cx="1799422" cy="338554"/>
          </a:xfrm>
          <a:prstGeom prst="rect">
            <a:avLst/>
          </a:prstGeom>
          <a:noFill/>
          <a:ln w="9525">
            <a:noFill/>
            <a:miter lim="800000"/>
            <a:headEnd/>
            <a:tailEnd/>
          </a:ln>
          <a:effectLs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600" dirty="0" smtClean="0">
                <a:latin typeface="Arial" panose="020B0604020202020204" pitchFamily="34" charset="0"/>
                <a:cs typeface="Arial" panose="020B0604020202020204" pitchFamily="34" charset="0"/>
              </a:rPr>
              <a:t>format </a:t>
            </a:r>
            <a:r>
              <a:rPr lang="en-US" sz="1600" dirty="0" err="1" smtClean="0">
                <a:latin typeface="Arial" panose="020B0604020202020204" pitchFamily="34" charset="0"/>
                <a:cs typeface="Arial" panose="020B0604020202020204" pitchFamily="34" charset="0"/>
              </a:rPr>
              <a:t>specifiers</a:t>
            </a:r>
            <a:endParaRPr lang="en-US" sz="1600" dirty="0">
              <a:latin typeface="Arial" panose="020B0604020202020204" pitchFamily="34" charset="0"/>
              <a:cs typeface="Arial" panose="020B0604020202020204" pitchFamily="34" charset="0"/>
            </a:endParaRPr>
          </a:p>
        </p:txBody>
      </p:sp>
      <p:sp>
        <p:nvSpPr>
          <p:cNvPr id="5" name="Left Brace 4"/>
          <p:cNvSpPr/>
          <p:nvPr/>
        </p:nvSpPr>
        <p:spPr bwMode="auto">
          <a:xfrm rot="5400000">
            <a:off x="3512665" y="2653243"/>
            <a:ext cx="304801" cy="2118667"/>
          </a:xfrm>
          <a:prstGeom prst="leftBrace">
            <a:avLst>
              <a:gd name="adj1" fmla="val 0"/>
              <a:gd name="adj2" fmla="val 50000"/>
            </a:avLst>
          </a:prstGeom>
          <a:noFill/>
          <a:ln w="25400"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cxnSp>
        <p:nvCxnSpPr>
          <p:cNvPr id="7" name="Straight Arrow Connector 6"/>
          <p:cNvCxnSpPr>
            <a:stCxn id="21" idx="0"/>
          </p:cNvCxnSpPr>
          <p:nvPr/>
        </p:nvCxnSpPr>
        <p:spPr bwMode="auto">
          <a:xfrm flipV="1">
            <a:off x="1876080" y="4191000"/>
            <a:ext cx="899711" cy="609600"/>
          </a:xfrm>
          <a:prstGeom prst="straightConnector1">
            <a:avLst/>
          </a:prstGeom>
          <a:solidFill>
            <a:schemeClr val="accent1"/>
          </a:solidFill>
          <a:ln w="25400" cap="flat" cmpd="sng" algn="ctr">
            <a:solidFill>
              <a:srgbClr val="0070C0"/>
            </a:solidFill>
            <a:prstDash val="solid"/>
            <a:round/>
            <a:headEnd type="none" w="med" len="med"/>
            <a:tailEnd type="stealth" w="lg" len="lg"/>
          </a:ln>
          <a:effectLst/>
        </p:spPr>
      </p:cxnSp>
      <p:cxnSp>
        <p:nvCxnSpPr>
          <p:cNvPr id="16" name="Straight Arrow Connector 15"/>
          <p:cNvCxnSpPr>
            <a:stCxn id="21" idx="0"/>
          </p:cNvCxnSpPr>
          <p:nvPr/>
        </p:nvCxnSpPr>
        <p:spPr bwMode="auto">
          <a:xfrm flipV="1">
            <a:off x="1876080" y="4191000"/>
            <a:ext cx="1552920" cy="609600"/>
          </a:xfrm>
          <a:prstGeom prst="straightConnector1">
            <a:avLst/>
          </a:prstGeom>
          <a:solidFill>
            <a:schemeClr val="accent1"/>
          </a:solidFill>
          <a:ln w="25400" cap="flat" cmpd="sng" algn="ctr">
            <a:solidFill>
              <a:srgbClr val="0070C0"/>
            </a:solidFill>
            <a:prstDash val="solid"/>
            <a:round/>
            <a:headEnd type="none" w="med" len="med"/>
            <a:tailEnd type="arrow"/>
          </a:ln>
          <a:effectLst/>
        </p:spPr>
      </p:cxnSp>
      <p:cxnSp>
        <p:nvCxnSpPr>
          <p:cNvPr id="18" name="Straight Arrow Connector 17"/>
          <p:cNvCxnSpPr>
            <a:stCxn id="21" idx="0"/>
          </p:cNvCxnSpPr>
          <p:nvPr/>
        </p:nvCxnSpPr>
        <p:spPr bwMode="auto">
          <a:xfrm flipV="1">
            <a:off x="1876080" y="4191000"/>
            <a:ext cx="2162520" cy="609600"/>
          </a:xfrm>
          <a:prstGeom prst="straightConnector1">
            <a:avLst/>
          </a:prstGeom>
          <a:solidFill>
            <a:schemeClr val="accent1"/>
          </a:solidFill>
          <a:ln w="25400" cap="flat" cmpd="sng" algn="ctr">
            <a:solidFill>
              <a:srgbClr val="0070C0"/>
            </a:solidFill>
            <a:prstDash val="solid"/>
            <a:round/>
            <a:headEnd type="none" w="med" len="med"/>
            <a:tailEnd type="arrow"/>
          </a:ln>
          <a:effectLst/>
        </p:spPr>
      </p:cxnSp>
      <p:sp>
        <p:nvSpPr>
          <p:cNvPr id="24" name="Freeform 23"/>
          <p:cNvSpPr/>
          <p:nvPr/>
        </p:nvSpPr>
        <p:spPr bwMode="auto">
          <a:xfrm>
            <a:off x="2941504" y="4186410"/>
            <a:ext cx="2159306" cy="670774"/>
          </a:xfrm>
          <a:custGeom>
            <a:avLst/>
            <a:gdLst>
              <a:gd name="connsiteX0" fmla="*/ 2159306 w 2159306"/>
              <a:gd name="connsiteY0" fmla="*/ 0 h 670774"/>
              <a:gd name="connsiteX1" fmla="*/ 1707614 w 2159306"/>
              <a:gd name="connsiteY1" fmla="*/ 374573 h 670774"/>
              <a:gd name="connsiteX2" fmla="*/ 594910 w 2159306"/>
              <a:gd name="connsiteY2" fmla="*/ 661012 h 670774"/>
              <a:gd name="connsiteX3" fmla="*/ 0 w 2159306"/>
              <a:gd name="connsiteY3" fmla="*/ 11017 h 670774"/>
            </a:gdLst>
            <a:ahLst/>
            <a:cxnLst>
              <a:cxn ang="0">
                <a:pos x="connsiteX0" y="connsiteY0"/>
              </a:cxn>
              <a:cxn ang="0">
                <a:pos x="connsiteX1" y="connsiteY1"/>
              </a:cxn>
              <a:cxn ang="0">
                <a:pos x="connsiteX2" y="connsiteY2"/>
              </a:cxn>
              <a:cxn ang="0">
                <a:pos x="connsiteX3" y="connsiteY3"/>
              </a:cxn>
            </a:cxnLst>
            <a:rect l="l" t="t" r="r" b="b"/>
            <a:pathLst>
              <a:path w="2159306" h="670774">
                <a:moveTo>
                  <a:pt x="2159306" y="0"/>
                </a:moveTo>
                <a:cubicBezTo>
                  <a:pt x="2063826" y="132202"/>
                  <a:pt x="1968347" y="264404"/>
                  <a:pt x="1707614" y="374573"/>
                </a:cubicBezTo>
                <a:cubicBezTo>
                  <a:pt x="1446881" y="484742"/>
                  <a:pt x="879512" y="721605"/>
                  <a:pt x="594910" y="661012"/>
                </a:cubicBezTo>
                <a:cubicBezTo>
                  <a:pt x="310308" y="600419"/>
                  <a:pt x="155154" y="305718"/>
                  <a:pt x="0" y="11017"/>
                </a:cubicBezTo>
              </a:path>
            </a:pathLst>
          </a:custGeom>
          <a:noFill/>
          <a:ln w="25400" cap="flat" cmpd="sng" algn="ctr">
            <a:solidFill>
              <a:srgbClr val="0070C0"/>
            </a:solidFill>
            <a:prstDash val="solid"/>
            <a:round/>
            <a:headEnd type="none" w="med" len="med"/>
            <a:tailEnd type="stealth" w="lg" len="lg"/>
          </a:ln>
          <a:effectLst/>
        </p:spPr>
        <p:txBody>
          <a:bodyPr rtlCol="0" anchor="ctr"/>
          <a:lstStyle/>
          <a:p>
            <a:pPr algn="ctr"/>
            <a:endParaRPr lang="en-US"/>
          </a:p>
        </p:txBody>
      </p:sp>
      <p:sp>
        <p:nvSpPr>
          <p:cNvPr id="25" name="Freeform 24"/>
          <p:cNvSpPr/>
          <p:nvPr/>
        </p:nvSpPr>
        <p:spPr bwMode="auto">
          <a:xfrm>
            <a:off x="3624549" y="4197427"/>
            <a:ext cx="1916935" cy="605935"/>
          </a:xfrm>
          <a:custGeom>
            <a:avLst/>
            <a:gdLst>
              <a:gd name="connsiteX0" fmla="*/ 1916935 w 1916935"/>
              <a:gd name="connsiteY0" fmla="*/ 0 h 605935"/>
              <a:gd name="connsiteX1" fmla="*/ 1509311 w 1916935"/>
              <a:gd name="connsiteY1" fmla="*/ 605927 h 605935"/>
              <a:gd name="connsiteX2" fmla="*/ 0 w 1916935"/>
              <a:gd name="connsiteY2" fmla="*/ 11016 h 605935"/>
            </a:gdLst>
            <a:ahLst/>
            <a:cxnLst>
              <a:cxn ang="0">
                <a:pos x="connsiteX0" y="connsiteY0"/>
              </a:cxn>
              <a:cxn ang="0">
                <a:pos x="connsiteX1" y="connsiteY1"/>
              </a:cxn>
              <a:cxn ang="0">
                <a:pos x="connsiteX2" y="connsiteY2"/>
              </a:cxn>
            </a:cxnLst>
            <a:rect l="l" t="t" r="r" b="b"/>
            <a:pathLst>
              <a:path w="1916935" h="605935">
                <a:moveTo>
                  <a:pt x="1916935" y="0"/>
                </a:moveTo>
                <a:cubicBezTo>
                  <a:pt x="1872867" y="302045"/>
                  <a:pt x="1828800" y="604091"/>
                  <a:pt x="1509311" y="605927"/>
                </a:cubicBezTo>
                <a:cubicBezTo>
                  <a:pt x="1189822" y="607763"/>
                  <a:pt x="594911" y="309389"/>
                  <a:pt x="0" y="11016"/>
                </a:cubicBezTo>
              </a:path>
            </a:pathLst>
          </a:custGeom>
          <a:noFill/>
          <a:ln w="25400" cap="flat" cmpd="sng" algn="ctr">
            <a:solidFill>
              <a:srgbClr val="0070C0"/>
            </a:solidFill>
            <a:prstDash val="solid"/>
            <a:round/>
            <a:headEnd type="none" w="med" len="med"/>
            <a:tailEnd type="stealth" w="lg" len="lg"/>
          </a:ln>
          <a:effectLst/>
        </p:spPr>
        <p:txBody>
          <a:bodyPr rtlCol="0" anchor="ctr"/>
          <a:lstStyle/>
          <a:p>
            <a:pPr algn="ctr"/>
            <a:endParaRPr lang="en-US"/>
          </a:p>
        </p:txBody>
      </p:sp>
      <p:sp>
        <p:nvSpPr>
          <p:cNvPr id="27" name="Freeform 26"/>
          <p:cNvSpPr/>
          <p:nvPr/>
        </p:nvSpPr>
        <p:spPr bwMode="auto">
          <a:xfrm>
            <a:off x="4384713" y="4219460"/>
            <a:ext cx="1787863" cy="672036"/>
          </a:xfrm>
          <a:custGeom>
            <a:avLst/>
            <a:gdLst>
              <a:gd name="connsiteX0" fmla="*/ 1729648 w 1787863"/>
              <a:gd name="connsiteY0" fmla="*/ 0 h 672036"/>
              <a:gd name="connsiteX1" fmla="*/ 1575412 w 1787863"/>
              <a:gd name="connsiteY1" fmla="*/ 672029 h 672036"/>
              <a:gd name="connsiteX2" fmla="*/ 0 w 1787863"/>
              <a:gd name="connsiteY2" fmla="*/ 11017 h 672036"/>
            </a:gdLst>
            <a:ahLst/>
            <a:cxnLst>
              <a:cxn ang="0">
                <a:pos x="connsiteX0" y="connsiteY0"/>
              </a:cxn>
              <a:cxn ang="0">
                <a:pos x="connsiteX1" y="connsiteY1"/>
              </a:cxn>
              <a:cxn ang="0">
                <a:pos x="connsiteX2" y="connsiteY2"/>
              </a:cxn>
            </a:cxnLst>
            <a:rect l="l" t="t" r="r" b="b"/>
            <a:pathLst>
              <a:path w="1787863" h="672036">
                <a:moveTo>
                  <a:pt x="1729648" y="0"/>
                </a:moveTo>
                <a:cubicBezTo>
                  <a:pt x="1796667" y="335096"/>
                  <a:pt x="1863687" y="670193"/>
                  <a:pt x="1575412" y="672029"/>
                </a:cubicBezTo>
                <a:cubicBezTo>
                  <a:pt x="1287137" y="673865"/>
                  <a:pt x="643568" y="342441"/>
                  <a:pt x="0" y="11017"/>
                </a:cubicBezTo>
              </a:path>
            </a:pathLst>
          </a:custGeom>
          <a:noFill/>
          <a:ln w="25400" cap="flat" cmpd="sng" algn="ctr">
            <a:solidFill>
              <a:srgbClr val="0070C0"/>
            </a:solidFill>
            <a:prstDash val="solid"/>
            <a:round/>
            <a:headEnd type="none" w="med" len="med"/>
            <a:tailEnd type="stealth" w="lg" len="lg"/>
          </a:ln>
          <a:effectLst/>
        </p:spPr>
        <p:txBody>
          <a:bodyPr rtlCol="0" anchor="ctr"/>
          <a:lstStyle/>
          <a:p>
            <a:pPr algn="ctr"/>
            <a:endParaRPr lang="en-US"/>
          </a:p>
        </p:txBody>
      </p:sp>
      <p:sp>
        <p:nvSpPr>
          <p:cNvPr id="35" name="Text Box 4"/>
          <p:cNvSpPr txBox="1">
            <a:spLocks noChangeArrowheads="1"/>
          </p:cNvSpPr>
          <p:nvPr/>
        </p:nvSpPr>
        <p:spPr bwMode="auto">
          <a:xfrm>
            <a:off x="3048000" y="5931932"/>
            <a:ext cx="57912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dirty="0" smtClean="0">
                <a:latin typeface="Courier New" pitchFamily="49" charset="0"/>
              </a:rPr>
              <a:t>%d</a:t>
            </a:r>
            <a:r>
              <a:rPr lang="en-US" sz="1800" dirty="0" smtClean="0">
                <a:latin typeface="+mn-lt"/>
              </a:rPr>
              <a:t> means print the corresponding value as a base-10 integer</a:t>
            </a:r>
            <a:endParaRPr lang="en-US" sz="1800" dirty="0">
              <a:latin typeface="Courier New" pitchFamily="49"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15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nodeType="clickEffect">
                                  <p:stCondLst>
                                    <p:cond delay="0"/>
                                  </p:stCondLst>
                                  <p:childTnLst>
                                    <p:set>
                                      <p:cBhvr>
                                        <p:cTn id="38" dur="1" fill="hold">
                                          <p:stCondLst>
                                            <p:cond delay="0"/>
                                          </p:stCondLst>
                                        </p:cTn>
                                        <p:tgtEl>
                                          <p:spTgt spid="7"/>
                                        </p:tgtEl>
                                        <p:attrNameLst>
                                          <p:attrName>style.visibility</p:attrName>
                                        </p:attrNameLst>
                                      </p:cBhvr>
                                      <p:to>
                                        <p:strVal val="hidden"/>
                                      </p:to>
                                    </p:set>
                                  </p:childTnLst>
                                </p:cTn>
                              </p:par>
                              <p:par>
                                <p:cTn id="39" presetID="1" presetClass="exit" presetSubtype="0" fill="hold" nodeType="withEffect">
                                  <p:stCondLst>
                                    <p:cond delay="0"/>
                                  </p:stCondLst>
                                  <p:childTnLst>
                                    <p:set>
                                      <p:cBhvr>
                                        <p:cTn id="40" dur="1" fill="hold">
                                          <p:stCondLst>
                                            <p:cond delay="0"/>
                                          </p:stCondLst>
                                        </p:cTn>
                                        <p:tgtEl>
                                          <p:spTgt spid="16"/>
                                        </p:tgtEl>
                                        <p:attrNameLst>
                                          <p:attrName>style.visibility</p:attrName>
                                        </p:attrNameLst>
                                      </p:cBhvr>
                                      <p:to>
                                        <p:strVal val="hidden"/>
                                      </p:to>
                                    </p:set>
                                  </p:childTnLst>
                                </p:cTn>
                              </p:par>
                              <p:par>
                                <p:cTn id="41" presetID="1" presetClass="exit" presetSubtype="0" fill="hold" nodeType="withEffect">
                                  <p:stCondLst>
                                    <p:cond delay="0"/>
                                  </p:stCondLst>
                                  <p:childTnLst>
                                    <p:set>
                                      <p:cBhvr>
                                        <p:cTn id="42" dur="1" fill="hold">
                                          <p:stCondLst>
                                            <p:cond delay="0"/>
                                          </p:stCondLst>
                                        </p:cTn>
                                        <p:tgtEl>
                                          <p:spTgt spid="18"/>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0" grpId="0" animBg="1"/>
      <p:bldP spid="9" grpId="0" animBg="1"/>
      <p:bldP spid="2" grpId="0" animBg="1"/>
      <p:bldP spid="19" grpId="0"/>
      <p:bldP spid="20" grpId="0"/>
      <p:bldP spid="21" grpId="0"/>
      <p:bldP spid="5" grpId="0" animBg="1"/>
      <p:bldP spid="24" grpId="0" animBg="1"/>
      <p:bldP spid="25" grpId="0" animBg="1"/>
      <p:bldP spid="27"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idx="4294967295"/>
          </p:nvPr>
        </p:nvSpPr>
        <p:spPr/>
        <p:txBody>
          <a:bodyPr/>
          <a:lstStyle/>
          <a:p>
            <a:r>
              <a:rPr lang="en-US" dirty="0" smtClean="0">
                <a:latin typeface="Arial" charset="0"/>
                <a:cs typeface="Arial" charset="0"/>
              </a:rPr>
              <a:t>Executing the Caesar Cipher Program</a:t>
            </a:r>
          </a:p>
        </p:txBody>
      </p:sp>
      <p:sp>
        <p:nvSpPr>
          <p:cNvPr id="25603" name="Text Box 3"/>
          <p:cNvSpPr txBox="1">
            <a:spLocks noChangeArrowheads="1"/>
          </p:cNvSpPr>
          <p:nvPr/>
        </p:nvSpPr>
        <p:spPr bwMode="auto">
          <a:xfrm>
            <a:off x="457200" y="2457450"/>
            <a:ext cx="4648200" cy="2800350"/>
          </a:xfrm>
          <a:prstGeom prst="rect">
            <a:avLst/>
          </a:prstGeom>
          <a:solidFill>
            <a:srgbClr val="EEE685"/>
          </a:solidFill>
          <a:ln w="9525">
            <a:solidFill>
              <a:schemeClr val="tx1"/>
            </a:solidFill>
            <a:miter lim="800000"/>
            <a:headEnd/>
            <a:tailEnd/>
          </a:ln>
        </p:spPr>
        <p:txBody>
          <a:bodyPr>
            <a:spAutoFit/>
          </a:bodyPr>
          <a:lstStyle>
            <a:lvl1pPr>
              <a:tabLst>
                <a:tab pos="457200" algn="l"/>
                <a:tab pos="2286000" algn="l"/>
              </a:tabLst>
              <a:defRPr sz="2400">
                <a:solidFill>
                  <a:schemeClr val="tx1"/>
                </a:solidFill>
                <a:latin typeface="Times New Roman" pitchFamily="18" charset="0"/>
              </a:defRPr>
            </a:lvl1pPr>
            <a:lvl2pPr marL="742950" indent="-285750">
              <a:tabLst>
                <a:tab pos="457200" algn="l"/>
                <a:tab pos="2286000" algn="l"/>
              </a:tabLst>
              <a:defRPr sz="2400">
                <a:solidFill>
                  <a:schemeClr val="tx1"/>
                </a:solidFill>
                <a:latin typeface="Times New Roman" pitchFamily="18" charset="0"/>
              </a:defRPr>
            </a:lvl2pPr>
            <a:lvl3pPr marL="1143000" indent="-228600">
              <a:tabLst>
                <a:tab pos="457200" algn="l"/>
                <a:tab pos="2286000" algn="l"/>
              </a:tabLst>
              <a:defRPr sz="2400">
                <a:solidFill>
                  <a:schemeClr val="tx1"/>
                </a:solidFill>
                <a:latin typeface="Times New Roman" pitchFamily="18" charset="0"/>
              </a:defRPr>
            </a:lvl3pPr>
            <a:lvl4pPr marL="1600200" indent="-228600">
              <a:tabLst>
                <a:tab pos="457200" algn="l"/>
                <a:tab pos="2286000" algn="l"/>
              </a:tabLst>
              <a:defRPr sz="2400">
                <a:solidFill>
                  <a:schemeClr val="tx1"/>
                </a:solidFill>
                <a:latin typeface="Times New Roman" pitchFamily="18" charset="0"/>
              </a:defRPr>
            </a:lvl4pPr>
            <a:lvl5pPr marL="2057400" indent="-228600">
              <a:tabLst>
                <a:tab pos="457200" algn="l"/>
                <a:tab pos="22860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9pPr>
          </a:lstStyle>
          <a:p>
            <a:r>
              <a:rPr lang="en-US" sz="1600">
                <a:latin typeface="Courier New" pitchFamily="49" charset="0"/>
                <a:cs typeface="Courier New" pitchFamily="49" charset="0"/>
              </a:rPr>
              <a:t> A Man's a Man for A' That  </a:t>
            </a:r>
          </a:p>
          <a:p>
            <a:r>
              <a:rPr lang="en-US" sz="1600">
                <a:latin typeface="Courier New" pitchFamily="49" charset="0"/>
                <a:cs typeface="Courier New" pitchFamily="49" charset="0"/>
              </a:rPr>
              <a:t> </a:t>
            </a:r>
          </a:p>
          <a:p>
            <a:r>
              <a:rPr lang="en-US" sz="1600">
                <a:latin typeface="Courier New" pitchFamily="49" charset="0"/>
                <a:cs typeface="Courier New" pitchFamily="49" charset="0"/>
              </a:rPr>
              <a:t>Is there for honesty poverty </a:t>
            </a:r>
          </a:p>
          <a:p>
            <a:r>
              <a:rPr lang="en-US" sz="1600">
                <a:latin typeface="Courier New" pitchFamily="49" charset="0"/>
                <a:cs typeface="Courier New" pitchFamily="49" charset="0"/>
              </a:rPr>
              <a:t>That hings his head, an' a' that; </a:t>
            </a:r>
          </a:p>
          <a:p>
            <a:r>
              <a:rPr lang="en-US" sz="1600">
                <a:latin typeface="Courier New" pitchFamily="49" charset="0"/>
                <a:cs typeface="Courier New" pitchFamily="49" charset="0"/>
              </a:rPr>
              <a:t>The coward slave - we pass him by, </a:t>
            </a:r>
          </a:p>
          <a:p>
            <a:r>
              <a:rPr lang="en-US" sz="1600">
                <a:latin typeface="Courier New" pitchFamily="49" charset="0"/>
                <a:cs typeface="Courier New" pitchFamily="49" charset="0"/>
              </a:rPr>
              <a:t>We dare be poor for a' that! </a:t>
            </a:r>
          </a:p>
          <a:p>
            <a:r>
              <a:rPr lang="en-US" sz="1600">
                <a:latin typeface="Courier New" pitchFamily="49" charset="0"/>
                <a:cs typeface="Courier New" pitchFamily="49" charset="0"/>
              </a:rPr>
              <a:t>For a' that, an' a' that, </a:t>
            </a:r>
          </a:p>
          <a:p>
            <a:r>
              <a:rPr lang="en-US" sz="1600">
                <a:latin typeface="Courier New" pitchFamily="49" charset="0"/>
                <a:cs typeface="Courier New" pitchFamily="49" charset="0"/>
              </a:rPr>
              <a:t>Our toils obscure an' a' that, </a:t>
            </a:r>
          </a:p>
          <a:p>
            <a:r>
              <a:rPr lang="en-US" sz="1600">
                <a:latin typeface="Courier New" pitchFamily="49" charset="0"/>
                <a:cs typeface="Courier New" pitchFamily="49" charset="0"/>
              </a:rPr>
              <a:t>The rank is but the guinea's stamp, </a:t>
            </a:r>
          </a:p>
          <a:p>
            <a:r>
              <a:rPr lang="en-US" sz="1600">
                <a:latin typeface="Courier New" pitchFamily="49" charset="0"/>
                <a:cs typeface="Courier New" pitchFamily="49" charset="0"/>
              </a:rPr>
              <a:t>The man's the gowd for a' that. </a:t>
            </a:r>
          </a:p>
          <a:p>
            <a:r>
              <a:rPr lang="en-US" sz="1600">
                <a:latin typeface="Courier New" pitchFamily="49" charset="0"/>
                <a:cs typeface="Courier New" pitchFamily="49" charset="0"/>
              </a:rPr>
              <a:t>. . .</a:t>
            </a:r>
          </a:p>
        </p:txBody>
      </p:sp>
      <p:sp>
        <p:nvSpPr>
          <p:cNvPr id="25604" name="Text Box 3"/>
          <p:cNvSpPr txBox="1">
            <a:spLocks noChangeArrowheads="1"/>
          </p:cNvSpPr>
          <p:nvPr/>
        </p:nvSpPr>
        <p:spPr bwMode="auto">
          <a:xfrm>
            <a:off x="4267200" y="3657600"/>
            <a:ext cx="4495800" cy="2800350"/>
          </a:xfrm>
          <a:prstGeom prst="rect">
            <a:avLst/>
          </a:prstGeom>
          <a:solidFill>
            <a:srgbClr val="EEE685"/>
          </a:solidFill>
          <a:ln w="9525">
            <a:solidFill>
              <a:schemeClr val="tx1"/>
            </a:solidFill>
            <a:miter lim="800000"/>
            <a:headEnd/>
            <a:tailEnd/>
          </a:ln>
        </p:spPr>
        <p:txBody>
          <a:bodyPr>
            <a:spAutoFit/>
          </a:bodyPr>
          <a:lstStyle>
            <a:lvl1pPr>
              <a:tabLst>
                <a:tab pos="457200" algn="l"/>
                <a:tab pos="2286000" algn="l"/>
              </a:tabLst>
              <a:defRPr sz="2400">
                <a:solidFill>
                  <a:schemeClr val="tx1"/>
                </a:solidFill>
                <a:latin typeface="Times New Roman" pitchFamily="18" charset="0"/>
              </a:defRPr>
            </a:lvl1pPr>
            <a:lvl2pPr marL="742950" indent="-285750">
              <a:tabLst>
                <a:tab pos="457200" algn="l"/>
                <a:tab pos="2286000" algn="l"/>
              </a:tabLst>
              <a:defRPr sz="2400">
                <a:solidFill>
                  <a:schemeClr val="tx1"/>
                </a:solidFill>
                <a:latin typeface="Times New Roman" pitchFamily="18" charset="0"/>
              </a:defRPr>
            </a:lvl2pPr>
            <a:lvl3pPr marL="1143000" indent="-228600">
              <a:tabLst>
                <a:tab pos="457200" algn="l"/>
                <a:tab pos="2286000" algn="l"/>
              </a:tabLst>
              <a:defRPr sz="2400">
                <a:solidFill>
                  <a:schemeClr val="tx1"/>
                </a:solidFill>
                <a:latin typeface="Times New Roman" pitchFamily="18" charset="0"/>
              </a:defRPr>
            </a:lvl3pPr>
            <a:lvl4pPr marL="1600200" indent="-228600">
              <a:tabLst>
                <a:tab pos="457200" algn="l"/>
                <a:tab pos="2286000" algn="l"/>
              </a:tabLst>
              <a:defRPr sz="2400">
                <a:solidFill>
                  <a:schemeClr val="tx1"/>
                </a:solidFill>
                <a:latin typeface="Times New Roman" pitchFamily="18" charset="0"/>
              </a:defRPr>
            </a:lvl4pPr>
            <a:lvl5pPr marL="2057400" indent="-228600">
              <a:tabLst>
                <a:tab pos="457200" algn="l"/>
                <a:tab pos="22860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9pPr>
          </a:lstStyle>
          <a:p>
            <a:r>
              <a:rPr lang="en-US" sz="1600">
                <a:latin typeface="Courier New" pitchFamily="49" charset="0"/>
                <a:cs typeface="Courier New" pitchFamily="49" charset="0"/>
              </a:rPr>
              <a:t> D Pdq'v d Pdq iru D' Wkdw  </a:t>
            </a:r>
          </a:p>
          <a:p>
            <a:r>
              <a:rPr lang="en-US" sz="1600">
                <a:latin typeface="Courier New" pitchFamily="49" charset="0"/>
                <a:cs typeface="Courier New" pitchFamily="49" charset="0"/>
              </a:rPr>
              <a:t> </a:t>
            </a:r>
          </a:p>
          <a:p>
            <a:r>
              <a:rPr lang="en-US" sz="1600">
                <a:latin typeface="Courier New" pitchFamily="49" charset="0"/>
                <a:cs typeface="Courier New" pitchFamily="49" charset="0"/>
              </a:rPr>
              <a:t>Lv wkhuh iru krqhvwb sryhuwb </a:t>
            </a:r>
          </a:p>
          <a:p>
            <a:r>
              <a:rPr lang="en-US" sz="1600">
                <a:latin typeface="Courier New" pitchFamily="49" charset="0"/>
                <a:cs typeface="Courier New" pitchFamily="49" charset="0"/>
              </a:rPr>
              <a:t>Wkdw klqjv klv khdg, dq' d' wkdw; </a:t>
            </a:r>
          </a:p>
          <a:p>
            <a:r>
              <a:rPr lang="en-US" sz="1600">
                <a:latin typeface="Courier New" pitchFamily="49" charset="0"/>
                <a:cs typeface="Courier New" pitchFamily="49" charset="0"/>
              </a:rPr>
              <a:t>Wkh frzdug vodyh - zh sdvv klp eb, </a:t>
            </a:r>
          </a:p>
          <a:p>
            <a:r>
              <a:rPr lang="en-US" sz="1600">
                <a:latin typeface="Courier New" pitchFamily="49" charset="0"/>
                <a:cs typeface="Courier New" pitchFamily="49" charset="0"/>
              </a:rPr>
              <a:t>Zh gduh eh srru iru d' wkdw! </a:t>
            </a:r>
          </a:p>
          <a:p>
            <a:r>
              <a:rPr lang="en-US" sz="1600">
                <a:latin typeface="Courier New" pitchFamily="49" charset="0"/>
                <a:cs typeface="Courier New" pitchFamily="49" charset="0"/>
              </a:rPr>
              <a:t>Iru d' wkdw, dq' d' wkdw, </a:t>
            </a:r>
          </a:p>
          <a:p>
            <a:r>
              <a:rPr lang="en-US" sz="1600">
                <a:latin typeface="Courier New" pitchFamily="49" charset="0"/>
                <a:cs typeface="Courier New" pitchFamily="49" charset="0"/>
              </a:rPr>
              <a:t>Rxu wrlov revfxuh dq' d' wkdw, </a:t>
            </a:r>
          </a:p>
          <a:p>
            <a:r>
              <a:rPr lang="en-US" sz="1600">
                <a:latin typeface="Courier New" pitchFamily="49" charset="0"/>
                <a:cs typeface="Courier New" pitchFamily="49" charset="0"/>
              </a:rPr>
              <a:t>Wkh udqn lv exw wkh jxlqhd'v vwdps, </a:t>
            </a:r>
          </a:p>
          <a:p>
            <a:r>
              <a:rPr lang="en-US" sz="1600">
                <a:latin typeface="Courier New" pitchFamily="49" charset="0"/>
                <a:cs typeface="Courier New" pitchFamily="49" charset="0"/>
              </a:rPr>
              <a:t>Wkh pdq'v wkh jrzg iru d' wkdw. </a:t>
            </a:r>
          </a:p>
          <a:p>
            <a:r>
              <a:rPr lang="en-US" sz="1600">
                <a:latin typeface="Courier New" pitchFamily="49" charset="0"/>
                <a:cs typeface="Courier New" pitchFamily="49" charset="0"/>
              </a:rPr>
              <a:t>. . .</a:t>
            </a:r>
          </a:p>
        </p:txBody>
      </p:sp>
      <p:pic>
        <p:nvPicPr>
          <p:cNvPr id="2560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3925" y="685800"/>
            <a:ext cx="7294563"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r>
              <a:rPr lang="en-US" altLang="en-US" dirty="0" smtClean="0">
                <a:latin typeface="Arial" charset="0"/>
                <a:cs typeface="Arial" charset="0"/>
              </a:rPr>
              <a:t>Printing Integers</a:t>
            </a:r>
            <a:endParaRPr lang="en-US" altLang="en-US" dirty="0" smtClean="0">
              <a:latin typeface="Courier New" pitchFamily="49" charset="0"/>
              <a:cs typeface="Arial" charset="0"/>
            </a:endParaRPr>
          </a:p>
        </p:txBody>
      </p:sp>
      <p:sp>
        <p:nvSpPr>
          <p:cNvPr id="6147" name="Text Box 3"/>
          <p:cNvSpPr txBox="1">
            <a:spLocks noChangeArrowheads="1"/>
          </p:cNvSpPr>
          <p:nvPr/>
        </p:nvSpPr>
        <p:spPr bwMode="auto">
          <a:xfrm>
            <a:off x="381000" y="685800"/>
            <a:ext cx="845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dirty="0"/>
              <a:t>The specification of </a:t>
            </a:r>
            <a:r>
              <a:rPr lang="en-US" sz="1800" dirty="0" smtClean="0"/>
              <a:t>formatting </a:t>
            </a:r>
            <a:r>
              <a:rPr lang="en-US" sz="1800" dirty="0"/>
              <a:t>is mildly complex:</a:t>
            </a:r>
          </a:p>
        </p:txBody>
      </p:sp>
      <p:sp>
        <p:nvSpPr>
          <p:cNvPr id="6148" name="Text Box 4"/>
          <p:cNvSpPr txBox="1">
            <a:spLocks noChangeArrowheads="1"/>
          </p:cNvSpPr>
          <p:nvPr/>
        </p:nvSpPr>
        <p:spPr bwMode="auto">
          <a:xfrm>
            <a:off x="685800" y="1309688"/>
            <a:ext cx="6934200" cy="369332"/>
          </a:xfrm>
          <a:prstGeom prst="rect">
            <a:avLst/>
          </a:prstGeom>
          <a:solidFill>
            <a:srgbClr val="FFFFE0"/>
          </a:solidFill>
          <a:ln>
            <a:noFill/>
          </a:ln>
          <a:effectLs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b="1" dirty="0" err="1">
                <a:solidFill>
                  <a:srgbClr val="0000CC"/>
                </a:solidFill>
                <a:latin typeface="Courier New" pitchFamily="49" charset="0"/>
              </a:rPr>
              <a:t>int</a:t>
            </a:r>
            <a:r>
              <a:rPr lang="en-US" sz="1800" dirty="0">
                <a:latin typeface="Courier New" pitchFamily="49" charset="0"/>
              </a:rPr>
              <a:t> </a:t>
            </a:r>
            <a:r>
              <a:rPr lang="en-US" sz="1800" dirty="0" smtClean="0">
                <a:latin typeface="Courier New" pitchFamily="49" charset="0"/>
              </a:rPr>
              <a:t>a </a:t>
            </a:r>
            <a:r>
              <a:rPr lang="en-US" sz="1800" dirty="0">
                <a:latin typeface="Courier New" pitchFamily="49" charset="0"/>
              </a:rPr>
              <a:t>= 42, </a:t>
            </a:r>
            <a:r>
              <a:rPr lang="en-US" sz="1800" dirty="0" smtClean="0">
                <a:latin typeface="Courier New" pitchFamily="49" charset="0"/>
              </a:rPr>
              <a:t>b </a:t>
            </a:r>
            <a:r>
              <a:rPr lang="en-US" sz="1800" dirty="0">
                <a:latin typeface="Courier New" pitchFamily="49" charset="0"/>
              </a:rPr>
              <a:t>= </a:t>
            </a:r>
            <a:r>
              <a:rPr lang="en-US" sz="1800" dirty="0" smtClean="0">
                <a:latin typeface="Courier New" pitchFamily="49" charset="0"/>
              </a:rPr>
              <a:t>-17;</a:t>
            </a:r>
            <a:endParaRPr lang="en-US" sz="1800" dirty="0">
              <a:latin typeface="Courier New" pitchFamily="49" charset="0"/>
            </a:endParaRPr>
          </a:p>
        </p:txBody>
      </p:sp>
      <p:sp>
        <p:nvSpPr>
          <p:cNvPr id="10" name="Text Box 4"/>
          <p:cNvSpPr txBox="1">
            <a:spLocks noChangeArrowheads="1"/>
          </p:cNvSpPr>
          <p:nvPr/>
        </p:nvSpPr>
        <p:spPr bwMode="auto">
          <a:xfrm>
            <a:off x="685800" y="2118717"/>
            <a:ext cx="7924800" cy="369332"/>
          </a:xfrm>
          <a:prstGeom prst="rect">
            <a:avLst/>
          </a:prstGeom>
          <a:solidFill>
            <a:srgbClr val="FFFFE0"/>
          </a:solidFill>
          <a:ln>
            <a:noFill/>
          </a:ln>
          <a:effectLs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dirty="0" err="1" smtClean="0">
                <a:latin typeface="Courier New" pitchFamily="49" charset="0"/>
              </a:rPr>
              <a:t>printf</a:t>
            </a:r>
            <a:r>
              <a:rPr lang="en-US" sz="1800" dirty="0" smtClean="0">
                <a:latin typeface="Courier New" pitchFamily="49" charset="0"/>
              </a:rPr>
              <a:t>("The absolute value of %d is %d.\n", b, abs(b) );</a:t>
            </a:r>
            <a:endParaRPr lang="en-US" sz="1800" dirty="0">
              <a:latin typeface="Courier New" pitchFamily="49" charset="0"/>
            </a:endParaRPr>
          </a:p>
        </p:txBody>
      </p:sp>
      <p:sp>
        <p:nvSpPr>
          <p:cNvPr id="11" name="Text Box 6"/>
          <p:cNvSpPr txBox="1">
            <a:spLocks noChangeArrowheads="1"/>
          </p:cNvSpPr>
          <p:nvPr/>
        </p:nvSpPr>
        <p:spPr bwMode="auto">
          <a:xfrm>
            <a:off x="4267200" y="2792849"/>
            <a:ext cx="4114800" cy="33855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600" dirty="0">
                <a:latin typeface="Courier New" pitchFamily="49" charset="0"/>
              </a:rPr>
              <a:t>The absolute value of </a:t>
            </a:r>
            <a:r>
              <a:rPr lang="en-US" sz="1600" dirty="0" smtClean="0">
                <a:latin typeface="Courier New" pitchFamily="49" charset="0"/>
              </a:rPr>
              <a:t>-17 </a:t>
            </a:r>
            <a:r>
              <a:rPr lang="en-US" sz="1600" dirty="0">
                <a:latin typeface="Courier New" pitchFamily="49" charset="0"/>
              </a:rPr>
              <a:t>is </a:t>
            </a:r>
            <a:r>
              <a:rPr lang="en-US" sz="1600" dirty="0" smtClean="0">
                <a:latin typeface="Courier New" pitchFamily="49" charset="0"/>
              </a:rPr>
              <a:t>17.</a:t>
            </a:r>
            <a:endParaRPr lang="en-US" sz="1600" dirty="0">
              <a:latin typeface="Courier New" pitchFamily="49" charset="0"/>
            </a:endParaRPr>
          </a:p>
        </p:txBody>
      </p:sp>
      <p:sp>
        <p:nvSpPr>
          <p:cNvPr id="12" name="Text Box 4"/>
          <p:cNvSpPr txBox="1">
            <a:spLocks noChangeArrowheads="1"/>
          </p:cNvSpPr>
          <p:nvPr/>
        </p:nvSpPr>
        <p:spPr bwMode="auto">
          <a:xfrm>
            <a:off x="685800" y="3828871"/>
            <a:ext cx="7924800" cy="369332"/>
          </a:xfrm>
          <a:prstGeom prst="rect">
            <a:avLst/>
          </a:prstGeom>
          <a:solidFill>
            <a:srgbClr val="FFFFE0"/>
          </a:solidFill>
          <a:ln>
            <a:noFill/>
          </a:ln>
          <a:effectLs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dirty="0" err="1">
                <a:latin typeface="Courier New" pitchFamily="49" charset="0"/>
              </a:rPr>
              <a:t>printf</a:t>
            </a:r>
            <a:r>
              <a:rPr lang="en-US" sz="1800" dirty="0" smtClean="0">
                <a:latin typeface="Courier New" pitchFamily="49" charset="0"/>
              </a:rPr>
              <a:t>("%d\n+ </a:t>
            </a:r>
            <a:r>
              <a:rPr lang="en-US" sz="1800" dirty="0">
                <a:latin typeface="Courier New" pitchFamily="49" charset="0"/>
              </a:rPr>
              <a:t>%</a:t>
            </a:r>
            <a:r>
              <a:rPr lang="en-US" sz="1800" dirty="0" smtClean="0">
                <a:latin typeface="Courier New" pitchFamily="49" charset="0"/>
              </a:rPr>
              <a:t>d\n= </a:t>
            </a:r>
            <a:r>
              <a:rPr lang="en-US" sz="1800" dirty="0">
                <a:latin typeface="Courier New" pitchFamily="49" charset="0"/>
              </a:rPr>
              <a:t>%d\n", a, b, a + b);</a:t>
            </a:r>
          </a:p>
        </p:txBody>
      </p:sp>
      <p:sp>
        <p:nvSpPr>
          <p:cNvPr id="15" name="Text Box 6"/>
          <p:cNvSpPr txBox="1">
            <a:spLocks noChangeArrowheads="1"/>
          </p:cNvSpPr>
          <p:nvPr/>
        </p:nvSpPr>
        <p:spPr bwMode="auto">
          <a:xfrm>
            <a:off x="6324600" y="4426803"/>
            <a:ext cx="2019300" cy="83099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600" dirty="0">
                <a:latin typeface="Courier New" pitchFamily="49" charset="0"/>
              </a:rPr>
              <a:t>42</a:t>
            </a:r>
          </a:p>
          <a:p>
            <a:r>
              <a:rPr lang="en-US" sz="1600" dirty="0">
                <a:latin typeface="Courier New" pitchFamily="49" charset="0"/>
              </a:rPr>
              <a:t>+ -17</a:t>
            </a:r>
          </a:p>
          <a:p>
            <a:r>
              <a:rPr lang="en-US" sz="1600" dirty="0">
                <a:latin typeface="Courier New" pitchFamily="49" charset="0"/>
              </a:rPr>
              <a:t>= 25</a:t>
            </a:r>
          </a:p>
        </p:txBody>
      </p:sp>
      <p:sp>
        <p:nvSpPr>
          <p:cNvPr id="3" name="Freeform 2"/>
          <p:cNvSpPr/>
          <p:nvPr/>
        </p:nvSpPr>
        <p:spPr bwMode="auto">
          <a:xfrm>
            <a:off x="2874261" y="2497933"/>
            <a:ext cx="1268081" cy="497107"/>
          </a:xfrm>
          <a:custGeom>
            <a:avLst/>
            <a:gdLst>
              <a:gd name="connsiteX0" fmla="*/ 111310 w 1268081"/>
              <a:gd name="connsiteY0" fmla="*/ 0 h 497107"/>
              <a:gd name="connsiteX1" fmla="*/ 111310 w 1268081"/>
              <a:gd name="connsiteY1" fmla="*/ 429658 h 497107"/>
              <a:gd name="connsiteX2" fmla="*/ 1268081 w 1268081"/>
              <a:gd name="connsiteY2" fmla="*/ 495759 h 497107"/>
            </a:gdLst>
            <a:ahLst/>
            <a:cxnLst>
              <a:cxn ang="0">
                <a:pos x="connsiteX0" y="connsiteY0"/>
              </a:cxn>
              <a:cxn ang="0">
                <a:pos x="connsiteX1" y="connsiteY1"/>
              </a:cxn>
              <a:cxn ang="0">
                <a:pos x="connsiteX2" y="connsiteY2"/>
              </a:cxn>
            </a:cxnLst>
            <a:rect l="l" t="t" r="r" b="b"/>
            <a:pathLst>
              <a:path w="1268081" h="497107">
                <a:moveTo>
                  <a:pt x="111310" y="0"/>
                </a:moveTo>
                <a:cubicBezTo>
                  <a:pt x="14912" y="173516"/>
                  <a:pt x="-81485" y="347032"/>
                  <a:pt x="111310" y="429658"/>
                </a:cubicBezTo>
                <a:cubicBezTo>
                  <a:pt x="304105" y="512284"/>
                  <a:pt x="1268081" y="495759"/>
                  <a:pt x="1268081" y="495759"/>
                </a:cubicBezTo>
              </a:path>
            </a:pathLst>
          </a:custGeom>
          <a:noFill/>
          <a:ln w="25400" cap="flat" cmpd="sng" algn="ctr">
            <a:solidFill>
              <a:srgbClr val="0070C0"/>
            </a:solidFill>
            <a:prstDash val="solid"/>
            <a:round/>
            <a:headEnd type="none" w="med" len="med"/>
            <a:tailEnd type="stealth"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4" name="Freeform 3"/>
          <p:cNvSpPr/>
          <p:nvPr/>
        </p:nvSpPr>
        <p:spPr bwMode="auto">
          <a:xfrm>
            <a:off x="3693824" y="4222991"/>
            <a:ext cx="2508672" cy="710104"/>
          </a:xfrm>
          <a:custGeom>
            <a:avLst/>
            <a:gdLst>
              <a:gd name="connsiteX0" fmla="*/ 29877 w 2508672"/>
              <a:gd name="connsiteY0" fmla="*/ 0 h 710104"/>
              <a:gd name="connsiteX1" fmla="*/ 349366 w 2508672"/>
              <a:gd name="connsiteY1" fmla="*/ 683046 h 710104"/>
              <a:gd name="connsiteX2" fmla="*/ 2508672 w 2508672"/>
              <a:gd name="connsiteY2" fmla="*/ 583894 h 710104"/>
            </a:gdLst>
            <a:ahLst/>
            <a:cxnLst>
              <a:cxn ang="0">
                <a:pos x="connsiteX0" y="connsiteY0"/>
              </a:cxn>
              <a:cxn ang="0">
                <a:pos x="connsiteX1" y="connsiteY1"/>
              </a:cxn>
              <a:cxn ang="0">
                <a:pos x="connsiteX2" y="connsiteY2"/>
              </a:cxn>
            </a:cxnLst>
            <a:rect l="l" t="t" r="r" b="b"/>
            <a:pathLst>
              <a:path w="2508672" h="710104">
                <a:moveTo>
                  <a:pt x="29877" y="0"/>
                </a:moveTo>
                <a:cubicBezTo>
                  <a:pt x="-16945" y="292865"/>
                  <a:pt x="-63766" y="585730"/>
                  <a:pt x="349366" y="683046"/>
                </a:cubicBezTo>
                <a:cubicBezTo>
                  <a:pt x="762498" y="780362"/>
                  <a:pt x="2508672" y="583894"/>
                  <a:pt x="2508672" y="583894"/>
                </a:cubicBezTo>
              </a:path>
            </a:pathLst>
          </a:custGeom>
          <a:noFill/>
          <a:ln w="25400" cap="flat" cmpd="sng" algn="ctr">
            <a:solidFill>
              <a:srgbClr val="0070C0"/>
            </a:solidFill>
            <a:prstDash val="solid"/>
            <a:round/>
            <a:headEnd type="none" w="med" len="med"/>
            <a:tailEnd type="stealth"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4" name="Text Box 3"/>
          <p:cNvSpPr txBox="1">
            <a:spLocks noChangeArrowheads="1"/>
          </p:cNvSpPr>
          <p:nvPr/>
        </p:nvSpPr>
        <p:spPr bwMode="auto">
          <a:xfrm>
            <a:off x="381000" y="5881687"/>
            <a:ext cx="845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dirty="0"/>
              <a:t>The </a:t>
            </a:r>
            <a:r>
              <a:rPr lang="en-US" sz="1800" dirty="0" smtClean="0"/>
              <a:t>alignment of the last one isn't ideal; fortunately, we can specify field widths...</a:t>
            </a:r>
            <a:endParaRPr lang="en-US" sz="1800" dirty="0"/>
          </a:p>
        </p:txBody>
      </p:sp>
      <p:sp>
        <p:nvSpPr>
          <p:cNvPr id="16" name="Text Box 6"/>
          <p:cNvSpPr txBox="1">
            <a:spLocks noChangeArrowheads="1"/>
          </p:cNvSpPr>
          <p:nvPr/>
        </p:nvSpPr>
        <p:spPr bwMode="auto">
          <a:xfrm>
            <a:off x="7791220" y="839688"/>
            <a:ext cx="1047980" cy="307777"/>
          </a:xfrm>
          <a:prstGeom prst="rect">
            <a:avLst/>
          </a:prstGeom>
          <a:solidFill>
            <a:schemeClr val="accent1"/>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400" b="1" dirty="0" smtClean="0">
                <a:latin typeface="Arial" panose="020B0604020202020204" pitchFamily="34" charset="0"/>
                <a:cs typeface="Arial" panose="020B0604020202020204" pitchFamily="34" charset="0"/>
              </a:rPr>
              <a:t>&lt;</a:t>
            </a:r>
            <a:r>
              <a:rPr lang="en-US" sz="1400" b="1" dirty="0" err="1" smtClean="0">
                <a:latin typeface="Arial" panose="020B0604020202020204" pitchFamily="34" charset="0"/>
                <a:cs typeface="Arial" panose="020B0604020202020204" pitchFamily="34" charset="0"/>
              </a:rPr>
              <a:t>stdlib.h</a:t>
            </a:r>
            <a:r>
              <a:rPr lang="en-US" sz="1400" b="1" dirty="0" smtClean="0">
                <a:latin typeface="Arial" panose="020B0604020202020204" pitchFamily="34" charset="0"/>
                <a:cs typeface="Arial" panose="020B0604020202020204" pitchFamily="34" charset="0"/>
              </a:rPr>
              <a:t>&gt;</a:t>
            </a:r>
            <a:endParaRPr lang="en-US" sz="1400" b="1" dirty="0">
              <a:latin typeface="Arial" panose="020B0604020202020204" pitchFamily="34" charset="0"/>
              <a:cs typeface="Arial" panose="020B0604020202020204" pitchFamily="34" charset="0"/>
            </a:endParaRPr>
          </a:p>
        </p:txBody>
      </p:sp>
      <p:sp>
        <p:nvSpPr>
          <p:cNvPr id="5" name="Freeform 4"/>
          <p:cNvSpPr/>
          <p:nvPr/>
        </p:nvSpPr>
        <p:spPr bwMode="auto">
          <a:xfrm>
            <a:off x="7443162" y="1167788"/>
            <a:ext cx="488983" cy="947451"/>
          </a:xfrm>
          <a:custGeom>
            <a:avLst/>
            <a:gdLst>
              <a:gd name="connsiteX0" fmla="*/ 4240 w 488983"/>
              <a:gd name="connsiteY0" fmla="*/ 947451 h 947451"/>
              <a:gd name="connsiteX1" fmla="*/ 70342 w 488983"/>
              <a:gd name="connsiteY1" fmla="*/ 341523 h 947451"/>
              <a:gd name="connsiteX2" fmla="*/ 488983 w 488983"/>
              <a:gd name="connsiteY2" fmla="*/ 0 h 947451"/>
            </a:gdLst>
            <a:ahLst/>
            <a:cxnLst>
              <a:cxn ang="0">
                <a:pos x="connsiteX0" y="connsiteY0"/>
              </a:cxn>
              <a:cxn ang="0">
                <a:pos x="connsiteX1" y="connsiteY1"/>
              </a:cxn>
              <a:cxn ang="0">
                <a:pos x="connsiteX2" y="connsiteY2"/>
              </a:cxn>
            </a:cxnLst>
            <a:rect l="l" t="t" r="r" b="b"/>
            <a:pathLst>
              <a:path w="488983" h="947451">
                <a:moveTo>
                  <a:pt x="4240" y="947451"/>
                </a:moveTo>
                <a:cubicBezTo>
                  <a:pt x="-3105" y="723441"/>
                  <a:pt x="-10449" y="499431"/>
                  <a:pt x="70342" y="341523"/>
                </a:cubicBezTo>
                <a:cubicBezTo>
                  <a:pt x="151133" y="183614"/>
                  <a:pt x="320058" y="91807"/>
                  <a:pt x="488983" y="0"/>
                </a:cubicBezTo>
              </a:path>
            </a:pathLst>
          </a:custGeom>
          <a:noFill/>
          <a:ln w="25400" cap="flat" cmpd="sng" algn="ctr">
            <a:solidFill>
              <a:srgbClr val="0070C0"/>
            </a:solidFill>
            <a:prstDash val="solid"/>
            <a:round/>
            <a:headEnd type="none" w="med" len="med"/>
            <a:tailEnd type="stealth" w="lg" len="lg"/>
          </a:ln>
          <a:effectLst/>
        </p:spPr>
        <p:txBody>
          <a:bodyPr rtlCol="0" anchor="ctr"/>
          <a:lstStyle/>
          <a:p>
            <a:pPr algn="ctr"/>
            <a:endParaRPr lang="en-US"/>
          </a:p>
        </p:txBody>
      </p:sp>
    </p:spTree>
    <p:extLst>
      <p:ext uri="{BB962C8B-B14F-4D97-AF65-F5344CB8AC3E}">
        <p14:creationId xmlns:p14="http://schemas.microsoft.com/office/powerpoint/2010/main" val="397502998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5" grpId="0" animBg="1"/>
      <p:bldP spid="3" grpId="0" animBg="1"/>
      <p:bldP spid="4" grpId="0" animBg="1"/>
      <p:bldP spid="14" grpId="0"/>
      <p:bldP spid="1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r>
              <a:rPr lang="en-US" altLang="en-US" dirty="0" smtClean="0">
                <a:latin typeface="Arial" charset="0"/>
                <a:cs typeface="Arial" charset="0"/>
              </a:rPr>
              <a:t>Aligning</a:t>
            </a:r>
            <a:r>
              <a:rPr lang="en-US" altLang="en-US" baseline="0" dirty="0" smtClean="0">
                <a:latin typeface="Arial" charset="0"/>
                <a:cs typeface="Arial" charset="0"/>
              </a:rPr>
              <a:t> Output</a:t>
            </a:r>
            <a:endParaRPr lang="en-US" altLang="en-US" dirty="0" smtClean="0">
              <a:latin typeface="Courier New" pitchFamily="49" charset="0"/>
              <a:cs typeface="Arial" charset="0"/>
            </a:endParaRPr>
          </a:p>
        </p:txBody>
      </p:sp>
      <p:sp>
        <p:nvSpPr>
          <p:cNvPr id="12" name="Text Box 4"/>
          <p:cNvSpPr txBox="1">
            <a:spLocks noChangeArrowheads="1"/>
          </p:cNvSpPr>
          <p:nvPr/>
        </p:nvSpPr>
        <p:spPr bwMode="auto">
          <a:xfrm>
            <a:off x="685800" y="1542871"/>
            <a:ext cx="7924800" cy="369332"/>
          </a:xfrm>
          <a:prstGeom prst="rect">
            <a:avLst/>
          </a:prstGeom>
          <a:solidFill>
            <a:srgbClr val="FFFFE0"/>
          </a:solidFill>
          <a:ln>
            <a:noFill/>
          </a:ln>
          <a:effectLs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dirty="0" err="1">
                <a:latin typeface="Courier New" pitchFamily="49" charset="0"/>
              </a:rPr>
              <a:t>printf</a:t>
            </a:r>
            <a:r>
              <a:rPr lang="en-US" sz="1800" dirty="0" smtClean="0">
                <a:latin typeface="Courier New" pitchFamily="49" charset="0"/>
              </a:rPr>
              <a:t>("%7d\n+ %5d\n= %5d\n</a:t>
            </a:r>
            <a:r>
              <a:rPr lang="en-US" sz="1800" dirty="0">
                <a:latin typeface="Courier New" pitchFamily="49" charset="0"/>
              </a:rPr>
              <a:t>", a, b, a + b);</a:t>
            </a:r>
          </a:p>
        </p:txBody>
      </p:sp>
      <p:sp>
        <p:nvSpPr>
          <p:cNvPr id="15" name="Text Box 6"/>
          <p:cNvSpPr txBox="1">
            <a:spLocks noChangeArrowheads="1"/>
          </p:cNvSpPr>
          <p:nvPr/>
        </p:nvSpPr>
        <p:spPr bwMode="auto">
          <a:xfrm>
            <a:off x="6324600" y="2140803"/>
            <a:ext cx="1295400" cy="83099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600" dirty="0">
                <a:latin typeface="Courier New" pitchFamily="49" charset="0"/>
              </a:rPr>
              <a:t> </a:t>
            </a:r>
            <a:r>
              <a:rPr lang="en-US" sz="1600" dirty="0" smtClean="0">
                <a:latin typeface="Courier New" pitchFamily="49" charset="0"/>
              </a:rPr>
              <a:t>    42</a:t>
            </a:r>
            <a:endParaRPr lang="en-US" sz="1600" dirty="0">
              <a:latin typeface="Courier New" pitchFamily="49" charset="0"/>
            </a:endParaRPr>
          </a:p>
          <a:p>
            <a:r>
              <a:rPr lang="en-US" sz="1600" dirty="0">
                <a:latin typeface="Courier New" pitchFamily="49" charset="0"/>
              </a:rPr>
              <a:t>+   -17</a:t>
            </a:r>
          </a:p>
          <a:p>
            <a:r>
              <a:rPr lang="en-US" sz="1600" dirty="0">
                <a:latin typeface="Courier New" pitchFamily="49" charset="0"/>
              </a:rPr>
              <a:t>=    25</a:t>
            </a:r>
          </a:p>
        </p:txBody>
      </p:sp>
      <p:sp>
        <p:nvSpPr>
          <p:cNvPr id="4" name="Freeform 3"/>
          <p:cNvSpPr/>
          <p:nvPr/>
        </p:nvSpPr>
        <p:spPr bwMode="auto">
          <a:xfrm>
            <a:off x="3693824" y="1936991"/>
            <a:ext cx="2508672" cy="710104"/>
          </a:xfrm>
          <a:custGeom>
            <a:avLst/>
            <a:gdLst>
              <a:gd name="connsiteX0" fmla="*/ 29877 w 2508672"/>
              <a:gd name="connsiteY0" fmla="*/ 0 h 710104"/>
              <a:gd name="connsiteX1" fmla="*/ 349366 w 2508672"/>
              <a:gd name="connsiteY1" fmla="*/ 683046 h 710104"/>
              <a:gd name="connsiteX2" fmla="*/ 2508672 w 2508672"/>
              <a:gd name="connsiteY2" fmla="*/ 583894 h 710104"/>
            </a:gdLst>
            <a:ahLst/>
            <a:cxnLst>
              <a:cxn ang="0">
                <a:pos x="connsiteX0" y="connsiteY0"/>
              </a:cxn>
              <a:cxn ang="0">
                <a:pos x="connsiteX1" y="connsiteY1"/>
              </a:cxn>
              <a:cxn ang="0">
                <a:pos x="connsiteX2" y="connsiteY2"/>
              </a:cxn>
            </a:cxnLst>
            <a:rect l="l" t="t" r="r" b="b"/>
            <a:pathLst>
              <a:path w="2508672" h="710104">
                <a:moveTo>
                  <a:pt x="29877" y="0"/>
                </a:moveTo>
                <a:cubicBezTo>
                  <a:pt x="-16945" y="292865"/>
                  <a:pt x="-63766" y="585730"/>
                  <a:pt x="349366" y="683046"/>
                </a:cubicBezTo>
                <a:cubicBezTo>
                  <a:pt x="762498" y="780362"/>
                  <a:pt x="2508672" y="583894"/>
                  <a:pt x="2508672" y="583894"/>
                </a:cubicBezTo>
              </a:path>
            </a:pathLst>
          </a:custGeom>
          <a:noFill/>
          <a:ln w="25400" cap="flat" cmpd="sng" algn="ctr">
            <a:solidFill>
              <a:srgbClr val="0070C0"/>
            </a:solidFill>
            <a:prstDash val="solid"/>
            <a:round/>
            <a:headEnd type="none" w="med" len="med"/>
            <a:tailEnd type="stealth"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4" name="Text Box 4"/>
          <p:cNvSpPr txBox="1">
            <a:spLocks noChangeArrowheads="1"/>
          </p:cNvSpPr>
          <p:nvPr/>
        </p:nvSpPr>
        <p:spPr bwMode="auto">
          <a:xfrm>
            <a:off x="457200" y="694135"/>
            <a:ext cx="84582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dirty="0" smtClean="0">
                <a:latin typeface="Courier New" pitchFamily="49" charset="0"/>
              </a:rPr>
              <a:t>%</a:t>
            </a:r>
            <a:r>
              <a:rPr lang="en-US" sz="1800" dirty="0" err="1" smtClean="0">
                <a:latin typeface="Courier New" pitchFamily="49" charset="0"/>
              </a:rPr>
              <a:t>Wd</a:t>
            </a:r>
            <a:r>
              <a:rPr lang="en-US" sz="1800" dirty="0" smtClean="0">
                <a:latin typeface="+mn-lt"/>
              </a:rPr>
              <a:t> means print the corresponding value as a base-10 integer, right-aligned in W columns:</a:t>
            </a:r>
            <a:endParaRPr lang="en-US" sz="1800" dirty="0">
              <a:latin typeface="Courier New" pitchFamily="49" charset="0"/>
            </a:endParaRPr>
          </a:p>
        </p:txBody>
      </p:sp>
      <p:sp>
        <p:nvSpPr>
          <p:cNvPr id="16" name="Text Box 4"/>
          <p:cNvSpPr txBox="1">
            <a:spLocks noChangeArrowheads="1"/>
          </p:cNvSpPr>
          <p:nvPr/>
        </p:nvSpPr>
        <p:spPr bwMode="auto">
          <a:xfrm>
            <a:off x="457200" y="3392269"/>
            <a:ext cx="84582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dirty="0" smtClean="0">
                <a:latin typeface="+mn-lt"/>
              </a:rPr>
              <a:t>If the value requires more than the specified number of columns, then the width </a:t>
            </a:r>
            <a:r>
              <a:rPr lang="en-US" sz="1800" dirty="0" err="1" smtClean="0">
                <a:latin typeface="+mn-lt"/>
              </a:rPr>
              <a:t>specifier</a:t>
            </a:r>
            <a:r>
              <a:rPr lang="en-US" sz="1800" dirty="0" smtClean="0">
                <a:latin typeface="+mn-lt"/>
              </a:rPr>
              <a:t> is ignored.</a:t>
            </a:r>
            <a:endParaRPr lang="en-US" sz="1800" dirty="0">
              <a:latin typeface="Courier New" pitchFamily="49" charset="0"/>
            </a:endParaRPr>
          </a:p>
        </p:txBody>
      </p:sp>
    </p:spTree>
    <p:extLst>
      <p:ext uri="{BB962C8B-B14F-4D97-AF65-F5344CB8AC3E}">
        <p14:creationId xmlns:p14="http://schemas.microsoft.com/office/powerpoint/2010/main" val="76979748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r>
              <a:rPr lang="en-US" altLang="en-US" dirty="0" smtClean="0">
                <a:latin typeface="Arial" charset="0"/>
                <a:cs typeface="Arial" charset="0"/>
              </a:rPr>
              <a:t>Printing Real</a:t>
            </a:r>
            <a:r>
              <a:rPr lang="en-US" altLang="en-US" baseline="0" dirty="0" smtClean="0">
                <a:latin typeface="Arial" charset="0"/>
                <a:cs typeface="Arial" charset="0"/>
              </a:rPr>
              <a:t> Numbers</a:t>
            </a:r>
            <a:endParaRPr lang="en-US" altLang="en-US" dirty="0" smtClean="0">
              <a:latin typeface="Courier New" pitchFamily="49" charset="0"/>
              <a:cs typeface="Arial" charset="0"/>
            </a:endParaRPr>
          </a:p>
        </p:txBody>
      </p:sp>
      <p:sp>
        <p:nvSpPr>
          <p:cNvPr id="6147" name="Text Box 3"/>
          <p:cNvSpPr txBox="1">
            <a:spLocks noChangeArrowheads="1"/>
          </p:cNvSpPr>
          <p:nvPr/>
        </p:nvSpPr>
        <p:spPr bwMode="auto">
          <a:xfrm>
            <a:off x="381000" y="685800"/>
            <a:ext cx="845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dirty="0" smtClean="0"/>
              <a:t>There are different format </a:t>
            </a:r>
            <a:r>
              <a:rPr lang="en-US" sz="1800" dirty="0" err="1" smtClean="0"/>
              <a:t>specifiers</a:t>
            </a:r>
            <a:r>
              <a:rPr lang="en-US" sz="1800" dirty="0" smtClean="0"/>
              <a:t> for different data types:</a:t>
            </a:r>
            <a:endParaRPr lang="en-US" sz="1800" dirty="0"/>
          </a:p>
        </p:txBody>
      </p:sp>
      <p:sp>
        <p:nvSpPr>
          <p:cNvPr id="6148" name="Text Box 4"/>
          <p:cNvSpPr txBox="1">
            <a:spLocks noChangeArrowheads="1"/>
          </p:cNvSpPr>
          <p:nvPr/>
        </p:nvSpPr>
        <p:spPr bwMode="auto">
          <a:xfrm>
            <a:off x="457200" y="1309688"/>
            <a:ext cx="6934200" cy="784830"/>
          </a:xfrm>
          <a:prstGeom prst="rect">
            <a:avLst/>
          </a:prstGeom>
          <a:solidFill>
            <a:srgbClr val="FFFFE0"/>
          </a:solidFill>
          <a:ln>
            <a:noFill/>
          </a:ln>
          <a:effectLs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fr-FR" sz="1800" b="1" dirty="0">
                <a:solidFill>
                  <a:srgbClr val="0000CC"/>
                </a:solidFill>
                <a:latin typeface="Courier New" pitchFamily="49" charset="0"/>
              </a:rPr>
              <a:t>double </a:t>
            </a:r>
            <a:r>
              <a:rPr lang="fr-FR" sz="1800" dirty="0">
                <a:latin typeface="Courier New" pitchFamily="49" charset="0"/>
              </a:rPr>
              <a:t>r  = 2.0;</a:t>
            </a:r>
          </a:p>
          <a:p>
            <a:pPr>
              <a:spcBef>
                <a:spcPct val="50000"/>
              </a:spcBef>
            </a:pPr>
            <a:r>
              <a:rPr lang="fr-FR" sz="1800" b="1" dirty="0" smtClean="0">
                <a:solidFill>
                  <a:srgbClr val="0000CC"/>
                </a:solidFill>
                <a:latin typeface="Courier New" pitchFamily="49" charset="0"/>
              </a:rPr>
              <a:t>double </a:t>
            </a:r>
            <a:r>
              <a:rPr lang="fr-FR" sz="1800" dirty="0">
                <a:latin typeface="Courier New" pitchFamily="49" charset="0"/>
              </a:rPr>
              <a:t>pi = 3.141592;</a:t>
            </a:r>
            <a:endParaRPr lang="en-US" sz="1800" dirty="0">
              <a:latin typeface="Courier New" pitchFamily="49" charset="0"/>
            </a:endParaRPr>
          </a:p>
        </p:txBody>
      </p:sp>
      <p:sp>
        <p:nvSpPr>
          <p:cNvPr id="6150" name="Text Box 6"/>
          <p:cNvSpPr txBox="1">
            <a:spLocks noChangeArrowheads="1"/>
          </p:cNvSpPr>
          <p:nvPr/>
        </p:nvSpPr>
        <p:spPr bwMode="auto">
          <a:xfrm>
            <a:off x="1828800" y="3657600"/>
            <a:ext cx="6858000" cy="33855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600" dirty="0">
                <a:latin typeface="Courier New" pitchFamily="49" charset="0"/>
              </a:rPr>
              <a:t>The area of a circle of radius 2.00 is about 12.5664</a:t>
            </a:r>
          </a:p>
        </p:txBody>
      </p:sp>
      <p:sp>
        <p:nvSpPr>
          <p:cNvPr id="9" name="Text Box 4"/>
          <p:cNvSpPr txBox="1">
            <a:spLocks noChangeArrowheads="1"/>
          </p:cNvSpPr>
          <p:nvPr/>
        </p:nvSpPr>
        <p:spPr bwMode="auto">
          <a:xfrm>
            <a:off x="457200" y="2297668"/>
            <a:ext cx="8534400" cy="784830"/>
          </a:xfrm>
          <a:prstGeom prst="rect">
            <a:avLst/>
          </a:prstGeom>
          <a:solidFill>
            <a:srgbClr val="FFFFE0"/>
          </a:solidFill>
          <a:ln>
            <a:noFill/>
          </a:ln>
          <a:effectLs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dirty="0" err="1">
                <a:latin typeface="Courier New" pitchFamily="49" charset="0"/>
              </a:rPr>
              <a:t>printf</a:t>
            </a:r>
            <a:r>
              <a:rPr lang="en-US" sz="1800" dirty="0">
                <a:latin typeface="Courier New" pitchFamily="49" charset="0"/>
              </a:rPr>
              <a:t>("The area of a circle of radius %.2f is about %.4f\n</a:t>
            </a:r>
            <a:r>
              <a:rPr lang="en-US" sz="1800" dirty="0" smtClean="0">
                <a:latin typeface="Courier New" pitchFamily="49" charset="0"/>
              </a:rPr>
              <a:t>",</a:t>
            </a:r>
          </a:p>
          <a:p>
            <a:pPr>
              <a:spcBef>
                <a:spcPct val="50000"/>
              </a:spcBef>
            </a:pPr>
            <a:r>
              <a:rPr lang="en-US" sz="1800" dirty="0">
                <a:latin typeface="Courier New" pitchFamily="49" charset="0"/>
              </a:rPr>
              <a:t> </a:t>
            </a:r>
            <a:r>
              <a:rPr lang="en-US" sz="1800" dirty="0" smtClean="0">
                <a:latin typeface="Courier New" pitchFamily="49" charset="0"/>
              </a:rPr>
              <a:t>        </a:t>
            </a:r>
            <a:r>
              <a:rPr lang="en-US" sz="1800" dirty="0">
                <a:latin typeface="Courier New" pitchFamily="49" charset="0"/>
              </a:rPr>
              <a:t>r, pi * r * r);</a:t>
            </a:r>
          </a:p>
        </p:txBody>
      </p:sp>
      <p:sp>
        <p:nvSpPr>
          <p:cNvPr id="2" name="Freeform 1"/>
          <p:cNvSpPr/>
          <p:nvPr/>
        </p:nvSpPr>
        <p:spPr bwMode="auto">
          <a:xfrm>
            <a:off x="640241" y="2633031"/>
            <a:ext cx="1100424" cy="1200839"/>
          </a:xfrm>
          <a:custGeom>
            <a:avLst/>
            <a:gdLst>
              <a:gd name="connsiteX0" fmla="*/ 307210 w 1100424"/>
              <a:gd name="connsiteY0" fmla="*/ 0 h 1200839"/>
              <a:gd name="connsiteX1" fmla="*/ 42805 w 1100424"/>
              <a:gd name="connsiteY1" fmla="*/ 749147 h 1200839"/>
              <a:gd name="connsiteX2" fmla="*/ 1100424 w 1100424"/>
              <a:gd name="connsiteY2" fmla="*/ 1200839 h 1200839"/>
            </a:gdLst>
            <a:ahLst/>
            <a:cxnLst>
              <a:cxn ang="0">
                <a:pos x="connsiteX0" y="connsiteY0"/>
              </a:cxn>
              <a:cxn ang="0">
                <a:pos x="connsiteX1" y="connsiteY1"/>
              </a:cxn>
              <a:cxn ang="0">
                <a:pos x="connsiteX2" y="connsiteY2"/>
              </a:cxn>
            </a:cxnLst>
            <a:rect l="l" t="t" r="r" b="b"/>
            <a:pathLst>
              <a:path w="1100424" h="1200839">
                <a:moveTo>
                  <a:pt x="307210" y="0"/>
                </a:moveTo>
                <a:cubicBezTo>
                  <a:pt x="108906" y="274503"/>
                  <a:pt x="-89397" y="549007"/>
                  <a:pt x="42805" y="749147"/>
                </a:cubicBezTo>
                <a:cubicBezTo>
                  <a:pt x="175007" y="949287"/>
                  <a:pt x="637715" y="1075063"/>
                  <a:pt x="1100424" y="1200839"/>
                </a:cubicBezTo>
              </a:path>
            </a:pathLst>
          </a:custGeom>
          <a:noFill/>
          <a:ln w="25400" cap="flat" cmpd="sng" algn="ctr">
            <a:solidFill>
              <a:srgbClr val="0070C0"/>
            </a:solidFill>
            <a:prstDash val="solid"/>
            <a:round/>
            <a:headEnd type="none" w="med" len="med"/>
            <a:tailEnd type="stealth" w="lg" len="lg"/>
          </a:ln>
          <a:effectLst/>
        </p:spPr>
        <p:txBody>
          <a:bodyPr rtlCol="0" anchor="ctr"/>
          <a:lstStyle/>
          <a:p>
            <a:pPr algn="ctr"/>
            <a:endParaRPr lang="en-US"/>
          </a:p>
        </p:txBody>
      </p:sp>
      <p:sp>
        <p:nvSpPr>
          <p:cNvPr id="11" name="Text Box 4"/>
          <p:cNvSpPr txBox="1">
            <a:spLocks noChangeArrowheads="1"/>
          </p:cNvSpPr>
          <p:nvPr/>
        </p:nvSpPr>
        <p:spPr bwMode="auto">
          <a:xfrm>
            <a:off x="1600200" y="5410200"/>
            <a:ext cx="7239000" cy="10618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dirty="0" smtClean="0">
                <a:latin typeface="Courier New" pitchFamily="49" charset="0"/>
              </a:rPr>
              <a:t>%f</a:t>
            </a:r>
            <a:r>
              <a:rPr lang="en-US" sz="1800" dirty="0" smtClean="0">
                <a:latin typeface="+mn-lt"/>
              </a:rPr>
              <a:t> means print the corresponding value as a base-10 decimal value</a:t>
            </a:r>
          </a:p>
          <a:p>
            <a:pPr marL="738188" indent="-738188">
              <a:spcBef>
                <a:spcPct val="50000"/>
              </a:spcBef>
            </a:pPr>
            <a:r>
              <a:rPr lang="en-US" sz="1800" dirty="0" smtClean="0">
                <a:latin typeface="Courier New" pitchFamily="49" charset="0"/>
              </a:rPr>
              <a:t>%</a:t>
            </a:r>
            <a:r>
              <a:rPr lang="en-US" sz="1800" dirty="0" err="1" smtClean="0">
                <a:latin typeface="Courier New" pitchFamily="49" charset="0"/>
              </a:rPr>
              <a:t>W.Pf</a:t>
            </a:r>
            <a:r>
              <a:rPr lang="en-US" sz="1800" dirty="0" smtClean="0"/>
              <a:t> </a:t>
            </a:r>
            <a:r>
              <a:rPr lang="en-US" sz="1800" dirty="0"/>
              <a:t>means print the </a:t>
            </a:r>
            <a:r>
              <a:rPr lang="en-US" sz="1800" dirty="0" smtClean="0"/>
              <a:t>corresponding value right-aligned in W columns and show P digits after the decimal point</a:t>
            </a:r>
            <a:endParaRPr lang="en-US" sz="1800" dirty="0">
              <a:latin typeface="Courier New" pitchFamily="49" charset="0"/>
            </a:endParaRPr>
          </a:p>
        </p:txBody>
      </p:sp>
    </p:spTree>
    <p:extLst>
      <p:ext uri="{BB962C8B-B14F-4D97-AF65-F5344CB8AC3E}">
        <p14:creationId xmlns:p14="http://schemas.microsoft.com/office/powerpoint/2010/main" val="2415118153"/>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r>
              <a:rPr lang="en-US" dirty="0" smtClean="0"/>
              <a:t>Printing</a:t>
            </a:r>
            <a:r>
              <a:rPr lang="en-US" baseline="0" dirty="0" smtClean="0"/>
              <a:t> a Table</a:t>
            </a:r>
            <a:endParaRPr lang="en-US" dirty="0"/>
          </a:p>
        </p:txBody>
      </p:sp>
      <p:sp>
        <p:nvSpPr>
          <p:cNvPr id="3" name="Text Box 4"/>
          <p:cNvSpPr txBox="1">
            <a:spLocks noChangeArrowheads="1"/>
          </p:cNvSpPr>
          <p:nvPr/>
        </p:nvSpPr>
        <p:spPr bwMode="auto">
          <a:xfrm>
            <a:off x="457200" y="762000"/>
            <a:ext cx="5943600" cy="4524315"/>
          </a:xfrm>
          <a:prstGeom prst="rect">
            <a:avLst/>
          </a:prstGeom>
          <a:solidFill>
            <a:srgbClr val="FFFFE0"/>
          </a:solidFill>
          <a:ln>
            <a:noFill/>
          </a:ln>
          <a:effectLs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ts val="0"/>
              </a:spcBef>
            </a:pPr>
            <a:r>
              <a:rPr lang="en-US" sz="1800" dirty="0">
                <a:latin typeface="Courier New" pitchFamily="49" charset="0"/>
              </a:rPr>
              <a:t>#</a:t>
            </a:r>
            <a:r>
              <a:rPr lang="en-US" sz="1800" b="1" dirty="0">
                <a:solidFill>
                  <a:srgbClr val="0070C0"/>
                </a:solidFill>
                <a:latin typeface="Courier New" pitchFamily="49" charset="0"/>
              </a:rPr>
              <a:t>include</a:t>
            </a:r>
            <a:r>
              <a:rPr lang="en-US" sz="1800" dirty="0">
                <a:solidFill>
                  <a:srgbClr val="0070C0"/>
                </a:solidFill>
                <a:latin typeface="Courier New" pitchFamily="49" charset="0"/>
              </a:rPr>
              <a:t> </a:t>
            </a:r>
            <a:r>
              <a:rPr lang="en-US" sz="1800" dirty="0">
                <a:latin typeface="Courier New" pitchFamily="49" charset="0"/>
              </a:rPr>
              <a:t>&lt;</a:t>
            </a:r>
            <a:r>
              <a:rPr lang="en-US" sz="1800" dirty="0" err="1">
                <a:latin typeface="Courier New" pitchFamily="49" charset="0"/>
              </a:rPr>
              <a:t>stdio.h</a:t>
            </a:r>
            <a:r>
              <a:rPr lang="en-US" sz="1800" dirty="0">
                <a:latin typeface="Courier New" pitchFamily="49" charset="0"/>
              </a:rPr>
              <a:t>&gt;</a:t>
            </a:r>
          </a:p>
          <a:p>
            <a:pPr>
              <a:spcBef>
                <a:spcPts val="0"/>
              </a:spcBef>
            </a:pPr>
            <a:r>
              <a:rPr lang="en-US" sz="1800" dirty="0" smtClean="0">
                <a:latin typeface="Courier New" pitchFamily="49" charset="0"/>
              </a:rPr>
              <a:t>#</a:t>
            </a:r>
            <a:r>
              <a:rPr lang="en-US" sz="1800" b="1" dirty="0">
                <a:solidFill>
                  <a:srgbClr val="0070C0"/>
                </a:solidFill>
                <a:latin typeface="Courier New" pitchFamily="49" charset="0"/>
              </a:rPr>
              <a:t>include</a:t>
            </a:r>
            <a:r>
              <a:rPr lang="en-US" sz="1800" dirty="0">
                <a:solidFill>
                  <a:srgbClr val="0070C0"/>
                </a:solidFill>
                <a:latin typeface="Courier New" pitchFamily="49" charset="0"/>
              </a:rPr>
              <a:t> </a:t>
            </a:r>
            <a:r>
              <a:rPr lang="en-US" sz="1800" dirty="0">
                <a:latin typeface="Courier New" pitchFamily="49" charset="0"/>
              </a:rPr>
              <a:t>&lt;</a:t>
            </a:r>
            <a:r>
              <a:rPr lang="en-US" sz="1800" dirty="0" err="1">
                <a:latin typeface="Courier New" pitchFamily="49" charset="0"/>
              </a:rPr>
              <a:t>math.h</a:t>
            </a:r>
            <a:r>
              <a:rPr lang="en-US" sz="1800" dirty="0">
                <a:latin typeface="Courier New" pitchFamily="49" charset="0"/>
              </a:rPr>
              <a:t>&gt;</a:t>
            </a:r>
          </a:p>
          <a:p>
            <a:pPr>
              <a:spcBef>
                <a:spcPts val="0"/>
              </a:spcBef>
            </a:pPr>
            <a:endParaRPr lang="en-US" sz="1800" dirty="0">
              <a:latin typeface="Courier New" pitchFamily="49" charset="0"/>
            </a:endParaRPr>
          </a:p>
          <a:p>
            <a:pPr>
              <a:spcBef>
                <a:spcPts val="0"/>
              </a:spcBef>
            </a:pPr>
            <a:r>
              <a:rPr lang="en-US" sz="1800" b="1" dirty="0" err="1">
                <a:solidFill>
                  <a:srgbClr val="0070C0"/>
                </a:solidFill>
                <a:latin typeface="Courier New" pitchFamily="49" charset="0"/>
              </a:rPr>
              <a:t>int</a:t>
            </a:r>
            <a:r>
              <a:rPr lang="en-US" sz="1800" dirty="0">
                <a:solidFill>
                  <a:srgbClr val="0070C0"/>
                </a:solidFill>
                <a:latin typeface="Courier New" pitchFamily="49" charset="0"/>
              </a:rPr>
              <a:t> </a:t>
            </a:r>
            <a:r>
              <a:rPr lang="en-US" sz="1800" dirty="0">
                <a:latin typeface="Courier New" pitchFamily="49" charset="0"/>
              </a:rPr>
              <a:t>main() {</a:t>
            </a:r>
          </a:p>
          <a:p>
            <a:pPr>
              <a:spcBef>
                <a:spcPts val="0"/>
              </a:spcBef>
            </a:pPr>
            <a:endParaRPr lang="en-US" sz="1800" dirty="0">
              <a:latin typeface="Courier New" pitchFamily="49" charset="0"/>
            </a:endParaRPr>
          </a:p>
          <a:p>
            <a:pPr>
              <a:spcBef>
                <a:spcPts val="0"/>
              </a:spcBef>
            </a:pPr>
            <a:endParaRPr lang="en-US" sz="1800" dirty="0">
              <a:latin typeface="Courier New" pitchFamily="49" charset="0"/>
            </a:endParaRPr>
          </a:p>
          <a:p>
            <a:pPr>
              <a:spcBef>
                <a:spcPts val="0"/>
              </a:spcBef>
            </a:pPr>
            <a:r>
              <a:rPr lang="en-US" sz="1800" dirty="0">
                <a:latin typeface="Courier New" pitchFamily="49" charset="0"/>
              </a:rPr>
              <a:t>   </a:t>
            </a:r>
            <a:r>
              <a:rPr lang="en-US" sz="1800" dirty="0" err="1">
                <a:latin typeface="Courier New" pitchFamily="49" charset="0"/>
              </a:rPr>
              <a:t>printf</a:t>
            </a:r>
            <a:r>
              <a:rPr lang="en-US" sz="1800" dirty="0">
                <a:latin typeface="Courier New" pitchFamily="49" charset="0"/>
              </a:rPr>
              <a:t>("  x   </a:t>
            </a:r>
            <a:r>
              <a:rPr lang="en-US" sz="1800" dirty="0" err="1">
                <a:latin typeface="Courier New" pitchFamily="49" charset="0"/>
              </a:rPr>
              <a:t>sqrt</a:t>
            </a:r>
            <a:r>
              <a:rPr lang="en-US" sz="1800" dirty="0">
                <a:latin typeface="Courier New" pitchFamily="49" charset="0"/>
              </a:rPr>
              <a:t>(x)\n");</a:t>
            </a:r>
          </a:p>
          <a:p>
            <a:pPr>
              <a:spcBef>
                <a:spcPts val="0"/>
              </a:spcBef>
            </a:pPr>
            <a:r>
              <a:rPr lang="en-US" sz="1800" dirty="0">
                <a:latin typeface="Courier New" pitchFamily="49" charset="0"/>
              </a:rPr>
              <a:t>   </a:t>
            </a:r>
            <a:r>
              <a:rPr lang="en-US" sz="1800" dirty="0" err="1">
                <a:latin typeface="Courier New" pitchFamily="49" charset="0"/>
              </a:rPr>
              <a:t>printf</a:t>
            </a:r>
            <a:r>
              <a:rPr lang="en-US" sz="1800" dirty="0">
                <a:latin typeface="Courier New" pitchFamily="49" charset="0"/>
              </a:rPr>
              <a:t>("-------------\n</a:t>
            </a:r>
            <a:r>
              <a:rPr lang="en-US" sz="1800" dirty="0" smtClean="0">
                <a:latin typeface="Courier New" pitchFamily="49" charset="0"/>
              </a:rPr>
              <a:t>");</a:t>
            </a:r>
          </a:p>
          <a:p>
            <a:pPr>
              <a:spcBef>
                <a:spcPts val="0"/>
              </a:spcBef>
            </a:pPr>
            <a:endParaRPr lang="en-US" sz="1800" dirty="0">
              <a:latin typeface="Courier New" pitchFamily="49" charset="0"/>
            </a:endParaRPr>
          </a:p>
          <a:p>
            <a:pPr>
              <a:spcBef>
                <a:spcPts val="0"/>
              </a:spcBef>
            </a:pPr>
            <a:r>
              <a:rPr lang="en-US" sz="1800" dirty="0">
                <a:latin typeface="Courier New" pitchFamily="49" charset="0"/>
              </a:rPr>
              <a:t>   </a:t>
            </a:r>
            <a:r>
              <a:rPr lang="en-US" sz="1800" b="1" dirty="0">
                <a:solidFill>
                  <a:srgbClr val="0070C0"/>
                </a:solidFill>
                <a:latin typeface="Courier New" pitchFamily="49" charset="0"/>
              </a:rPr>
              <a:t>for</a:t>
            </a:r>
            <a:r>
              <a:rPr lang="en-US" sz="1800" dirty="0">
                <a:solidFill>
                  <a:srgbClr val="0070C0"/>
                </a:solidFill>
                <a:latin typeface="Courier New" pitchFamily="49" charset="0"/>
              </a:rPr>
              <a:t> </a:t>
            </a:r>
            <a:r>
              <a:rPr lang="en-US" sz="1800" dirty="0">
                <a:latin typeface="Courier New" pitchFamily="49" charset="0"/>
              </a:rPr>
              <a:t>(</a:t>
            </a:r>
            <a:r>
              <a:rPr lang="en-US" sz="1800" b="1" dirty="0" err="1">
                <a:solidFill>
                  <a:srgbClr val="0070C0"/>
                </a:solidFill>
                <a:latin typeface="Courier New" pitchFamily="49" charset="0"/>
              </a:rPr>
              <a:t>int</a:t>
            </a:r>
            <a:r>
              <a:rPr lang="en-US" sz="1800" dirty="0">
                <a:solidFill>
                  <a:srgbClr val="0070C0"/>
                </a:solidFill>
                <a:latin typeface="Courier New" pitchFamily="49" charset="0"/>
              </a:rPr>
              <a:t> </a:t>
            </a:r>
            <a:r>
              <a:rPr lang="en-US" sz="1800" dirty="0" err="1">
                <a:latin typeface="Courier New" pitchFamily="49" charset="0"/>
              </a:rPr>
              <a:t>i</a:t>
            </a:r>
            <a:r>
              <a:rPr lang="en-US" sz="1800" dirty="0">
                <a:latin typeface="Courier New" pitchFamily="49" charset="0"/>
              </a:rPr>
              <a:t> = 2; </a:t>
            </a:r>
            <a:r>
              <a:rPr lang="en-US" sz="1800" dirty="0" err="1">
                <a:latin typeface="Courier New" pitchFamily="49" charset="0"/>
              </a:rPr>
              <a:t>i</a:t>
            </a:r>
            <a:r>
              <a:rPr lang="en-US" sz="1800" dirty="0">
                <a:latin typeface="Courier New" pitchFamily="49" charset="0"/>
              </a:rPr>
              <a:t> &lt; 20; </a:t>
            </a:r>
            <a:r>
              <a:rPr lang="en-US" sz="1800" dirty="0" err="1">
                <a:latin typeface="Courier New" pitchFamily="49" charset="0"/>
              </a:rPr>
              <a:t>i</a:t>
            </a:r>
            <a:r>
              <a:rPr lang="en-US" sz="1800" dirty="0">
                <a:latin typeface="Courier New" pitchFamily="49" charset="0"/>
              </a:rPr>
              <a:t>++) {</a:t>
            </a:r>
          </a:p>
          <a:p>
            <a:pPr>
              <a:spcBef>
                <a:spcPts val="0"/>
              </a:spcBef>
            </a:pPr>
            <a:r>
              <a:rPr lang="en-US" sz="1800" dirty="0">
                <a:latin typeface="Courier New" pitchFamily="49" charset="0"/>
              </a:rPr>
              <a:t>       </a:t>
            </a:r>
          </a:p>
          <a:p>
            <a:pPr>
              <a:spcBef>
                <a:spcPts val="0"/>
              </a:spcBef>
            </a:pPr>
            <a:r>
              <a:rPr lang="en-US" sz="1800" dirty="0">
                <a:latin typeface="Courier New" pitchFamily="49" charset="0"/>
              </a:rPr>
              <a:t>       </a:t>
            </a:r>
            <a:r>
              <a:rPr lang="en-US" sz="1800" dirty="0" err="1">
                <a:latin typeface="Courier New" pitchFamily="49" charset="0"/>
              </a:rPr>
              <a:t>printf</a:t>
            </a:r>
            <a:r>
              <a:rPr lang="en-US" sz="1800" dirty="0">
                <a:latin typeface="Courier New" pitchFamily="49" charset="0"/>
              </a:rPr>
              <a:t>("%3d%10.4f\n", </a:t>
            </a:r>
            <a:r>
              <a:rPr lang="en-US" sz="1800" dirty="0" err="1">
                <a:latin typeface="Courier New" pitchFamily="49" charset="0"/>
              </a:rPr>
              <a:t>i</a:t>
            </a:r>
            <a:r>
              <a:rPr lang="en-US" sz="1800" dirty="0">
                <a:latin typeface="Courier New" pitchFamily="49" charset="0"/>
              </a:rPr>
              <a:t>, </a:t>
            </a:r>
            <a:r>
              <a:rPr lang="en-US" sz="1800" dirty="0" err="1">
                <a:latin typeface="Courier New" pitchFamily="49" charset="0"/>
              </a:rPr>
              <a:t>sqrt</a:t>
            </a:r>
            <a:r>
              <a:rPr lang="en-US" sz="1800" dirty="0">
                <a:latin typeface="Courier New" pitchFamily="49" charset="0"/>
              </a:rPr>
              <a:t>(</a:t>
            </a:r>
            <a:r>
              <a:rPr lang="en-US" sz="1800" dirty="0" err="1">
                <a:latin typeface="Courier New" pitchFamily="49" charset="0"/>
              </a:rPr>
              <a:t>i</a:t>
            </a:r>
            <a:r>
              <a:rPr lang="en-US" sz="1800" dirty="0">
                <a:latin typeface="Courier New" pitchFamily="49" charset="0"/>
              </a:rPr>
              <a:t>));</a:t>
            </a:r>
          </a:p>
          <a:p>
            <a:pPr>
              <a:spcBef>
                <a:spcPts val="0"/>
              </a:spcBef>
            </a:pPr>
            <a:r>
              <a:rPr lang="en-US" sz="1800" dirty="0">
                <a:latin typeface="Courier New" pitchFamily="49" charset="0"/>
              </a:rPr>
              <a:t>   }</a:t>
            </a:r>
          </a:p>
          <a:p>
            <a:pPr>
              <a:spcBef>
                <a:spcPts val="0"/>
              </a:spcBef>
            </a:pPr>
            <a:r>
              <a:rPr lang="en-US" sz="1800" dirty="0">
                <a:latin typeface="Courier New" pitchFamily="49" charset="0"/>
              </a:rPr>
              <a:t>   </a:t>
            </a:r>
          </a:p>
          <a:p>
            <a:pPr>
              <a:spcBef>
                <a:spcPts val="0"/>
              </a:spcBef>
            </a:pPr>
            <a:r>
              <a:rPr lang="en-US" sz="1800" dirty="0">
                <a:latin typeface="Courier New" pitchFamily="49" charset="0"/>
              </a:rPr>
              <a:t>   </a:t>
            </a:r>
            <a:r>
              <a:rPr lang="en-US" sz="1800" b="1" dirty="0">
                <a:solidFill>
                  <a:srgbClr val="0070C0"/>
                </a:solidFill>
                <a:latin typeface="Courier New" pitchFamily="49" charset="0"/>
              </a:rPr>
              <a:t>return</a:t>
            </a:r>
            <a:r>
              <a:rPr lang="en-US" sz="1800" dirty="0">
                <a:solidFill>
                  <a:srgbClr val="0070C0"/>
                </a:solidFill>
                <a:latin typeface="Courier New" pitchFamily="49" charset="0"/>
              </a:rPr>
              <a:t> </a:t>
            </a:r>
            <a:r>
              <a:rPr lang="en-US" sz="1800" dirty="0">
                <a:latin typeface="Courier New" pitchFamily="49" charset="0"/>
              </a:rPr>
              <a:t>0;</a:t>
            </a:r>
          </a:p>
          <a:p>
            <a:pPr>
              <a:spcBef>
                <a:spcPts val="0"/>
              </a:spcBef>
            </a:pPr>
            <a:r>
              <a:rPr lang="en-US" sz="1800" dirty="0" smtClean="0">
                <a:latin typeface="Courier New" pitchFamily="49" charset="0"/>
              </a:rPr>
              <a:t>}</a:t>
            </a:r>
            <a:endParaRPr lang="en-US" sz="1800" dirty="0">
              <a:latin typeface="Courier New" pitchFamily="49" charset="0"/>
            </a:endParaRPr>
          </a:p>
        </p:txBody>
      </p:sp>
      <p:sp>
        <p:nvSpPr>
          <p:cNvPr id="4" name="Rectangle 3"/>
          <p:cNvSpPr/>
          <p:nvPr/>
        </p:nvSpPr>
        <p:spPr>
          <a:xfrm>
            <a:off x="7010400" y="1371600"/>
            <a:ext cx="1828800" cy="5016758"/>
          </a:xfrm>
          <a:prstGeom prst="rect">
            <a:avLst/>
          </a:prstGeom>
          <a:solidFill>
            <a:schemeClr val="bg1">
              <a:lumMod val="85000"/>
            </a:schemeClr>
          </a:solidFill>
        </p:spPr>
        <p:txBody>
          <a:bodyPr wrap="square">
            <a:spAutoFit/>
          </a:bodyPr>
          <a:lstStyle/>
          <a:p>
            <a:r>
              <a:rPr lang="en-US" sz="1600" dirty="0">
                <a:latin typeface="Courier New" panose="02070309020205020404" pitchFamily="49" charset="0"/>
                <a:cs typeface="Courier New" panose="02070309020205020404" pitchFamily="49" charset="0"/>
              </a:rPr>
              <a:t> x   </a:t>
            </a:r>
            <a:r>
              <a:rPr lang="en-US" sz="1600" dirty="0" err="1">
                <a:latin typeface="Courier New" panose="02070309020205020404" pitchFamily="49" charset="0"/>
                <a:cs typeface="Courier New" panose="02070309020205020404" pitchFamily="49" charset="0"/>
              </a:rPr>
              <a:t>sqrt</a:t>
            </a:r>
            <a:r>
              <a:rPr lang="en-US" sz="1600" dirty="0">
                <a:latin typeface="Courier New" panose="02070309020205020404" pitchFamily="49" charset="0"/>
                <a:cs typeface="Courier New" panose="02070309020205020404" pitchFamily="49" charset="0"/>
              </a:rPr>
              <a:t>(x)</a:t>
            </a:r>
          </a:p>
          <a:p>
            <a:r>
              <a:rPr lang="en-US" sz="1600" dirty="0">
                <a:latin typeface="Courier New" panose="02070309020205020404" pitchFamily="49" charset="0"/>
                <a:cs typeface="Courier New" panose="02070309020205020404" pitchFamily="49" charset="0"/>
              </a:rPr>
              <a:t>-------------</a:t>
            </a:r>
          </a:p>
          <a:p>
            <a:r>
              <a:rPr lang="en-US" sz="1600" dirty="0">
                <a:latin typeface="Courier New" panose="02070309020205020404" pitchFamily="49" charset="0"/>
                <a:cs typeface="Courier New" panose="02070309020205020404" pitchFamily="49" charset="0"/>
              </a:rPr>
              <a:t>  2    1.4142</a:t>
            </a:r>
          </a:p>
          <a:p>
            <a:r>
              <a:rPr lang="en-US" sz="1600" dirty="0">
                <a:latin typeface="Courier New" panose="02070309020205020404" pitchFamily="49" charset="0"/>
                <a:cs typeface="Courier New" panose="02070309020205020404" pitchFamily="49" charset="0"/>
              </a:rPr>
              <a:t>  3    1.7321</a:t>
            </a:r>
          </a:p>
          <a:p>
            <a:r>
              <a:rPr lang="en-US" sz="1600" dirty="0">
                <a:latin typeface="Courier New" panose="02070309020205020404" pitchFamily="49" charset="0"/>
                <a:cs typeface="Courier New" panose="02070309020205020404" pitchFamily="49" charset="0"/>
              </a:rPr>
              <a:t>  4    2.0000</a:t>
            </a:r>
          </a:p>
          <a:p>
            <a:r>
              <a:rPr lang="en-US" sz="1600" dirty="0">
                <a:latin typeface="Courier New" panose="02070309020205020404" pitchFamily="49" charset="0"/>
                <a:cs typeface="Courier New" panose="02070309020205020404" pitchFamily="49" charset="0"/>
              </a:rPr>
              <a:t>  5    2.2361</a:t>
            </a:r>
          </a:p>
          <a:p>
            <a:r>
              <a:rPr lang="en-US" sz="1600" dirty="0">
                <a:latin typeface="Courier New" panose="02070309020205020404" pitchFamily="49" charset="0"/>
                <a:cs typeface="Courier New" panose="02070309020205020404" pitchFamily="49" charset="0"/>
              </a:rPr>
              <a:t>  6    2.4495</a:t>
            </a:r>
          </a:p>
          <a:p>
            <a:r>
              <a:rPr lang="en-US" sz="1600" dirty="0">
                <a:latin typeface="Courier New" panose="02070309020205020404" pitchFamily="49" charset="0"/>
                <a:cs typeface="Courier New" panose="02070309020205020404" pitchFamily="49" charset="0"/>
              </a:rPr>
              <a:t>  7    2.6458</a:t>
            </a:r>
          </a:p>
          <a:p>
            <a:r>
              <a:rPr lang="en-US" sz="1600" dirty="0">
                <a:latin typeface="Courier New" panose="02070309020205020404" pitchFamily="49" charset="0"/>
                <a:cs typeface="Courier New" panose="02070309020205020404" pitchFamily="49" charset="0"/>
              </a:rPr>
              <a:t>  8    2.8284</a:t>
            </a:r>
          </a:p>
          <a:p>
            <a:r>
              <a:rPr lang="en-US" sz="1600" dirty="0">
                <a:latin typeface="Courier New" panose="02070309020205020404" pitchFamily="49" charset="0"/>
                <a:cs typeface="Courier New" panose="02070309020205020404" pitchFamily="49" charset="0"/>
              </a:rPr>
              <a:t>  9    3.0000</a:t>
            </a:r>
          </a:p>
          <a:p>
            <a:r>
              <a:rPr lang="en-US" sz="1600" dirty="0">
                <a:latin typeface="Courier New" panose="02070309020205020404" pitchFamily="49" charset="0"/>
                <a:cs typeface="Courier New" panose="02070309020205020404" pitchFamily="49" charset="0"/>
              </a:rPr>
              <a:t> 10    3.1623</a:t>
            </a:r>
          </a:p>
          <a:p>
            <a:r>
              <a:rPr lang="en-US" sz="1600" dirty="0">
                <a:latin typeface="Courier New" panose="02070309020205020404" pitchFamily="49" charset="0"/>
                <a:cs typeface="Courier New" panose="02070309020205020404" pitchFamily="49" charset="0"/>
              </a:rPr>
              <a:t> 11    3.3166</a:t>
            </a:r>
          </a:p>
          <a:p>
            <a:r>
              <a:rPr lang="en-US" sz="1600" dirty="0">
                <a:latin typeface="Courier New" panose="02070309020205020404" pitchFamily="49" charset="0"/>
                <a:cs typeface="Courier New" panose="02070309020205020404" pitchFamily="49" charset="0"/>
              </a:rPr>
              <a:t> 12    3.4641</a:t>
            </a:r>
          </a:p>
          <a:p>
            <a:r>
              <a:rPr lang="en-US" sz="1600" dirty="0">
                <a:latin typeface="Courier New" panose="02070309020205020404" pitchFamily="49" charset="0"/>
                <a:cs typeface="Courier New" panose="02070309020205020404" pitchFamily="49" charset="0"/>
              </a:rPr>
              <a:t> 13    3.6056</a:t>
            </a:r>
          </a:p>
          <a:p>
            <a:r>
              <a:rPr lang="en-US" sz="1600" dirty="0">
                <a:latin typeface="Courier New" panose="02070309020205020404" pitchFamily="49" charset="0"/>
                <a:cs typeface="Courier New" panose="02070309020205020404" pitchFamily="49" charset="0"/>
              </a:rPr>
              <a:t> 14    3.7417</a:t>
            </a:r>
          </a:p>
          <a:p>
            <a:r>
              <a:rPr lang="en-US" sz="1600" dirty="0">
                <a:latin typeface="Courier New" panose="02070309020205020404" pitchFamily="49" charset="0"/>
                <a:cs typeface="Courier New" panose="02070309020205020404" pitchFamily="49" charset="0"/>
              </a:rPr>
              <a:t> 15    3.8730</a:t>
            </a:r>
          </a:p>
          <a:p>
            <a:r>
              <a:rPr lang="en-US" sz="1600" dirty="0">
                <a:latin typeface="Courier New" panose="02070309020205020404" pitchFamily="49" charset="0"/>
                <a:cs typeface="Courier New" panose="02070309020205020404" pitchFamily="49" charset="0"/>
              </a:rPr>
              <a:t> 16    4.0000</a:t>
            </a:r>
          </a:p>
          <a:p>
            <a:r>
              <a:rPr lang="en-US" sz="1600" dirty="0">
                <a:latin typeface="Courier New" panose="02070309020205020404" pitchFamily="49" charset="0"/>
                <a:cs typeface="Courier New" panose="02070309020205020404" pitchFamily="49" charset="0"/>
              </a:rPr>
              <a:t> 17    4.1231</a:t>
            </a:r>
          </a:p>
          <a:p>
            <a:r>
              <a:rPr lang="en-US" sz="1600" dirty="0">
                <a:latin typeface="Courier New" panose="02070309020205020404" pitchFamily="49" charset="0"/>
                <a:cs typeface="Courier New" panose="02070309020205020404" pitchFamily="49" charset="0"/>
              </a:rPr>
              <a:t> 18    4.2426</a:t>
            </a:r>
          </a:p>
          <a:p>
            <a:r>
              <a:rPr lang="en-US" sz="1600" dirty="0">
                <a:latin typeface="Courier New" panose="02070309020205020404" pitchFamily="49" charset="0"/>
                <a:cs typeface="Courier New" panose="02070309020205020404" pitchFamily="49" charset="0"/>
              </a:rPr>
              <a:t> 19    4.3589</a:t>
            </a:r>
          </a:p>
        </p:txBody>
      </p:sp>
      <p:sp>
        <p:nvSpPr>
          <p:cNvPr id="5" name="Freeform 4"/>
          <p:cNvSpPr/>
          <p:nvPr/>
        </p:nvSpPr>
        <p:spPr bwMode="auto">
          <a:xfrm>
            <a:off x="2467778" y="1322024"/>
            <a:ext cx="990813" cy="1145754"/>
          </a:xfrm>
          <a:custGeom>
            <a:avLst/>
            <a:gdLst>
              <a:gd name="connsiteX0" fmla="*/ 672029 w 990813"/>
              <a:gd name="connsiteY0" fmla="*/ 1145754 h 1145754"/>
              <a:gd name="connsiteX1" fmla="*/ 958468 w 990813"/>
              <a:gd name="connsiteY1" fmla="*/ 793215 h 1145754"/>
              <a:gd name="connsiteX2" fmla="*/ 0 w 990813"/>
              <a:gd name="connsiteY2" fmla="*/ 0 h 1145754"/>
            </a:gdLst>
            <a:ahLst/>
            <a:cxnLst>
              <a:cxn ang="0">
                <a:pos x="connsiteX0" y="connsiteY0"/>
              </a:cxn>
              <a:cxn ang="0">
                <a:pos x="connsiteX1" y="connsiteY1"/>
              </a:cxn>
              <a:cxn ang="0">
                <a:pos x="connsiteX2" y="connsiteY2"/>
              </a:cxn>
            </a:cxnLst>
            <a:rect l="l" t="t" r="r" b="b"/>
            <a:pathLst>
              <a:path w="990813" h="1145754">
                <a:moveTo>
                  <a:pt x="672029" y="1145754"/>
                </a:moveTo>
                <a:cubicBezTo>
                  <a:pt x="871251" y="1064964"/>
                  <a:pt x="1070473" y="984174"/>
                  <a:pt x="958468" y="793215"/>
                </a:cubicBezTo>
                <a:cubicBezTo>
                  <a:pt x="846463" y="602256"/>
                  <a:pt x="423231" y="301128"/>
                  <a:pt x="0" y="0"/>
                </a:cubicBezTo>
              </a:path>
            </a:pathLst>
          </a:custGeom>
          <a:noFill/>
          <a:ln w="25400" cap="flat" cmpd="sng" algn="ctr">
            <a:solidFill>
              <a:srgbClr val="0070C0"/>
            </a:solidFill>
            <a:prstDash val="solid"/>
            <a:round/>
            <a:headEnd type="none" w="med" len="med"/>
            <a:tailEnd type="stealth" w="lg" len="lg"/>
          </a:ln>
          <a:effectLst/>
        </p:spPr>
        <p:txBody>
          <a:bodyPr rtlCol="0" anchor="ctr"/>
          <a:lstStyle/>
          <a:p>
            <a:pPr algn="ctr"/>
            <a:endParaRPr lang="en-US"/>
          </a:p>
        </p:txBody>
      </p:sp>
    </p:spTree>
    <p:extLst>
      <p:ext uri="{BB962C8B-B14F-4D97-AF65-F5344CB8AC3E}">
        <p14:creationId xmlns:p14="http://schemas.microsoft.com/office/powerpoint/2010/main" val="20250773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r>
              <a:rPr lang="en-US" altLang="en-US" dirty="0" smtClean="0">
                <a:latin typeface="Arial" charset="0"/>
                <a:cs typeface="Arial" charset="0"/>
              </a:rPr>
              <a:t>More on </a:t>
            </a:r>
            <a:r>
              <a:rPr lang="en-US" altLang="en-US" dirty="0" err="1" smtClean="0">
                <a:latin typeface="Courier New" pitchFamily="49" charset="0"/>
                <a:cs typeface="Arial" charset="0"/>
              </a:rPr>
              <a:t>printf</a:t>
            </a:r>
            <a:r>
              <a:rPr lang="en-US" altLang="en-US" dirty="0" smtClean="0">
                <a:latin typeface="Courier New" pitchFamily="49" charset="0"/>
                <a:cs typeface="Arial" charset="0"/>
              </a:rPr>
              <a:t>()</a:t>
            </a:r>
            <a:r>
              <a:rPr lang="en-US" altLang="en-US" dirty="0" smtClean="0">
                <a:latin typeface="Arial" charset="0"/>
                <a:cs typeface="Arial" charset="0"/>
              </a:rPr>
              <a:t> Format </a:t>
            </a:r>
            <a:r>
              <a:rPr lang="en-US" altLang="en-US" dirty="0" err="1" smtClean="0">
                <a:latin typeface="Arial" charset="0"/>
                <a:cs typeface="Arial" charset="0"/>
              </a:rPr>
              <a:t>Specifiers</a:t>
            </a:r>
            <a:endParaRPr lang="en-US" altLang="en-US" dirty="0" smtClean="0">
              <a:latin typeface="Arial" charset="0"/>
              <a:cs typeface="Arial" charset="0"/>
            </a:endParaRPr>
          </a:p>
        </p:txBody>
      </p:sp>
      <p:sp>
        <p:nvSpPr>
          <p:cNvPr id="7171" name="Text Box 3"/>
          <p:cNvSpPr txBox="1">
            <a:spLocks noChangeArrowheads="1"/>
          </p:cNvSpPr>
          <p:nvPr/>
        </p:nvSpPr>
        <p:spPr bwMode="auto">
          <a:xfrm>
            <a:off x="457200" y="685800"/>
            <a:ext cx="845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457200" algn="l"/>
                <a:tab pos="2286000" algn="l"/>
              </a:tabLst>
              <a:defRPr sz="2400">
                <a:solidFill>
                  <a:schemeClr val="tx1"/>
                </a:solidFill>
                <a:latin typeface="Times New Roman" pitchFamily="18" charset="0"/>
              </a:defRPr>
            </a:lvl1pPr>
            <a:lvl2pPr marL="742950" indent="-285750">
              <a:tabLst>
                <a:tab pos="457200" algn="l"/>
                <a:tab pos="2286000" algn="l"/>
              </a:tabLst>
              <a:defRPr sz="2400">
                <a:solidFill>
                  <a:schemeClr val="tx1"/>
                </a:solidFill>
                <a:latin typeface="Times New Roman" pitchFamily="18" charset="0"/>
              </a:defRPr>
            </a:lvl2pPr>
            <a:lvl3pPr marL="1143000" indent="-228600">
              <a:tabLst>
                <a:tab pos="457200" algn="l"/>
                <a:tab pos="2286000" algn="l"/>
              </a:tabLst>
              <a:defRPr sz="2400">
                <a:solidFill>
                  <a:schemeClr val="tx1"/>
                </a:solidFill>
                <a:latin typeface="Times New Roman" pitchFamily="18" charset="0"/>
              </a:defRPr>
            </a:lvl3pPr>
            <a:lvl4pPr marL="1600200" indent="-228600">
              <a:tabLst>
                <a:tab pos="457200" algn="l"/>
                <a:tab pos="2286000" algn="l"/>
              </a:tabLst>
              <a:defRPr sz="2400">
                <a:solidFill>
                  <a:schemeClr val="tx1"/>
                </a:solidFill>
                <a:latin typeface="Times New Roman" pitchFamily="18" charset="0"/>
              </a:defRPr>
            </a:lvl4pPr>
            <a:lvl5pPr marL="2057400" indent="-228600">
              <a:tabLst>
                <a:tab pos="457200" algn="l"/>
                <a:tab pos="22860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9pPr>
          </a:lstStyle>
          <a:p>
            <a:pPr>
              <a:spcBef>
                <a:spcPct val="50000"/>
              </a:spcBef>
            </a:pPr>
            <a:r>
              <a:rPr lang="en-US" sz="1800"/>
              <a:t>The general form of a </a:t>
            </a:r>
            <a:r>
              <a:rPr lang="en-US" sz="1800">
                <a:latin typeface="Courier New" pitchFamily="49" charset="0"/>
              </a:rPr>
              <a:t>printf()</a:t>
            </a:r>
            <a:r>
              <a:rPr lang="en-US" sz="1800"/>
              <a:t> specifier is:</a:t>
            </a:r>
          </a:p>
        </p:txBody>
      </p:sp>
      <p:sp>
        <p:nvSpPr>
          <p:cNvPr id="7172" name="Text Box 4"/>
          <p:cNvSpPr txBox="1">
            <a:spLocks noChangeArrowheads="1"/>
          </p:cNvSpPr>
          <p:nvPr/>
        </p:nvSpPr>
        <p:spPr bwMode="auto">
          <a:xfrm>
            <a:off x="457200" y="2743200"/>
            <a:ext cx="8458200" cy="243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914400" indent="-914400">
              <a:tabLst>
                <a:tab pos="914400" algn="l"/>
                <a:tab pos="1778000" algn="l"/>
              </a:tabLst>
              <a:defRPr sz="2400">
                <a:solidFill>
                  <a:schemeClr val="tx1"/>
                </a:solidFill>
                <a:latin typeface="Times New Roman" pitchFamily="18" charset="0"/>
              </a:defRPr>
            </a:lvl1pPr>
            <a:lvl2pPr marL="742950" indent="-285750">
              <a:tabLst>
                <a:tab pos="914400" algn="l"/>
                <a:tab pos="1778000" algn="l"/>
              </a:tabLst>
              <a:defRPr sz="2400">
                <a:solidFill>
                  <a:schemeClr val="tx1"/>
                </a:solidFill>
                <a:latin typeface="Times New Roman" pitchFamily="18" charset="0"/>
              </a:defRPr>
            </a:lvl2pPr>
            <a:lvl3pPr marL="1143000" indent="-228600">
              <a:tabLst>
                <a:tab pos="914400" algn="l"/>
                <a:tab pos="1778000" algn="l"/>
              </a:tabLst>
              <a:defRPr sz="2400">
                <a:solidFill>
                  <a:schemeClr val="tx1"/>
                </a:solidFill>
                <a:latin typeface="Times New Roman" pitchFamily="18" charset="0"/>
              </a:defRPr>
            </a:lvl3pPr>
            <a:lvl4pPr marL="1600200" indent="-228600">
              <a:tabLst>
                <a:tab pos="914400" algn="l"/>
                <a:tab pos="1778000" algn="l"/>
              </a:tabLst>
              <a:defRPr sz="2400">
                <a:solidFill>
                  <a:schemeClr val="tx1"/>
                </a:solidFill>
                <a:latin typeface="Times New Roman" pitchFamily="18" charset="0"/>
              </a:defRPr>
            </a:lvl4pPr>
            <a:lvl5pPr marL="2057400" indent="-228600">
              <a:tabLst>
                <a:tab pos="914400" algn="l"/>
                <a:tab pos="17780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914400" algn="l"/>
                <a:tab pos="17780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914400" algn="l"/>
                <a:tab pos="17780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914400" algn="l"/>
                <a:tab pos="17780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914400" algn="l"/>
                <a:tab pos="1778000" algn="l"/>
              </a:tabLst>
              <a:defRPr sz="2400">
                <a:solidFill>
                  <a:schemeClr val="tx1"/>
                </a:solidFill>
                <a:latin typeface="Times New Roman" pitchFamily="18" charset="0"/>
              </a:defRPr>
            </a:lvl9pPr>
          </a:lstStyle>
          <a:p>
            <a:pPr>
              <a:spcBef>
                <a:spcPct val="50000"/>
              </a:spcBef>
            </a:pPr>
            <a:r>
              <a:rPr lang="en-US" sz="1800" dirty="0"/>
              <a:t>flags:	optional, more than one allowed</a:t>
            </a:r>
          </a:p>
          <a:p>
            <a:pPr>
              <a:spcBef>
                <a:spcPct val="50000"/>
              </a:spcBef>
            </a:pPr>
            <a:r>
              <a:rPr lang="en-US" sz="1800" dirty="0"/>
              <a:t>	</a:t>
            </a:r>
            <a:r>
              <a:rPr lang="en-US" sz="1800" dirty="0">
                <a:latin typeface="Courier New" pitchFamily="49" charset="0"/>
              </a:rPr>
              <a:t>-</a:t>
            </a:r>
            <a:r>
              <a:rPr lang="en-US" sz="1800" dirty="0"/>
              <a:t>	left-justify within field</a:t>
            </a:r>
          </a:p>
          <a:p>
            <a:pPr>
              <a:spcBef>
                <a:spcPct val="50000"/>
              </a:spcBef>
            </a:pPr>
            <a:r>
              <a:rPr lang="en-US" sz="1800" dirty="0"/>
              <a:t>	</a:t>
            </a:r>
            <a:r>
              <a:rPr lang="en-US" sz="1800" dirty="0">
                <a:latin typeface="Courier New" pitchFamily="49" charset="0"/>
              </a:rPr>
              <a:t>+</a:t>
            </a:r>
            <a:r>
              <a:rPr lang="en-US" sz="1800" dirty="0"/>
              <a:t>	always show leading sign</a:t>
            </a:r>
          </a:p>
          <a:p>
            <a:pPr>
              <a:spcBef>
                <a:spcPct val="50000"/>
              </a:spcBef>
            </a:pPr>
            <a:r>
              <a:rPr lang="en-US" sz="1800" dirty="0"/>
              <a:t>	space	precede non-negative numbers with a space</a:t>
            </a:r>
          </a:p>
          <a:p>
            <a:pPr>
              <a:spcBef>
                <a:spcPct val="50000"/>
              </a:spcBef>
            </a:pPr>
            <a:r>
              <a:rPr lang="en-US" sz="1800" dirty="0"/>
              <a:t>	</a:t>
            </a:r>
            <a:r>
              <a:rPr lang="en-US" sz="1800" dirty="0">
                <a:latin typeface="Courier New" pitchFamily="49" charset="0"/>
              </a:rPr>
              <a:t>#</a:t>
            </a:r>
            <a:r>
              <a:rPr lang="en-US" sz="1800" dirty="0"/>
              <a:t>	see reference</a:t>
            </a:r>
          </a:p>
          <a:p>
            <a:pPr>
              <a:spcBef>
                <a:spcPct val="50000"/>
              </a:spcBef>
            </a:pPr>
            <a:r>
              <a:rPr lang="en-US" sz="1800" dirty="0"/>
              <a:t>	</a:t>
            </a:r>
            <a:r>
              <a:rPr lang="en-US" sz="1800" dirty="0">
                <a:latin typeface="Courier New" pitchFamily="49" charset="0"/>
              </a:rPr>
              <a:t>0</a:t>
            </a:r>
            <a:r>
              <a:rPr lang="en-US" sz="1800" dirty="0"/>
              <a:t>	pad with zeros to fill field</a:t>
            </a:r>
          </a:p>
        </p:txBody>
      </p:sp>
      <p:graphicFrame>
        <p:nvGraphicFramePr>
          <p:cNvPr id="70661" name="Group 5"/>
          <p:cNvGraphicFramePr>
            <a:graphicFrameLocks noGrp="1"/>
          </p:cNvGraphicFramePr>
          <p:nvPr>
            <p:ph idx="1"/>
          </p:nvPr>
        </p:nvGraphicFramePr>
        <p:xfrm>
          <a:off x="1981200" y="2057400"/>
          <a:ext cx="4114800" cy="365238"/>
        </p:xfrm>
        <a:graphic>
          <a:graphicData uri="http://schemas.openxmlformats.org/drawingml/2006/table">
            <a:tbl>
              <a:tblPr/>
              <a:tblGrid>
                <a:gridCol w="685800"/>
                <a:gridCol w="685800"/>
                <a:gridCol w="685800"/>
                <a:gridCol w="685800"/>
                <a:gridCol w="685800"/>
                <a:gridCol w="685800"/>
              </a:tblGrid>
              <a:tr h="365125">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a:t>
                      </a:r>
                    </a:p>
                  </a:txBody>
                  <a:tcPr marT="45459" marB="4545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#0</a:t>
                      </a:r>
                    </a:p>
                  </a:txBody>
                  <a:tcPr marT="45459" marB="454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12</a:t>
                      </a:r>
                    </a:p>
                  </a:txBody>
                  <a:tcPr marT="45459" marB="454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.5</a:t>
                      </a:r>
                    </a:p>
                  </a:txBody>
                  <a:tcPr marT="45459" marB="454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L</a:t>
                      </a:r>
                    </a:p>
                  </a:txBody>
                  <a:tcPr marT="45459" marB="454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g</a:t>
                      </a:r>
                    </a:p>
                  </a:txBody>
                  <a:tcPr marT="45459" marB="4545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189" name="Text Box 21"/>
          <p:cNvSpPr txBox="1">
            <a:spLocks noChangeArrowheads="1"/>
          </p:cNvSpPr>
          <p:nvPr/>
        </p:nvSpPr>
        <p:spPr bwMode="auto">
          <a:xfrm rot="-2743605">
            <a:off x="2797175" y="1546225"/>
            <a:ext cx="685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600" b="1">
                <a:latin typeface="Arial" charset="0"/>
              </a:rPr>
              <a:t>flags</a:t>
            </a:r>
          </a:p>
        </p:txBody>
      </p:sp>
      <p:sp>
        <p:nvSpPr>
          <p:cNvPr id="7190" name="Text Box 22"/>
          <p:cNvSpPr txBox="1">
            <a:spLocks noChangeArrowheads="1"/>
          </p:cNvSpPr>
          <p:nvPr/>
        </p:nvSpPr>
        <p:spPr bwMode="auto">
          <a:xfrm rot="-2743605">
            <a:off x="3430587" y="1338263"/>
            <a:ext cx="12477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600" b="1">
                <a:latin typeface="Arial" charset="0"/>
              </a:rPr>
              <a:t>min width</a:t>
            </a:r>
          </a:p>
        </p:txBody>
      </p:sp>
      <p:sp>
        <p:nvSpPr>
          <p:cNvPr id="7191" name="Text Box 23"/>
          <p:cNvSpPr txBox="1">
            <a:spLocks noChangeArrowheads="1"/>
          </p:cNvSpPr>
          <p:nvPr/>
        </p:nvSpPr>
        <p:spPr bwMode="auto">
          <a:xfrm rot="-2743605">
            <a:off x="4083843" y="1370807"/>
            <a:ext cx="10969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600" b="1">
                <a:latin typeface="Arial" charset="0"/>
              </a:rPr>
              <a:t>precision</a:t>
            </a:r>
          </a:p>
        </p:txBody>
      </p:sp>
      <p:sp>
        <p:nvSpPr>
          <p:cNvPr id="7192" name="Text Box 24"/>
          <p:cNvSpPr txBox="1">
            <a:spLocks noChangeArrowheads="1"/>
          </p:cNvSpPr>
          <p:nvPr/>
        </p:nvSpPr>
        <p:spPr bwMode="auto">
          <a:xfrm rot="-2743605">
            <a:off x="4689475" y="1149350"/>
            <a:ext cx="1778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600" b="1">
                <a:latin typeface="Arial" charset="0"/>
              </a:rPr>
              <a:t>length modifier</a:t>
            </a:r>
          </a:p>
        </p:txBody>
      </p:sp>
      <p:sp>
        <p:nvSpPr>
          <p:cNvPr id="7193" name="Text Box 25"/>
          <p:cNvSpPr txBox="1">
            <a:spLocks noChangeArrowheads="1"/>
          </p:cNvSpPr>
          <p:nvPr/>
        </p:nvSpPr>
        <p:spPr bwMode="auto">
          <a:xfrm rot="-2743605">
            <a:off x="5403056" y="921544"/>
            <a:ext cx="1814513"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600" b="1">
                <a:latin typeface="Arial" charset="0"/>
              </a:rPr>
              <a:t>conversion specifier</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r>
              <a:rPr lang="en-US" altLang="en-US" dirty="0" smtClean="0">
                <a:latin typeface="Arial" charset="0"/>
                <a:cs typeface="Arial" charset="0"/>
              </a:rPr>
              <a:t>More on </a:t>
            </a:r>
            <a:r>
              <a:rPr lang="en-US" altLang="en-US" dirty="0" err="1" smtClean="0">
                <a:latin typeface="Courier New" pitchFamily="49" charset="0"/>
                <a:cs typeface="Arial" charset="0"/>
              </a:rPr>
              <a:t>printf</a:t>
            </a:r>
            <a:r>
              <a:rPr lang="en-US" altLang="en-US" dirty="0" smtClean="0">
                <a:latin typeface="Courier New" pitchFamily="49" charset="0"/>
                <a:cs typeface="Arial" charset="0"/>
              </a:rPr>
              <a:t>()</a:t>
            </a:r>
            <a:r>
              <a:rPr lang="en-US" altLang="en-US" dirty="0" smtClean="0">
                <a:latin typeface="Arial" charset="0"/>
                <a:cs typeface="Arial" charset="0"/>
              </a:rPr>
              <a:t> Format </a:t>
            </a:r>
            <a:r>
              <a:rPr lang="en-US" altLang="en-US" dirty="0" err="1" smtClean="0">
                <a:latin typeface="Arial" charset="0"/>
                <a:cs typeface="Arial" charset="0"/>
              </a:rPr>
              <a:t>Specifiers</a:t>
            </a:r>
            <a:endParaRPr lang="en-US" altLang="en-US" dirty="0" smtClean="0">
              <a:latin typeface="Arial" charset="0"/>
              <a:cs typeface="Arial" charset="0"/>
            </a:endParaRPr>
          </a:p>
        </p:txBody>
      </p:sp>
      <p:sp>
        <p:nvSpPr>
          <p:cNvPr id="8195" name="Text Box 3"/>
          <p:cNvSpPr txBox="1">
            <a:spLocks noChangeArrowheads="1"/>
          </p:cNvSpPr>
          <p:nvPr/>
        </p:nvSpPr>
        <p:spPr bwMode="auto">
          <a:xfrm>
            <a:off x="457200" y="685800"/>
            <a:ext cx="845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457200" algn="l"/>
                <a:tab pos="2286000" algn="l"/>
              </a:tabLst>
              <a:defRPr sz="2400">
                <a:solidFill>
                  <a:schemeClr val="tx1"/>
                </a:solidFill>
                <a:latin typeface="Times New Roman" pitchFamily="18" charset="0"/>
              </a:defRPr>
            </a:lvl1pPr>
            <a:lvl2pPr marL="742950" indent="-285750">
              <a:tabLst>
                <a:tab pos="457200" algn="l"/>
                <a:tab pos="2286000" algn="l"/>
              </a:tabLst>
              <a:defRPr sz="2400">
                <a:solidFill>
                  <a:schemeClr val="tx1"/>
                </a:solidFill>
                <a:latin typeface="Times New Roman" pitchFamily="18" charset="0"/>
              </a:defRPr>
            </a:lvl2pPr>
            <a:lvl3pPr marL="1143000" indent="-228600">
              <a:tabLst>
                <a:tab pos="457200" algn="l"/>
                <a:tab pos="2286000" algn="l"/>
              </a:tabLst>
              <a:defRPr sz="2400">
                <a:solidFill>
                  <a:schemeClr val="tx1"/>
                </a:solidFill>
                <a:latin typeface="Times New Roman" pitchFamily="18" charset="0"/>
              </a:defRPr>
            </a:lvl3pPr>
            <a:lvl4pPr marL="1600200" indent="-228600">
              <a:tabLst>
                <a:tab pos="457200" algn="l"/>
                <a:tab pos="2286000" algn="l"/>
              </a:tabLst>
              <a:defRPr sz="2400">
                <a:solidFill>
                  <a:schemeClr val="tx1"/>
                </a:solidFill>
                <a:latin typeface="Times New Roman" pitchFamily="18" charset="0"/>
              </a:defRPr>
            </a:lvl4pPr>
            <a:lvl5pPr marL="2057400" indent="-228600">
              <a:tabLst>
                <a:tab pos="457200" algn="l"/>
                <a:tab pos="22860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457200" algn="l"/>
                <a:tab pos="2286000" algn="l"/>
              </a:tabLst>
              <a:defRPr sz="2400">
                <a:solidFill>
                  <a:schemeClr val="tx1"/>
                </a:solidFill>
                <a:latin typeface="Times New Roman" pitchFamily="18" charset="0"/>
              </a:defRPr>
            </a:lvl9pPr>
          </a:lstStyle>
          <a:p>
            <a:pPr>
              <a:spcBef>
                <a:spcPct val="50000"/>
              </a:spcBef>
            </a:pPr>
            <a:r>
              <a:rPr lang="en-US" sz="1800"/>
              <a:t>The general form of a </a:t>
            </a:r>
            <a:r>
              <a:rPr lang="en-US" sz="1800">
                <a:latin typeface="Courier New" pitchFamily="49" charset="0"/>
              </a:rPr>
              <a:t>printf()</a:t>
            </a:r>
            <a:r>
              <a:rPr lang="en-US" sz="1800"/>
              <a:t> specifier is:</a:t>
            </a:r>
          </a:p>
        </p:txBody>
      </p:sp>
      <p:sp>
        <p:nvSpPr>
          <p:cNvPr id="8196" name="Text Box 4"/>
          <p:cNvSpPr txBox="1">
            <a:spLocks noChangeArrowheads="1"/>
          </p:cNvSpPr>
          <p:nvPr/>
        </p:nvSpPr>
        <p:spPr bwMode="auto">
          <a:xfrm>
            <a:off x="457200" y="2909888"/>
            <a:ext cx="8458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371600" indent="-1371600">
              <a:tabLst>
                <a:tab pos="1371600" algn="l"/>
                <a:tab pos="2743200" algn="l"/>
              </a:tabLst>
              <a:defRPr sz="2400">
                <a:solidFill>
                  <a:schemeClr val="tx1"/>
                </a:solidFill>
                <a:latin typeface="Times New Roman" pitchFamily="18" charset="0"/>
              </a:defRPr>
            </a:lvl1pPr>
            <a:lvl2pPr marL="742950" indent="-285750">
              <a:tabLst>
                <a:tab pos="1371600" algn="l"/>
                <a:tab pos="2743200" algn="l"/>
              </a:tabLst>
              <a:defRPr sz="2400">
                <a:solidFill>
                  <a:schemeClr val="tx1"/>
                </a:solidFill>
                <a:latin typeface="Times New Roman" pitchFamily="18" charset="0"/>
              </a:defRPr>
            </a:lvl2pPr>
            <a:lvl3pPr marL="1143000" indent="-228600">
              <a:tabLst>
                <a:tab pos="1371600" algn="l"/>
                <a:tab pos="2743200" algn="l"/>
              </a:tabLst>
              <a:defRPr sz="2400">
                <a:solidFill>
                  <a:schemeClr val="tx1"/>
                </a:solidFill>
                <a:latin typeface="Times New Roman" pitchFamily="18" charset="0"/>
              </a:defRPr>
            </a:lvl3pPr>
            <a:lvl4pPr marL="1600200" indent="-228600">
              <a:tabLst>
                <a:tab pos="1371600" algn="l"/>
                <a:tab pos="2743200" algn="l"/>
              </a:tabLst>
              <a:defRPr sz="2400">
                <a:solidFill>
                  <a:schemeClr val="tx1"/>
                </a:solidFill>
                <a:latin typeface="Times New Roman" pitchFamily="18" charset="0"/>
              </a:defRPr>
            </a:lvl4pPr>
            <a:lvl5pPr marL="2057400" indent="-228600">
              <a:tabLst>
                <a:tab pos="1371600" algn="l"/>
                <a:tab pos="27432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1371600" algn="l"/>
                <a:tab pos="27432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1371600" algn="l"/>
                <a:tab pos="27432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1371600" algn="l"/>
                <a:tab pos="27432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1371600" algn="l"/>
                <a:tab pos="2743200" algn="l"/>
              </a:tabLst>
              <a:defRPr sz="2400">
                <a:solidFill>
                  <a:schemeClr val="tx1"/>
                </a:solidFill>
                <a:latin typeface="Times New Roman" pitchFamily="18" charset="0"/>
              </a:defRPr>
            </a:lvl9pPr>
          </a:lstStyle>
          <a:p>
            <a:pPr>
              <a:spcBef>
                <a:spcPct val="50000"/>
              </a:spcBef>
            </a:pPr>
            <a:r>
              <a:rPr lang="en-US" sz="1800"/>
              <a:t>min width:	optional, pad with spaces if field not filled, ignored if insufficient</a:t>
            </a:r>
          </a:p>
        </p:txBody>
      </p:sp>
      <p:graphicFrame>
        <p:nvGraphicFramePr>
          <p:cNvPr id="64517" name="Group 5"/>
          <p:cNvGraphicFramePr>
            <a:graphicFrameLocks noGrp="1"/>
          </p:cNvGraphicFramePr>
          <p:nvPr>
            <p:ph idx="1"/>
          </p:nvPr>
        </p:nvGraphicFramePr>
        <p:xfrm>
          <a:off x="1981200" y="2057400"/>
          <a:ext cx="4114800" cy="365238"/>
        </p:xfrm>
        <a:graphic>
          <a:graphicData uri="http://schemas.openxmlformats.org/drawingml/2006/table">
            <a:tbl>
              <a:tblPr/>
              <a:tblGrid>
                <a:gridCol w="685800"/>
                <a:gridCol w="685800"/>
                <a:gridCol w="685800"/>
                <a:gridCol w="685800"/>
                <a:gridCol w="685800"/>
                <a:gridCol w="685800"/>
              </a:tblGrid>
              <a:tr h="365125">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a:t>
                      </a:r>
                    </a:p>
                  </a:txBody>
                  <a:tcPr marT="45459" marB="4545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#0</a:t>
                      </a:r>
                    </a:p>
                  </a:txBody>
                  <a:tcPr marT="45459" marB="454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12</a:t>
                      </a:r>
                    </a:p>
                  </a:txBody>
                  <a:tcPr marT="45459" marB="454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.5</a:t>
                      </a:r>
                    </a:p>
                  </a:txBody>
                  <a:tcPr marT="45459" marB="454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L</a:t>
                      </a:r>
                    </a:p>
                  </a:txBody>
                  <a:tcPr marT="45459" marB="454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800" b="0" i="0" u="none" strike="noStrike" cap="none" normalizeH="0" baseline="0" smtClean="0">
                          <a:ln>
                            <a:noFill/>
                          </a:ln>
                          <a:solidFill>
                            <a:schemeClr val="tx1"/>
                          </a:solidFill>
                          <a:effectLst/>
                          <a:latin typeface="Courier New" pitchFamily="49" charset="0"/>
                        </a:rPr>
                        <a:t>g</a:t>
                      </a:r>
                    </a:p>
                  </a:txBody>
                  <a:tcPr marT="45459" marB="4545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213" name="Text Box 21"/>
          <p:cNvSpPr txBox="1">
            <a:spLocks noChangeArrowheads="1"/>
          </p:cNvSpPr>
          <p:nvPr/>
        </p:nvSpPr>
        <p:spPr bwMode="auto">
          <a:xfrm rot="-2743605">
            <a:off x="2797175" y="1546225"/>
            <a:ext cx="685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600" b="1">
                <a:latin typeface="Arial" charset="0"/>
              </a:rPr>
              <a:t>flags</a:t>
            </a:r>
          </a:p>
        </p:txBody>
      </p:sp>
      <p:sp>
        <p:nvSpPr>
          <p:cNvPr id="8214" name="Text Box 22"/>
          <p:cNvSpPr txBox="1">
            <a:spLocks noChangeArrowheads="1"/>
          </p:cNvSpPr>
          <p:nvPr/>
        </p:nvSpPr>
        <p:spPr bwMode="auto">
          <a:xfrm rot="-2743605">
            <a:off x="3430587" y="1338263"/>
            <a:ext cx="12477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600" b="1">
                <a:latin typeface="Arial" charset="0"/>
              </a:rPr>
              <a:t>min width</a:t>
            </a:r>
          </a:p>
        </p:txBody>
      </p:sp>
      <p:sp>
        <p:nvSpPr>
          <p:cNvPr id="8215" name="Text Box 23"/>
          <p:cNvSpPr txBox="1">
            <a:spLocks noChangeArrowheads="1"/>
          </p:cNvSpPr>
          <p:nvPr/>
        </p:nvSpPr>
        <p:spPr bwMode="auto">
          <a:xfrm rot="-2743605">
            <a:off x="4083843" y="1370807"/>
            <a:ext cx="10969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600" b="1">
                <a:latin typeface="Arial" charset="0"/>
              </a:rPr>
              <a:t>precision</a:t>
            </a:r>
          </a:p>
        </p:txBody>
      </p:sp>
      <p:sp>
        <p:nvSpPr>
          <p:cNvPr id="8216" name="Text Box 24"/>
          <p:cNvSpPr txBox="1">
            <a:spLocks noChangeArrowheads="1"/>
          </p:cNvSpPr>
          <p:nvPr/>
        </p:nvSpPr>
        <p:spPr bwMode="auto">
          <a:xfrm rot="-2743605">
            <a:off x="4689475" y="1149350"/>
            <a:ext cx="1778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600" b="1">
                <a:latin typeface="Arial" charset="0"/>
              </a:rPr>
              <a:t>length modifier</a:t>
            </a:r>
          </a:p>
        </p:txBody>
      </p:sp>
      <p:sp>
        <p:nvSpPr>
          <p:cNvPr id="8217" name="Text Box 25"/>
          <p:cNvSpPr txBox="1">
            <a:spLocks noChangeArrowheads="1"/>
          </p:cNvSpPr>
          <p:nvPr/>
        </p:nvSpPr>
        <p:spPr bwMode="auto">
          <a:xfrm rot="-2743605">
            <a:off x="5403056" y="921544"/>
            <a:ext cx="1814513"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600" b="1">
                <a:latin typeface="Arial" charset="0"/>
              </a:rPr>
              <a:t>conversion specifier</a:t>
            </a:r>
          </a:p>
        </p:txBody>
      </p:sp>
      <p:sp>
        <p:nvSpPr>
          <p:cNvPr id="8218" name="Text Box 26"/>
          <p:cNvSpPr txBox="1">
            <a:spLocks noChangeArrowheads="1"/>
          </p:cNvSpPr>
          <p:nvPr/>
        </p:nvSpPr>
        <p:spPr bwMode="auto">
          <a:xfrm>
            <a:off x="457200" y="3930650"/>
            <a:ext cx="8458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371600" indent="-1371600">
              <a:tabLst>
                <a:tab pos="1371600" algn="l"/>
                <a:tab pos="2743200" algn="l"/>
              </a:tabLst>
              <a:defRPr sz="2400">
                <a:solidFill>
                  <a:schemeClr val="tx1"/>
                </a:solidFill>
                <a:latin typeface="Times New Roman" pitchFamily="18" charset="0"/>
              </a:defRPr>
            </a:lvl1pPr>
            <a:lvl2pPr marL="742950" indent="-285750">
              <a:tabLst>
                <a:tab pos="1371600" algn="l"/>
                <a:tab pos="2743200" algn="l"/>
              </a:tabLst>
              <a:defRPr sz="2400">
                <a:solidFill>
                  <a:schemeClr val="tx1"/>
                </a:solidFill>
                <a:latin typeface="Times New Roman" pitchFamily="18" charset="0"/>
              </a:defRPr>
            </a:lvl2pPr>
            <a:lvl3pPr marL="1143000" indent="-228600">
              <a:tabLst>
                <a:tab pos="1371600" algn="l"/>
                <a:tab pos="2743200" algn="l"/>
              </a:tabLst>
              <a:defRPr sz="2400">
                <a:solidFill>
                  <a:schemeClr val="tx1"/>
                </a:solidFill>
                <a:latin typeface="Times New Roman" pitchFamily="18" charset="0"/>
              </a:defRPr>
            </a:lvl3pPr>
            <a:lvl4pPr marL="1600200" indent="-228600">
              <a:tabLst>
                <a:tab pos="1371600" algn="l"/>
                <a:tab pos="2743200" algn="l"/>
              </a:tabLst>
              <a:defRPr sz="2400">
                <a:solidFill>
                  <a:schemeClr val="tx1"/>
                </a:solidFill>
                <a:latin typeface="Times New Roman" pitchFamily="18" charset="0"/>
              </a:defRPr>
            </a:lvl4pPr>
            <a:lvl5pPr marL="2057400" indent="-228600">
              <a:tabLst>
                <a:tab pos="1371600" algn="l"/>
                <a:tab pos="27432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1371600" algn="l"/>
                <a:tab pos="27432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1371600" algn="l"/>
                <a:tab pos="27432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1371600" algn="l"/>
                <a:tab pos="27432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1371600" algn="l"/>
                <a:tab pos="2743200" algn="l"/>
              </a:tabLst>
              <a:defRPr sz="2400">
                <a:solidFill>
                  <a:schemeClr val="tx1"/>
                </a:solidFill>
                <a:latin typeface="Times New Roman" pitchFamily="18" charset="0"/>
              </a:defRPr>
            </a:lvl9pPr>
          </a:lstStyle>
          <a:p>
            <a:pPr>
              <a:spcBef>
                <a:spcPct val="50000"/>
              </a:spcBef>
            </a:pPr>
            <a:r>
              <a:rPr lang="en-US" sz="1800"/>
              <a:t>precision:	optional, number of digits for integer values, number of digits after decimal point for </a:t>
            </a:r>
            <a:r>
              <a:rPr lang="en-US" sz="1800">
                <a:latin typeface="Courier New" pitchFamily="49" charset="0"/>
              </a:rPr>
              <a:t>float/double</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Professional">
  <a:themeElements>
    <a:clrScheme name="Professional 3">
      <a:dk1>
        <a:srgbClr val="000000"/>
      </a:dk1>
      <a:lt1>
        <a:srgbClr val="FFFFFF"/>
      </a:lt1>
      <a:dk2>
        <a:srgbClr val="000000"/>
      </a:dk2>
      <a:lt2>
        <a:srgbClr val="B2B2B2"/>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fontScheme name="Professional">
      <a:majorFont>
        <a:latin typeface="Helvetica"/>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25400" cap="flat" cmpd="sng" algn="ctr">
          <a:solidFill>
            <a:srgbClr val="0070C0"/>
          </a:solidFill>
          <a:prstDash val="solid"/>
          <a:round/>
          <a:headEnd type="none" w="med" len="med"/>
          <a:tailEnd type="stealth" w="lg" len="lg"/>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chemeClr val="tx1"/>
            </a:solidFill>
            <a:effectLst/>
            <a:latin typeface="Times New Roman" pitchFamily="18" charset="0"/>
          </a:defRPr>
        </a:defPPr>
      </a:lstStyle>
    </a:spDef>
    <a:lnDef>
      <a:spPr bwMode="auto">
        <a:solidFill>
          <a:schemeClr val="accent1"/>
        </a:solidFill>
        <a:ln w="25400" cap="flat" cmpd="sng" algn="ctr">
          <a:solidFill>
            <a:srgbClr val="0070C0"/>
          </a:solidFill>
          <a:prstDash val="solid"/>
          <a:round/>
          <a:headEnd type="none" w="med" len="med"/>
          <a:tailEnd type="stealth" w="lg" len="lg"/>
        </a:ln>
        <a:effectLst/>
      </a:spPr>
      <a:bodyPr/>
      <a:lstStyle/>
    </a:lnDef>
  </a:objectDefaults>
  <a:extraClrSchemeLst>
    <a:extraClrScheme>
      <a:clrScheme name="Professional 1">
        <a:dk1>
          <a:srgbClr val="000000"/>
        </a:dk1>
        <a:lt1>
          <a:srgbClr val="FFFFFF"/>
        </a:lt1>
        <a:dk2>
          <a:srgbClr val="000000"/>
        </a:dk2>
        <a:lt2>
          <a:srgbClr val="B2B2B2"/>
        </a:lt2>
        <a:accent1>
          <a:srgbClr val="6600FF"/>
        </a:accent1>
        <a:accent2>
          <a:srgbClr val="CC00FF"/>
        </a:accent2>
        <a:accent3>
          <a:srgbClr val="FFFFFF"/>
        </a:accent3>
        <a:accent4>
          <a:srgbClr val="000000"/>
        </a:accent4>
        <a:accent5>
          <a:srgbClr val="B8A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Professional 2">
        <a:dk1>
          <a:srgbClr val="000000"/>
        </a:dk1>
        <a:lt1>
          <a:srgbClr val="FFFFFF"/>
        </a:lt1>
        <a:dk2>
          <a:srgbClr val="000000"/>
        </a:dk2>
        <a:lt2>
          <a:srgbClr val="B2B2B2"/>
        </a:lt2>
        <a:accent1>
          <a:srgbClr val="99CCFF"/>
        </a:accent1>
        <a:accent2>
          <a:srgbClr val="CCCCFF"/>
        </a:accent2>
        <a:accent3>
          <a:srgbClr val="FFFFFF"/>
        </a:accent3>
        <a:accent4>
          <a:srgbClr val="000000"/>
        </a:accent4>
        <a:accent5>
          <a:srgbClr val="CAE2FF"/>
        </a:accent5>
        <a:accent6>
          <a:srgbClr val="B9B9E7"/>
        </a:accent6>
        <a:hlink>
          <a:srgbClr val="FF99CC"/>
        </a:hlink>
        <a:folHlink>
          <a:srgbClr val="CBCBCB"/>
        </a:folHlink>
      </a:clrScheme>
      <a:clrMap bg1="lt1" tx1="dk1" bg2="lt2" tx2="dk2" accent1="accent1" accent2="accent2" accent3="accent3" accent4="accent4" accent5="accent5" accent6="accent6" hlink="hlink" folHlink="folHlink"/>
    </a:extraClrScheme>
    <a:extraClrScheme>
      <a:clrScheme name="Professional 3">
        <a:dk1>
          <a:srgbClr val="000000"/>
        </a:dk1>
        <a:lt1>
          <a:srgbClr val="FFFFFF"/>
        </a:lt1>
        <a:dk2>
          <a:srgbClr val="000000"/>
        </a:dk2>
        <a:lt2>
          <a:srgbClr val="B2B2B2"/>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
      <a:clrScheme name="Professional 4">
        <a:dk1>
          <a:srgbClr val="000000"/>
        </a:dk1>
        <a:lt1>
          <a:srgbClr val="FFFFFF"/>
        </a:lt1>
        <a:dk2>
          <a:srgbClr val="000000"/>
        </a:dk2>
        <a:lt2>
          <a:srgbClr val="B2B2B2"/>
        </a:lt2>
        <a:accent1>
          <a:srgbClr val="FF0033"/>
        </a:accent1>
        <a:accent2>
          <a:srgbClr val="CC6600"/>
        </a:accent2>
        <a:accent3>
          <a:srgbClr val="FFFFFF"/>
        </a:accent3>
        <a:accent4>
          <a:srgbClr val="000000"/>
        </a:accent4>
        <a:accent5>
          <a:srgbClr val="FFAAAD"/>
        </a:accent5>
        <a:accent6>
          <a:srgbClr val="B95C00"/>
        </a:accent6>
        <a:hlink>
          <a:srgbClr val="999933"/>
        </a:hlink>
        <a:folHlink>
          <a:srgbClr val="A5002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SkyWalker:Applications:Microsoft Office:Microsoft Office 98:Templates:Presentation Designs:Professional</Template>
  <TotalTime>2619</TotalTime>
  <Words>2420</Words>
  <Application>Microsoft Office PowerPoint</Application>
  <PresentationFormat>Overhead</PresentationFormat>
  <Paragraphs>480</Paragraphs>
  <Slides>30</Slides>
  <Notes>21</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Professional</vt:lpstr>
      <vt:lpstr>C FILE Type</vt:lpstr>
      <vt:lpstr>Output with printf()</vt:lpstr>
      <vt:lpstr>Printing Integers</vt:lpstr>
      <vt:lpstr>Printing Integers</vt:lpstr>
      <vt:lpstr>Aligning Output</vt:lpstr>
      <vt:lpstr>Printing Real Numbers</vt:lpstr>
      <vt:lpstr>Printing a Table</vt:lpstr>
      <vt:lpstr>More on printf() Format Specifiers</vt:lpstr>
      <vt:lpstr>More on printf() Format Specifiers</vt:lpstr>
      <vt:lpstr>More on printf() Format Specifiers</vt:lpstr>
      <vt:lpstr>More on printf() Format Specifiers</vt:lpstr>
      <vt:lpstr>Format Specifiers for &lt;stdint.h&gt;</vt:lpstr>
      <vt:lpstr>Examples</vt:lpstr>
      <vt:lpstr>Input with scanf()</vt:lpstr>
      <vt:lpstr>Simple Integer Input</vt:lpstr>
      <vt:lpstr>Floating-point Input</vt:lpstr>
      <vt:lpstr>Formatted Input</vt:lpstr>
      <vt:lpstr>Input with Width Specifier</vt:lpstr>
      <vt:lpstr>More on scanf() Format Specifiers</vt:lpstr>
      <vt:lpstr>More on scanf() Format Specifiers</vt:lpstr>
      <vt:lpstr>Opening Files</vt:lpstr>
      <vt:lpstr>File I/O</vt:lpstr>
      <vt:lpstr>Closing Files</vt:lpstr>
      <vt:lpstr>Example:  Caesar Cipher</vt:lpstr>
      <vt:lpstr>Example:  Analysis of Problem</vt:lpstr>
      <vt:lpstr>Example:  Procedural Decomposition</vt:lpstr>
      <vt:lpstr>Example:  Front End</vt:lpstr>
      <vt:lpstr>Example:  Validating Parameters</vt:lpstr>
      <vt:lpstr>Example:  Processing the File</vt:lpstr>
      <vt:lpstr>Executing the Caesar Cipher Program</vt:lpstr>
    </vt:vector>
  </TitlesOfParts>
  <Company>Computer Science  VA TECH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1</dc:title>
  <dc:creator>William D McQuain</dc:creator>
  <cp:lastModifiedBy>wdm</cp:lastModifiedBy>
  <cp:revision>143</cp:revision>
  <cp:lastPrinted>1998-08-23T21:44:04Z</cp:lastPrinted>
  <dcterms:created xsi:type="dcterms:W3CDTF">1998-08-05T19:51:03Z</dcterms:created>
  <dcterms:modified xsi:type="dcterms:W3CDTF">2015-06-01T16:27:27Z</dcterms:modified>
</cp:coreProperties>
</file>