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68" r:id="rId2"/>
    <p:sldId id="259" r:id="rId3"/>
    <p:sldId id="260" r:id="rId4"/>
    <p:sldId id="261" r:id="rId5"/>
    <p:sldId id="263" r:id="rId6"/>
    <p:sldId id="273" r:id="rId7"/>
    <p:sldId id="267" r:id="rId8"/>
    <p:sldId id="277" r:id="rId9"/>
    <p:sldId id="264" r:id="rId10"/>
    <p:sldId id="265" r:id="rId11"/>
    <p:sldId id="276" r:id="rId12"/>
    <p:sldId id="269" r:id="rId13"/>
    <p:sldId id="270" r:id="rId14"/>
    <p:sldId id="274" r:id="rId15"/>
    <p:sldId id="278" r:id="rId16"/>
    <p:sldId id="275" r:id="rId17"/>
    <p:sldId id="279" r:id="rId18"/>
    <p:sldId id="280" r:id="rId19"/>
    <p:sldId id="282" r:id="rId20"/>
    <p:sldId id="281" r:id="rId21"/>
  </p:sldIdLst>
  <p:sldSz cx="9144000" cy="6858000" type="overhead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3">
          <p15:clr>
            <a:srgbClr val="A4A3A4"/>
          </p15:clr>
        </p15:guide>
        <p15:guide id="2" pos="30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0"/>
    <a:srgbClr val="FFDEAD"/>
    <a:srgbClr val="FF6600"/>
    <a:srgbClr val="660000"/>
    <a:srgbClr val="008000"/>
    <a:srgbClr val="3333FF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97" autoAdjust="0"/>
    <p:restoredTop sz="99627" autoAdjust="0"/>
  </p:normalViewPr>
  <p:slideViewPr>
    <p:cSldViewPr>
      <p:cViewPr varScale="1">
        <p:scale>
          <a:sx n="102" d="100"/>
          <a:sy n="102" d="100"/>
        </p:scale>
        <p:origin x="1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0" y="930"/>
      </p:cViewPr>
      <p:guideLst>
        <p:guide orient="horz" pos="2303"/>
        <p:guide pos="302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97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defTabSz="915988">
              <a:defRPr sz="1000"/>
            </a:lvl1pPr>
          </a:lstStyle>
          <a:p>
            <a:pPr>
              <a:defRPr/>
            </a:pPr>
            <a:r>
              <a:rPr lang="en-US"/>
              <a:t>CS 3204 Operating Systems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18138" y="0"/>
            <a:ext cx="4197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defTabSz="915988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97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defTabSz="915988">
              <a:defRPr sz="1000"/>
            </a:lvl1pPr>
          </a:lstStyle>
          <a:p>
            <a:pPr>
              <a:defRPr/>
            </a:pPr>
            <a:r>
              <a:rPr lang="en-US"/>
              <a:t>©William D McQuain, January 2005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18138" y="6948488"/>
            <a:ext cx="4197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defTabSz="915988">
              <a:defRPr sz="1000"/>
            </a:lvl1pPr>
          </a:lstStyle>
          <a:p>
            <a:pPr>
              <a:defRPr/>
            </a:pPr>
            <a:fld id="{7E634923-8B9E-453F-85D9-E7A12B6F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79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05488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3" y="560388"/>
            <a:ext cx="5591175" cy="623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000"/>
            </a:lvl1pPr>
          </a:lstStyle>
          <a:p>
            <a:pPr>
              <a:defRPr/>
            </a:pPr>
            <a:fld id="{1231E0A6-2B00-44DD-B66D-C54009E9D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715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45BCA2-A4C7-4FB6-9416-A6A01AEB4944}" type="slidenum">
              <a:rPr lang="en-US" altLang="en-US" sz="1000" smtClean="0"/>
              <a:pPr/>
              <a:t>1</a:t>
            </a:fld>
            <a:endParaRPr lang="en-US" alt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r>
              <a:rPr lang="en-US" smtClean="0"/>
              <a:t>Adapted from Chapter 1 in C++ for Java Programmers by Weiss and C for Java Programmers: a Primer by McDowell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CBCCBC2-599A-4290-8D52-88D5EA8EC1E4}" type="slidenum">
              <a:rPr lang="en-US" altLang="en-US" sz="1000" smtClean="0"/>
              <a:pPr/>
              <a:t>10</a:t>
            </a:fld>
            <a:endParaRPr lang="en-US" altLang="en-US" sz="10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DA1F69-1069-47BA-9B41-F339E5EB4DC4}" type="slidenum">
              <a:rPr lang="en-US" altLang="en-US" sz="1000" smtClean="0"/>
              <a:pPr/>
              <a:t>11</a:t>
            </a:fld>
            <a:endParaRPr lang="en-US" altLang="en-US" sz="10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r>
              <a:rPr lang="en-US" dirty="0" smtClean="0"/>
              <a:t>The code example gets a warning</a:t>
            </a:r>
            <a:r>
              <a:rPr lang="en-US" baseline="0" dirty="0" smtClean="0"/>
              <a:t> from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, if –Wall is used:</a:t>
            </a:r>
          </a:p>
          <a:p>
            <a:endParaRPr lang="en-US" baseline="0" dirty="0" smtClean="0"/>
          </a:p>
          <a:p>
            <a:r>
              <a:rPr lang="en-US" dirty="0" smtClean="0"/>
              <a:t>T06Slide11.c:5:4: warning: suggest parentheses around assignment used as truth value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12546E4-67DF-47A6-AE9C-B41194EBDC76}" type="slidenum">
              <a:rPr lang="en-US" altLang="en-US" sz="1000" smtClean="0"/>
              <a:pPr/>
              <a:t>12</a:t>
            </a:fld>
            <a:endParaRPr lang="en-US" altLang="en-US" sz="10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616884-BA79-45CD-B356-8BFDACE646C4}" type="slidenum">
              <a:rPr lang="en-US" altLang="en-US" sz="1000" smtClean="0"/>
              <a:pPr/>
              <a:t>13</a:t>
            </a:fld>
            <a:endParaRPr lang="en-US" altLang="en-US" sz="10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72BFA5-8328-4D35-881F-76537AC533F3}" type="slidenum">
              <a:rPr lang="en-US" altLang="en-US" sz="1000" smtClean="0"/>
              <a:pPr/>
              <a:t>14</a:t>
            </a:fld>
            <a:endParaRPr lang="en-US" altLang="en-US" sz="10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r>
              <a:rPr lang="en-US" dirty="0" smtClean="0"/>
              <a:t>Again, with –Wall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 warns:</a:t>
            </a:r>
          </a:p>
          <a:p>
            <a:endParaRPr lang="en-US" baseline="0" dirty="0" smtClean="0"/>
          </a:p>
          <a:p>
            <a:r>
              <a:rPr lang="en-US" smtClean="0"/>
              <a:t>T06Slide11.c:6:9: warning: operation on ‘x’ may be undefined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5E5318-11C7-4869-A679-8451C6E9359F}" type="slidenum">
              <a:rPr lang="en-US" altLang="en-US" sz="1000" smtClean="0"/>
              <a:pPr/>
              <a:t>16</a:t>
            </a:fld>
            <a:endParaRPr lang="en-US" altLang="en-US" sz="10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5EF95C-FFCF-4216-B3A3-DC29F5EDA931}" type="slidenum">
              <a:rPr lang="en-US" altLang="en-US" sz="1000" smtClean="0"/>
              <a:pPr/>
              <a:t>2</a:t>
            </a:fld>
            <a:endParaRPr lang="en-US" altLang="en-US" sz="10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A65BA9-2AA6-4CBE-8611-1477B44E472E}" type="slidenum">
              <a:rPr lang="en-US" altLang="en-US" sz="1000" smtClean="0"/>
              <a:pPr/>
              <a:t>3</a:t>
            </a:fld>
            <a:endParaRPr lang="en-US" altLang="en-US" sz="10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6A30A4-BAC4-42E1-9817-EBC7A40B2674}" type="slidenum">
              <a:rPr lang="en-US" altLang="en-US" sz="1000" smtClean="0"/>
              <a:pPr/>
              <a:t>4</a:t>
            </a:fld>
            <a:endParaRPr lang="en-US" altLang="en-US" sz="10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8711D57-99EB-4D1D-B6AF-6325D56FFCA4}" type="slidenum">
              <a:rPr lang="en-US" altLang="en-US" sz="1000" smtClean="0"/>
              <a:pPr/>
              <a:t>5</a:t>
            </a:fld>
            <a:endParaRPr lang="en-US" altLang="en-US" sz="10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60DD8D-992A-4379-A93D-178E1B28F682}" type="slidenum">
              <a:rPr lang="en-US" altLang="en-US" sz="1000" smtClean="0"/>
              <a:pPr/>
              <a:t>6</a:t>
            </a:fld>
            <a:endParaRPr lang="en-US" altLang="en-US" sz="10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8C4C22-8475-4E25-AE64-21F046629C83}" type="slidenum">
              <a:rPr lang="en-US" altLang="en-US" sz="1000" smtClean="0"/>
              <a:pPr/>
              <a:t>7</a:t>
            </a:fld>
            <a:endParaRPr lang="en-US" altLang="en-US" sz="10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E3DB68-F840-4565-A379-4FBF7D7954B7}" type="slidenum">
              <a:rPr lang="en-US" altLang="en-US" sz="1000" smtClean="0"/>
              <a:pPr/>
              <a:t>8</a:t>
            </a:fld>
            <a:endParaRPr lang="en-US" altLang="en-US" sz="10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4DF4A1-DB4C-4AA8-8F4C-FCD89E1065A3}" type="slidenum">
              <a:rPr lang="en-US" altLang="en-US" sz="1000" smtClean="0"/>
              <a:pPr/>
              <a:t>9</a:t>
            </a:fld>
            <a:endParaRPr lang="en-US" altLang="en-US" sz="10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5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0 w 5269"/>
                <a:gd name="T3" fmla="*/ 0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5864 w 5269"/>
                <a:gd name="T3" fmla="*/ 7064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8766" y="760413"/>
            <a:ext cx="8458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31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6600"/>
                </a:solidFill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24 w 193"/>
                <a:gd name="T1" fmla="*/ 0 h 721"/>
                <a:gd name="T2" fmla="*/ 0 w 193"/>
                <a:gd name="T3" fmla="*/ 0 h 721"/>
                <a:gd name="T4" fmla="*/ 0 w 193"/>
                <a:gd name="T5" fmla="*/ 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6600"/>
                </a:solidFill>
              </a:endParaRPr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24 w 193"/>
                <a:gd name="T1" fmla="*/ 0 h 721"/>
                <a:gd name="T2" fmla="*/ 124 w 193"/>
                <a:gd name="T3" fmla="*/ 4 h 721"/>
                <a:gd name="T4" fmla="*/ 0 w 193"/>
                <a:gd name="T5" fmla="*/ 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6600"/>
                </a:solidFill>
              </a:endParaRPr>
            </a:p>
          </p:txBody>
        </p:sp>
      </p:grpSp>
      <p:grpSp>
        <p:nvGrpSpPr>
          <p:cNvPr id="1032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3 w 193"/>
                <a:gd name="T1" fmla="*/ 0 h 721"/>
                <a:gd name="T2" fmla="*/ 0 w 193"/>
                <a:gd name="T3" fmla="*/ 0 h 721"/>
                <a:gd name="T4" fmla="*/ 0 w 193"/>
                <a:gd name="T5" fmla="*/ 500432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3 w 193"/>
                <a:gd name="T1" fmla="*/ 0 h 721"/>
                <a:gd name="T2" fmla="*/ 3 w 193"/>
                <a:gd name="T3" fmla="*/ 500432 h 721"/>
                <a:gd name="T4" fmla="*/ 0 w 193"/>
                <a:gd name="T5" fmla="*/ 500432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" name="Rectangle 48"/>
          <p:cNvSpPr>
            <a:spLocks noChangeArrowheads="1"/>
          </p:cNvSpPr>
          <p:nvPr/>
        </p:nvSpPr>
        <p:spPr bwMode="auto">
          <a:xfrm>
            <a:off x="7315200" y="180975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>
                <a:latin typeface="Helvetica" pitchFamily="34" charset="0"/>
              </a:rPr>
              <a:t>C Basics</a:t>
            </a:r>
            <a:endParaRPr lang="en-US" altLang="en-US" sz="1800" b="1">
              <a:latin typeface="Helvetica" pitchFamily="34" charset="0"/>
            </a:endParaRPr>
          </a:p>
        </p:txBody>
      </p:sp>
      <p:sp>
        <p:nvSpPr>
          <p:cNvPr id="1035" name="Text Box 59"/>
          <p:cNvSpPr txBox="1">
            <a:spLocks noChangeArrowheads="1"/>
          </p:cNvSpPr>
          <p:nvPr/>
        </p:nvSpPr>
        <p:spPr bwMode="auto">
          <a:xfrm>
            <a:off x="8305800" y="15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F4740192-527C-49F8-89E0-222F86D50C54}" type="slidenum">
              <a:rPr lang="en-US" sz="20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 smtClean="0">
              <a:latin typeface="Arial" charset="0"/>
            </a:endParaRPr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3201988" y="6503987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04800" y="6527799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781800" y="6553200"/>
            <a:ext cx="2286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©2005-2015 WD </a:t>
            </a:r>
            <a:r>
              <a:rPr lang="en-US" sz="1200" b="1" dirty="0" err="1" smtClean="0">
                <a:solidFill>
                  <a:srgbClr val="660000"/>
                </a:solidFill>
                <a:latin typeface="Arial" charset="0"/>
              </a:rPr>
              <a:t>McQuain</a:t>
            </a:r>
            <a:endParaRPr lang="en-US" sz="1200" b="1" dirty="0" smtClean="0">
              <a:solidFill>
                <a:srgbClr val="66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A History Lesson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Development of language by Dennis Ritchie at Bell Labs culminated in the C language in 1972.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57200" y="149225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Motivation was to facilitate development of systems software, especially OS development.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57200" y="2224088"/>
            <a:ext cx="838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Traditionally, supports a procedural view of problem analysis.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57200" y="278765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Formal language Standard adopted in 1990; required compromises because of vast body of existing C code based on a more-or-less common understanding of the language.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457200" y="3625850"/>
            <a:ext cx="838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Significant revision, ISO/IEC 9899:1999 or simply C99 if you like, was adopted in 1999.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57200" y="423545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My presentation will be based on the C99 Standard… most C compilers now support most of that Standard.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/>
      <p:bldP spid="49159" grpId="0"/>
      <p:bldP spid="49160" grpId="0"/>
      <p:bldP spid="49161" grpId="0"/>
      <p:bldP spid="491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Automatic Variable Initialization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466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Variables are not (usually) automatically initialized.</a:t>
            </a:r>
          </a:p>
          <a:p>
            <a:pPr>
              <a:spcBef>
                <a:spcPct val="50000"/>
              </a:spcBef>
              <a:defRPr/>
            </a:pPr>
            <a:endParaRPr lang="en-US" sz="1800" dirty="0" smtClean="0"/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The compiler will not check for use of a variable before it has been initialized.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3333FF"/>
                </a:solidFill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X, Y;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Courier New" pitchFamily="49" charset="0"/>
              </a:rPr>
              <a:t> Y = 2*X + 1;</a:t>
            </a:r>
          </a:p>
          <a:p>
            <a:pPr>
              <a:spcBef>
                <a:spcPct val="50000"/>
              </a:spcBef>
              <a:defRPr/>
            </a:pP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  <a:defRPr/>
            </a:pP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+mn-lt"/>
              </a:rPr>
              <a:t>This is a common source of errors in C programs and is easily avoided.</a:t>
            </a:r>
          </a:p>
          <a:p>
            <a:pPr>
              <a:spcBef>
                <a:spcPct val="50000"/>
              </a:spcBef>
              <a:defRPr/>
            </a:pPr>
            <a:endParaRPr lang="en-US" sz="1800" dirty="0" smtClean="0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+mn-lt"/>
              </a:rPr>
              <a:t>Note:  when Linux allocates memory to a process, it may write zeros into that memory, which has the effect of initializing variables stored within that memory to 0; you should never count on that to save you.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965325"/>
          <a:ext cx="2667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Memory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????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Boolean Variables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83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 initially did not have a Boolean type.</a:t>
            </a:r>
          </a:p>
          <a:p>
            <a:pPr>
              <a:spcBef>
                <a:spcPct val="50000"/>
              </a:spcBef>
            </a:pPr>
            <a:r>
              <a:rPr lang="en-US" sz="1800"/>
              <a:t>Integer values can be used as Booleans; zero is interpreted as false and all other values are interpreted as true.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Modern C includes a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_Bool</a:t>
            </a:r>
            <a:r>
              <a:rPr lang="en-US" sz="1800"/>
              <a:t> type which is aliased to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/>
              <a:t>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Every expression in C has a value (well-defined or not).  Hence, the following is valid code:</a:t>
            </a:r>
          </a:p>
          <a:p>
            <a:pPr>
              <a:spcBef>
                <a:spcPct val="50000"/>
              </a:spcBef>
            </a:pPr>
            <a:r>
              <a:rPr lang="en-US" sz="1800"/>
              <a:t>		</a:t>
            </a:r>
            <a:r>
              <a:rPr lang="en-US" sz="1800">
                <a:latin typeface="Courier New" pitchFamily="49" charset="0"/>
              </a:rPr>
              <a:t>if ( x = 42 )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pitchFamily="49" charset="0"/>
              </a:rPr>
              <a:t>		   // always executes the if-clause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Primitive Types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Standard C provides a plethora of primitive types.  These store single values, and are most definitely not objects in the Java sense.  In particular, there is no guarantee of automatic initialization.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457200" y="1903413"/>
            <a:ext cx="8458200" cy="284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Integer types	Probable characteristics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</a:rPr>
              <a:t>	</a:t>
            </a:r>
            <a:r>
              <a:rPr lang="en-US" sz="1800"/>
              <a:t>32-bits</a:t>
            </a:r>
            <a:endParaRPr lang="en-US" sz="180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unsigned int</a:t>
            </a:r>
            <a:r>
              <a:rPr lang="en-US" sz="1800">
                <a:latin typeface="Courier New" pitchFamily="49" charset="0"/>
              </a:rPr>
              <a:t>	</a:t>
            </a:r>
            <a:r>
              <a:rPr lang="en-US" sz="1800"/>
              <a:t>32-bits</a:t>
            </a:r>
            <a:endParaRPr lang="en-US" sz="180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short</a:t>
            </a:r>
            <a:r>
              <a:rPr lang="en-US" sz="1800">
                <a:latin typeface="Courier New" pitchFamily="49" charset="0"/>
              </a:rPr>
              <a:t> (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</a:rPr>
              <a:t>)	</a:t>
            </a:r>
            <a:r>
              <a:rPr lang="en-US" sz="1800"/>
              <a:t>16-bits</a:t>
            </a:r>
            <a:endParaRPr lang="en-US" sz="180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unsigned short</a:t>
            </a:r>
            <a:r>
              <a:rPr lang="en-US" sz="1800">
                <a:latin typeface="Courier New" pitchFamily="49" charset="0"/>
              </a:rPr>
              <a:t> (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</a:rPr>
              <a:t>)	</a:t>
            </a:r>
            <a:r>
              <a:rPr lang="en-US" sz="1800"/>
              <a:t>16-bits</a:t>
            </a:r>
            <a:endParaRPr lang="en-US" sz="180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sz="1800">
                <a:latin typeface="Courier New" pitchFamily="49" charset="0"/>
              </a:rPr>
              <a:t> (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</a:rPr>
              <a:t>)	</a:t>
            </a:r>
            <a:r>
              <a:rPr lang="en-US" sz="1800"/>
              <a:t>32-bits</a:t>
            </a:r>
            <a:endParaRPr lang="en-US" sz="180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unsigned long</a:t>
            </a:r>
            <a:r>
              <a:rPr lang="en-US" sz="1800">
                <a:latin typeface="Courier New" pitchFamily="49" charset="0"/>
              </a:rPr>
              <a:t> (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</a:rPr>
              <a:t>)	</a:t>
            </a:r>
            <a:r>
              <a:rPr lang="en-US" sz="1800"/>
              <a:t>32-bits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457200" y="4967288"/>
            <a:ext cx="84582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Floating-point types	Conforming implementations provide: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float</a:t>
            </a:r>
            <a:r>
              <a:rPr lang="en-US" sz="1800">
                <a:latin typeface="Courier New" pitchFamily="49" charset="0"/>
              </a:rPr>
              <a:t>	</a:t>
            </a:r>
            <a:r>
              <a:rPr lang="en-US" sz="1800"/>
              <a:t>32-bit IEEE single-precision type</a:t>
            </a:r>
            <a:endParaRPr lang="en-US" sz="180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double</a:t>
            </a:r>
            <a:r>
              <a:rPr lang="en-US" sz="1800">
                <a:latin typeface="Courier New" pitchFamily="49" charset="0"/>
              </a:rPr>
              <a:t>	</a:t>
            </a:r>
            <a:r>
              <a:rPr lang="en-US" sz="1800"/>
              <a:t>64-bit IEEE double-precision type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791200" y="2590800"/>
            <a:ext cx="2895600" cy="180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#include &lt;stdint.h&gt;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int8_t       uint8_t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int16_t      uint16_t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int32_t      uint32_t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int64_t      uint64_t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Primitive Types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Character types	Probable characteristics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char</a:t>
            </a:r>
            <a:r>
              <a:rPr lang="en-US" sz="1800"/>
              <a:t>	1-byte, ASCII code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unsigned char</a:t>
            </a:r>
            <a:r>
              <a:rPr lang="en-US" sz="1800"/>
              <a:t>	1-byte, unsigned integer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57200" y="2286000"/>
            <a:ext cx="84582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Logical types	Probable characteristics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bool</a:t>
            </a:r>
            <a:r>
              <a:rPr lang="en-US" sz="1800"/>
              <a:t>	1-byte, value either 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true</a:t>
            </a:r>
            <a:r>
              <a:rPr lang="en-US" sz="1800"/>
              <a:t> or 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false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		</a:t>
            </a:r>
            <a:r>
              <a:rPr lang="en-US" sz="1800">
                <a:latin typeface="Courier New" pitchFamily="49" charset="0"/>
              </a:rPr>
              <a:t>&lt;stdbool.h&gt;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pitchFamily="49" charset="0"/>
              </a:rPr>
              <a:t>		</a:t>
            </a:r>
            <a:r>
              <a:rPr lang="en-US" sz="1800"/>
              <a:t>(really </a:t>
            </a:r>
            <a:r>
              <a:rPr lang="en-US" sz="1800">
                <a:solidFill>
                  <a:srgbClr val="3333FF"/>
                </a:solidFill>
                <a:latin typeface="Courier New" pitchFamily="49" charset="0"/>
              </a:rPr>
              <a:t>_Bool</a:t>
            </a:r>
            <a:r>
              <a:rPr lang="en-US" sz="1800"/>
              <a:t>, but standard macro provides alias)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457200" y="423545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primitive types, except as noted, are all available without any inclusions from the Standard Library.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Same syntax as Java.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Semantics are generally the same as well, although the C Standard leaves the result of a number of unwise constructs undefined.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For example:   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x = 5;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x = x++ * x++;</a:t>
            </a:r>
          </a:p>
          <a:p>
            <a:pPr>
              <a:spcBef>
                <a:spcPct val="50000"/>
              </a:spcBef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Now, the C Standard leaves the result of executing that statement undefined.  If you want a very detailed and interesting discussion of why this is so, take a look at: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http://c-faq.com/~scs/readings/undef.950321.html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My take on the issue is that such expressions are generally "stupid" and unlikely to be used in real code…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Arithmetic Operators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457200" y="5316538"/>
            <a:ext cx="84582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Precedence rules are the same as Java.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Precedence can be forced (and disambiguated) by use of parentheses.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User-defined</a:t>
            </a:r>
            <a:r>
              <a:rPr lang="en-US" baseline="0" dirty="0" smtClean="0"/>
              <a:t> Types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3886200" cy="2308324"/>
          </a:xfrm>
          <a:prstGeom prst="rect">
            <a:avLst/>
          </a:prstGeom>
          <a:solidFill>
            <a:srgbClr val="FFDEAD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top;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Rational(...)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Java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495800" y="685800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0" y="1219200"/>
            <a:ext cx="4343400" cy="2554545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spcBef>
                <a:spcPts val="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Rational_Create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4064675"/>
            <a:ext cx="38862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dirty="0" smtClean="0">
                <a:latin typeface="+mn-lt"/>
              </a:rPr>
              <a:t>Classes:</a:t>
            </a:r>
          </a:p>
          <a:p>
            <a:pPr marL="463550" indent="-463550">
              <a:spcBef>
                <a:spcPts val="0"/>
              </a:spcBef>
              <a:tabLst>
                <a:tab pos="231775" algn="l"/>
              </a:tabLst>
            </a:pPr>
            <a:r>
              <a:rPr lang="en-US" sz="1800" dirty="0">
                <a:latin typeface="+mn-lt"/>
              </a:rPr>
              <a:t>	</a:t>
            </a:r>
            <a:r>
              <a:rPr lang="en-US" sz="1800" dirty="0" smtClean="0">
                <a:latin typeface="+mn-lt"/>
              </a:rPr>
              <a:t>-	data and </a:t>
            </a:r>
            <a:r>
              <a:rPr lang="en-US" sz="1800" dirty="0" err="1" smtClean="0">
                <a:latin typeface="+mn-lt"/>
              </a:rPr>
              <a:t>fn</a:t>
            </a:r>
            <a:r>
              <a:rPr lang="en-US" sz="1800" dirty="0" smtClean="0">
                <a:latin typeface="+mn-lt"/>
              </a:rPr>
              <a:t> members</a:t>
            </a:r>
          </a:p>
          <a:p>
            <a:pPr marL="463550" indent="-463550">
              <a:spcBef>
                <a:spcPts val="0"/>
              </a:spcBef>
              <a:tabLst>
                <a:tab pos="231775" algn="l"/>
              </a:tabLst>
            </a:pPr>
            <a:r>
              <a:rPr lang="en-US" sz="1800" dirty="0">
                <a:latin typeface="+mn-lt"/>
              </a:rPr>
              <a:t>	</a:t>
            </a:r>
            <a:r>
              <a:rPr lang="en-US" sz="1800" dirty="0" smtClean="0">
                <a:latin typeface="+mn-lt"/>
              </a:rPr>
              <a:t>-	member access control enforced by compiler</a:t>
            </a:r>
          </a:p>
          <a:p>
            <a:pPr marL="463550" indent="-463550">
              <a:spcBef>
                <a:spcPts val="0"/>
              </a:spcBef>
              <a:tabLst>
                <a:tab pos="231775" algn="l"/>
              </a:tabLst>
            </a:pPr>
            <a:r>
              <a:rPr lang="en-US" sz="1800" dirty="0">
                <a:latin typeface="+mn-lt"/>
              </a:rPr>
              <a:t>	</a:t>
            </a:r>
            <a:r>
              <a:rPr lang="en-US" sz="1800" dirty="0" smtClean="0">
                <a:latin typeface="+mn-lt"/>
              </a:rPr>
              <a:t>-	automatic initialization (constructor must be invoked when object is created)</a:t>
            </a:r>
            <a:endParaRPr lang="en-US" sz="1800" dirty="0">
              <a:latin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0" y="4064675"/>
            <a:ext cx="4267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types:</a:t>
            </a:r>
          </a:p>
          <a:p>
            <a:pPr marL="463550" indent="-463550">
              <a:spcBef>
                <a:spcPts val="0"/>
              </a:spcBef>
              <a:tabLst>
                <a:tab pos="231775" algn="l"/>
              </a:tabLst>
            </a:pPr>
            <a:r>
              <a:rPr lang="en-US" sz="1800" dirty="0">
                <a:latin typeface="+mn-lt"/>
              </a:rPr>
              <a:t>	</a:t>
            </a:r>
            <a:r>
              <a:rPr lang="en-US" sz="1800" dirty="0" smtClean="0">
                <a:latin typeface="+mn-lt"/>
              </a:rPr>
              <a:t>-	data members only</a:t>
            </a:r>
          </a:p>
          <a:p>
            <a:pPr marL="463550" indent="-463550">
              <a:spcBef>
                <a:spcPts val="0"/>
              </a:spcBef>
              <a:tabLst>
                <a:tab pos="231775" algn="l"/>
              </a:tabLst>
            </a:pPr>
            <a:r>
              <a:rPr lang="en-US" sz="1800" dirty="0">
                <a:latin typeface="+mn-lt"/>
              </a:rPr>
              <a:t>	</a:t>
            </a:r>
            <a:r>
              <a:rPr lang="en-US" sz="1800" dirty="0" smtClean="0">
                <a:latin typeface="+mn-lt"/>
              </a:rPr>
              <a:t>-	member access control enforced by programmer discipline (or not)</a:t>
            </a:r>
          </a:p>
          <a:p>
            <a:pPr marL="463550" indent="-463550">
              <a:spcBef>
                <a:spcPts val="0"/>
              </a:spcBef>
              <a:tabLst>
                <a:tab pos="231775" algn="l"/>
              </a:tabLst>
            </a:pPr>
            <a:r>
              <a:rPr lang="en-US" sz="1800" dirty="0">
                <a:latin typeface="+mn-lt"/>
              </a:rPr>
              <a:t>	</a:t>
            </a:r>
            <a:r>
              <a:rPr lang="en-US" sz="1800" dirty="0" smtClean="0">
                <a:latin typeface="+mn-lt"/>
              </a:rPr>
              <a:t>-	initialization only if programmer remembers to do it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238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Memory Management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457200" y="698500"/>
            <a:ext cx="8458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Objects which are allocated dynamically are not automatically </a:t>
            </a:r>
            <a:r>
              <a:rPr lang="en-US" sz="1800" dirty="0" err="1"/>
              <a:t>deallocated</a:t>
            </a:r>
            <a:r>
              <a:rPr lang="en-US" sz="1800" dirty="0"/>
              <a:t> (at least, not until the program terminates execution).  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 err="1"/>
              <a:t>Deallocating</a:t>
            </a:r>
            <a:r>
              <a:rPr lang="en-US" sz="1800" dirty="0"/>
              <a:t> them efficiently is the responsibility of the programmer.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For now, we’ll </a:t>
            </a:r>
            <a:r>
              <a:rPr lang="en-US" sz="1800" dirty="0" smtClean="0"/>
              <a:t>examine one simple case to illustrate the difference.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Object Creation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0696" y="685800"/>
            <a:ext cx="3886200" cy="2308324"/>
          </a:xfrm>
          <a:prstGeom prst="rect">
            <a:avLst/>
          </a:prstGeom>
          <a:solidFill>
            <a:srgbClr val="FFDEAD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top;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Rational(...)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8305800" cy="2308324"/>
          </a:xfrm>
          <a:prstGeom prst="rect">
            <a:avLst/>
          </a:prstGeom>
          <a:solidFill>
            <a:srgbClr val="FFDEAD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Calculate (...)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Rational r1 =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Rational(...);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MUST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 new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r1 =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Rational(...);     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Just discard old object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Dynamically-allocated objects are automatically reclaimed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(eventually) by the Java GC system... no worries!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97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Object Creation I</a:t>
            </a: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" y="3429000"/>
            <a:ext cx="8305800" cy="2308324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Calculate (...)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Rational r1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Rational_Create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CAN create statically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r1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Rational_Create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     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Just discard old object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Statically-allocated objects are automatically reclaimed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when the function terminates... no worries!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19100" y="685800"/>
            <a:ext cx="4343400" cy="2554545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spcBef>
                <a:spcPts val="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Rational_Create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82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Pointer Variables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6985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A </a:t>
            </a:r>
            <a:r>
              <a:rPr lang="en-US" sz="1800" i="1" dirty="0" smtClean="0"/>
              <a:t>pointer</a:t>
            </a:r>
            <a:r>
              <a:rPr lang="en-US" sz="1800" dirty="0" smtClean="0"/>
              <a:t> is simply a variable whose value is the address of something. </a:t>
            </a:r>
            <a:endParaRPr lang="en-US" sz="1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307068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When we allocate an object dynamically, we get an address:</a:t>
            </a:r>
            <a:endParaRPr lang="en-US" sz="1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657600" y="1905000"/>
            <a:ext cx="4419600" cy="338554"/>
          </a:xfrm>
          <a:prstGeom prst="rect">
            <a:avLst/>
          </a:prstGeom>
          <a:solidFill>
            <a:srgbClr val="FFDEAD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r1 =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Rational(...);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" y="2438400"/>
            <a:ext cx="8458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In the Java fragment above,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sz="1800" dirty="0" smtClean="0"/>
              <a:t> is a </a:t>
            </a:r>
            <a:r>
              <a:rPr lang="en-US" sz="1800" i="1" dirty="0" smtClean="0"/>
              <a:t>reference</a:t>
            </a:r>
            <a:r>
              <a:rPr lang="en-US" sz="1800" dirty="0" smtClean="0"/>
              <a:t> variable, which is a kind of pointer, and the operator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800" dirty="0" smtClean="0"/>
              <a:t> returns the address of a chunk of memory which will hold the object being allocated.</a:t>
            </a:r>
            <a:endParaRPr lang="en-US" sz="18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3516868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In C, pointer variables are declared by using some "syntactic sugar" after the type </a:t>
            </a:r>
            <a:r>
              <a:rPr lang="en-US" sz="1800" dirty="0" err="1" smtClean="0"/>
              <a:t>specifier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10000" y="4227255"/>
            <a:ext cx="4267200" cy="338554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Rational* r1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7200" y="48768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The symbol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'*'</a:t>
            </a:r>
            <a:r>
              <a:rPr lang="en-US" sz="1800" dirty="0" smtClean="0"/>
              <a:t> after the type </a:t>
            </a:r>
            <a:r>
              <a:rPr lang="en-US" sz="1800" dirty="0" err="1" smtClean="0"/>
              <a:t>specifier</a:t>
            </a:r>
            <a:r>
              <a:rPr lang="en-US" sz="1800" dirty="0" smtClean="0"/>
              <a:t> means that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sz="1800" dirty="0" smtClean="0"/>
              <a:t> is a pointer.</a:t>
            </a:r>
            <a:endParaRPr lang="en-US" sz="1800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7200" y="533897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The C function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/>
              <a:t> returns the address of a chunk of memory which will hold the object being allocated.</a:t>
            </a:r>
            <a:endParaRPr lang="en-US" sz="1800" dirty="0"/>
          </a:p>
        </p:txBody>
      </p:sp>
      <p:sp>
        <p:nvSpPr>
          <p:cNvPr id="12" name="Freeform 11"/>
          <p:cNvSpPr/>
          <p:nvPr/>
        </p:nvSpPr>
        <p:spPr bwMode="auto">
          <a:xfrm>
            <a:off x="4977114" y="3808071"/>
            <a:ext cx="954213" cy="393539"/>
          </a:xfrm>
          <a:custGeom>
            <a:avLst/>
            <a:gdLst>
              <a:gd name="connsiteX0" fmla="*/ 925975 w 954213"/>
              <a:gd name="connsiteY0" fmla="*/ 0 h 393539"/>
              <a:gd name="connsiteX1" fmla="*/ 891251 w 954213"/>
              <a:gd name="connsiteY1" fmla="*/ 138896 h 393539"/>
              <a:gd name="connsiteX2" fmla="*/ 370390 w 954213"/>
              <a:gd name="connsiteY2" fmla="*/ 127321 h 393539"/>
              <a:gd name="connsiteX3" fmla="*/ 0 w 954213"/>
              <a:gd name="connsiteY3" fmla="*/ 393539 h 39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4213" h="393539">
                <a:moveTo>
                  <a:pt x="925975" y="0"/>
                </a:moveTo>
                <a:cubicBezTo>
                  <a:pt x="954911" y="58838"/>
                  <a:pt x="983848" y="117676"/>
                  <a:pt x="891251" y="138896"/>
                </a:cubicBezTo>
                <a:cubicBezTo>
                  <a:pt x="798654" y="160116"/>
                  <a:pt x="518932" y="84881"/>
                  <a:pt x="370390" y="127321"/>
                </a:cubicBezTo>
                <a:cubicBezTo>
                  <a:pt x="221848" y="169761"/>
                  <a:pt x="110924" y="281650"/>
                  <a:pt x="0" y="393539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The First Program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7848600" cy="2573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urier New" pitchFamily="49" charset="0"/>
              </a:rPr>
              <a:t>#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include</a:t>
            </a:r>
            <a:r>
              <a:rPr lang="en-US" sz="1800" dirty="0">
                <a:latin typeface="Courier New" pitchFamily="49" charset="0"/>
              </a:rPr>
              <a:t>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       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// load declarations of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</a:rPr>
              <a:t>std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ourier New" pitchFamily="49" charset="0"/>
              </a:rPr>
              <a:t>                         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// library functions for I/O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main() {                      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// mandatory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</a:rPr>
              <a:t>fn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("Hello, world!\n");     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// output to console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0;                      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// exit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</a:rPr>
              <a:t>fn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 (&amp;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</a:rPr>
              <a:t>pgm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38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Since tradition demands it:</a:t>
            </a: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457200" y="4114800"/>
            <a:ext cx="83820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Note:	</a:t>
            </a:r>
            <a:r>
              <a:rPr lang="en-US" sz="1800" dirty="0">
                <a:latin typeface="Courier New" pitchFamily="49" charset="0"/>
              </a:rPr>
              <a:t>#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include</a:t>
            </a:r>
            <a:r>
              <a:rPr lang="en-US" sz="1800" dirty="0"/>
              <a:t> loads declarations from standard C library (and more)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Every C program must have a non-member </a:t>
            </a:r>
            <a:r>
              <a:rPr lang="en-US" sz="1800" dirty="0" err="1"/>
              <a:t>fn</a:t>
            </a:r>
            <a:r>
              <a:rPr lang="en-US" sz="1800" dirty="0"/>
              <a:t> called </a:t>
            </a:r>
            <a:r>
              <a:rPr lang="en-US" sz="1800" dirty="0">
                <a:latin typeface="Courier New" pitchFamily="49" charset="0"/>
              </a:rPr>
              <a:t>main()</a:t>
            </a:r>
            <a:r>
              <a:rPr lang="en-US" sz="18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dirty="0">
                <a:latin typeface="Courier New" pitchFamily="49" charset="0"/>
              </a:rPr>
              <a:t>main()</a:t>
            </a:r>
            <a:r>
              <a:rPr lang="en-US" sz="1800" dirty="0"/>
              <a:t> must be declared with a return type of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Object Creation II</a:t>
            </a: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8305800" cy="2554545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Calculate (...)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Rational* r1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CAN create dynamically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free(r1);    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MUST explicitly destroy dynamic object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r1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before losing access to it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Dynamically-allocated objects are never automatically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reclaimed when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terminates... worries!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19100" y="685800"/>
            <a:ext cx="4343400" cy="2554545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spcBef>
                <a:spcPts val="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Rational_Create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9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The Preprocessor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3820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When a C compiler is invoked, the first thing that happens is that the code is parsed and modified by a </a:t>
            </a:r>
            <a:r>
              <a:rPr lang="en-US" sz="1800" i="1"/>
              <a:t>preprocessor</a:t>
            </a:r>
            <a:r>
              <a:rPr lang="en-US" sz="1800"/>
              <a:t>.</a:t>
            </a:r>
          </a:p>
          <a:p>
            <a:pPr>
              <a:spcBef>
                <a:spcPct val="50000"/>
              </a:spcBef>
            </a:pPr>
            <a:r>
              <a:rPr lang="en-US" sz="1800"/>
              <a:t>The preprocessor handles a collection of commands (commonly called </a:t>
            </a:r>
            <a:r>
              <a:rPr lang="en-US" sz="1800" i="1"/>
              <a:t>directives</a:t>
            </a:r>
            <a:r>
              <a:rPr lang="en-US" sz="1800"/>
              <a:t>), which are denoted by the character '#'.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pitchFamily="49" charset="0"/>
              </a:rPr>
              <a:t>#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include</a:t>
            </a:r>
            <a:r>
              <a:rPr lang="en-US" sz="1800"/>
              <a:t> directives specify an external file (for now a C library file); the preprocessor essentially copies the contents of the specified file in place of the directive.</a:t>
            </a:r>
          </a:p>
          <a:p>
            <a:pPr>
              <a:spcBef>
                <a:spcPct val="50000"/>
              </a:spcBef>
            </a:pPr>
            <a:r>
              <a:rPr lang="en-US" sz="1800"/>
              <a:t>We will see more interesting preprocessor directives later.</a:t>
            </a:r>
          </a:p>
        </p:txBody>
      </p:sp>
      <p:grpSp>
        <p:nvGrpSpPr>
          <p:cNvPr id="5126" name="Group 4"/>
          <p:cNvGrpSpPr>
            <a:grpSpLocks/>
          </p:cNvGrpSpPr>
          <p:nvPr/>
        </p:nvGrpSpPr>
        <p:grpSpPr bwMode="auto">
          <a:xfrm>
            <a:off x="685800" y="3352800"/>
            <a:ext cx="8077200" cy="3048000"/>
            <a:chOff x="432" y="1968"/>
            <a:chExt cx="5088" cy="1920"/>
          </a:xfrm>
        </p:grpSpPr>
        <p:sp>
          <p:nvSpPr>
            <p:cNvPr id="5127" name="Text Box 5"/>
            <p:cNvSpPr txBox="1">
              <a:spLocks noChangeArrowheads="1"/>
            </p:cNvSpPr>
            <p:nvPr/>
          </p:nvSpPr>
          <p:spPr bwMode="auto">
            <a:xfrm>
              <a:off x="432" y="2267"/>
              <a:ext cx="3216" cy="16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urier New" pitchFamily="49" charset="0"/>
                </a:rPr>
                <a:t>#</a:t>
              </a:r>
              <a:r>
                <a:rPr lang="en-US" sz="1800" b="1" dirty="0">
                  <a:solidFill>
                    <a:srgbClr val="0000FF"/>
                  </a:solidFill>
                  <a:latin typeface="Courier New" pitchFamily="49" charset="0"/>
                </a:rPr>
                <a:t>include</a:t>
              </a:r>
              <a:r>
                <a:rPr lang="en-US" sz="1800" dirty="0">
                  <a:latin typeface="Courier New" pitchFamily="49" charset="0"/>
                </a:rPr>
                <a:t> &lt;</a:t>
              </a:r>
              <a:r>
                <a:rPr lang="en-US" sz="1800" dirty="0" err="1">
                  <a:latin typeface="Courier New" pitchFamily="49" charset="0"/>
                </a:rPr>
                <a:t>stdio.h</a:t>
              </a:r>
              <a:r>
                <a:rPr lang="en-US" sz="1800" dirty="0">
                  <a:latin typeface="Courier New" pitchFamily="49" charset="0"/>
                </a:rPr>
                <a:t>&gt;</a:t>
              </a:r>
            </a:p>
            <a:p>
              <a:r>
                <a:rPr lang="en-US" sz="1800" dirty="0">
                  <a:latin typeface="Courier New" pitchFamily="49" charset="0"/>
                </a:rPr>
                <a:t>. . .</a:t>
              </a:r>
            </a:p>
            <a:p>
              <a:endParaRPr lang="en-US" sz="1800" dirty="0">
                <a:latin typeface="Courier New" pitchFamily="49" charset="0"/>
              </a:endParaRPr>
            </a:p>
            <a:p>
              <a:r>
                <a:rPr lang="en-US" sz="18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800" dirty="0">
                  <a:solidFill>
                    <a:srgbClr val="0000FF"/>
                  </a:solidFill>
                  <a:latin typeface="Courier New" pitchFamily="49" charset="0"/>
                </a:rPr>
                <a:t> </a:t>
              </a:r>
              <a:r>
                <a:rPr lang="en-US" sz="1800" dirty="0">
                  <a:latin typeface="Courier New" pitchFamily="49" charset="0"/>
                </a:rPr>
                <a:t>main() {</a:t>
              </a:r>
              <a:endParaRPr lang="en-US" sz="18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endParaRPr lang="en-US" sz="1800" dirty="0">
                <a:latin typeface="Courier New" pitchFamily="49" charset="0"/>
              </a:endParaRPr>
            </a:p>
            <a:p>
              <a:r>
                <a:rPr lang="en-US" sz="1800" dirty="0">
                  <a:latin typeface="Courier New" pitchFamily="49" charset="0"/>
                </a:rPr>
                <a:t>   </a:t>
              </a:r>
              <a:r>
                <a:rPr lang="en-US" sz="1800" dirty="0" err="1">
                  <a:latin typeface="Courier New" pitchFamily="49" charset="0"/>
                </a:rPr>
                <a:t>printf</a:t>
              </a:r>
              <a:r>
                <a:rPr lang="en-US" sz="1800" dirty="0">
                  <a:latin typeface="Courier New" pitchFamily="49" charset="0"/>
                </a:rPr>
                <a:t>("Hello, world!\n");</a:t>
              </a:r>
              <a:endParaRPr lang="en-US" sz="18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endParaRPr lang="en-US" sz="1800" dirty="0">
                <a:latin typeface="Courier New" pitchFamily="49" charset="0"/>
              </a:endParaRPr>
            </a:p>
            <a:p>
              <a:r>
                <a:rPr lang="en-US" sz="1800" dirty="0">
                  <a:latin typeface="Courier New" pitchFamily="49" charset="0"/>
                </a:rPr>
                <a:t>   </a:t>
              </a:r>
              <a:r>
                <a:rPr lang="en-US" sz="1800" b="1" dirty="0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US" sz="1800" dirty="0">
                  <a:latin typeface="Courier New" pitchFamily="49" charset="0"/>
                </a:rPr>
                <a:t> 0;</a:t>
              </a:r>
              <a:endParaRPr lang="en-US" sz="18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r>
                <a:rPr lang="en-US" sz="1800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5128" name="Text Box 6"/>
            <p:cNvSpPr txBox="1">
              <a:spLocks noChangeArrowheads="1"/>
            </p:cNvSpPr>
            <p:nvPr/>
          </p:nvSpPr>
          <p:spPr bwMode="auto">
            <a:xfrm>
              <a:off x="2784" y="1968"/>
              <a:ext cx="2736" cy="2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Contents of file </a:t>
              </a:r>
              <a:r>
                <a:rPr lang="en-US" sz="1600">
                  <a:latin typeface="Courier New" pitchFamily="49" charset="0"/>
                </a:rPr>
                <a:t>stdio.h</a:t>
              </a:r>
              <a:r>
                <a:rPr lang="en-US" sz="1600">
                  <a:latin typeface="Arial" charset="0"/>
                </a:rPr>
                <a:t> are copied here.</a:t>
              </a:r>
            </a:p>
          </p:txBody>
        </p:sp>
        <p:sp>
          <p:nvSpPr>
            <p:cNvPr id="5129" name="Line 7"/>
            <p:cNvSpPr>
              <a:spLocks noChangeShapeType="1"/>
            </p:cNvSpPr>
            <p:nvPr/>
          </p:nvSpPr>
          <p:spPr bwMode="auto">
            <a:xfrm flipH="1">
              <a:off x="2160" y="2112"/>
              <a:ext cx="624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The C Standard Library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3820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C Standard Library includes a fairly large collection of types and functions.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The </a:t>
            </a:r>
            <a:r>
              <a:rPr lang="en-US" sz="1800" u="sng"/>
              <a:t>declarations</a:t>
            </a:r>
            <a:r>
              <a:rPr lang="en-US" sz="1800"/>
              <a:t> of these are placed into a collection of </a:t>
            </a:r>
            <a:r>
              <a:rPr lang="en-US" sz="1800" i="1"/>
              <a:t>header</a:t>
            </a:r>
            <a:r>
              <a:rPr lang="en-US" sz="1800"/>
              <a:t> files, which are part of the distribution of every C compiler.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The </a:t>
            </a:r>
            <a:r>
              <a:rPr lang="en-US" sz="1800" u="sng"/>
              <a:t>implementations</a:t>
            </a:r>
            <a:r>
              <a:rPr lang="en-US" sz="1800"/>
              <a:t> are placed into a collection of C source files, which are then pre-compiled into binary </a:t>
            </a:r>
            <a:r>
              <a:rPr lang="en-US" sz="1800" i="1"/>
              <a:t>library</a:t>
            </a:r>
            <a:r>
              <a:rPr lang="en-US" sz="1800"/>
              <a:t> files (also part of every C compiler distribution).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C programmers incorporate portions of the Standard Library into their programs by making use of </a:t>
            </a:r>
            <a:r>
              <a:rPr lang="en-US" sz="1800">
                <a:latin typeface="Courier New" pitchFamily="49" charset="0"/>
              </a:rPr>
              <a:t>#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include</a:t>
            </a:r>
            <a:r>
              <a:rPr lang="en-US" sz="1800"/>
              <a:t> directives.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What's the Same as Java (more or less)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Naming rules are the same.  But… customary conventions differ.</a:t>
            </a:r>
          </a:p>
          <a:p>
            <a:pPr>
              <a:spcBef>
                <a:spcPct val="50000"/>
              </a:spcBef>
            </a:pPr>
            <a:r>
              <a:rPr lang="en-US" sz="1800"/>
              <a:t>Declaration syntax is the same but semantics are different.</a:t>
            </a:r>
          </a:p>
          <a:p>
            <a:pPr>
              <a:spcBef>
                <a:spcPct val="50000"/>
              </a:spcBef>
            </a:pPr>
            <a:r>
              <a:rPr lang="en-US" sz="1800"/>
              <a:t>Scoping rules are similar, within a file at least.</a:t>
            </a:r>
          </a:p>
          <a:p>
            <a:pPr>
              <a:spcBef>
                <a:spcPct val="50000"/>
              </a:spcBef>
            </a:pPr>
            <a:r>
              <a:rPr lang="en-US" sz="1800"/>
              <a:t>Many reserved words are the same, with the same meanings, but ALL (almost) reserved words in C and ALL (almost) Standard Library identifiers are purely lower-case.</a:t>
            </a:r>
          </a:p>
          <a:p>
            <a:pPr>
              <a:spcBef>
                <a:spcPct val="50000"/>
              </a:spcBef>
            </a:pPr>
            <a:r>
              <a:rPr lang="en-US" sz="1800"/>
              <a:t>Operator symbols and expressions are generally the same.</a:t>
            </a:r>
          </a:p>
          <a:p>
            <a:pPr>
              <a:spcBef>
                <a:spcPct val="50000"/>
              </a:spcBef>
            </a:pPr>
            <a:r>
              <a:rPr lang="en-US" sz="1800"/>
              <a:t>The basic control structures (if, for, while, . . .) have same syntax and semantics.</a:t>
            </a:r>
          </a:p>
          <a:p>
            <a:pPr>
              <a:spcBef>
                <a:spcPct val="50000"/>
              </a:spcBef>
            </a:pPr>
            <a:r>
              <a:rPr lang="en-US" sz="1800"/>
              <a:t>Function call/return syntax and semantics are the same; as with Java, function parameters can only be passed into a function by value.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Conditionals and Loops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 includes the same set of conditional and loop statement forms as Java: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	if…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	if…else…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	switch…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	while…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	for…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	do…while…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57200" y="385445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 also has a 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goto</a:t>
            </a:r>
            <a:r>
              <a:rPr lang="en-US" sz="1800"/>
              <a:t> statement for unconditional branching.</a:t>
            </a:r>
            <a:endParaRPr 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57200" y="4572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Thou shalt not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goto</a:t>
            </a:r>
            <a:r>
              <a:rPr lang="en-US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Philosophy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stated goal of the designers of the C language is: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457200" y="1385888"/>
            <a:ext cx="8458200" cy="3667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</a:rPr>
              <a:t>Correct code should execute as fast as possible on the underlying hardware.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57200" y="4419600"/>
            <a:ext cx="8458200" cy="3667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Of course, good programmers write only correct code…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3581400" y="4953000"/>
            <a:ext cx="5334000" cy="3667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… and only good programmers should be writing code.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 animBg="1"/>
      <p:bldP spid="471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All built-in C types are primitives; there are no class types in the language.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In C there is no notion of a member function.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A C program is a collection of functions that call one another, not a collection of classes and objects that use one another's services.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In C, every variable may be allocated dynamically, or not; it's up to you to decide.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Scope rules are slightly different; a name declared within a block is strictly local to the block.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In most cases, C variables are not automatically initialized at all; you may initialize them yourself when you declare them.  (Linux, however…)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Core Differences vs Java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Variable Declarations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All declared </a:t>
            </a:r>
            <a:r>
              <a:rPr lang="en-US" sz="1800" dirty="0"/>
              <a:t>objects are </a:t>
            </a:r>
            <a:r>
              <a:rPr lang="en-US" sz="1800" dirty="0" smtClean="0"/>
              <a:t>(by default) statically </a:t>
            </a:r>
            <a:r>
              <a:rPr lang="en-US" sz="1800" dirty="0"/>
              <a:t>allocated (not dynamically</a:t>
            </a:r>
            <a:r>
              <a:rPr lang="en-US" sz="1800" dirty="0" smtClean="0"/>
              <a:t>).  </a:t>
            </a:r>
            <a:r>
              <a:rPr lang="en-US" sz="1800" dirty="0"/>
              <a:t>Thus, the following declaration results in </a:t>
            </a:r>
            <a:r>
              <a:rPr lang="en-US" sz="1800" dirty="0">
                <a:latin typeface="Courier New" pitchFamily="49" charset="0"/>
              </a:rPr>
              <a:t>X </a:t>
            </a:r>
            <a:r>
              <a:rPr lang="en-US" sz="1800" dirty="0"/>
              <a:t>and </a:t>
            </a:r>
            <a:r>
              <a:rPr lang="en-US" sz="1800" dirty="0">
                <a:latin typeface="Courier New" pitchFamily="49" charset="0"/>
              </a:rPr>
              <a:t>Y</a:t>
            </a:r>
            <a:r>
              <a:rPr lang="en-US" sz="1800" dirty="0"/>
              <a:t> being objects of type </a:t>
            </a:r>
            <a:r>
              <a:rPr lang="en-US" sz="1800" dirty="0" err="1">
                <a:solidFill>
                  <a:srgbClr val="3333FF"/>
                </a:solidFill>
                <a:latin typeface="Courier New" pitchFamily="49" charset="0"/>
              </a:rPr>
              <a:t>int</a:t>
            </a:r>
            <a:r>
              <a:rPr lang="en-US" sz="1800" dirty="0"/>
              <a:t>, not  references to </a:t>
            </a:r>
            <a:r>
              <a:rPr lang="en-US" sz="1800" dirty="0" smtClean="0"/>
              <a:t>objects</a:t>
            </a:r>
            <a:r>
              <a:rPr lang="en-US" sz="1800" dirty="0"/>
              <a:t>: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solidFill>
                  <a:srgbClr val="3333FF"/>
                </a:solidFill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 =  6,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         Y = 28;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457200" y="2528888"/>
            <a:ext cx="46482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This has many consequences: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assigning </a:t>
            </a:r>
            <a:r>
              <a:rPr lang="en-US" sz="1800" dirty="0">
                <a:latin typeface="Courier New" pitchFamily="49" charset="0"/>
              </a:rPr>
              <a:t>X</a:t>
            </a:r>
            <a:r>
              <a:rPr lang="en-US" sz="1800" dirty="0"/>
              <a:t> to </a:t>
            </a:r>
            <a:r>
              <a:rPr lang="en-US" sz="1800" dirty="0">
                <a:latin typeface="Courier New" pitchFamily="49" charset="0"/>
              </a:rPr>
              <a:t>Y</a:t>
            </a:r>
            <a:r>
              <a:rPr lang="en-US" sz="1800" dirty="0"/>
              <a:t> does not result in an alias; rather </a:t>
            </a:r>
            <a:r>
              <a:rPr lang="en-US" sz="1800" dirty="0">
                <a:latin typeface="Courier New" pitchFamily="49" charset="0"/>
              </a:rPr>
              <a:t>X</a:t>
            </a:r>
            <a:r>
              <a:rPr lang="en-US" sz="1800" dirty="0"/>
              <a:t> becomes a copy of </a:t>
            </a:r>
            <a:r>
              <a:rPr lang="en-US" sz="1800" dirty="0">
                <a:latin typeface="Courier New" pitchFamily="49" charset="0"/>
              </a:rPr>
              <a:t>Y</a:t>
            </a:r>
            <a:r>
              <a:rPr lang="en-US" sz="1800" dirty="0"/>
              <a:t>, but is still an entirely different object; just like Java primitives, and unlike Java objects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using </a:t>
            </a:r>
            <a:r>
              <a:rPr lang="en-US" sz="1800" dirty="0">
                <a:latin typeface="Courier New" pitchFamily="49" charset="0"/>
              </a:rPr>
              <a:t>X</a:t>
            </a:r>
            <a:r>
              <a:rPr lang="en-US" sz="1800" dirty="0"/>
              <a:t> as a parameter to a function does not allow the function to modify </a:t>
            </a:r>
            <a:r>
              <a:rPr lang="en-US" sz="1800" dirty="0">
                <a:latin typeface="Courier New" pitchFamily="49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logically, you can only initialize declared objects to 0 if they are numeric types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15000" y="1676400"/>
          <a:ext cx="2667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Memory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28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15000" y="3535363"/>
          <a:ext cx="2667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Memory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1874</TotalTime>
  <Words>1506</Words>
  <Application>Microsoft Office PowerPoint</Application>
  <PresentationFormat>Overhead</PresentationFormat>
  <Paragraphs>284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Helvetica</vt:lpstr>
      <vt:lpstr>Monotype Sorts</vt:lpstr>
      <vt:lpstr>Times New Roman</vt:lpstr>
      <vt:lpstr>Professional</vt:lpstr>
      <vt:lpstr>A History Lesson</vt:lpstr>
      <vt:lpstr>The First Program</vt:lpstr>
      <vt:lpstr>The Preprocessor</vt:lpstr>
      <vt:lpstr>The C Standard Library</vt:lpstr>
      <vt:lpstr>What's the Same as Java (more or less)</vt:lpstr>
      <vt:lpstr>Conditionals and Loops</vt:lpstr>
      <vt:lpstr>C Philosophy</vt:lpstr>
      <vt:lpstr>Core Differences vs Java</vt:lpstr>
      <vt:lpstr>Variable Declarations</vt:lpstr>
      <vt:lpstr>Automatic Variable Initialization</vt:lpstr>
      <vt:lpstr>Boolean Variables</vt:lpstr>
      <vt:lpstr>C Primitive Types</vt:lpstr>
      <vt:lpstr>C Primitive Types</vt:lpstr>
      <vt:lpstr>C Arithmetic Operators</vt:lpstr>
      <vt:lpstr>Creating User-defined Types</vt:lpstr>
      <vt:lpstr>Memory Management</vt:lpstr>
      <vt:lpstr>Java Object Creation</vt:lpstr>
      <vt:lpstr>C Object Creation I</vt:lpstr>
      <vt:lpstr>Aside:  Pointer Variables</vt:lpstr>
      <vt:lpstr>C Object Creation II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133</cp:revision>
  <cp:lastPrinted>1998-08-23T21:44:04Z</cp:lastPrinted>
  <dcterms:created xsi:type="dcterms:W3CDTF">1998-08-05T19:51:03Z</dcterms:created>
  <dcterms:modified xsi:type="dcterms:W3CDTF">2018-01-25T18:29:26Z</dcterms:modified>
</cp:coreProperties>
</file>