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81" r:id="rId9"/>
    <p:sldId id="265" r:id="rId10"/>
    <p:sldId id="266" r:id="rId11"/>
    <p:sldId id="267" r:id="rId12"/>
    <p:sldId id="268" r:id="rId13"/>
    <p:sldId id="282" r:id="rId14"/>
    <p:sldId id="269" r:id="rId15"/>
    <p:sldId id="270" r:id="rId16"/>
    <p:sldId id="271" r:id="rId17"/>
    <p:sldId id="272" r:id="rId18"/>
    <p:sldId id="274" r:id="rId19"/>
    <p:sldId id="283" r:id="rId20"/>
    <p:sldId id="275" r:id="rId21"/>
    <p:sldId id="280" r:id="rId22"/>
    <p:sldId id="276" r:id="rId23"/>
    <p:sldId id="278" r:id="rId24"/>
    <p:sldId id="277" r:id="rId25"/>
    <p:sldId id="279" r:id="rId26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0E68C"/>
    <a:srgbClr val="66FF33"/>
    <a:srgbClr val="FF3300"/>
    <a:srgbClr val="FFDEAD"/>
    <a:srgbClr val="FF6600"/>
    <a:srgbClr val="660000"/>
    <a:srgbClr val="FF9900"/>
    <a:srgbClr val="99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89" d="100"/>
          <a:sy n="89" d="100"/>
        </p:scale>
        <p:origin x="5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90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ADCD8B8-D044-4C89-963E-94DD592C4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01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56A47D41-49B5-4534-AA7C-452E521FC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81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3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0 w 5269"/>
                <a:gd name="T3" fmla="*/ 0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864 w 5269"/>
                <a:gd name="T1" fmla="*/ 0 h 2977"/>
                <a:gd name="T2" fmla="*/ 5864 w 5269"/>
                <a:gd name="T3" fmla="*/ 7064 h 2977"/>
                <a:gd name="T4" fmla="*/ 0 w 5269"/>
                <a:gd name="T5" fmla="*/ 706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733369" y="163513"/>
            <a:ext cx="1724831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800" dirty="0" smtClean="0">
                <a:latin typeface="Helvetica" pitchFamily="34" charset="0"/>
              </a:rPr>
              <a:t>Low-level GDB</a:t>
            </a:r>
            <a:endParaRPr lang="en-US" altLang="en-US" sz="1800" b="1" dirty="0" smtClean="0">
              <a:latin typeface="Helvetica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78CF6390-7233-422C-92F4-5552AE5ED153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400800" y="6553200"/>
            <a:ext cx="2667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©2017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Getting Started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Download the tarball for this session.  It will include the following files: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20009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driver	64-bit executable</a:t>
            </a:r>
          </a:p>
          <a:p>
            <a:pPr>
              <a:tabLst>
                <a:tab pos="1601788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 driver source</a:t>
            </a:r>
          </a:p>
          <a:p>
            <a:pPr>
              <a:tabLst>
                <a:tab pos="1601788" algn="l"/>
              </a:tabLst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bomb.h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declaration for "bomb"</a:t>
            </a:r>
          </a:p>
          <a:p>
            <a:pPr>
              <a:tabLst>
                <a:tab pos="1601788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bomb.o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64-bit object code for "bomb"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43655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driver is pretty simple: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861370"/>
            <a:ext cx="7620000" cy="3539430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bomb.h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>
              <a:tabLst>
                <a:tab pos="1601788" algn="l"/>
              </a:tabLst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if (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2 ) {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("Must supply a string on the command line.\n");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exit(1);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bomb(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>
              <a:tabLst>
                <a:tab pos="1601788" algn="l"/>
              </a:tabLst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0;</a:t>
            </a:r>
          </a:p>
          <a:p>
            <a:pPr>
              <a:tabLst>
                <a:tab pos="1601788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think a bit: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28</a:t>
            </a:r>
            <a:r>
              <a:rPr lang="en-US" sz="1800" dirty="0" smtClean="0"/>
              <a:t> is the address of (a pointer to) the parameter, which is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rpb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28</a:t>
            </a:r>
            <a:r>
              <a:rPr lang="en-US" sz="1800" dirty="0" smtClean="0"/>
              <a:t> is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213072"/>
              </p:ext>
            </p:extLst>
          </p:nvPr>
        </p:nvGraphicFramePr>
        <p:xfrm>
          <a:off x="761999" y="1752600"/>
          <a:ext cx="4876801" cy="24384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92106">
                  <a:extLst>
                    <a:ext uri="{9D8B030D-6E8A-4147-A177-3AD203B41FA5}">
                      <a16:colId xmlns:a16="http://schemas.microsoft.com/office/drawing/2014/main" val="2412185874"/>
                    </a:ext>
                  </a:extLst>
                </a:gridCol>
                <a:gridCol w="3284695">
                  <a:extLst>
                    <a:ext uri="{9D8B030D-6E8A-4147-A177-3AD203B41FA5}">
                      <a16:colId xmlns:a16="http://schemas.microsoft.com/office/drawing/2014/main" val="3775836165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old</a:t>
                      </a:r>
                      <a:r>
                        <a:rPr lang="en-US" sz="16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r>
                        <a:rPr lang="en-US" sz="16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main's frame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858786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79504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 . .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27150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41796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- 28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pointer to char array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76837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28239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08856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761812"/>
              </p:ext>
            </p:extLst>
          </p:nvPr>
        </p:nvGraphicFramePr>
        <p:xfrm>
          <a:off x="4703506" y="4724400"/>
          <a:ext cx="4038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337287874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660215611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978930036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1161846322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3491041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'm'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'\0'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473596"/>
                  </a:ext>
                </a:extLst>
              </a:tr>
            </a:tbl>
          </a:graphicData>
        </a:graphic>
      </p:graphicFrame>
      <p:sp>
        <p:nvSpPr>
          <p:cNvPr id="7" name="Freeform 6"/>
          <p:cNvSpPr/>
          <p:nvPr/>
        </p:nvSpPr>
        <p:spPr bwMode="auto">
          <a:xfrm>
            <a:off x="3869018" y="3231846"/>
            <a:ext cx="2860712" cy="1814637"/>
          </a:xfrm>
          <a:custGeom>
            <a:avLst/>
            <a:gdLst>
              <a:gd name="connsiteX0" fmla="*/ 1637047 w 2860712"/>
              <a:gd name="connsiteY0" fmla="*/ 101289 h 1814637"/>
              <a:gd name="connsiteX1" fmla="*/ 2856247 w 2860712"/>
              <a:gd name="connsiteY1" fmla="*/ 91457 h 1814637"/>
              <a:gd name="connsiteX2" fmla="*/ 1981176 w 2860712"/>
              <a:gd name="connsiteY2" fmla="*/ 1074683 h 1814637"/>
              <a:gd name="connsiteX3" fmla="*/ 299859 w 2860712"/>
              <a:gd name="connsiteY3" fmla="*/ 1320489 h 1814637"/>
              <a:gd name="connsiteX4" fmla="*/ 44221 w 2860712"/>
              <a:gd name="connsiteY4" fmla="*/ 1792438 h 1814637"/>
              <a:gd name="connsiteX5" fmla="*/ 820969 w 2860712"/>
              <a:gd name="connsiteY5" fmla="*/ 1694115 h 1814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0712" h="1814637">
                <a:moveTo>
                  <a:pt x="1637047" y="101289"/>
                </a:moveTo>
                <a:cubicBezTo>
                  <a:pt x="2217969" y="15257"/>
                  <a:pt x="2798892" y="-70775"/>
                  <a:pt x="2856247" y="91457"/>
                </a:cubicBezTo>
                <a:cubicBezTo>
                  <a:pt x="2913602" y="253689"/>
                  <a:pt x="2407241" y="869844"/>
                  <a:pt x="1981176" y="1074683"/>
                </a:cubicBezTo>
                <a:cubicBezTo>
                  <a:pt x="1555111" y="1279522"/>
                  <a:pt x="622685" y="1200863"/>
                  <a:pt x="299859" y="1320489"/>
                </a:cubicBezTo>
                <a:cubicBezTo>
                  <a:pt x="-22967" y="1440115"/>
                  <a:pt x="-42631" y="1730167"/>
                  <a:pt x="44221" y="1792438"/>
                </a:cubicBezTo>
                <a:cubicBezTo>
                  <a:pt x="131073" y="1854709"/>
                  <a:pt x="476021" y="1774412"/>
                  <a:pt x="820969" y="1694115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195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examine the details:</a:t>
            </a:r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118340"/>
              </p:ext>
            </p:extLst>
          </p:nvPr>
        </p:nvGraphicFramePr>
        <p:xfrm>
          <a:off x="3206053" y="2895600"/>
          <a:ext cx="4182235" cy="3483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7493">
                  <a:extLst>
                    <a:ext uri="{9D8B030D-6E8A-4147-A177-3AD203B41FA5}">
                      <a16:colId xmlns:a16="http://schemas.microsoft.com/office/drawing/2014/main" val="2412185874"/>
                    </a:ext>
                  </a:extLst>
                </a:gridCol>
                <a:gridCol w="2654742">
                  <a:extLst>
                    <a:ext uri="{9D8B030D-6E8A-4147-A177-3AD203B41FA5}">
                      <a16:colId xmlns:a16="http://schemas.microsoft.com/office/drawing/2014/main" val="3775836165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 0x28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0x7fffffffe3fa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768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95335"/>
              </p:ext>
            </p:extLst>
          </p:nvPr>
        </p:nvGraphicFramePr>
        <p:xfrm>
          <a:off x="7147560" y="3505200"/>
          <a:ext cx="16154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337287874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660215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 . .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47359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188303"/>
            <a:ext cx="43434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sv-SE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(gdb) p/x *(char**)($rbp - 0x28)</a:t>
            </a:r>
          </a:p>
          <a:p>
            <a:pPr>
              <a:tabLst>
                <a:tab pos="1601788" algn="l"/>
              </a:tabLst>
            </a:pPr>
            <a:r>
              <a:rPr lang="sv-SE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$12 = 0x7fffffffe3fa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5823734" y="3216897"/>
            <a:ext cx="1267734" cy="443060"/>
          </a:xfrm>
          <a:custGeom>
            <a:avLst/>
            <a:gdLst>
              <a:gd name="connsiteX0" fmla="*/ 287347 w 1267734"/>
              <a:gd name="connsiteY0" fmla="*/ 0 h 443060"/>
              <a:gd name="connsiteX1" fmla="*/ 61104 w 1267734"/>
              <a:gd name="connsiteY1" fmla="*/ 245097 h 443060"/>
              <a:gd name="connsiteX2" fmla="*/ 1267734 w 1267734"/>
              <a:gd name="connsiteY2" fmla="*/ 443060 h 44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734" h="443060">
                <a:moveTo>
                  <a:pt x="287347" y="0"/>
                </a:moveTo>
                <a:cubicBezTo>
                  <a:pt x="92526" y="85627"/>
                  <a:pt x="-102294" y="171254"/>
                  <a:pt x="61104" y="245097"/>
                </a:cubicBezTo>
                <a:cubicBezTo>
                  <a:pt x="224502" y="318940"/>
                  <a:pt x="746118" y="381000"/>
                  <a:pt x="1267734" y="44306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6014704"/>
            <a:ext cx="35052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Here's the address of string[0]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4191000"/>
            <a:ext cx="6324600" cy="16004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rbp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0x28 is logically a char**</a:t>
            </a:r>
          </a:p>
          <a:p>
            <a:pPr>
              <a:tabLst>
                <a:tab pos="1601788" algn="l"/>
              </a:tabLst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gdb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doesn't have any type information.</a:t>
            </a:r>
          </a:p>
          <a:p>
            <a:pPr>
              <a:tabLst>
                <a:tab pos="1601788" algn="l"/>
              </a:tabLst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have to typecast so that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gdb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"knows" that:  (char**) ($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rbp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0x28)</a:t>
            </a:r>
          </a:p>
          <a:p>
            <a:pPr>
              <a:tabLst>
                <a:tab pos="1601788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Then we dereference to get the char* that points to the array.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2083324" y="1659118"/>
            <a:ext cx="876817" cy="3431356"/>
          </a:xfrm>
          <a:custGeom>
            <a:avLst/>
            <a:gdLst>
              <a:gd name="connsiteX0" fmla="*/ 0 w 876817"/>
              <a:gd name="connsiteY0" fmla="*/ 3431356 h 3431356"/>
              <a:gd name="connsiteX1" fmla="*/ 867266 w 876817"/>
              <a:gd name="connsiteY1" fmla="*/ 2234152 h 3431356"/>
              <a:gd name="connsiteX2" fmla="*/ 386499 w 876817"/>
              <a:gd name="connsiteY2" fmla="*/ 0 h 343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6817" h="3431356">
                <a:moveTo>
                  <a:pt x="0" y="3431356"/>
                </a:moveTo>
                <a:cubicBezTo>
                  <a:pt x="401425" y="3118700"/>
                  <a:pt x="802850" y="2806045"/>
                  <a:pt x="867266" y="2234152"/>
                </a:cubicBezTo>
                <a:cubicBezTo>
                  <a:pt x="931682" y="1662259"/>
                  <a:pt x="659090" y="831129"/>
                  <a:pt x="386499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063393" y="1583703"/>
            <a:ext cx="1001077" cy="3968685"/>
          </a:xfrm>
          <a:custGeom>
            <a:avLst/>
            <a:gdLst>
              <a:gd name="connsiteX0" fmla="*/ 1001077 w 1001077"/>
              <a:gd name="connsiteY0" fmla="*/ 3968685 h 3968685"/>
              <a:gd name="connsiteX1" fmla="*/ 1836 w 1001077"/>
              <a:gd name="connsiteY1" fmla="*/ 2007909 h 3968685"/>
              <a:gd name="connsiteX2" fmla="*/ 803114 w 1001077"/>
              <a:gd name="connsiteY2" fmla="*/ 0 h 396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077" h="3968685">
                <a:moveTo>
                  <a:pt x="1001077" y="3968685"/>
                </a:moveTo>
                <a:cubicBezTo>
                  <a:pt x="517953" y="3319020"/>
                  <a:pt x="34830" y="2669356"/>
                  <a:pt x="1836" y="2007909"/>
                </a:cubicBezTo>
                <a:cubicBezTo>
                  <a:pt x="-31158" y="1346462"/>
                  <a:pt x="385978" y="673231"/>
                  <a:pt x="803114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786231" y="1957892"/>
            <a:ext cx="5134112" cy="4087906"/>
          </a:xfrm>
          <a:custGeom>
            <a:avLst/>
            <a:gdLst>
              <a:gd name="connsiteX0" fmla="*/ 2883049 w 5134112"/>
              <a:gd name="connsiteY0" fmla="*/ 4087906 h 4087906"/>
              <a:gd name="connsiteX1" fmla="*/ 4658061 w 5134112"/>
              <a:gd name="connsiteY1" fmla="*/ 3636084 h 4087906"/>
              <a:gd name="connsiteX2" fmla="*/ 5056094 w 5134112"/>
              <a:gd name="connsiteY2" fmla="*/ 2517289 h 4087906"/>
              <a:gd name="connsiteX3" fmla="*/ 3388658 w 5134112"/>
              <a:gd name="connsiteY3" fmla="*/ 2000922 h 4087906"/>
              <a:gd name="connsiteX4" fmla="*/ 978945 w 5134112"/>
              <a:gd name="connsiteY4" fmla="*/ 1979407 h 4087906"/>
              <a:gd name="connsiteX5" fmla="*/ 0 w 5134112"/>
              <a:gd name="connsiteY5" fmla="*/ 0 h 408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4112" h="4087906">
                <a:moveTo>
                  <a:pt x="2883049" y="4087906"/>
                </a:moveTo>
                <a:cubicBezTo>
                  <a:pt x="3589468" y="3992879"/>
                  <a:pt x="4295887" y="3897853"/>
                  <a:pt x="4658061" y="3636084"/>
                </a:cubicBezTo>
                <a:cubicBezTo>
                  <a:pt x="5020235" y="3374315"/>
                  <a:pt x="5267661" y="2789816"/>
                  <a:pt x="5056094" y="2517289"/>
                </a:cubicBezTo>
                <a:cubicBezTo>
                  <a:pt x="4844527" y="2244762"/>
                  <a:pt x="4068183" y="2090569"/>
                  <a:pt x="3388658" y="2000922"/>
                </a:cubicBezTo>
                <a:cubicBezTo>
                  <a:pt x="2709133" y="1911275"/>
                  <a:pt x="1543721" y="2312894"/>
                  <a:pt x="978945" y="1979407"/>
                </a:cubicBezTo>
                <a:cubicBezTo>
                  <a:pt x="414169" y="1645920"/>
                  <a:pt x="207084" y="822960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42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0" grpId="0" animBg="1"/>
      <p:bldP spid="15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examine the details:</a:t>
            </a:r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63849"/>
              </p:ext>
            </p:extLst>
          </p:nvPr>
        </p:nvGraphicFramePr>
        <p:xfrm>
          <a:off x="3206053" y="3048000"/>
          <a:ext cx="4182235" cy="3483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7493">
                  <a:extLst>
                    <a:ext uri="{9D8B030D-6E8A-4147-A177-3AD203B41FA5}">
                      <a16:colId xmlns:a16="http://schemas.microsoft.com/office/drawing/2014/main" val="2412185874"/>
                    </a:ext>
                  </a:extLst>
                </a:gridCol>
                <a:gridCol w="2654742">
                  <a:extLst>
                    <a:ext uri="{9D8B030D-6E8A-4147-A177-3AD203B41FA5}">
                      <a16:colId xmlns:a16="http://schemas.microsoft.com/office/drawing/2014/main" val="3775836165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 0x28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0x7fffffffdfb8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768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09535"/>
              </p:ext>
            </p:extLst>
          </p:nvPr>
        </p:nvGraphicFramePr>
        <p:xfrm>
          <a:off x="7147560" y="3657600"/>
          <a:ext cx="16154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337287874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660215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0x68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 . .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47359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188303"/>
            <a:ext cx="43434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p/x *(*(char**)($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- 0x28))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$9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0x68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5823734" y="3369297"/>
            <a:ext cx="1267734" cy="443060"/>
          </a:xfrm>
          <a:custGeom>
            <a:avLst/>
            <a:gdLst>
              <a:gd name="connsiteX0" fmla="*/ 287347 w 1267734"/>
              <a:gd name="connsiteY0" fmla="*/ 0 h 443060"/>
              <a:gd name="connsiteX1" fmla="*/ 61104 w 1267734"/>
              <a:gd name="connsiteY1" fmla="*/ 245097 h 443060"/>
              <a:gd name="connsiteX2" fmla="*/ 1267734 w 1267734"/>
              <a:gd name="connsiteY2" fmla="*/ 443060 h 44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734" h="443060">
                <a:moveTo>
                  <a:pt x="287347" y="0"/>
                </a:moveTo>
                <a:cubicBezTo>
                  <a:pt x="92526" y="85627"/>
                  <a:pt x="-102294" y="171254"/>
                  <a:pt x="61104" y="245097"/>
                </a:cubicBezTo>
                <a:cubicBezTo>
                  <a:pt x="224502" y="318940"/>
                  <a:pt x="746118" y="381000"/>
                  <a:pt x="1267734" y="44306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2519664"/>
            <a:ext cx="35052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Here's the value of string[0]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4645223"/>
            <a:ext cx="4724400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already have the pointer to string[0].</a:t>
            </a:r>
          </a:p>
          <a:p>
            <a:pPr>
              <a:tabLst>
                <a:tab pos="1601788" algn="l"/>
              </a:tabLst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dereference that to get the value of string[0].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1251940" y="1593130"/>
            <a:ext cx="605140" cy="3487917"/>
          </a:xfrm>
          <a:custGeom>
            <a:avLst/>
            <a:gdLst>
              <a:gd name="connsiteX0" fmla="*/ 454312 w 605140"/>
              <a:gd name="connsiteY0" fmla="*/ 3487917 h 3487917"/>
              <a:gd name="connsiteX1" fmla="*/ 1825 w 605140"/>
              <a:gd name="connsiteY1" fmla="*/ 1630837 h 3487917"/>
              <a:gd name="connsiteX2" fmla="*/ 605140 w 605140"/>
              <a:gd name="connsiteY2" fmla="*/ 0 h 348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5140" h="3487917">
                <a:moveTo>
                  <a:pt x="454312" y="3487917"/>
                </a:moveTo>
                <a:cubicBezTo>
                  <a:pt x="215499" y="2850036"/>
                  <a:pt x="-23313" y="2212156"/>
                  <a:pt x="1825" y="1630837"/>
                </a:cubicBezTo>
                <a:cubicBezTo>
                  <a:pt x="26963" y="1049518"/>
                  <a:pt x="316051" y="524759"/>
                  <a:pt x="605140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Left Bracket 8"/>
          <p:cNvSpPr/>
          <p:nvPr/>
        </p:nvSpPr>
        <p:spPr bwMode="auto">
          <a:xfrm>
            <a:off x="3124200" y="606138"/>
            <a:ext cx="251520" cy="2314184"/>
          </a:xfrm>
          <a:prstGeom prst="leftBracket">
            <a:avLst/>
          </a:prstGeom>
          <a:noFill/>
          <a:ln w="254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861187" y="1966452"/>
            <a:ext cx="495365" cy="2723535"/>
          </a:xfrm>
          <a:custGeom>
            <a:avLst/>
            <a:gdLst>
              <a:gd name="connsiteX0" fmla="*/ 0 w 495365"/>
              <a:gd name="connsiteY0" fmla="*/ 2723535 h 2723535"/>
              <a:gd name="connsiteX1" fmla="*/ 491613 w 495365"/>
              <a:gd name="connsiteY1" fmla="*/ 2251587 h 2723535"/>
              <a:gd name="connsiteX2" fmla="*/ 186813 w 495365"/>
              <a:gd name="connsiteY2" fmla="*/ 0 h 272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65" h="2723535">
                <a:moveTo>
                  <a:pt x="0" y="2723535"/>
                </a:moveTo>
                <a:cubicBezTo>
                  <a:pt x="230239" y="2714522"/>
                  <a:pt x="460478" y="2705509"/>
                  <a:pt x="491613" y="2251587"/>
                </a:cubicBezTo>
                <a:cubicBezTo>
                  <a:pt x="522748" y="1797665"/>
                  <a:pt x="354780" y="898832"/>
                  <a:pt x="186813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687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Confused?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examine the details: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188303"/>
            <a:ext cx="43434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p/x *(*(char**)($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- 0x28))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$9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0x68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2434405"/>
            <a:ext cx="77724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2743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0x28	# address where the parameter to the function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is stored on the stack; the parameter is a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char*, so this is a pointer to a char*, so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this is a char**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3583900"/>
            <a:ext cx="7772400" cy="523220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2743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char**)($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- 0x28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but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has no type information, so we must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typecast to "tell"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this is a char**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4356318"/>
            <a:ext cx="7772400" cy="1169551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2743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char**)($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- 0x28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# if we dereference, this gives us the value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that $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0x28 points to; so, this gives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the value of the parameter to the function;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so this gives us a pointer to the char</a:t>
            </a:r>
          </a:p>
          <a:p>
            <a:pPr>
              <a:tabLst>
                <a:tab pos="2743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array set by the caller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933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</a:t>
            </a: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On the previous slides, we saw the value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string[0]</a:t>
            </a:r>
            <a:r>
              <a:rPr lang="en-US" sz="1800" dirty="0" smtClean="0"/>
              <a:t> as an ASCII code…</a:t>
            </a:r>
          </a:p>
          <a:p>
            <a:endParaRPr lang="en-US" sz="1800" dirty="0"/>
          </a:p>
          <a:p>
            <a:r>
              <a:rPr lang="en-US" sz="1800" dirty="0" smtClean="0"/>
              <a:t>We can use another typecast to display that value as a character:</a:t>
            </a:r>
            <a:endParaRPr lang="en-US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125627"/>
              </p:ext>
            </p:extLst>
          </p:nvPr>
        </p:nvGraphicFramePr>
        <p:xfrm>
          <a:off x="3206053" y="3733800"/>
          <a:ext cx="4182235" cy="3483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7493">
                  <a:extLst>
                    <a:ext uri="{9D8B030D-6E8A-4147-A177-3AD203B41FA5}">
                      <a16:colId xmlns:a16="http://schemas.microsoft.com/office/drawing/2014/main" val="2412185874"/>
                    </a:ext>
                  </a:extLst>
                </a:gridCol>
                <a:gridCol w="2654742">
                  <a:extLst>
                    <a:ext uri="{9D8B030D-6E8A-4147-A177-3AD203B41FA5}">
                      <a16:colId xmlns:a16="http://schemas.microsoft.com/office/drawing/2014/main" val="3775836165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rbp</a:t>
                      </a:r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– 0x28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0x7fffffffdfb8</a:t>
                      </a:r>
                      <a:endParaRPr lang="en-US" sz="16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3768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8254"/>
              </p:ext>
            </p:extLst>
          </p:nvPr>
        </p:nvGraphicFramePr>
        <p:xfrm>
          <a:off x="7147560" y="4343400"/>
          <a:ext cx="16154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337287874"/>
                    </a:ext>
                  </a:extLst>
                </a:gridCol>
                <a:gridCol w="807720">
                  <a:extLst>
                    <a:ext uri="{9D8B030D-6E8A-4147-A177-3AD203B41FA5}">
                      <a16:colId xmlns:a16="http://schemas.microsoft.com/office/drawing/2014/main" val="660215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'h'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 . .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47359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1874103"/>
            <a:ext cx="43434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 (char)*(*(char**)($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- 0x28))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$10 = 104 'h'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5823734" y="4055097"/>
            <a:ext cx="1267734" cy="443060"/>
          </a:xfrm>
          <a:custGeom>
            <a:avLst/>
            <a:gdLst>
              <a:gd name="connsiteX0" fmla="*/ 287347 w 1267734"/>
              <a:gd name="connsiteY0" fmla="*/ 0 h 443060"/>
              <a:gd name="connsiteX1" fmla="*/ 61104 w 1267734"/>
              <a:gd name="connsiteY1" fmla="*/ 245097 h 443060"/>
              <a:gd name="connsiteX2" fmla="*/ 1267734 w 1267734"/>
              <a:gd name="connsiteY2" fmla="*/ 443060 h 44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734" h="443060">
                <a:moveTo>
                  <a:pt x="287347" y="0"/>
                </a:moveTo>
                <a:cubicBezTo>
                  <a:pt x="92526" y="85627"/>
                  <a:pt x="-102294" y="171254"/>
                  <a:pt x="61104" y="245097"/>
                </a:cubicBezTo>
                <a:cubicBezTo>
                  <a:pt x="224502" y="318940"/>
                  <a:pt x="746118" y="381000"/>
                  <a:pt x="1267734" y="44306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3282885"/>
            <a:ext cx="46482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Here's the value of string[0], interpreted as a char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5331023"/>
            <a:ext cx="4724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must cast to display the value as a character.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1799303" y="2347452"/>
            <a:ext cx="635367" cy="3057832"/>
          </a:xfrm>
          <a:custGeom>
            <a:avLst/>
            <a:gdLst>
              <a:gd name="connsiteX0" fmla="*/ 0 w 635367"/>
              <a:gd name="connsiteY0" fmla="*/ 3057832 h 3057832"/>
              <a:gd name="connsiteX1" fmla="*/ 629265 w 635367"/>
              <a:gd name="connsiteY1" fmla="*/ 1936954 h 3057832"/>
              <a:gd name="connsiteX2" fmla="*/ 265471 w 635367"/>
              <a:gd name="connsiteY2" fmla="*/ 0 h 305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5367" h="3057832">
                <a:moveTo>
                  <a:pt x="0" y="3057832"/>
                </a:moveTo>
                <a:cubicBezTo>
                  <a:pt x="292510" y="2752212"/>
                  <a:pt x="585020" y="2446593"/>
                  <a:pt x="629265" y="1936954"/>
                </a:cubicBezTo>
                <a:cubicBezTo>
                  <a:pt x="673510" y="1427315"/>
                  <a:pt x="469490" y="713657"/>
                  <a:pt x="265471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091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798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</a:t>
            </a:r>
            <a:r>
              <a:rPr lang="en-US" sz="1800" dirty="0" smtClean="0"/>
              <a:t>first </a:t>
            </a:r>
            <a:r>
              <a:rPr lang="en-US" sz="1800" dirty="0" smtClean="0"/>
              <a:t>the function checks </a:t>
            </a:r>
            <a:r>
              <a:rPr lang="en-US" sz="1800" dirty="0" smtClean="0"/>
              <a:t>whether the parameter to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bomb()</a:t>
            </a:r>
            <a:r>
              <a:rPr lang="en-US" sz="1800" dirty="0" smtClean="0"/>
              <a:t> is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84462" y="1295400"/>
            <a:ext cx="6730738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0x000000000040060c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0x0000000000400615 &lt;+17&gt;: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0x40061c &lt;bomb+24&gt;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0x0000000000400617 &lt;+19&gt;: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0x000000000040061c 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3200400"/>
            <a:ext cx="4724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not, we jump here and initialize some local variable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3959423"/>
            <a:ext cx="2133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NULL, we jump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6862" y="4495800"/>
            <a:ext cx="6730738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0x00000000004006ac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&lt;+168&gt;: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$0x0,%eax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0x00000000004006b1 &lt;+173&gt;: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2168165" y="2554664"/>
            <a:ext cx="2092750" cy="622169"/>
          </a:xfrm>
          <a:custGeom>
            <a:avLst/>
            <a:gdLst>
              <a:gd name="connsiteX0" fmla="*/ 0 w 2092750"/>
              <a:gd name="connsiteY0" fmla="*/ 622169 h 622169"/>
              <a:gd name="connsiteX1" fmla="*/ 593889 w 2092750"/>
              <a:gd name="connsiteY1" fmla="*/ 414779 h 622169"/>
              <a:gd name="connsiteX2" fmla="*/ 1225484 w 2092750"/>
              <a:gd name="connsiteY2" fmla="*/ 443060 h 622169"/>
              <a:gd name="connsiteX3" fmla="*/ 2092750 w 2092750"/>
              <a:gd name="connsiteY3" fmla="*/ 0 h 6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750" h="622169">
                <a:moveTo>
                  <a:pt x="0" y="622169"/>
                </a:moveTo>
                <a:cubicBezTo>
                  <a:pt x="194821" y="533399"/>
                  <a:pt x="389642" y="444630"/>
                  <a:pt x="593889" y="414779"/>
                </a:cubicBezTo>
                <a:cubicBezTo>
                  <a:pt x="798136" y="384928"/>
                  <a:pt x="975674" y="512190"/>
                  <a:pt x="1225484" y="443060"/>
                </a:cubicBezTo>
                <a:cubicBezTo>
                  <a:pt x="1475294" y="373930"/>
                  <a:pt x="1784022" y="186965"/>
                  <a:pt x="2092750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2639505" y="4100660"/>
            <a:ext cx="1847654" cy="725864"/>
          </a:xfrm>
          <a:custGeom>
            <a:avLst/>
            <a:gdLst>
              <a:gd name="connsiteX0" fmla="*/ 0 w 1847654"/>
              <a:gd name="connsiteY0" fmla="*/ 0 h 725864"/>
              <a:gd name="connsiteX1" fmla="*/ 914400 w 1847654"/>
              <a:gd name="connsiteY1" fmla="*/ 103695 h 725864"/>
              <a:gd name="connsiteX2" fmla="*/ 1442301 w 1847654"/>
              <a:gd name="connsiteY2" fmla="*/ 490194 h 725864"/>
              <a:gd name="connsiteX3" fmla="*/ 1847654 w 1847654"/>
              <a:gd name="connsiteY3" fmla="*/ 725864 h 72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7654" h="725864">
                <a:moveTo>
                  <a:pt x="0" y="0"/>
                </a:moveTo>
                <a:cubicBezTo>
                  <a:pt x="337008" y="10998"/>
                  <a:pt x="674017" y="21996"/>
                  <a:pt x="914400" y="103695"/>
                </a:cubicBezTo>
                <a:cubicBezTo>
                  <a:pt x="1154783" y="185394"/>
                  <a:pt x="1286759" y="386499"/>
                  <a:pt x="1442301" y="490194"/>
                </a:cubicBezTo>
                <a:cubicBezTo>
                  <a:pt x="1597843" y="593889"/>
                  <a:pt x="1722748" y="659876"/>
                  <a:pt x="1847654" y="725864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715000"/>
            <a:ext cx="2133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dereference NULL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2714920" y="5184742"/>
            <a:ext cx="2582944" cy="872297"/>
          </a:xfrm>
          <a:custGeom>
            <a:avLst/>
            <a:gdLst>
              <a:gd name="connsiteX0" fmla="*/ 0 w 2582944"/>
              <a:gd name="connsiteY0" fmla="*/ 754145 h 872297"/>
              <a:gd name="connsiteX1" fmla="*/ 1310325 w 2582944"/>
              <a:gd name="connsiteY1" fmla="*/ 810705 h 872297"/>
              <a:gd name="connsiteX2" fmla="*/ 2582944 w 2582944"/>
              <a:gd name="connsiteY2" fmla="*/ 0 h 87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2944" h="872297">
                <a:moveTo>
                  <a:pt x="0" y="754145"/>
                </a:moveTo>
                <a:cubicBezTo>
                  <a:pt x="439917" y="845270"/>
                  <a:pt x="879834" y="936396"/>
                  <a:pt x="1310325" y="810705"/>
                </a:cubicBezTo>
                <a:cubicBezTo>
                  <a:pt x="1740816" y="685014"/>
                  <a:pt x="2161880" y="342507"/>
                  <a:pt x="2582944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49332" y="5978000"/>
            <a:ext cx="25908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So, let's not pass in NULL</a:t>
            </a:r>
          </a:p>
        </p:txBody>
      </p:sp>
    </p:spTree>
    <p:extLst>
      <p:ext uri="{BB962C8B-B14F-4D97-AF65-F5344CB8AC3E}">
        <p14:creationId xmlns:p14="http://schemas.microsoft.com/office/powerpoint/2010/main" val="147161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Some locals are being set…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6629400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0x0000000000400620 &lt;+28&gt;: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$0x7a,-0x1a(%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0x0000000000400624 &lt;+32&gt;: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0x000000000040062c &lt;+40&gt;: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=&gt; 0x0000000000400634 &lt;+48&gt;: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0596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800" dirty="0" smtClean="0"/>
              <a:t> instructions are setting </a:t>
            </a:r>
            <a:r>
              <a:rPr lang="en-US" sz="1800" dirty="0" smtClean="0"/>
              <a:t>two </a:t>
            </a:r>
            <a:r>
              <a:rPr lang="en-US" sz="1800" b="1" dirty="0" smtClean="0"/>
              <a:t>one-byte</a:t>
            </a:r>
            <a:r>
              <a:rPr lang="en-US" sz="1800" dirty="0" smtClean="0"/>
              <a:t> </a:t>
            </a:r>
            <a:r>
              <a:rPr lang="en-US" sz="1800" dirty="0" smtClean="0"/>
              <a:t>local variables… to what?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669030"/>
            <a:ext cx="3352800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print (char) 0x61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$13 = 97 'a'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print (char) 0x7a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$15 = 122 'z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574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To the (ASCII codes for the) characters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sz="1800" dirty="0" smtClean="0"/>
              <a:t> and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'z'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191000" y="1447800"/>
            <a:ext cx="2819400" cy="5334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502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Some more locals are being set…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6705600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0x0000000000400620 &lt;+28&gt;: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$0x7a,-0x1a(%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0x0000000000400624 &lt;+32&gt;: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0x000000000040062c &lt;+40&gt;: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=&gt; 0x0000000000400634 &lt;+48&gt;: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0596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dirty="0" smtClean="0"/>
              <a:t> instructions are setting two local variables to zero.  Counters, maybe?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3559226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800" dirty="0" smtClean="0"/>
              <a:t> instruction is setting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sz="1800" dirty="0" err="1" smtClean="0"/>
              <a:t>x</a:t>
            </a:r>
            <a:r>
              <a:rPr lang="en-US" sz="1800" dirty="0" smtClean="0"/>
              <a:t> to point to the beginning of the </a:t>
            </a:r>
            <a:r>
              <a:rPr lang="en-US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dirty="0" smtClean="0"/>
              <a:t> array.</a:t>
            </a:r>
          </a:p>
          <a:p>
            <a:endParaRPr lang="en-US" sz="1800" dirty="0"/>
          </a:p>
          <a:p>
            <a:r>
              <a:rPr lang="en-US" sz="1800" dirty="0" smtClean="0"/>
              <a:t>Maybe the function is going to do a traversal…</a:t>
            </a:r>
            <a:endParaRPr lang="en-US" sz="180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4267200" y="1981200"/>
            <a:ext cx="2743200" cy="685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706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Examine the jump target and surrounding code: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6781800" cy="2246769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0x0000000000400638 &lt;+52&gt;: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%rax,-0x18(%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0x000000000040063c &lt;+56&gt;: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0x400677 &lt;bomb+115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0x000000000040063e &lt;+58&gt;: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0x0000000000400677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&lt;+115&gt;: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0x000000000040067b &lt;+119&gt;: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0x000000000040067e &lt;+122&gt;:	test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al,%al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0x0000000000400680 &lt;+124&gt;: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0x40063e &lt;bomb+58&gt;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230469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This looks like a while loop…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3479528" y="1894788"/>
            <a:ext cx="800241" cy="631596"/>
          </a:xfrm>
          <a:custGeom>
            <a:avLst/>
            <a:gdLst>
              <a:gd name="connsiteX0" fmla="*/ 800241 w 800241"/>
              <a:gd name="connsiteY0" fmla="*/ 0 h 631596"/>
              <a:gd name="connsiteX1" fmla="*/ 83804 w 800241"/>
              <a:gd name="connsiteY1" fmla="*/ 84841 h 631596"/>
              <a:gd name="connsiteX2" fmla="*/ 93231 w 800241"/>
              <a:gd name="connsiteY2" fmla="*/ 499620 h 631596"/>
              <a:gd name="connsiteX3" fmla="*/ 790814 w 800241"/>
              <a:gd name="connsiteY3" fmla="*/ 631596 h 63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241" h="631596">
                <a:moveTo>
                  <a:pt x="800241" y="0"/>
                </a:moveTo>
                <a:cubicBezTo>
                  <a:pt x="500940" y="785"/>
                  <a:pt x="201639" y="1571"/>
                  <a:pt x="83804" y="84841"/>
                </a:cubicBezTo>
                <a:cubicBezTo>
                  <a:pt x="-34031" y="168111"/>
                  <a:pt x="-24604" y="408494"/>
                  <a:pt x="93231" y="499620"/>
                </a:cubicBezTo>
                <a:cubicBezTo>
                  <a:pt x="211066" y="590746"/>
                  <a:pt x="500940" y="611171"/>
                  <a:pt x="790814" y="631596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6900421" y="2072304"/>
            <a:ext cx="1150008" cy="1108456"/>
          </a:xfrm>
          <a:custGeom>
            <a:avLst/>
            <a:gdLst>
              <a:gd name="connsiteX0" fmla="*/ 245097 w 1150008"/>
              <a:gd name="connsiteY0" fmla="*/ 1104529 h 1108456"/>
              <a:gd name="connsiteX1" fmla="*/ 1074655 w 1150008"/>
              <a:gd name="connsiteY1" fmla="*/ 963127 h 1108456"/>
              <a:gd name="connsiteX2" fmla="*/ 989814 w 1150008"/>
              <a:gd name="connsiteY2" fmla="*/ 152422 h 1108456"/>
              <a:gd name="connsiteX3" fmla="*/ 0 w 1150008"/>
              <a:gd name="connsiteY3" fmla="*/ 1593 h 110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0008" h="1108456">
                <a:moveTo>
                  <a:pt x="245097" y="1104529"/>
                </a:moveTo>
                <a:cubicBezTo>
                  <a:pt x="597816" y="1113170"/>
                  <a:pt x="950536" y="1121812"/>
                  <a:pt x="1074655" y="963127"/>
                </a:cubicBezTo>
                <a:cubicBezTo>
                  <a:pt x="1198775" y="804442"/>
                  <a:pt x="1168923" y="312678"/>
                  <a:pt x="989814" y="152422"/>
                </a:cubicBezTo>
                <a:cubicBezTo>
                  <a:pt x="810705" y="-7834"/>
                  <a:pt x="405352" y="-3121"/>
                  <a:pt x="0" y="159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986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</a:t>
            </a: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Code:  the Loop Test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974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thought that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 smtClean="0"/>
              <a:t> was pointing into the </a:t>
            </a:r>
            <a:r>
              <a:rPr lang="en-US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dirty="0" smtClean="0"/>
              <a:t> array… </a:t>
            </a:r>
            <a:endParaRPr lang="en-US" sz="1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09600" y="1371600"/>
            <a:ext cx="8077200" cy="2031325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let's assume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points to a char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#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current char in the string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test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# al is the low byte of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# this simply compares al to zero, </a:t>
            </a:r>
          </a:p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#  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whichis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the string terminator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0x40063e &lt;bomb+58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	# this jumps to the loop start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7391400" y="1177544"/>
            <a:ext cx="1524000" cy="2099056"/>
          </a:xfrm>
          <a:custGeom>
            <a:avLst/>
            <a:gdLst>
              <a:gd name="connsiteX0" fmla="*/ 245097 w 1150008"/>
              <a:gd name="connsiteY0" fmla="*/ 1104529 h 1108456"/>
              <a:gd name="connsiteX1" fmla="*/ 1074655 w 1150008"/>
              <a:gd name="connsiteY1" fmla="*/ 963127 h 1108456"/>
              <a:gd name="connsiteX2" fmla="*/ 989814 w 1150008"/>
              <a:gd name="connsiteY2" fmla="*/ 152422 h 1108456"/>
              <a:gd name="connsiteX3" fmla="*/ 0 w 1150008"/>
              <a:gd name="connsiteY3" fmla="*/ 1593 h 110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0008" h="1108456">
                <a:moveTo>
                  <a:pt x="245097" y="1104529"/>
                </a:moveTo>
                <a:cubicBezTo>
                  <a:pt x="597816" y="1113170"/>
                  <a:pt x="950536" y="1121812"/>
                  <a:pt x="1074655" y="963127"/>
                </a:cubicBezTo>
                <a:cubicBezTo>
                  <a:pt x="1198775" y="804442"/>
                  <a:pt x="1168923" y="312678"/>
                  <a:pt x="989814" y="152422"/>
                </a:cubicBezTo>
                <a:cubicBezTo>
                  <a:pt x="810705" y="-7834"/>
                  <a:pt x="405352" y="-3121"/>
                  <a:pt x="0" y="159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8978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the loop seems to be traversing th</a:t>
            </a:r>
            <a:r>
              <a:rPr lang="en-US" sz="1800" dirty="0" smtClean="0"/>
              <a:t>e </a:t>
            </a:r>
            <a:r>
              <a:rPr lang="en-US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dirty="0" smtClean="0"/>
              <a:t> array until a terminator is found.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5532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Getting Started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Try running the driver a few times: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200090"/>
            <a:ext cx="5257800" cy="1754326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driver hmmm</a:t>
            </a:r>
          </a:p>
          <a:p>
            <a:pPr>
              <a:tabLst>
                <a:tab pos="1601788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Segmentation fault (core dumped)</a:t>
            </a:r>
          </a:p>
          <a:p>
            <a:pPr>
              <a:tabLst>
                <a:tab pos="1601788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driver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pleasedontdothat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Segmentation fault (core dumped)</a:t>
            </a:r>
          </a:p>
          <a:p>
            <a:pPr>
              <a:tabLst>
                <a:tab pos="1601788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driver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whatdohyouwant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>
              <a:tabLst>
                <a:tab pos="1601788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Segmentation fault (core dumped)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exercise is to determine the characteristics the command-line string must have in order to avoid triggering a segmentation fault…</a:t>
            </a:r>
          </a:p>
          <a:p>
            <a:endParaRPr lang="en-US" sz="1800" dirty="0"/>
          </a:p>
          <a:p>
            <a:r>
              <a:rPr lang="en-US" sz="1800" dirty="0" smtClean="0"/>
              <a:t>… without having access to the source code for the function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bomb()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9874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Here's the apparent loop body: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55132"/>
            <a:ext cx="6934200" cy="5262979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0x000000000040063c &lt;+56&gt;: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0x400677 &lt;bomb+115&gt;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0x000000000040063e &lt;+58&gt;: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0x0000000000400642 &lt;+62&gt;: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0x0000000000400645 &lt;+65&gt;: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),%al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0x0000000000400648 &lt;+68&gt;: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0x40064c &lt;bomb+72&gt;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0x000000000040064a &lt;+70&gt;: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0x000000000040064c &lt;+72&gt;: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0x0000000000400650 &lt;+76&gt;: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0x0000000000400653 &lt;+79&gt;: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-0x1a(%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),%al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0x0000000000400656 &lt;+82&gt;: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0x40065a &lt;bomb+86&gt;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0x0000000000400658 &lt;+84&gt;: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0x000000000040065a &lt;+86&gt;: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0x000000000040065e &lt;+90&gt;: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0x0000000000400661 &lt;+93&gt;: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$0x71,%al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0x0000000000400663 &lt;+95&gt;: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0x40066d &lt;bomb+105&gt;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0x0000000000400665 &lt;+97&gt;: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0x000000000040066d &lt;+105&gt;: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0x0000000000400672 &lt;+110&gt;: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0x0000000000400677 &lt;+115&gt;: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0x000000000040067b &lt;+119&gt;: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0x000000000040067e &lt;+122&gt;:	test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al,%al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0x0000000000400680 &lt;+124&gt;: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0x40063e &lt;bomb+58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6" name="Freeform 5"/>
          <p:cNvSpPr/>
          <p:nvPr/>
        </p:nvSpPr>
        <p:spPr bwMode="auto">
          <a:xfrm>
            <a:off x="6919274" y="1433757"/>
            <a:ext cx="1307004" cy="3904956"/>
          </a:xfrm>
          <a:custGeom>
            <a:avLst/>
            <a:gdLst>
              <a:gd name="connsiteX0" fmla="*/ 320512 w 1307004"/>
              <a:gd name="connsiteY0" fmla="*/ 8544 h 3904956"/>
              <a:gd name="connsiteX1" fmla="*/ 829559 w 1307004"/>
              <a:gd name="connsiteY1" fmla="*/ 17971 h 3904956"/>
              <a:gd name="connsiteX2" fmla="*/ 1225485 w 1307004"/>
              <a:gd name="connsiteY2" fmla="*/ 168800 h 3904956"/>
              <a:gd name="connsiteX3" fmla="*/ 1291472 w 1307004"/>
              <a:gd name="connsiteY3" fmla="*/ 1347150 h 3904956"/>
              <a:gd name="connsiteX4" fmla="*/ 1272619 w 1307004"/>
              <a:gd name="connsiteY4" fmla="*/ 3571876 h 3904956"/>
              <a:gd name="connsiteX5" fmla="*/ 942681 w 1307004"/>
              <a:gd name="connsiteY5" fmla="*/ 3882961 h 3904956"/>
              <a:gd name="connsiteX6" fmla="*/ 0 w 1307004"/>
              <a:gd name="connsiteY6" fmla="*/ 3854680 h 3904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004" h="3904956">
                <a:moveTo>
                  <a:pt x="320512" y="8544"/>
                </a:moveTo>
                <a:cubicBezTo>
                  <a:pt x="499621" y="-97"/>
                  <a:pt x="678730" y="-8738"/>
                  <a:pt x="829559" y="17971"/>
                </a:cubicBezTo>
                <a:cubicBezTo>
                  <a:pt x="980388" y="44680"/>
                  <a:pt x="1148500" y="-52730"/>
                  <a:pt x="1225485" y="168800"/>
                </a:cubicBezTo>
                <a:cubicBezTo>
                  <a:pt x="1302470" y="390330"/>
                  <a:pt x="1283616" y="779971"/>
                  <a:pt x="1291472" y="1347150"/>
                </a:cubicBezTo>
                <a:cubicBezTo>
                  <a:pt x="1299328" y="1914329"/>
                  <a:pt x="1330751" y="3149241"/>
                  <a:pt x="1272619" y="3571876"/>
                </a:cubicBezTo>
                <a:cubicBezTo>
                  <a:pt x="1214487" y="3994511"/>
                  <a:pt x="1154784" y="3835827"/>
                  <a:pt x="942681" y="3882961"/>
                </a:cubicBezTo>
                <a:cubicBezTo>
                  <a:pt x="730578" y="3930095"/>
                  <a:pt x="365289" y="3892387"/>
                  <a:pt x="0" y="385468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6947555" y="1609798"/>
            <a:ext cx="1845887" cy="4372897"/>
          </a:xfrm>
          <a:custGeom>
            <a:avLst/>
            <a:gdLst>
              <a:gd name="connsiteX0" fmla="*/ 188536 w 1845887"/>
              <a:gd name="connsiteY0" fmla="*/ 4310235 h 4372897"/>
              <a:gd name="connsiteX1" fmla="*/ 1574276 w 1845887"/>
              <a:gd name="connsiteY1" fmla="*/ 4300808 h 4372897"/>
              <a:gd name="connsiteX2" fmla="*/ 1809946 w 1845887"/>
              <a:gd name="connsiteY2" fmla="*/ 3584371 h 4372897"/>
              <a:gd name="connsiteX3" fmla="*/ 1753385 w 1845887"/>
              <a:gd name="connsiteY3" fmla="*/ 322697 h 4372897"/>
              <a:gd name="connsiteX4" fmla="*/ 961534 w 1845887"/>
              <a:gd name="connsiteY4" fmla="*/ 87027 h 4372897"/>
              <a:gd name="connsiteX5" fmla="*/ 0 w 1845887"/>
              <a:gd name="connsiteY5" fmla="*/ 39893 h 437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5887" h="4372897">
                <a:moveTo>
                  <a:pt x="188536" y="4310235"/>
                </a:moveTo>
                <a:cubicBezTo>
                  <a:pt x="746288" y="4366010"/>
                  <a:pt x="1304041" y="4421785"/>
                  <a:pt x="1574276" y="4300808"/>
                </a:cubicBezTo>
                <a:cubicBezTo>
                  <a:pt x="1844511" y="4179831"/>
                  <a:pt x="1780095" y="4247389"/>
                  <a:pt x="1809946" y="3584371"/>
                </a:cubicBezTo>
                <a:cubicBezTo>
                  <a:pt x="1839798" y="2921352"/>
                  <a:pt x="1894787" y="905588"/>
                  <a:pt x="1753385" y="322697"/>
                </a:cubicBezTo>
                <a:cubicBezTo>
                  <a:pt x="1611983" y="-260194"/>
                  <a:pt x="1253765" y="134161"/>
                  <a:pt x="961534" y="87027"/>
                </a:cubicBezTo>
                <a:cubicBezTo>
                  <a:pt x="669303" y="39893"/>
                  <a:pt x="334651" y="39893"/>
                  <a:pt x="0" y="3989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038600" y="1752600"/>
            <a:ext cx="3200400" cy="10668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038600" y="3048000"/>
            <a:ext cx="3200400" cy="8382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038600" y="4086519"/>
            <a:ext cx="3200400" cy="866481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03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examine the loop control: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55132"/>
            <a:ext cx="6934200" cy="2893100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0x000000000040063c &lt;+56&gt;: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0x400677 &lt;bomb+115&gt;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0x000000000040063e &lt;+58&gt;: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0x0000000000400642 &lt;+62&gt;: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0x000000000040066d &lt;+105&gt;: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0x0000000000400672 &lt;+110&gt;: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0x0000000000400677 &lt;+115&gt;: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0x000000000040067b &lt;+119&gt;: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0x000000000040067e &lt;+122&gt;:	test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al,%al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0x0000000000400680 &lt;+124&gt;: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0x40063e &lt;bomb+58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4076700" y="1524001"/>
            <a:ext cx="3200400" cy="228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303424"/>
            <a:ext cx="5181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rbp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0x18 holds a pointer into the char array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4876800"/>
            <a:ext cx="5181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are stepping to the next character in the array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5410200"/>
            <a:ext cx="5181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that character is not 0 ('\0'), we continue the loop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4086519" y="2161881"/>
            <a:ext cx="3200400" cy="228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4086519" y="3029146"/>
            <a:ext cx="3200400" cy="70465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4713402" y="1502096"/>
            <a:ext cx="4109078" cy="3058537"/>
          </a:xfrm>
          <a:custGeom>
            <a:avLst/>
            <a:gdLst>
              <a:gd name="connsiteX0" fmla="*/ 0 w 4109078"/>
              <a:gd name="connsiteY0" fmla="*/ 2985063 h 3058537"/>
              <a:gd name="connsiteX1" fmla="*/ 3619893 w 4109078"/>
              <a:gd name="connsiteY1" fmla="*/ 2985063 h 3058537"/>
              <a:gd name="connsiteX2" fmla="*/ 4091233 w 4109078"/>
              <a:gd name="connsiteY2" fmla="*/ 2221492 h 3058537"/>
              <a:gd name="connsiteX3" fmla="*/ 3874417 w 4109078"/>
              <a:gd name="connsiteY3" fmla="*/ 232436 h 3058537"/>
              <a:gd name="connsiteX4" fmla="*/ 2648932 w 4109078"/>
              <a:gd name="connsiteY4" fmla="*/ 119314 h 305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9078" h="3058537">
                <a:moveTo>
                  <a:pt x="0" y="2985063"/>
                </a:moveTo>
                <a:cubicBezTo>
                  <a:pt x="1469010" y="3048694"/>
                  <a:pt x="2938021" y="3112325"/>
                  <a:pt x="3619893" y="2985063"/>
                </a:cubicBezTo>
                <a:cubicBezTo>
                  <a:pt x="4301765" y="2857801"/>
                  <a:pt x="4048812" y="2680263"/>
                  <a:pt x="4091233" y="2221492"/>
                </a:cubicBezTo>
                <a:cubicBezTo>
                  <a:pt x="4133654" y="1762721"/>
                  <a:pt x="4114800" y="582799"/>
                  <a:pt x="3874417" y="232436"/>
                </a:cubicBezTo>
                <a:cubicBezTo>
                  <a:pt x="3634034" y="-117927"/>
                  <a:pt x="3141483" y="693"/>
                  <a:pt x="2648932" y="119314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5552388" y="2253006"/>
            <a:ext cx="3033545" cy="2843364"/>
          </a:xfrm>
          <a:custGeom>
            <a:avLst/>
            <a:gdLst>
              <a:gd name="connsiteX0" fmla="*/ 0 w 3033545"/>
              <a:gd name="connsiteY0" fmla="*/ 2799761 h 2843364"/>
              <a:gd name="connsiteX1" fmla="*/ 2045616 w 3033545"/>
              <a:gd name="connsiteY1" fmla="*/ 2752627 h 2843364"/>
              <a:gd name="connsiteX2" fmla="*/ 2931736 w 3033545"/>
              <a:gd name="connsiteY2" fmla="*/ 1989056 h 2843364"/>
              <a:gd name="connsiteX3" fmla="*/ 2884602 w 3033545"/>
              <a:gd name="connsiteY3" fmla="*/ 424206 h 2843364"/>
              <a:gd name="connsiteX4" fmla="*/ 1772239 w 3033545"/>
              <a:gd name="connsiteY4" fmla="*/ 0 h 284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3545" h="2843364">
                <a:moveTo>
                  <a:pt x="0" y="2799761"/>
                </a:moveTo>
                <a:cubicBezTo>
                  <a:pt x="778496" y="2843752"/>
                  <a:pt x="1556993" y="2887744"/>
                  <a:pt x="2045616" y="2752627"/>
                </a:cubicBezTo>
                <a:cubicBezTo>
                  <a:pt x="2534239" y="2617510"/>
                  <a:pt x="2791905" y="2377126"/>
                  <a:pt x="2931736" y="1989056"/>
                </a:cubicBezTo>
                <a:cubicBezTo>
                  <a:pt x="3071567" y="1600986"/>
                  <a:pt x="3077851" y="755715"/>
                  <a:pt x="2884602" y="424206"/>
                </a:cubicBezTo>
                <a:cubicBezTo>
                  <a:pt x="2691353" y="92697"/>
                  <a:pt x="2231796" y="46348"/>
                  <a:pt x="1772239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571241" y="3308808"/>
            <a:ext cx="3002023" cy="2462671"/>
          </a:xfrm>
          <a:custGeom>
            <a:avLst/>
            <a:gdLst>
              <a:gd name="connsiteX0" fmla="*/ 0 w 3002023"/>
              <a:gd name="connsiteY0" fmla="*/ 2290714 h 2462671"/>
              <a:gd name="connsiteX1" fmla="*/ 2253006 w 3002023"/>
              <a:gd name="connsiteY1" fmla="*/ 2450969 h 2462671"/>
              <a:gd name="connsiteX2" fmla="*/ 2978870 w 3002023"/>
              <a:gd name="connsiteY2" fmla="*/ 2007910 h 2462671"/>
              <a:gd name="connsiteX3" fmla="*/ 2724347 w 3002023"/>
              <a:gd name="connsiteY3" fmla="*/ 631596 h 2462671"/>
              <a:gd name="connsiteX4" fmla="*/ 1762813 w 3002023"/>
              <a:gd name="connsiteY4" fmla="*/ 0 h 246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2023" h="2462671">
                <a:moveTo>
                  <a:pt x="0" y="2290714"/>
                </a:moveTo>
                <a:cubicBezTo>
                  <a:pt x="878264" y="2394408"/>
                  <a:pt x="1756528" y="2498103"/>
                  <a:pt x="2253006" y="2450969"/>
                </a:cubicBezTo>
                <a:cubicBezTo>
                  <a:pt x="2749484" y="2403835"/>
                  <a:pt x="2900313" y="2311139"/>
                  <a:pt x="2978870" y="2007910"/>
                </a:cubicBezTo>
                <a:cubicBezTo>
                  <a:pt x="3057427" y="1704681"/>
                  <a:pt x="2927023" y="966248"/>
                  <a:pt x="2724347" y="631596"/>
                </a:cubicBezTo>
                <a:cubicBezTo>
                  <a:pt x="2521671" y="296944"/>
                  <a:pt x="2142242" y="148472"/>
                  <a:pt x="1762813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20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This looks like a control structure, maybe an if…: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7010400" cy="2677656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0x0000000000400642 &lt;+62&gt;: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0x0000000000400645 &lt;+65&gt;: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),%al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0x0000000000400648 &lt;+68&gt;: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0x40064c &lt;bomb+72&gt;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0x000000000040064a &lt;+70&gt;: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0x000000000040064c &lt;+72&gt;: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36790" y="1371600"/>
            <a:ext cx="2057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Fetch current char from the string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6790" y="1982688"/>
            <a:ext cx="2057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 it to 'a'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89190" y="2362200"/>
            <a:ext cx="1905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&gt;= 'a', proceed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2829580"/>
            <a:ext cx="1752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not… boom!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038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our string had better not contain any characters that precede 'a' (in ASCII ordering).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49626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Looks like another if: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55918"/>
            <a:ext cx="6934200" cy="2893100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&lt;+72&gt;: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0x0000000000400650 &lt;+76&gt;: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0x0000000000400653 &lt;+79&gt;: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-0x1a(%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),%al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0x0000000000400656 &lt;+82&gt;: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0x40065a &lt;bomb+86&gt;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0x0000000000400658 &lt;+84&gt;: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0x000000000040065a &lt;+86&gt;: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12990" y="1600200"/>
            <a:ext cx="2057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Fetch current char from the string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12990" y="2211288"/>
            <a:ext cx="2057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 it to 'z'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65390" y="2590800"/>
            <a:ext cx="1905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&lt;= 'z', proceed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39000" y="3058180"/>
            <a:ext cx="17526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not… boom!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2788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our string had better not contain any characters that follow 'z' (in ASCII ordering).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49646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our string must contain only lower-case letters…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55742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But… two of our earlier test strings satisfied that and we still blew up…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356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There's another if: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55132"/>
            <a:ext cx="6934200" cy="2893100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0x000000000040065a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&lt;+86&gt;: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0x000000000040065e &lt;+90&gt;: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0x0000000000400661 &lt;+93&gt;: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$0x71,%al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0x0000000000400663 &lt;+95&gt;: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0x40066d &lt;bomb+105&gt;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0x0000000000400665 &lt;+97&gt;: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0x000000000040066d &lt;+105&gt;: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$0x1,-0x18(%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12990" y="1524000"/>
            <a:ext cx="2057400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Fetch current char from the string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12990" y="2135088"/>
            <a:ext cx="20574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 it to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65390" y="2514600"/>
            <a:ext cx="19050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equal, proceed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2981980"/>
            <a:ext cx="18288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Equal, set a flag?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114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What's 0x71?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4571762"/>
            <a:ext cx="3352800" cy="954107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print (char) 0x71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$16 = 113 'q'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57266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Maybe the string must contain a 'q'?  Is the value set at $</a:t>
            </a:r>
            <a:r>
              <a:rPr lang="en-US" sz="1800" dirty="0" err="1" smtClean="0"/>
              <a:t>rbp</a:t>
            </a:r>
            <a:r>
              <a:rPr lang="en-US" sz="1800" dirty="0" smtClean="0"/>
              <a:t> – 0x10 used later?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6441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Here's where the value at $</a:t>
            </a:r>
            <a:r>
              <a:rPr lang="en-US" sz="1800" dirty="0" err="1" smtClean="0"/>
              <a:t>rbp</a:t>
            </a:r>
            <a:r>
              <a:rPr lang="en-US" sz="1800" dirty="0" smtClean="0"/>
              <a:t> = 0x10 is checked: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055132"/>
            <a:ext cx="6934200" cy="2031325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0x000000000040068b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&lt;+135&gt;: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0x0000000000400690 &lt;+140&gt;: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0x400694 &lt;bomb+144&gt;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0x0000000000400692 &lt;+142&gt;: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0x0000000000400694 &lt;+144&gt;: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7600" y="1292423"/>
            <a:ext cx="150279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flag == 0?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43800" y="1695254"/>
            <a:ext cx="142659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No, proceed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43800" y="2133600"/>
            <a:ext cx="1447800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Yes, bad news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3276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the string must contain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'q'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Let’s try that…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4343400"/>
            <a:ext cx="5334000" cy="646331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driver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bequiet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Segmentation fault (core dumped)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" y="53340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there must be at least one more constraint…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9701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Debugging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 first thought might be to examine the program in </a:t>
            </a:r>
            <a:r>
              <a:rPr lang="en-US" sz="1800" dirty="0" err="1" smtClean="0"/>
              <a:t>gdb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00090"/>
            <a:ext cx="8229600" cy="5047536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break main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Breakpoint 1 at 0x4005cf: file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line 8.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run hmmm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Starting program: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driver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hmmm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Breakpoint 1, main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=0x7fffffffe0e8) at driver.c:8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8	   if (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2 ) {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13	   bomb(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$1 = 0x7fffffffe3fa "hmmm"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Program received signal SIGSEGV, Segmentation fault.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0x00000000004006b1 in bomb ()</a:t>
            </a:r>
          </a:p>
          <a:p>
            <a:pPr>
              <a:tabLst>
                <a:tab pos="1601788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backtrace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#0  0x00000000004006b1 in bomb ()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#1  0x00000000004005fc in main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=0x7fffffffe0e8) at driver.c:13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83802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Stepping in Machine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Without the source for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bomb.c</a:t>
            </a:r>
            <a:r>
              <a:rPr lang="en-US" sz="1800" dirty="0" smtClean="0"/>
              <a:t>, we can't step into the call in the usual way, but we can step through the machine code: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5664"/>
            <a:ext cx="8229600" cy="4832092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break bomb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Breakpoint 2 at 0x400608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run hmmm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 being debugged has been started already.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Start it from the beginning? (y or n) y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Starting program: /home/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wmcquain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/2505/notes/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/bomb/driver hmmm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Breakpoint 1, main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=0x7fffffffe0e8) at driver.c:8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8	   if (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2 ) {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13	   bomb(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step</a:t>
            </a:r>
          </a:p>
          <a:p>
            <a:pPr>
              <a:tabLst>
                <a:tab pos="1601788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Breakpoint 2, 0x0000000000400608 in bomb ()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disassem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Dump of assembler code for function bomb: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0x0000000000400604 &lt;+0&gt;:	push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0x0000000000400605 &lt;+1&gt;: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=&gt; 0x0000000000400608 &lt;+4&gt;:	sub    $0x30,%rsp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0x000000000040060c 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7909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Analyzing the Executable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At this point, the old frame pointer 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 smtClean="0"/>
              <a:t>) for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dirty="0" smtClean="0"/>
              <a:t>'s stack frame has been saved to the stack, and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 smtClean="0"/>
              <a:t> has been moved to the beginning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bomb</a:t>
            </a:r>
            <a:r>
              <a:rPr lang="en-US" sz="1800" dirty="0" smtClean="0"/>
              <a:t>'s frame: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5664"/>
            <a:ext cx="8229600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disassem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Dump of assembler code for function bomb: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0x0000000000400604 &lt;+0&gt;:	push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0x0000000000400605 &lt;+1&gt;: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=&gt; 0x0000000000400608 &lt;+4&gt;:	sub    $0x30,%rsp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0x000000000040060c 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406914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can step through the machine code, instruction by instruction, using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885962"/>
            <a:ext cx="8229600" cy="2246769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0x000000000040060c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 bomb ()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disassem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Dump of assembler code for function bomb: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0x0000000000400604 &lt;+0&gt;:	push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0x0000000000400605 &lt;+1&gt;: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0x0000000000400608 &lt;+4&gt;:	sub    $0x30,%rsp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0x000000000040060c 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0x0000000000400615 &lt;+17&gt;: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0x40061c &lt;bomb+24&gt;</a:t>
            </a:r>
          </a:p>
        </p:txBody>
      </p:sp>
    </p:spTree>
    <p:extLst>
      <p:ext uri="{BB962C8B-B14F-4D97-AF65-F5344CB8AC3E}">
        <p14:creationId xmlns:p14="http://schemas.microsoft.com/office/powerpoint/2010/main" val="114266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Disassembling the Code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disassem</a:t>
            </a:r>
            <a:r>
              <a:rPr lang="en-US" sz="1800" dirty="0" smtClean="0"/>
              <a:t> command lets us display an assembly language view of the code: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19200"/>
            <a:ext cx="8229600" cy="5047536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Dump of assembler code for function bomb: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0x0000000000400604 &lt;+0&gt;:	push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0x0000000000400605 &lt;+1&gt;: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0x0000000000400608 &lt;+4&gt;:	sub    $0x30,%rsp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=&gt; 0x000000000040060c 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0x0000000000400615 &lt;+17&gt;: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0x40061c &lt;bomb+24&gt;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0x0000000000400617 &lt;+19&gt;: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0x000000000040061c 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0x0000000000400620 &lt;+28&gt;: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$0x7a,-0x1a(%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0x0000000000400624 &lt;+32&gt;: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0x000000000040062c &lt;+40&gt;: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$0x0,-0x10(%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0x0000000000400634 &lt;+48&gt;: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0x0000000000400638 &lt;+52&gt;: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%rax,-0x18(%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0x000000000040063c &lt;+56&gt;: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0x400677 &lt;bomb+115&gt;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0x000000000040063e &lt;+58&gt;: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0x0000000000400642 &lt;+62&gt;: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0x0000000000400645 &lt;+65&gt;: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),%al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0x0000000000400648 &lt;+68&gt;: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0x40064c &lt;bomb+72&gt;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0x000000000040064a &lt;+70&gt;: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0x000000000040064c &lt;+72&gt;: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-0x18(%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0x0000000000400650 &lt;+76&gt;: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movzbl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83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Analyzing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After a few more steps 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</a:t>
            </a:r>
            <a:r>
              <a:rPr lang="en-US" sz="1800" dirty="0" smtClean="0"/>
              <a:t>), we have made a few changes to registers and memory: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229600" cy="1815882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0x0000000000400608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&lt;+4&gt;:	sub    $0x30,%rsp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0x000000000040060c 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0x0000000000400615 &lt;+17&gt;: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0x40061c &lt;bomb+24&gt;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0x0000000000400617 &lt;+19&gt;: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0x000000000040061c 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3528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Note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parameter (the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800" dirty="0" smtClean="0"/>
              <a:t>) has been copied to a local variable at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rbp-0x28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800" dirty="0" smtClean="0"/>
              <a:t> test has been performed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if the parameter was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800" dirty="0" smtClean="0"/>
              <a:t>, execution has jumped to a block of code later in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bomb()</a:t>
            </a:r>
            <a:endParaRPr lang="en-US" sz="1800" dirty="0"/>
          </a:p>
        </p:txBody>
      </p:sp>
      <p:sp>
        <p:nvSpPr>
          <p:cNvPr id="2" name="Freeform 1"/>
          <p:cNvSpPr/>
          <p:nvPr/>
        </p:nvSpPr>
        <p:spPr bwMode="auto">
          <a:xfrm>
            <a:off x="6890994" y="1531117"/>
            <a:ext cx="1834760" cy="2421269"/>
          </a:xfrm>
          <a:custGeom>
            <a:avLst/>
            <a:gdLst>
              <a:gd name="connsiteX0" fmla="*/ 0 w 1834760"/>
              <a:gd name="connsiteY0" fmla="*/ 2315019 h 2421269"/>
              <a:gd name="connsiteX1" fmla="*/ 1461154 w 1834760"/>
              <a:gd name="connsiteY1" fmla="*/ 2173617 h 2421269"/>
              <a:gd name="connsiteX2" fmla="*/ 1734532 w 1834760"/>
              <a:gd name="connsiteY2" fmla="*/ 146854 h 2421269"/>
              <a:gd name="connsiteX3" fmla="*/ 37707 w 1834760"/>
              <a:gd name="connsiteY3" fmla="*/ 316537 h 242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4760" h="2421269">
                <a:moveTo>
                  <a:pt x="0" y="2315019"/>
                </a:moveTo>
                <a:cubicBezTo>
                  <a:pt x="586032" y="2424998"/>
                  <a:pt x="1172065" y="2534978"/>
                  <a:pt x="1461154" y="2173617"/>
                </a:cubicBezTo>
                <a:cubicBezTo>
                  <a:pt x="1750243" y="1812256"/>
                  <a:pt x="1971773" y="456367"/>
                  <a:pt x="1734532" y="146854"/>
                </a:cubicBezTo>
                <a:cubicBezTo>
                  <a:pt x="1497291" y="-162659"/>
                  <a:pt x="767499" y="76939"/>
                  <a:pt x="37707" y="316537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912124" y="1808589"/>
            <a:ext cx="4391296" cy="2870037"/>
          </a:xfrm>
          <a:custGeom>
            <a:avLst/>
            <a:gdLst>
              <a:gd name="connsiteX0" fmla="*/ 0 w 4391296"/>
              <a:gd name="connsiteY0" fmla="*/ 2556021 h 2870037"/>
              <a:gd name="connsiteX1" fmla="*/ 2309567 w 4391296"/>
              <a:gd name="connsiteY1" fmla="*/ 2414619 h 2870037"/>
              <a:gd name="connsiteX2" fmla="*/ 3714161 w 4391296"/>
              <a:gd name="connsiteY2" fmla="*/ 2763411 h 2870037"/>
              <a:gd name="connsiteX3" fmla="*/ 4374037 w 4391296"/>
              <a:gd name="connsiteY3" fmla="*/ 237027 h 2870037"/>
              <a:gd name="connsiteX4" fmla="*/ 3063711 w 4391296"/>
              <a:gd name="connsiteY4" fmla="*/ 255881 h 287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1296" h="2870037">
                <a:moveTo>
                  <a:pt x="0" y="2556021"/>
                </a:moveTo>
                <a:cubicBezTo>
                  <a:pt x="845270" y="2468037"/>
                  <a:pt x="1690540" y="2380054"/>
                  <a:pt x="2309567" y="2414619"/>
                </a:cubicBezTo>
                <a:cubicBezTo>
                  <a:pt x="2928594" y="2449184"/>
                  <a:pt x="3370083" y="3126343"/>
                  <a:pt x="3714161" y="2763411"/>
                </a:cubicBezTo>
                <a:cubicBezTo>
                  <a:pt x="4058239" y="2400479"/>
                  <a:pt x="4482445" y="654949"/>
                  <a:pt x="4374037" y="237027"/>
                </a:cubicBezTo>
                <a:cubicBezTo>
                  <a:pt x="4265629" y="-180895"/>
                  <a:pt x="3664670" y="37493"/>
                  <a:pt x="3063711" y="255881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884602" y="2582944"/>
            <a:ext cx="5797579" cy="2752034"/>
          </a:xfrm>
          <a:custGeom>
            <a:avLst/>
            <a:gdLst>
              <a:gd name="connsiteX0" fmla="*/ 0 w 5797579"/>
              <a:gd name="connsiteY0" fmla="*/ 2375555 h 2752034"/>
              <a:gd name="connsiteX1" fmla="*/ 4355184 w 5797579"/>
              <a:gd name="connsiteY1" fmla="*/ 2743200 h 2752034"/>
              <a:gd name="connsiteX2" fmla="*/ 5797485 w 5797579"/>
              <a:gd name="connsiteY2" fmla="*/ 2045617 h 2752034"/>
              <a:gd name="connsiteX3" fmla="*/ 4308050 w 5797579"/>
              <a:gd name="connsiteY3" fmla="*/ 0 h 275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7579" h="2752034">
                <a:moveTo>
                  <a:pt x="0" y="2375555"/>
                </a:moveTo>
                <a:cubicBezTo>
                  <a:pt x="1694468" y="2586872"/>
                  <a:pt x="3388937" y="2798190"/>
                  <a:pt x="4355184" y="2743200"/>
                </a:cubicBezTo>
                <a:cubicBezTo>
                  <a:pt x="5321432" y="2688210"/>
                  <a:pt x="5805341" y="2502817"/>
                  <a:pt x="5797485" y="2045617"/>
                </a:cubicBezTo>
                <a:cubicBezTo>
                  <a:pt x="5789629" y="1588417"/>
                  <a:pt x="5048839" y="794208"/>
                  <a:pt x="4308050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94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Analyzing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see where that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800" dirty="0" smtClean="0"/>
              <a:t> would take us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229600" cy="1169551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0x00000000004006ac &lt;+168&gt;: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$0x0,%eax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0x00000000004006b1 &lt;+173&gt;: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0x00000000004006b4 &lt;+176&gt;: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%rax,-0x8(%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420070"/>
            <a:ext cx="8229600" cy="923330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461963" algn="l"/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$0x0,%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eax	#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>
              <a:tabLst>
                <a:tab pos="461963" algn="l"/>
                <a:tab pos="3657600" algn="l"/>
              </a:tabLst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61963" algn="l"/>
                <a:tab pos="36576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(%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),%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*NULL !!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600742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(While you're in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disassem</a:t>
            </a:r>
            <a:r>
              <a:rPr lang="en-US" sz="1800" dirty="0" smtClean="0"/>
              <a:t> you can hit return to see more code</a:t>
            </a:r>
            <a:r>
              <a:rPr lang="en-US" sz="1800" dirty="0" smtClean="0"/>
              <a:t>.)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736068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800" dirty="0" smtClean="0"/>
              <a:t> would take us</a:t>
            </a:r>
            <a:r>
              <a:rPr lang="en-US" sz="1800" dirty="0" smtClean="0"/>
              <a:t> to code that will dereference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800" dirty="0" smtClean="0"/>
              <a:t> pointer, triggering a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segfault</a:t>
            </a:r>
            <a:r>
              <a:rPr lang="en-US" sz="1800" dirty="0" smtClean="0"/>
              <a:t> error!!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7216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04800" y="16192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latin typeface="Helvetica" pitchFamily="34" charset="0"/>
              </a:rPr>
              <a:t>Examining Values</a:t>
            </a:r>
            <a:endParaRPr lang="en-US" altLang="en-US" sz="2400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Step through a </a:t>
            </a:r>
            <a:r>
              <a:rPr lang="en-US" sz="1800" dirty="0" smtClean="0"/>
              <a:t>few </a:t>
            </a:r>
            <a:r>
              <a:rPr lang="en-US" sz="1800" dirty="0" smtClean="0"/>
              <a:t>instructions at the beginning of the function: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295400"/>
            <a:ext cx="8229600" cy="1600438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0x000000000040060c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&lt;+8&gt;: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%rdi,-0x28(%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0x0000000000400610 &lt;+12&gt;: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$0x0,-0x28(%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0x0000000000400615 &lt;+17&gt;: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0x40061c &lt;bomb+24&gt;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0x0000000000400617 &lt;+19&gt;: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0x4006ac &lt;bomb+168&gt;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0x000000000040061c &lt;+24&gt;: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$0x61,-0x19(%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223736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Let's examine a few things: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669268"/>
            <a:ext cx="2895600" cy="1384995"/>
          </a:xfrm>
          <a:prstGeom prst="rect">
            <a:avLst/>
          </a:prstGeom>
          <a:solidFill>
            <a:srgbClr val="F0E68C"/>
          </a:solidFill>
        </p:spPr>
        <p:txBody>
          <a:bodyPr wrap="square" rtlCol="0">
            <a:spAutoFit/>
          </a:bodyPr>
          <a:lstStyle/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1601788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p/x $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$2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0x7fffffffdfe0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p/x $rbp-28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$3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0x7fffffffdfc4</a:t>
            </a:r>
          </a:p>
          <a:p>
            <a:pPr>
              <a:tabLst>
                <a:tab pos="1601788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 . 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193268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That makes some sense (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0xfe0 – 0x28 == 0xfc4</a:t>
            </a:r>
            <a:r>
              <a:rPr lang="en-US" sz="1800" dirty="0" smtClean="0"/>
              <a:t>), but those are stack addresses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We know that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28</a:t>
            </a:r>
            <a:r>
              <a:rPr lang="en-US" sz="1800" dirty="0" smtClean="0"/>
              <a:t> is 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800" dirty="0" smtClean="0"/>
              <a:t>… we should check what it's pointing to…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9226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893</TotalTime>
  <Words>1616</Words>
  <Application>Microsoft Office PowerPoint</Application>
  <PresentationFormat>Overhead</PresentationFormat>
  <Paragraphs>476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Courier New</vt:lpstr>
      <vt:lpstr>Helvetica</vt:lpstr>
      <vt:lpstr>Monotype Sorts</vt:lpstr>
      <vt:lpstr>Times New Roman</vt:lpstr>
      <vt:lpstr>Professional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William D McQuain</cp:lastModifiedBy>
  <cp:revision>138</cp:revision>
  <cp:lastPrinted>1998-08-23T21:44:04Z</cp:lastPrinted>
  <dcterms:created xsi:type="dcterms:W3CDTF">1998-08-05T19:51:03Z</dcterms:created>
  <dcterms:modified xsi:type="dcterms:W3CDTF">2018-04-05T15:52:22Z</dcterms:modified>
</cp:coreProperties>
</file>