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3"/>
  </p:notesMasterIdLst>
  <p:sldIdLst>
    <p:sldId id="382" r:id="rId2"/>
    <p:sldId id="334" r:id="rId3"/>
    <p:sldId id="335" r:id="rId4"/>
    <p:sldId id="336" r:id="rId5"/>
    <p:sldId id="337" r:id="rId6"/>
    <p:sldId id="338" r:id="rId7"/>
    <p:sldId id="339" r:id="rId8"/>
    <p:sldId id="340" r:id="rId9"/>
    <p:sldId id="342" r:id="rId10"/>
    <p:sldId id="344" r:id="rId11"/>
    <p:sldId id="345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88"/>
    <p:restoredTop sz="85170"/>
  </p:normalViewPr>
  <p:slideViewPr>
    <p:cSldViewPr snapToGrid="0">
      <p:cViewPr varScale="1">
        <p:scale>
          <a:sx n="108" d="100"/>
          <a:sy n="108" d="100"/>
        </p:scale>
        <p:origin x="216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pPr>
              <a:defRPr/>
            </a:pPr>
            <a:fld id="{21E6E82C-7E0C-6C43-A8F8-A9D612017D99}" type="datetimeFigureOut">
              <a:rPr lang="en-US" altLang="en-US"/>
              <a:pPr>
                <a:defRPr/>
              </a:pPr>
              <a:t>7/29/23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pPr>
              <a:defRPr/>
            </a:pPr>
            <a:fld id="{71D459BD-EB40-FA4C-ADF4-6C74245E71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90445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ＭＳ Ｐゴシック" charset="-128"/>
              </a:rPr>
              <a:t>Double check big java book as a reference</a:t>
            </a:r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FFC26767-8191-A647-BE24-A9C4A5526AF9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1213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charset="-128"/>
            </a:endParaRP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2A455037-4850-9845-839B-AF85790E5B97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5668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6C5FF-1F95-8741-9517-60CCB1EC25B8}" type="datetimeFigureOut">
              <a:rPr lang="en-US" altLang="en-US"/>
              <a:pPr>
                <a:defRPr/>
              </a:pPr>
              <a:t>7/29/23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2015 Pearson Education, Inc., Upper Saddle River, NJ.  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6C0B6-7166-4A46-86FD-FB10BF4EA5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8382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8ABF1-E801-9943-8825-FED7659E0832}" type="datetimeFigureOut">
              <a:rPr lang="en-US" altLang="en-US"/>
              <a:pPr>
                <a:defRPr/>
              </a:pPr>
              <a:t>7/29/23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2015 Pearson Education, Inc., Upper Saddle River, NJ.  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79C6B-4740-B84B-8E9D-04765742D8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7528267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E1CDF-EE49-4744-A769-6F65A8C44F47}" type="datetimeFigureOut">
              <a:rPr lang="en-US" altLang="en-US"/>
              <a:pPr>
                <a:defRPr/>
              </a:pPr>
              <a:t>7/29/23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2015 Pearson Education, Inc., Upper Saddle River, NJ.  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57AE5-4C6D-FF43-8435-03F99B2719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5302408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660400" y="5321300"/>
            <a:ext cx="8369300" cy="1041400"/>
          </a:xfr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2015 Pearson Education, Inc., Upper Saddle River, NJ.  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319261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901700" y="1765300"/>
            <a:ext cx="7861300" cy="4368800"/>
          </a:xfrm>
        </p:spPr>
        <p:txBody>
          <a:bodyPr/>
          <a:lstStyle>
            <a:lvl2pPr marL="742950" indent="-285750">
              <a:buFont typeface="Arial" panose="020B0604020202020204" pitchFamily="34" charset="0"/>
              <a:buChar char="−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2015 Pearson Education, Inc., Upper Saddle River, NJ.  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62467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2015 Pearson Education, Inc., Upper Saddle River, NJ.  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922832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901700" y="1765300"/>
            <a:ext cx="7861300" cy="436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2015 Pearson Education, Inc., Upper Saddle River, NJ.  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14512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C0AD0-C3E1-5342-9B63-0CBF1F8F1E4D}" type="datetimeFigureOut">
              <a:rPr lang="en-US" altLang="en-US"/>
              <a:pPr>
                <a:defRPr/>
              </a:pPr>
              <a:t>7/29/23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2015 Pearson Education, Inc., Upper Saddle River, NJ.  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287D9-F48B-6248-A29F-BED42AF15D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029983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83E4E-E758-BE4C-BDA0-48790827D579}" type="datetimeFigureOut">
              <a:rPr lang="en-US" altLang="en-US"/>
              <a:pPr>
                <a:defRPr/>
              </a:pPr>
              <a:t>7/29/23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2015 Pearson Education, Inc., Upper Saddle River, NJ.  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68620-A7F8-9045-90A8-3E942E0CE6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7234676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6E7C0-ABF6-654A-811A-566786253534}" type="datetimeFigureOut">
              <a:rPr lang="en-US" altLang="en-US"/>
              <a:pPr>
                <a:defRPr/>
              </a:pPr>
              <a:t>7/29/23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2015 Pearson Education, Inc., Upper Saddle River, NJ.  All rights reserved.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E4DF7-9030-9A40-9B19-1CE8601CD4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014965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71999-982E-C145-B829-A9F7E9AFDECA}" type="datetimeFigureOut">
              <a:rPr lang="en-US" altLang="en-US"/>
              <a:pPr>
                <a:defRPr/>
              </a:pPr>
              <a:t>7/29/23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2015 Pearson Education, Inc., Upper Saddle River, NJ.  All rights reserved.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BDFC6-2E63-3D49-8B9F-3E8251FEB0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178172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E0646-8081-BA4E-861A-D43A271C8EE0}" type="datetimeFigureOut">
              <a:rPr lang="en-US" altLang="en-US"/>
              <a:pPr>
                <a:defRPr/>
              </a:pPr>
              <a:t>7/29/23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2015 Pearson Education, Inc., Upper Saddle River, NJ.  All rights reserved.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96CA9-EC66-9B4C-8D86-E499A68139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6775906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A9EBF-4C5F-A349-A25F-B700317119ED}" type="datetimeFigureOut">
              <a:rPr lang="en-US" altLang="en-US"/>
              <a:pPr>
                <a:defRPr/>
              </a:pPr>
              <a:t>7/29/23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2015 Pearson Education, Inc., Upper Saddle River, NJ.  All rights reserved.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DD77D-B4B8-4248-ADDB-652EE752CA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6739029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FB196-DFAE-5F4A-BC6A-D75CD2571E76}" type="datetimeFigureOut">
              <a:rPr lang="en-US" altLang="en-US"/>
              <a:pPr>
                <a:defRPr/>
              </a:pPr>
              <a:t>7/29/23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2015 Pearson Education, Inc., Upper Saddle River, NJ.  All rights reserved.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1906C-B846-1948-A2F8-132DDAC61C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1666114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6AB82-98EB-C641-B381-CE21CD6B9AAC}" type="datetimeFigureOut">
              <a:rPr lang="en-US" altLang="en-US"/>
              <a:pPr>
                <a:defRPr/>
              </a:pPr>
              <a:t>7/29/23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2015 Pearson Education, Inc., Upper Saddle River, NJ.  All rights reserved.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337D2-B886-374A-8C29-61746D4E6F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8496675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7AD7C03-9304-5A41-80AB-7E6853D17C7C}" type="datetimeFigureOut">
              <a:rPr lang="en-US" altLang="en-US"/>
              <a:pPr>
                <a:defRPr/>
              </a:pPr>
              <a:t>7/29/23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© 2015 Pearson Education, Inc., Upper Saddle River, NJ.  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8766193-4CDD-684E-8B1B-F02744AF4F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6" r:id="rId1"/>
    <p:sldLayoutId id="2147484167" r:id="rId2"/>
    <p:sldLayoutId id="2147484168" r:id="rId3"/>
    <p:sldLayoutId id="2147484169" r:id="rId4"/>
    <p:sldLayoutId id="2147484170" r:id="rId5"/>
    <p:sldLayoutId id="2147484171" r:id="rId6"/>
    <p:sldLayoutId id="2147484172" r:id="rId7"/>
    <p:sldLayoutId id="2147484173" r:id="rId8"/>
    <p:sldLayoutId id="2147484174" r:id="rId9"/>
    <p:sldLayoutId id="2147484175" r:id="rId10"/>
    <p:sldLayoutId id="2147484176" r:id="rId11"/>
    <p:sldLayoutId id="2147484177" r:id="rId12"/>
    <p:sldLayoutId id="2147484178" r:id="rId13"/>
    <p:sldLayoutId id="2147484179" r:id="rId14"/>
    <p:sldLayoutId id="2147484180" r:id="rId15"/>
  </p:sldLayoutIdLst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482600" y="2568575"/>
            <a:ext cx="8229600" cy="1143000"/>
          </a:xfrm>
        </p:spPr>
        <p:txBody>
          <a:bodyPr/>
          <a:lstStyle/>
          <a:p>
            <a:r>
              <a:rPr lang="en-US" altLang="en-US">
                <a:ea typeface="ＭＳ Ｐゴシック" charset="-128"/>
              </a:rPr>
              <a:t>Array Algorithms</a:t>
            </a:r>
            <a:br>
              <a:rPr lang="en-US" altLang="en-US">
                <a:ea typeface="ＭＳ Ｐゴシック" charset="-128"/>
              </a:rPr>
            </a:br>
            <a:r>
              <a:rPr lang="en-US" altLang="en-US">
                <a:ea typeface="ＭＳ Ｐゴシック" charset="-128"/>
              </a:rPr>
              <a:t>Reviewing Concepts</a:t>
            </a:r>
          </a:p>
        </p:txBody>
      </p:sp>
      <p:sp>
        <p:nvSpPr>
          <p:cNvPr id="21506" name="Footer Placeholder 3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898989"/>
                </a:solidFill>
                <a:latin typeface="Arial" charset="0"/>
              </a:rPr>
              <a:t>© 2015 Pearson Education, Inc., Upper Saddle River, NJ.  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667276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Arial" charset="0"/>
                <a:ea typeface="ＭＳ Ｐゴシック" charset="-128"/>
              </a:rPr>
              <a:t>Linked Nodes when Node’s data field is a reference type</a:t>
            </a:r>
          </a:p>
        </p:txBody>
      </p:sp>
      <p:sp>
        <p:nvSpPr>
          <p:cNvPr id="46082" name="Footer Placeholder 3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898989"/>
                </a:solidFill>
                <a:latin typeface="Arial" charset="0"/>
              </a:rPr>
              <a:t>© 2015 Pearson Education, Inc., Upper Saddle River, NJ.  All rights reserved.</a:t>
            </a:r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938" y="2259013"/>
            <a:ext cx="6335712" cy="2257425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charset="-128"/>
              </a:rPr>
              <a:t>Linked Chain</a:t>
            </a:r>
          </a:p>
        </p:txBody>
      </p:sp>
      <p:sp>
        <p:nvSpPr>
          <p:cNvPr id="47106" name="Footer Placeholder 3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898989"/>
                </a:solidFill>
                <a:latin typeface="Arial" charset="0"/>
              </a:rPr>
              <a:t>© 2015 Pearson Education, Inc., Upper Saddle River, NJ.  All rights reserved.</a:t>
            </a:r>
          </a:p>
        </p:txBody>
      </p:sp>
      <p:grpSp>
        <p:nvGrpSpPr>
          <p:cNvPr id="47107" name="Group 2"/>
          <p:cNvGrpSpPr>
            <a:grpSpLocks/>
          </p:cNvGrpSpPr>
          <p:nvPr/>
        </p:nvGrpSpPr>
        <p:grpSpPr bwMode="auto">
          <a:xfrm>
            <a:off x="619125" y="2341563"/>
            <a:ext cx="7548563" cy="1965325"/>
            <a:chOff x="443634" y="2488125"/>
            <a:chExt cx="7548602" cy="1964650"/>
          </a:xfrm>
        </p:grpSpPr>
        <p:pic>
          <p:nvPicPr>
            <p:cNvPr id="47108" name="Picture 6" descr="FirstNodePointerImage.tif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634" y="2488125"/>
              <a:ext cx="1935895" cy="1690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7109" name="Picture 10" descr="NodesImages.tiff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14264" y="2734301"/>
              <a:ext cx="3877972" cy="1718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7110" name="Picture 11" descr="oneNode.tiff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0766" y="2745100"/>
              <a:ext cx="2217915" cy="1615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Arial" charset="0"/>
                <a:ea typeface="ＭＳ Ｐゴシック" charset="-128"/>
              </a:rPr>
              <a:t>Nodes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latin typeface="Arial" charset="0"/>
                <a:ea typeface="+mn-ea"/>
                <a:cs typeface="+mn-cs"/>
              </a:rPr>
              <a:t>Linked Chains in Java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ea typeface="ＭＳ Ｐゴシック" charset="-128"/>
              </a:rPr>
              <a:t>head</a:t>
            </a:r>
            <a:r>
              <a:rPr lang="en-US" altLang="en-US">
                <a:ea typeface="ＭＳ Ｐゴシック" charset="-128"/>
              </a:rPr>
              <a:t> references an object of type Node</a:t>
            </a:r>
          </a:p>
        </p:txBody>
      </p:sp>
      <p:grpSp>
        <p:nvGrpSpPr>
          <p:cNvPr id="35842" name="Group 6"/>
          <p:cNvGrpSpPr>
            <a:grpSpLocks/>
          </p:cNvGrpSpPr>
          <p:nvPr/>
        </p:nvGrpSpPr>
        <p:grpSpPr bwMode="auto">
          <a:xfrm>
            <a:off x="3929063" y="3241675"/>
            <a:ext cx="1828800" cy="917575"/>
            <a:chOff x="6454588" y="2719294"/>
            <a:chExt cx="1828800" cy="917388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6454588" y="2719294"/>
              <a:ext cx="914400" cy="9142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7368988" y="2722468"/>
              <a:ext cx="914400" cy="9142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cxnSp>
        <p:nvCxnSpPr>
          <p:cNvPr id="9" name="Straight Arrow Connector 8"/>
          <p:cNvCxnSpPr>
            <a:cxnSpLocks noChangeShapeType="1"/>
            <a:endCxn id="5" idx="0"/>
          </p:cNvCxnSpPr>
          <p:nvPr/>
        </p:nvCxnSpPr>
        <p:spPr bwMode="auto">
          <a:xfrm>
            <a:off x="3257550" y="2390775"/>
            <a:ext cx="1128713" cy="8509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959100" y="2181225"/>
            <a:ext cx="596900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5845" name="TextBox 2"/>
          <p:cNvSpPr txBox="1">
            <a:spLocks noChangeArrowheads="1"/>
          </p:cNvSpPr>
          <p:nvPr/>
        </p:nvSpPr>
        <p:spPr bwMode="auto">
          <a:xfrm>
            <a:off x="354013" y="4914900"/>
            <a:ext cx="8763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400">
                <a:latin typeface="Arial" charset="0"/>
              </a:rPr>
              <a:t>In this example Node is Class with two fields, </a:t>
            </a:r>
            <a:r>
              <a:rPr lang="en-US" altLang="en-US" sz="2400" b="1">
                <a:latin typeface="Arial" charset="0"/>
              </a:rPr>
              <a:t>data</a:t>
            </a:r>
            <a:r>
              <a:rPr lang="en-US" altLang="en-US" sz="2400">
                <a:latin typeface="Arial" charset="0"/>
              </a:rPr>
              <a:t> and </a:t>
            </a:r>
            <a:r>
              <a:rPr lang="en-US" altLang="en-US" sz="2400" b="1">
                <a:latin typeface="Arial" charset="0"/>
              </a:rPr>
              <a:t>next</a:t>
            </a:r>
            <a:r>
              <a:rPr lang="en-US" altLang="en-US" sz="2400">
                <a:latin typeface="Arial" charset="0"/>
              </a:rPr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400">
                <a:latin typeface="Arial" charset="0"/>
              </a:rPr>
              <a:t>In this example </a:t>
            </a:r>
            <a:r>
              <a:rPr lang="en-US" altLang="en-US" sz="2400" b="1">
                <a:latin typeface="Arial" charset="0"/>
              </a:rPr>
              <a:t>data</a:t>
            </a:r>
            <a:r>
              <a:rPr lang="en-US" altLang="en-US" sz="2400">
                <a:latin typeface="Arial" charset="0"/>
              </a:rPr>
              <a:t> is of type int and </a:t>
            </a:r>
            <a:r>
              <a:rPr lang="en-US" altLang="en-US" sz="2400" b="1">
                <a:latin typeface="Arial" charset="0"/>
              </a:rPr>
              <a:t>next</a:t>
            </a:r>
            <a:r>
              <a:rPr lang="en-US" altLang="en-US" sz="2400">
                <a:latin typeface="Arial" charset="0"/>
              </a:rPr>
              <a:t> is of type Node.</a:t>
            </a:r>
          </a:p>
        </p:txBody>
      </p:sp>
      <p:sp>
        <p:nvSpPr>
          <p:cNvPr id="35846" name="TextBox 7"/>
          <p:cNvSpPr txBox="1">
            <a:spLocks noChangeArrowheads="1"/>
          </p:cNvSpPr>
          <p:nvPr/>
        </p:nvSpPr>
        <p:spPr bwMode="auto">
          <a:xfrm>
            <a:off x="2374900" y="1838325"/>
            <a:ext cx="698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head</a:t>
            </a:r>
          </a:p>
        </p:txBody>
      </p:sp>
      <p:sp>
        <p:nvSpPr>
          <p:cNvPr id="35847" name="TextBox 10"/>
          <p:cNvSpPr txBox="1">
            <a:spLocks noChangeArrowheads="1"/>
          </p:cNvSpPr>
          <p:nvPr/>
        </p:nvSpPr>
        <p:spPr bwMode="auto">
          <a:xfrm>
            <a:off x="3316288" y="4257675"/>
            <a:ext cx="1212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head.data</a:t>
            </a:r>
          </a:p>
        </p:txBody>
      </p:sp>
      <p:sp>
        <p:nvSpPr>
          <p:cNvPr id="35848" name="TextBox 11"/>
          <p:cNvSpPr txBox="1">
            <a:spLocks noChangeArrowheads="1"/>
          </p:cNvSpPr>
          <p:nvPr/>
        </p:nvSpPr>
        <p:spPr bwMode="auto">
          <a:xfrm>
            <a:off x="5438775" y="4257675"/>
            <a:ext cx="11985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head.next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9597396-AF9A-3DFF-9667-758EE763A19D}"/>
              </a:ext>
            </a:extLst>
          </p:cNvPr>
          <p:cNvSpPr txBox="1"/>
          <p:nvPr/>
        </p:nvSpPr>
        <p:spPr>
          <a:xfrm>
            <a:off x="6377049" y="1508165"/>
            <a:ext cx="19356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class Node {</a:t>
            </a:r>
          </a:p>
          <a:p>
            <a:r>
              <a:rPr lang="en-US" dirty="0">
                <a:solidFill>
                  <a:schemeClr val="accent2"/>
                </a:solidFill>
              </a:rPr>
              <a:t>   int data;</a:t>
            </a:r>
          </a:p>
          <a:p>
            <a:r>
              <a:rPr lang="en-US" dirty="0">
                <a:solidFill>
                  <a:schemeClr val="accent2"/>
                </a:solidFill>
              </a:rPr>
              <a:t>   Node next;</a:t>
            </a:r>
          </a:p>
          <a:p>
            <a:r>
              <a:rPr lang="en-US" dirty="0">
                <a:solidFill>
                  <a:schemeClr val="accent2"/>
                </a:solidFill>
              </a:rPr>
              <a:t>    .</a:t>
            </a:r>
          </a:p>
          <a:p>
            <a:r>
              <a:rPr lang="en-US" dirty="0">
                <a:solidFill>
                  <a:schemeClr val="accent2"/>
                </a:solidFill>
              </a:rPr>
              <a:t>    .</a:t>
            </a:r>
          </a:p>
          <a:p>
            <a:r>
              <a:rPr lang="en-US" dirty="0">
                <a:solidFill>
                  <a:schemeClr val="accent2"/>
                </a:solidFill>
              </a:rPr>
              <a:t>    .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9A4002-57BB-DDFC-D9BD-435D3C7EAEA3}"/>
              </a:ext>
            </a:extLst>
          </p:cNvPr>
          <p:cNvSpPr txBox="1"/>
          <p:nvPr/>
        </p:nvSpPr>
        <p:spPr>
          <a:xfrm>
            <a:off x="354013" y="2673489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Node head;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>
          <a:xfrm>
            <a:off x="457200" y="776288"/>
            <a:ext cx="8229600" cy="1143000"/>
          </a:xfrm>
        </p:spPr>
        <p:txBody>
          <a:bodyPr/>
          <a:lstStyle/>
          <a:p>
            <a:r>
              <a:rPr lang="en-US" altLang="en-US" b="1">
                <a:ea typeface="ＭＳ Ｐゴシック" charset="-128"/>
              </a:rPr>
              <a:t>head</a:t>
            </a:r>
            <a:r>
              <a:rPr lang="en-US" altLang="en-US">
                <a:ea typeface="ＭＳ Ｐゴシック" charset="-128"/>
              </a:rPr>
              <a:t> references an object of type Node, which has a field that references another node</a:t>
            </a:r>
          </a:p>
        </p:txBody>
      </p:sp>
      <p:grpSp>
        <p:nvGrpSpPr>
          <p:cNvPr id="37890" name="Group 6"/>
          <p:cNvGrpSpPr>
            <a:grpSpLocks/>
          </p:cNvGrpSpPr>
          <p:nvPr/>
        </p:nvGrpSpPr>
        <p:grpSpPr bwMode="auto">
          <a:xfrm>
            <a:off x="5573713" y="3789363"/>
            <a:ext cx="1828800" cy="917575"/>
            <a:chOff x="6454588" y="2719294"/>
            <a:chExt cx="1828800" cy="917388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6454588" y="2719294"/>
              <a:ext cx="914400" cy="9142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7368988" y="2722468"/>
              <a:ext cx="914400" cy="9142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cxnSp>
        <p:nvCxnSpPr>
          <p:cNvPr id="9" name="Straight Arrow Connector 8"/>
          <p:cNvCxnSpPr>
            <a:cxnSpLocks noChangeShapeType="1"/>
          </p:cNvCxnSpPr>
          <p:nvPr/>
        </p:nvCxnSpPr>
        <p:spPr bwMode="auto">
          <a:xfrm flipV="1">
            <a:off x="3824288" y="4206875"/>
            <a:ext cx="1703387" cy="15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239838" y="2563813"/>
            <a:ext cx="598487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7893" name="TextBox 2"/>
          <p:cNvSpPr txBox="1">
            <a:spLocks noChangeArrowheads="1"/>
          </p:cNvSpPr>
          <p:nvPr/>
        </p:nvSpPr>
        <p:spPr bwMode="auto">
          <a:xfrm>
            <a:off x="846138" y="5610225"/>
            <a:ext cx="7558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charset="0"/>
              </a:rPr>
              <a:t>In this example </a:t>
            </a:r>
            <a:r>
              <a:rPr lang="en-US" altLang="en-US" sz="2400" b="1">
                <a:latin typeface="Arial" charset="0"/>
              </a:rPr>
              <a:t>data</a:t>
            </a:r>
            <a:r>
              <a:rPr lang="en-US" altLang="en-US" sz="2400">
                <a:latin typeface="Arial" charset="0"/>
              </a:rPr>
              <a:t> is type int and </a:t>
            </a:r>
            <a:r>
              <a:rPr lang="en-US" altLang="en-US" sz="2400" b="1">
                <a:latin typeface="Arial" charset="0"/>
              </a:rPr>
              <a:t>next</a:t>
            </a:r>
            <a:r>
              <a:rPr lang="en-US" altLang="en-US" sz="2400">
                <a:latin typeface="Arial" charset="0"/>
              </a:rPr>
              <a:t> is type Node.</a:t>
            </a:r>
          </a:p>
        </p:txBody>
      </p:sp>
      <p:sp>
        <p:nvSpPr>
          <p:cNvPr id="37894" name="TextBox 7"/>
          <p:cNvSpPr txBox="1">
            <a:spLocks noChangeArrowheads="1"/>
          </p:cNvSpPr>
          <p:nvPr/>
        </p:nvSpPr>
        <p:spPr bwMode="auto">
          <a:xfrm>
            <a:off x="657225" y="2220913"/>
            <a:ext cx="698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head</a:t>
            </a:r>
          </a:p>
        </p:txBody>
      </p:sp>
      <p:sp>
        <p:nvSpPr>
          <p:cNvPr id="37895" name="TextBox 10"/>
          <p:cNvSpPr txBox="1">
            <a:spLocks noChangeArrowheads="1"/>
          </p:cNvSpPr>
          <p:nvPr/>
        </p:nvSpPr>
        <p:spPr bwMode="auto">
          <a:xfrm>
            <a:off x="1598613" y="4640263"/>
            <a:ext cx="12112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head.data</a:t>
            </a:r>
          </a:p>
        </p:txBody>
      </p:sp>
      <p:sp>
        <p:nvSpPr>
          <p:cNvPr id="37896" name="TextBox 11"/>
          <p:cNvSpPr txBox="1">
            <a:spLocks noChangeArrowheads="1"/>
          </p:cNvSpPr>
          <p:nvPr/>
        </p:nvSpPr>
        <p:spPr bwMode="auto">
          <a:xfrm>
            <a:off x="3302000" y="4640263"/>
            <a:ext cx="1198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head.next</a:t>
            </a:r>
          </a:p>
        </p:txBody>
      </p:sp>
      <p:grpSp>
        <p:nvGrpSpPr>
          <p:cNvPr id="37897" name="Group 12"/>
          <p:cNvGrpSpPr>
            <a:grpSpLocks/>
          </p:cNvGrpSpPr>
          <p:nvPr/>
        </p:nvGrpSpPr>
        <p:grpSpPr bwMode="auto">
          <a:xfrm>
            <a:off x="2363788" y="3776663"/>
            <a:ext cx="1828800" cy="917575"/>
            <a:chOff x="6454588" y="2719294"/>
            <a:chExt cx="1828800" cy="917388"/>
          </a:xfrm>
        </p:grpSpPr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6454588" y="2719294"/>
              <a:ext cx="914400" cy="9142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7368988" y="2722468"/>
              <a:ext cx="914400" cy="9142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cxnSp>
        <p:nvCxnSpPr>
          <p:cNvPr id="16" name="Straight Arrow Connector 15"/>
          <p:cNvCxnSpPr>
            <a:cxnSpLocks noChangeShapeType="1"/>
            <a:endCxn id="14" idx="0"/>
          </p:cNvCxnSpPr>
          <p:nvPr/>
        </p:nvCxnSpPr>
        <p:spPr bwMode="auto">
          <a:xfrm>
            <a:off x="1690688" y="2925763"/>
            <a:ext cx="1130300" cy="8509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899" name="TextBox 17"/>
          <p:cNvSpPr txBox="1">
            <a:spLocks noChangeArrowheads="1"/>
          </p:cNvSpPr>
          <p:nvPr/>
        </p:nvSpPr>
        <p:spPr bwMode="auto">
          <a:xfrm>
            <a:off x="4903788" y="4659313"/>
            <a:ext cx="1711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head.next.data</a:t>
            </a:r>
          </a:p>
        </p:txBody>
      </p:sp>
      <p:sp>
        <p:nvSpPr>
          <p:cNvPr id="37900" name="TextBox 18"/>
          <p:cNvSpPr txBox="1">
            <a:spLocks noChangeArrowheads="1"/>
          </p:cNvSpPr>
          <p:nvPr/>
        </p:nvSpPr>
        <p:spPr bwMode="auto">
          <a:xfrm>
            <a:off x="6786563" y="4659313"/>
            <a:ext cx="1698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head.next.next</a:t>
            </a:r>
          </a:p>
        </p:txBody>
      </p: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 flipH="1">
            <a:off x="6543675" y="3803650"/>
            <a:ext cx="822325" cy="866775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02" name="TextBox 21"/>
          <p:cNvSpPr txBox="1">
            <a:spLocks noChangeArrowheads="1"/>
          </p:cNvSpPr>
          <p:nvPr/>
        </p:nvSpPr>
        <p:spPr bwMode="auto">
          <a:xfrm>
            <a:off x="2705100" y="4073525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3366FF"/>
                </a:solidFill>
                <a:latin typeface="Arial" charset="0"/>
              </a:rPr>
              <a:t>5</a:t>
            </a:r>
          </a:p>
        </p:txBody>
      </p:sp>
      <p:sp>
        <p:nvSpPr>
          <p:cNvPr id="37903" name="TextBox 22"/>
          <p:cNvSpPr txBox="1">
            <a:spLocks noChangeArrowheads="1"/>
          </p:cNvSpPr>
          <p:nvPr/>
        </p:nvSpPr>
        <p:spPr bwMode="auto">
          <a:xfrm>
            <a:off x="5800725" y="4090988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3366FF"/>
                </a:solidFill>
                <a:latin typeface="Arial" charset="0"/>
              </a:rPr>
              <a:t>27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1621B05A-1257-CD14-79BD-2FD457B0CC8A}"/>
              </a:ext>
            </a:extLst>
          </p:cNvPr>
          <p:cNvSpPr/>
          <p:nvPr/>
        </p:nvSpPr>
        <p:spPr>
          <a:xfrm>
            <a:off x="1092530" y="3429000"/>
            <a:ext cx="3811258" cy="1998023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13C017-C225-AFBD-9A44-06AB2541F373}"/>
              </a:ext>
            </a:extLst>
          </p:cNvPr>
          <p:cNvSpPr txBox="1"/>
          <p:nvPr/>
        </p:nvSpPr>
        <p:spPr>
          <a:xfrm>
            <a:off x="1092530" y="5284519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head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250A645-AF65-4B3F-51CF-1A5669AD96E2}"/>
              </a:ext>
            </a:extLst>
          </p:cNvPr>
          <p:cNvSpPr/>
          <p:nvPr/>
        </p:nvSpPr>
        <p:spPr>
          <a:xfrm>
            <a:off x="4839359" y="3461863"/>
            <a:ext cx="3811258" cy="1998023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AEE9E5-6B0E-BD36-0E06-6AD6338BB47B}"/>
              </a:ext>
            </a:extLst>
          </p:cNvPr>
          <p:cNvSpPr txBox="1"/>
          <p:nvPr/>
        </p:nvSpPr>
        <p:spPr>
          <a:xfrm>
            <a:off x="4839359" y="5317382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3"/>
                </a:solidFill>
              </a:rPr>
              <a:t>head.next</a:t>
            </a:r>
            <a:endParaRPr lang="en-US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charset="-128"/>
              </a:rPr>
              <a:t>A linked chain of nodes referenced by head</a:t>
            </a:r>
          </a:p>
        </p:txBody>
      </p:sp>
      <p:grpSp>
        <p:nvGrpSpPr>
          <p:cNvPr id="38914" name="Group 6"/>
          <p:cNvGrpSpPr>
            <a:grpSpLocks/>
          </p:cNvGrpSpPr>
          <p:nvPr/>
        </p:nvGrpSpPr>
        <p:grpSpPr bwMode="auto">
          <a:xfrm>
            <a:off x="2749550" y="3363913"/>
            <a:ext cx="1620838" cy="750887"/>
            <a:chOff x="6454588" y="2719294"/>
            <a:chExt cx="1828800" cy="917388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6454588" y="2719294"/>
              <a:ext cx="915296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7369884" y="2723173"/>
              <a:ext cx="913504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cxnSp>
        <p:nvCxnSpPr>
          <p:cNvPr id="9" name="Straight Arrow Connector 8"/>
          <p:cNvCxnSpPr>
            <a:cxnSpLocks noChangeShapeType="1"/>
          </p:cNvCxnSpPr>
          <p:nvPr/>
        </p:nvCxnSpPr>
        <p:spPr bwMode="auto">
          <a:xfrm>
            <a:off x="2070100" y="3644900"/>
            <a:ext cx="70485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19063" y="1882775"/>
            <a:ext cx="598487" cy="522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8917" name="TextBox 7"/>
          <p:cNvSpPr txBox="1">
            <a:spLocks noChangeArrowheads="1"/>
          </p:cNvSpPr>
          <p:nvPr/>
        </p:nvSpPr>
        <p:spPr bwMode="auto">
          <a:xfrm>
            <a:off x="233363" y="1538288"/>
            <a:ext cx="698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head</a:t>
            </a:r>
          </a:p>
        </p:txBody>
      </p:sp>
      <p:grpSp>
        <p:nvGrpSpPr>
          <p:cNvPr id="38918" name="Group 12"/>
          <p:cNvGrpSpPr>
            <a:grpSpLocks/>
          </p:cNvGrpSpPr>
          <p:nvPr/>
        </p:nvGrpSpPr>
        <p:grpSpPr bwMode="auto">
          <a:xfrm>
            <a:off x="454025" y="3351213"/>
            <a:ext cx="1620838" cy="750887"/>
            <a:chOff x="6454588" y="2719294"/>
            <a:chExt cx="1828800" cy="917388"/>
          </a:xfrm>
        </p:grpSpPr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6454588" y="2719294"/>
              <a:ext cx="915296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7369884" y="2723173"/>
              <a:ext cx="913504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cxnSp>
        <p:nvCxnSpPr>
          <p:cNvPr id="16" name="Straight Arrow Connector 15"/>
          <p:cNvCxnSpPr>
            <a:cxnSpLocks noChangeShapeType="1"/>
            <a:stCxn id="10" idx="2"/>
            <a:endCxn id="14" idx="0"/>
          </p:cNvCxnSpPr>
          <p:nvPr/>
        </p:nvCxnSpPr>
        <p:spPr bwMode="auto">
          <a:xfrm>
            <a:off x="419100" y="2405063"/>
            <a:ext cx="439738" cy="9461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20" name="TextBox 21"/>
          <p:cNvSpPr txBox="1">
            <a:spLocks noChangeArrowheads="1"/>
          </p:cNvSpPr>
          <p:nvPr/>
        </p:nvSpPr>
        <p:spPr bwMode="auto">
          <a:xfrm>
            <a:off x="795338" y="3548063"/>
            <a:ext cx="2762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3366FF"/>
                </a:solidFill>
                <a:latin typeface="Arial" charset="0"/>
              </a:rPr>
              <a:t>5</a:t>
            </a:r>
          </a:p>
        </p:txBody>
      </p:sp>
      <p:sp>
        <p:nvSpPr>
          <p:cNvPr id="38921" name="TextBox 22"/>
          <p:cNvSpPr txBox="1">
            <a:spLocks noChangeArrowheads="1"/>
          </p:cNvSpPr>
          <p:nvPr/>
        </p:nvSpPr>
        <p:spPr bwMode="auto">
          <a:xfrm>
            <a:off x="2957513" y="3562350"/>
            <a:ext cx="6111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3366FF"/>
                </a:solidFill>
                <a:latin typeface="Arial" charset="0"/>
              </a:rPr>
              <a:t>27</a:t>
            </a:r>
          </a:p>
        </p:txBody>
      </p:sp>
      <p:grpSp>
        <p:nvGrpSpPr>
          <p:cNvPr id="38922" name="Group 23"/>
          <p:cNvGrpSpPr>
            <a:grpSpLocks/>
          </p:cNvGrpSpPr>
          <p:nvPr/>
        </p:nvGrpSpPr>
        <p:grpSpPr bwMode="auto">
          <a:xfrm>
            <a:off x="5040313" y="3392488"/>
            <a:ext cx="1619250" cy="750887"/>
            <a:chOff x="6454588" y="2719294"/>
            <a:chExt cx="1828800" cy="917388"/>
          </a:xfrm>
        </p:grpSpPr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6454588" y="2719294"/>
              <a:ext cx="914400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7368988" y="2723173"/>
              <a:ext cx="914400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cxnSp>
        <p:nvCxnSpPr>
          <p:cNvPr id="34" name="Straight Arrow Connector 33"/>
          <p:cNvCxnSpPr>
            <a:cxnSpLocks noChangeShapeType="1"/>
          </p:cNvCxnSpPr>
          <p:nvPr/>
        </p:nvCxnSpPr>
        <p:spPr bwMode="auto">
          <a:xfrm>
            <a:off x="4360863" y="3689350"/>
            <a:ext cx="70326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8924" name="Group 34"/>
          <p:cNvGrpSpPr>
            <a:grpSpLocks/>
          </p:cNvGrpSpPr>
          <p:nvPr/>
        </p:nvGrpSpPr>
        <p:grpSpPr bwMode="auto">
          <a:xfrm>
            <a:off x="7375525" y="3389313"/>
            <a:ext cx="1620838" cy="750887"/>
            <a:chOff x="6454588" y="2719294"/>
            <a:chExt cx="1828800" cy="917388"/>
          </a:xfrm>
        </p:grpSpPr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6454588" y="2719294"/>
              <a:ext cx="915296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7369884" y="2723173"/>
              <a:ext cx="913504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cxnSp>
        <p:nvCxnSpPr>
          <p:cNvPr id="38" name="Straight Arrow Connector 37"/>
          <p:cNvCxnSpPr>
            <a:cxnSpLocks noChangeShapeType="1"/>
          </p:cNvCxnSpPr>
          <p:nvPr/>
        </p:nvCxnSpPr>
        <p:spPr bwMode="auto">
          <a:xfrm>
            <a:off x="6634163" y="3702050"/>
            <a:ext cx="70485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26" name="TextBox 38"/>
          <p:cNvSpPr txBox="1">
            <a:spLocks noChangeArrowheads="1"/>
          </p:cNvSpPr>
          <p:nvPr/>
        </p:nvSpPr>
        <p:spPr bwMode="auto">
          <a:xfrm>
            <a:off x="5140325" y="3575050"/>
            <a:ext cx="60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3366FF"/>
                </a:solidFill>
                <a:latin typeface="Arial" charset="0"/>
              </a:rPr>
              <a:t>13</a:t>
            </a:r>
          </a:p>
        </p:txBody>
      </p:sp>
      <p:sp>
        <p:nvSpPr>
          <p:cNvPr id="38927" name="TextBox 39"/>
          <p:cNvSpPr txBox="1">
            <a:spLocks noChangeArrowheads="1"/>
          </p:cNvSpPr>
          <p:nvPr/>
        </p:nvSpPr>
        <p:spPr bwMode="auto">
          <a:xfrm>
            <a:off x="7524750" y="3575050"/>
            <a:ext cx="611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3366FF"/>
                </a:solidFill>
                <a:latin typeface="Arial" charset="0"/>
              </a:rPr>
              <a:t>81</a:t>
            </a:r>
          </a:p>
        </p:txBody>
      </p:sp>
      <p:cxnSp>
        <p:nvCxnSpPr>
          <p:cNvPr id="42" name="Straight Connector 41"/>
          <p:cNvCxnSpPr>
            <a:cxnSpLocks noChangeShapeType="1"/>
          </p:cNvCxnSpPr>
          <p:nvPr/>
        </p:nvCxnSpPr>
        <p:spPr bwMode="auto">
          <a:xfrm flipH="1">
            <a:off x="8208963" y="3376613"/>
            <a:ext cx="790575" cy="7747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29" name="TextBox 43"/>
          <p:cNvSpPr txBox="1">
            <a:spLocks noChangeArrowheads="1"/>
          </p:cNvSpPr>
          <p:nvPr/>
        </p:nvSpPr>
        <p:spPr bwMode="auto">
          <a:xfrm>
            <a:off x="1377950" y="5343525"/>
            <a:ext cx="6002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charset="0"/>
              </a:rPr>
              <a:t>When </a:t>
            </a:r>
            <a:r>
              <a:rPr lang="en-US" altLang="en-US" sz="2400" b="1">
                <a:latin typeface="Arial" charset="0"/>
              </a:rPr>
              <a:t>next</a:t>
            </a:r>
            <a:r>
              <a:rPr lang="en-US" altLang="en-US" sz="2400">
                <a:latin typeface="Arial" charset="0"/>
              </a:rPr>
              <a:t> is null, it is the end of the chain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427038" y="274638"/>
            <a:ext cx="8229600" cy="1143000"/>
          </a:xfrm>
        </p:spPr>
        <p:txBody>
          <a:bodyPr/>
          <a:lstStyle/>
          <a:p>
            <a:r>
              <a:rPr lang="en-US" altLang="en-US">
                <a:ea typeface="ＭＳ Ｐゴシック" charset="-128"/>
              </a:rPr>
              <a:t>A linked chain of nodes referenced by head</a:t>
            </a:r>
            <a:br>
              <a:rPr lang="en-US" altLang="en-US">
                <a:ea typeface="ＭＳ Ｐゴシック" charset="-128"/>
              </a:rPr>
            </a:br>
            <a:r>
              <a:rPr lang="en-US" altLang="en-US" sz="2000">
                <a:ea typeface="ＭＳ Ｐゴシック" charset="-128"/>
              </a:rPr>
              <a:t>(animated)</a:t>
            </a:r>
          </a:p>
        </p:txBody>
      </p:sp>
      <p:grpSp>
        <p:nvGrpSpPr>
          <p:cNvPr id="39938" name="Group 6"/>
          <p:cNvGrpSpPr>
            <a:grpSpLocks/>
          </p:cNvGrpSpPr>
          <p:nvPr/>
        </p:nvGrpSpPr>
        <p:grpSpPr bwMode="auto">
          <a:xfrm>
            <a:off x="2749550" y="3363913"/>
            <a:ext cx="1620838" cy="750887"/>
            <a:chOff x="6454588" y="2719294"/>
            <a:chExt cx="1828800" cy="917388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6454588" y="2719294"/>
              <a:ext cx="915296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7369884" y="2723173"/>
              <a:ext cx="913504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cxnSp>
        <p:nvCxnSpPr>
          <p:cNvPr id="9" name="Straight Arrow Connector 8"/>
          <p:cNvCxnSpPr>
            <a:cxnSpLocks noChangeShapeType="1"/>
          </p:cNvCxnSpPr>
          <p:nvPr/>
        </p:nvCxnSpPr>
        <p:spPr bwMode="auto">
          <a:xfrm>
            <a:off x="2070100" y="3644900"/>
            <a:ext cx="70485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19063" y="1882775"/>
            <a:ext cx="598487" cy="522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9941" name="TextBox 7"/>
          <p:cNvSpPr txBox="1">
            <a:spLocks noChangeArrowheads="1"/>
          </p:cNvSpPr>
          <p:nvPr/>
        </p:nvSpPr>
        <p:spPr bwMode="auto">
          <a:xfrm>
            <a:off x="233363" y="1538288"/>
            <a:ext cx="698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head</a:t>
            </a:r>
          </a:p>
        </p:txBody>
      </p:sp>
      <p:grpSp>
        <p:nvGrpSpPr>
          <p:cNvPr id="39942" name="Group 12"/>
          <p:cNvGrpSpPr>
            <a:grpSpLocks/>
          </p:cNvGrpSpPr>
          <p:nvPr/>
        </p:nvGrpSpPr>
        <p:grpSpPr bwMode="auto">
          <a:xfrm>
            <a:off x="454025" y="3351213"/>
            <a:ext cx="1620838" cy="750887"/>
            <a:chOff x="6454588" y="2719294"/>
            <a:chExt cx="1828800" cy="917388"/>
          </a:xfrm>
        </p:grpSpPr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6454588" y="2719294"/>
              <a:ext cx="915296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7369884" y="2723173"/>
              <a:ext cx="913504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cxnSp>
        <p:nvCxnSpPr>
          <p:cNvPr id="16" name="Straight Arrow Connector 15"/>
          <p:cNvCxnSpPr>
            <a:cxnSpLocks noChangeShapeType="1"/>
            <a:stCxn id="10" idx="2"/>
            <a:endCxn id="14" idx="0"/>
          </p:cNvCxnSpPr>
          <p:nvPr/>
        </p:nvCxnSpPr>
        <p:spPr bwMode="auto">
          <a:xfrm>
            <a:off x="419100" y="2405063"/>
            <a:ext cx="439738" cy="9461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44" name="TextBox 21"/>
          <p:cNvSpPr txBox="1">
            <a:spLocks noChangeArrowheads="1"/>
          </p:cNvSpPr>
          <p:nvPr/>
        </p:nvSpPr>
        <p:spPr bwMode="auto">
          <a:xfrm>
            <a:off x="795338" y="3548063"/>
            <a:ext cx="2762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3366FF"/>
                </a:solidFill>
                <a:latin typeface="Arial" charset="0"/>
              </a:rPr>
              <a:t>5</a:t>
            </a:r>
          </a:p>
        </p:txBody>
      </p:sp>
      <p:sp>
        <p:nvSpPr>
          <p:cNvPr id="39945" name="TextBox 22"/>
          <p:cNvSpPr txBox="1">
            <a:spLocks noChangeArrowheads="1"/>
          </p:cNvSpPr>
          <p:nvPr/>
        </p:nvSpPr>
        <p:spPr bwMode="auto">
          <a:xfrm>
            <a:off x="2957513" y="3562350"/>
            <a:ext cx="6111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3366FF"/>
                </a:solidFill>
                <a:latin typeface="Arial" charset="0"/>
              </a:rPr>
              <a:t>27</a:t>
            </a:r>
          </a:p>
        </p:txBody>
      </p:sp>
      <p:grpSp>
        <p:nvGrpSpPr>
          <p:cNvPr id="39946" name="Group 23"/>
          <p:cNvGrpSpPr>
            <a:grpSpLocks/>
          </p:cNvGrpSpPr>
          <p:nvPr/>
        </p:nvGrpSpPr>
        <p:grpSpPr bwMode="auto">
          <a:xfrm>
            <a:off x="5040313" y="3392488"/>
            <a:ext cx="1619250" cy="750887"/>
            <a:chOff x="6454588" y="2719294"/>
            <a:chExt cx="1828800" cy="917388"/>
          </a:xfrm>
        </p:grpSpPr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6454588" y="2719294"/>
              <a:ext cx="914400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7368988" y="2723173"/>
              <a:ext cx="914400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cxnSp>
        <p:nvCxnSpPr>
          <p:cNvPr id="34" name="Straight Arrow Connector 33"/>
          <p:cNvCxnSpPr>
            <a:cxnSpLocks noChangeShapeType="1"/>
          </p:cNvCxnSpPr>
          <p:nvPr/>
        </p:nvCxnSpPr>
        <p:spPr bwMode="auto">
          <a:xfrm>
            <a:off x="4360863" y="3689350"/>
            <a:ext cx="70326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9948" name="Group 34"/>
          <p:cNvGrpSpPr>
            <a:grpSpLocks/>
          </p:cNvGrpSpPr>
          <p:nvPr/>
        </p:nvGrpSpPr>
        <p:grpSpPr bwMode="auto">
          <a:xfrm>
            <a:off x="7375525" y="3389313"/>
            <a:ext cx="1620838" cy="750887"/>
            <a:chOff x="6454588" y="2719294"/>
            <a:chExt cx="1828800" cy="917388"/>
          </a:xfrm>
        </p:grpSpPr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6454588" y="2719294"/>
              <a:ext cx="915296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7369884" y="2723173"/>
              <a:ext cx="913504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cxnSp>
        <p:nvCxnSpPr>
          <p:cNvPr id="38" name="Straight Arrow Connector 37"/>
          <p:cNvCxnSpPr>
            <a:cxnSpLocks noChangeShapeType="1"/>
          </p:cNvCxnSpPr>
          <p:nvPr/>
        </p:nvCxnSpPr>
        <p:spPr bwMode="auto">
          <a:xfrm>
            <a:off x="6634163" y="3702050"/>
            <a:ext cx="70485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50" name="TextBox 38"/>
          <p:cNvSpPr txBox="1">
            <a:spLocks noChangeArrowheads="1"/>
          </p:cNvSpPr>
          <p:nvPr/>
        </p:nvSpPr>
        <p:spPr bwMode="auto">
          <a:xfrm>
            <a:off x="5140325" y="3575050"/>
            <a:ext cx="60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3366FF"/>
                </a:solidFill>
                <a:latin typeface="Arial" charset="0"/>
              </a:rPr>
              <a:t>13</a:t>
            </a:r>
          </a:p>
        </p:txBody>
      </p:sp>
      <p:sp>
        <p:nvSpPr>
          <p:cNvPr id="39951" name="TextBox 39"/>
          <p:cNvSpPr txBox="1">
            <a:spLocks noChangeArrowheads="1"/>
          </p:cNvSpPr>
          <p:nvPr/>
        </p:nvSpPr>
        <p:spPr bwMode="auto">
          <a:xfrm>
            <a:off x="7524750" y="3575050"/>
            <a:ext cx="611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3366FF"/>
                </a:solidFill>
                <a:latin typeface="Arial" charset="0"/>
              </a:rPr>
              <a:t>81</a:t>
            </a:r>
          </a:p>
        </p:txBody>
      </p:sp>
      <p:cxnSp>
        <p:nvCxnSpPr>
          <p:cNvPr id="42" name="Straight Connector 41"/>
          <p:cNvCxnSpPr>
            <a:cxnSpLocks noChangeShapeType="1"/>
          </p:cNvCxnSpPr>
          <p:nvPr/>
        </p:nvCxnSpPr>
        <p:spPr bwMode="auto">
          <a:xfrm flipH="1">
            <a:off x="8208963" y="3376613"/>
            <a:ext cx="790575" cy="7747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53" name="TextBox 2"/>
          <p:cNvSpPr txBox="1">
            <a:spLocks noChangeArrowheads="1"/>
          </p:cNvSpPr>
          <p:nvPr/>
        </p:nvSpPr>
        <p:spPr bwMode="auto">
          <a:xfrm>
            <a:off x="2973388" y="4702175"/>
            <a:ext cx="319881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s-IS" altLang="en-US" sz="2400" dirty="0">
                <a:latin typeface="Arial" charset="0"/>
              </a:rPr>
              <a:t>…</a:t>
            </a:r>
            <a:endParaRPr lang="en-US" altLang="en-US" sz="24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Arial" charset="0"/>
              </a:rPr>
              <a:t>Node p = head;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Arial" charset="0"/>
              </a:rPr>
              <a:t>Node q = </a:t>
            </a:r>
            <a:r>
              <a:rPr lang="en-US" altLang="en-US" sz="2400" dirty="0" err="1">
                <a:latin typeface="Arial" charset="0"/>
              </a:rPr>
              <a:t>head.next</a:t>
            </a:r>
            <a:r>
              <a:rPr lang="en-US" altLang="en-US" sz="2400" dirty="0">
                <a:latin typeface="Arial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Arial" charset="0"/>
              </a:rPr>
              <a:t>Node r = </a:t>
            </a:r>
            <a:r>
              <a:rPr lang="en-US" altLang="en-US" sz="2400" dirty="0" err="1">
                <a:latin typeface="Arial" charset="0"/>
              </a:rPr>
              <a:t>q.next</a:t>
            </a:r>
            <a:r>
              <a:rPr lang="en-US" altLang="en-US" sz="2400" dirty="0">
                <a:latin typeface="Arial" charset="0"/>
              </a:rPr>
              <a:t>;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436688" y="1900238"/>
            <a:ext cx="598487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550988" y="1557338"/>
            <a:ext cx="31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p</a:t>
            </a:r>
          </a:p>
        </p:txBody>
      </p:sp>
      <p:cxnSp>
        <p:nvCxnSpPr>
          <p:cNvPr id="30" name="Straight Arrow Connector 29"/>
          <p:cNvCxnSpPr>
            <a:cxnSpLocks noChangeShapeType="1"/>
            <a:stCxn id="28" idx="2"/>
          </p:cNvCxnSpPr>
          <p:nvPr/>
        </p:nvCxnSpPr>
        <p:spPr bwMode="auto">
          <a:xfrm flipH="1">
            <a:off x="1374775" y="2424113"/>
            <a:ext cx="361950" cy="9223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3233738" y="1978025"/>
            <a:ext cx="596900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348038" y="1635125"/>
            <a:ext cx="312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q</a:t>
            </a:r>
          </a:p>
        </p:txBody>
      </p:sp>
      <p:cxnSp>
        <p:nvCxnSpPr>
          <p:cNvPr id="41" name="Straight Arrow Connector 40"/>
          <p:cNvCxnSpPr>
            <a:cxnSpLocks noChangeShapeType="1"/>
            <a:stCxn id="32" idx="2"/>
          </p:cNvCxnSpPr>
          <p:nvPr/>
        </p:nvCxnSpPr>
        <p:spPr bwMode="auto">
          <a:xfrm flipH="1">
            <a:off x="3525838" y="2501900"/>
            <a:ext cx="6350" cy="904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5492750" y="2011363"/>
            <a:ext cx="596900" cy="522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5607050" y="1666875"/>
            <a:ext cx="261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r</a:t>
            </a:r>
          </a:p>
        </p:txBody>
      </p:sp>
      <p:cxnSp>
        <p:nvCxnSpPr>
          <p:cNvPr id="45" name="Straight Arrow Connector 44"/>
          <p:cNvCxnSpPr>
            <a:cxnSpLocks noChangeShapeType="1"/>
            <a:stCxn id="43" idx="2"/>
          </p:cNvCxnSpPr>
          <p:nvPr/>
        </p:nvCxnSpPr>
        <p:spPr bwMode="auto">
          <a:xfrm flipH="1">
            <a:off x="5784850" y="2533650"/>
            <a:ext cx="6350" cy="9064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  <p:bldP spid="32" grpId="0" animBg="1"/>
      <p:bldP spid="33" grpId="0"/>
      <p:bldP spid="43" grpId="0" animBg="1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>
          <a:xfrm>
            <a:off x="427038" y="274638"/>
            <a:ext cx="8229600" cy="1143000"/>
          </a:xfrm>
        </p:spPr>
        <p:txBody>
          <a:bodyPr/>
          <a:lstStyle/>
          <a:p>
            <a:r>
              <a:rPr lang="en-US" altLang="en-US">
                <a:ea typeface="ＭＳ Ｐゴシック" charset="-128"/>
              </a:rPr>
              <a:t>Iterating through a linked chain of nodes referenced by head</a:t>
            </a:r>
            <a:br>
              <a:rPr lang="en-US" altLang="en-US">
                <a:ea typeface="ＭＳ Ｐゴシック" charset="-128"/>
              </a:rPr>
            </a:br>
            <a:r>
              <a:rPr lang="en-US" altLang="en-US" sz="2000">
                <a:ea typeface="ＭＳ Ｐゴシック" charset="-128"/>
              </a:rPr>
              <a:t>(animated)</a:t>
            </a:r>
          </a:p>
        </p:txBody>
      </p:sp>
      <p:sp>
        <p:nvSpPr>
          <p:cNvPr id="4096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898989"/>
                </a:solidFill>
                <a:latin typeface="Arial" charset="0"/>
              </a:rPr>
              <a:t>© 2015 Pearson Education, Inc., Upper Saddle River, NJ.  All rights reserved.</a:t>
            </a:r>
          </a:p>
        </p:txBody>
      </p:sp>
      <p:grpSp>
        <p:nvGrpSpPr>
          <p:cNvPr id="40963" name="Group 6"/>
          <p:cNvGrpSpPr>
            <a:grpSpLocks/>
          </p:cNvGrpSpPr>
          <p:nvPr/>
        </p:nvGrpSpPr>
        <p:grpSpPr bwMode="auto">
          <a:xfrm>
            <a:off x="2749550" y="3363913"/>
            <a:ext cx="1620838" cy="750887"/>
            <a:chOff x="6454588" y="2719294"/>
            <a:chExt cx="1828800" cy="917388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6454588" y="2719294"/>
              <a:ext cx="915296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7369884" y="2723173"/>
              <a:ext cx="913504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cxnSp>
        <p:nvCxnSpPr>
          <p:cNvPr id="9" name="Straight Arrow Connector 8"/>
          <p:cNvCxnSpPr>
            <a:cxnSpLocks noChangeShapeType="1"/>
          </p:cNvCxnSpPr>
          <p:nvPr/>
        </p:nvCxnSpPr>
        <p:spPr bwMode="auto">
          <a:xfrm>
            <a:off x="2070100" y="3644900"/>
            <a:ext cx="70485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19063" y="1882775"/>
            <a:ext cx="598487" cy="522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40966" name="TextBox 7"/>
          <p:cNvSpPr txBox="1">
            <a:spLocks noChangeArrowheads="1"/>
          </p:cNvSpPr>
          <p:nvPr/>
        </p:nvSpPr>
        <p:spPr bwMode="auto">
          <a:xfrm>
            <a:off x="233363" y="1538288"/>
            <a:ext cx="698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head</a:t>
            </a:r>
          </a:p>
        </p:txBody>
      </p:sp>
      <p:grpSp>
        <p:nvGrpSpPr>
          <p:cNvPr id="40967" name="Group 12"/>
          <p:cNvGrpSpPr>
            <a:grpSpLocks/>
          </p:cNvGrpSpPr>
          <p:nvPr/>
        </p:nvGrpSpPr>
        <p:grpSpPr bwMode="auto">
          <a:xfrm>
            <a:off x="454025" y="3351213"/>
            <a:ext cx="1620838" cy="750887"/>
            <a:chOff x="6454588" y="2719294"/>
            <a:chExt cx="1828800" cy="917388"/>
          </a:xfrm>
        </p:grpSpPr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6454588" y="2719294"/>
              <a:ext cx="915296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7369884" y="2723173"/>
              <a:ext cx="913504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cxnSp>
        <p:nvCxnSpPr>
          <p:cNvPr id="16" name="Straight Arrow Connector 15"/>
          <p:cNvCxnSpPr>
            <a:cxnSpLocks noChangeShapeType="1"/>
            <a:stCxn id="10" idx="2"/>
            <a:endCxn id="14" idx="0"/>
          </p:cNvCxnSpPr>
          <p:nvPr/>
        </p:nvCxnSpPr>
        <p:spPr bwMode="auto">
          <a:xfrm>
            <a:off x="419100" y="2405063"/>
            <a:ext cx="439738" cy="9461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69" name="TextBox 21"/>
          <p:cNvSpPr txBox="1">
            <a:spLocks noChangeArrowheads="1"/>
          </p:cNvSpPr>
          <p:nvPr/>
        </p:nvSpPr>
        <p:spPr bwMode="auto">
          <a:xfrm>
            <a:off x="795338" y="3548063"/>
            <a:ext cx="2762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3366FF"/>
                </a:solidFill>
                <a:latin typeface="Arial" charset="0"/>
              </a:rPr>
              <a:t>5</a:t>
            </a:r>
          </a:p>
        </p:txBody>
      </p:sp>
      <p:sp>
        <p:nvSpPr>
          <p:cNvPr id="40970" name="TextBox 22"/>
          <p:cNvSpPr txBox="1">
            <a:spLocks noChangeArrowheads="1"/>
          </p:cNvSpPr>
          <p:nvPr/>
        </p:nvSpPr>
        <p:spPr bwMode="auto">
          <a:xfrm>
            <a:off x="2957513" y="3562350"/>
            <a:ext cx="6111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3366FF"/>
                </a:solidFill>
                <a:latin typeface="Arial" charset="0"/>
              </a:rPr>
              <a:t>27</a:t>
            </a:r>
          </a:p>
        </p:txBody>
      </p:sp>
      <p:grpSp>
        <p:nvGrpSpPr>
          <p:cNvPr id="40971" name="Group 23"/>
          <p:cNvGrpSpPr>
            <a:grpSpLocks/>
          </p:cNvGrpSpPr>
          <p:nvPr/>
        </p:nvGrpSpPr>
        <p:grpSpPr bwMode="auto">
          <a:xfrm>
            <a:off x="5040313" y="3392488"/>
            <a:ext cx="1619250" cy="750887"/>
            <a:chOff x="6454588" y="2719294"/>
            <a:chExt cx="1828800" cy="917388"/>
          </a:xfrm>
        </p:grpSpPr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6454588" y="2719294"/>
              <a:ext cx="914400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7368988" y="2723173"/>
              <a:ext cx="914400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cxnSp>
        <p:nvCxnSpPr>
          <p:cNvPr id="34" name="Straight Arrow Connector 33"/>
          <p:cNvCxnSpPr>
            <a:cxnSpLocks noChangeShapeType="1"/>
          </p:cNvCxnSpPr>
          <p:nvPr/>
        </p:nvCxnSpPr>
        <p:spPr bwMode="auto">
          <a:xfrm>
            <a:off x="4360863" y="3689350"/>
            <a:ext cx="70326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0973" name="Group 34"/>
          <p:cNvGrpSpPr>
            <a:grpSpLocks/>
          </p:cNvGrpSpPr>
          <p:nvPr/>
        </p:nvGrpSpPr>
        <p:grpSpPr bwMode="auto">
          <a:xfrm>
            <a:off x="7375525" y="3389313"/>
            <a:ext cx="1620838" cy="750887"/>
            <a:chOff x="6454588" y="2719294"/>
            <a:chExt cx="1828800" cy="917388"/>
          </a:xfrm>
        </p:grpSpPr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6454588" y="2719294"/>
              <a:ext cx="915296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7369884" y="2723173"/>
              <a:ext cx="913504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cxnSp>
        <p:nvCxnSpPr>
          <p:cNvPr id="38" name="Straight Arrow Connector 37"/>
          <p:cNvCxnSpPr>
            <a:cxnSpLocks noChangeShapeType="1"/>
          </p:cNvCxnSpPr>
          <p:nvPr/>
        </p:nvCxnSpPr>
        <p:spPr bwMode="auto">
          <a:xfrm>
            <a:off x="6634163" y="3702050"/>
            <a:ext cx="70485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75" name="TextBox 38"/>
          <p:cNvSpPr txBox="1">
            <a:spLocks noChangeArrowheads="1"/>
          </p:cNvSpPr>
          <p:nvPr/>
        </p:nvSpPr>
        <p:spPr bwMode="auto">
          <a:xfrm>
            <a:off x="5140325" y="3575050"/>
            <a:ext cx="60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3366FF"/>
                </a:solidFill>
                <a:latin typeface="Arial" charset="0"/>
              </a:rPr>
              <a:t>13</a:t>
            </a:r>
          </a:p>
        </p:txBody>
      </p:sp>
      <p:sp>
        <p:nvSpPr>
          <p:cNvPr id="40976" name="TextBox 39"/>
          <p:cNvSpPr txBox="1">
            <a:spLocks noChangeArrowheads="1"/>
          </p:cNvSpPr>
          <p:nvPr/>
        </p:nvSpPr>
        <p:spPr bwMode="auto">
          <a:xfrm>
            <a:off x="7524750" y="3575050"/>
            <a:ext cx="611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3366FF"/>
                </a:solidFill>
                <a:latin typeface="Arial" charset="0"/>
              </a:rPr>
              <a:t>81</a:t>
            </a:r>
          </a:p>
        </p:txBody>
      </p:sp>
      <p:cxnSp>
        <p:nvCxnSpPr>
          <p:cNvPr id="42" name="Straight Connector 41"/>
          <p:cNvCxnSpPr>
            <a:cxnSpLocks noChangeShapeType="1"/>
          </p:cNvCxnSpPr>
          <p:nvPr/>
        </p:nvCxnSpPr>
        <p:spPr bwMode="auto">
          <a:xfrm flipH="1">
            <a:off x="8208963" y="3376613"/>
            <a:ext cx="790575" cy="7747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78" name="TextBox 2"/>
          <p:cNvSpPr txBox="1">
            <a:spLocks noChangeArrowheads="1"/>
          </p:cNvSpPr>
          <p:nvPr/>
        </p:nvSpPr>
        <p:spPr bwMode="auto">
          <a:xfrm>
            <a:off x="2255838" y="4183063"/>
            <a:ext cx="4198937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s-IS" altLang="en-US" sz="2400" dirty="0">
                <a:latin typeface="Arial" charset="0"/>
              </a:rPr>
              <a:t>…</a:t>
            </a:r>
            <a:endParaRPr lang="en-US" altLang="en-US" sz="24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Arial" charset="0"/>
              </a:rPr>
              <a:t>Node </a:t>
            </a:r>
            <a:r>
              <a:rPr lang="en-US" altLang="en-US" sz="2400" dirty="0" err="1">
                <a:latin typeface="Arial" charset="0"/>
              </a:rPr>
              <a:t>curr</a:t>
            </a:r>
            <a:r>
              <a:rPr lang="en-US" altLang="en-US" sz="2400" dirty="0">
                <a:latin typeface="Arial" charset="0"/>
              </a:rPr>
              <a:t> = head;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Arial" charset="0"/>
              </a:rPr>
              <a:t>while (</a:t>
            </a:r>
            <a:r>
              <a:rPr lang="en-US" altLang="en-US" sz="2400" dirty="0" err="1">
                <a:latin typeface="Arial" charset="0"/>
              </a:rPr>
              <a:t>curr.next</a:t>
            </a:r>
            <a:r>
              <a:rPr lang="en-US" altLang="en-US" sz="2400" dirty="0">
                <a:latin typeface="Arial" charset="0"/>
              </a:rPr>
              <a:t> != null)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Arial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Arial" charset="0"/>
              </a:rPr>
              <a:t>	</a:t>
            </a:r>
            <a:r>
              <a:rPr lang="en-US" altLang="en-US" sz="2400" dirty="0" err="1">
                <a:latin typeface="Arial" charset="0"/>
              </a:rPr>
              <a:t>curr</a:t>
            </a:r>
            <a:r>
              <a:rPr lang="en-US" altLang="en-US" sz="2400" dirty="0">
                <a:latin typeface="Arial" charset="0"/>
              </a:rPr>
              <a:t> = </a:t>
            </a:r>
            <a:r>
              <a:rPr lang="en-US" altLang="en-US" sz="2400" dirty="0" err="1">
                <a:latin typeface="Arial" charset="0"/>
              </a:rPr>
              <a:t>curr.next</a:t>
            </a:r>
            <a:r>
              <a:rPr lang="en-US" altLang="en-US" sz="2400" dirty="0">
                <a:latin typeface="Arial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Arial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charset="0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436688" y="1900238"/>
            <a:ext cx="598487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550988" y="1557338"/>
            <a:ext cx="5826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curr</a:t>
            </a:r>
          </a:p>
        </p:txBody>
      </p:sp>
      <p:cxnSp>
        <p:nvCxnSpPr>
          <p:cNvPr id="30" name="Straight Arrow Connector 29"/>
          <p:cNvCxnSpPr>
            <a:cxnSpLocks noChangeShapeType="1"/>
            <a:stCxn id="28" idx="2"/>
          </p:cNvCxnSpPr>
          <p:nvPr/>
        </p:nvCxnSpPr>
        <p:spPr bwMode="auto">
          <a:xfrm flipH="1">
            <a:off x="1374775" y="2424113"/>
            <a:ext cx="361950" cy="9223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3233738" y="1978025"/>
            <a:ext cx="596900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348038" y="1635125"/>
            <a:ext cx="5810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curr</a:t>
            </a:r>
          </a:p>
        </p:txBody>
      </p:sp>
      <p:cxnSp>
        <p:nvCxnSpPr>
          <p:cNvPr id="41" name="Straight Arrow Connector 40"/>
          <p:cNvCxnSpPr>
            <a:cxnSpLocks noChangeShapeType="1"/>
            <a:stCxn id="32" idx="2"/>
          </p:cNvCxnSpPr>
          <p:nvPr/>
        </p:nvCxnSpPr>
        <p:spPr bwMode="auto">
          <a:xfrm flipH="1">
            <a:off x="3525838" y="2501900"/>
            <a:ext cx="6350" cy="904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5492750" y="2011363"/>
            <a:ext cx="596900" cy="522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5607050" y="1666875"/>
            <a:ext cx="581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curr</a:t>
            </a:r>
          </a:p>
        </p:txBody>
      </p:sp>
      <p:cxnSp>
        <p:nvCxnSpPr>
          <p:cNvPr id="45" name="Straight Arrow Connector 44"/>
          <p:cNvCxnSpPr>
            <a:cxnSpLocks noChangeShapeType="1"/>
          </p:cNvCxnSpPr>
          <p:nvPr/>
        </p:nvCxnSpPr>
        <p:spPr bwMode="auto">
          <a:xfrm flipH="1">
            <a:off x="5784850" y="2533650"/>
            <a:ext cx="6350" cy="9064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7781925" y="1968500"/>
            <a:ext cx="596900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7896225" y="1625600"/>
            <a:ext cx="581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curr</a:t>
            </a:r>
          </a:p>
        </p:txBody>
      </p:sp>
      <p:cxnSp>
        <p:nvCxnSpPr>
          <p:cNvPr id="48" name="Straight Arrow Connector 47"/>
          <p:cNvCxnSpPr>
            <a:cxnSpLocks noChangeShapeType="1"/>
            <a:stCxn id="46" idx="2"/>
          </p:cNvCxnSpPr>
          <p:nvPr/>
        </p:nvCxnSpPr>
        <p:spPr bwMode="auto">
          <a:xfrm flipH="1">
            <a:off x="8074025" y="2492375"/>
            <a:ext cx="6350" cy="904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446B572-4698-E852-94D7-E64445DEB834}"/>
              </a:ext>
            </a:extLst>
          </p:cNvPr>
          <p:cNvCxnSpPr/>
          <p:nvPr/>
        </p:nvCxnSpPr>
        <p:spPr>
          <a:xfrm>
            <a:off x="3124200" y="4940135"/>
            <a:ext cx="6046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  <p:bldP spid="29" grpId="0"/>
      <p:bldP spid="29" grpId="1"/>
      <p:bldP spid="32" grpId="0" animBg="1"/>
      <p:bldP spid="32" grpId="1" animBg="1"/>
      <p:bldP spid="33" grpId="0"/>
      <p:bldP spid="33" grpId="1"/>
      <p:bldP spid="43" grpId="0" animBg="1"/>
      <p:bldP spid="43" grpId="1" animBg="1"/>
      <p:bldP spid="44" grpId="0"/>
      <p:bldP spid="44" grpId="1"/>
      <p:bldP spid="46" grpId="0" animBg="1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>
          <a:xfrm>
            <a:off x="427038" y="274638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charset="-128"/>
              </a:rPr>
              <a:t>Removing a node from a chain</a:t>
            </a:r>
            <a:br>
              <a:rPr lang="en-US" altLang="en-US" dirty="0">
                <a:ea typeface="ＭＳ Ｐゴシック" charset="-128"/>
              </a:rPr>
            </a:br>
            <a:r>
              <a:rPr lang="en-US" altLang="en-US" sz="2000" dirty="0">
                <a:ea typeface="ＭＳ Ｐゴシック" charset="-128"/>
              </a:rPr>
              <a:t>(animated)</a:t>
            </a:r>
          </a:p>
        </p:txBody>
      </p:sp>
      <p:sp>
        <p:nvSpPr>
          <p:cNvPr id="4198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898989"/>
                </a:solidFill>
                <a:latin typeface="Arial" charset="0"/>
              </a:rPr>
              <a:t>© 2015 Pearson Education, Inc., Upper Saddle River, NJ.  All rights reserved.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749550" y="3363913"/>
            <a:ext cx="1620838" cy="750887"/>
            <a:chOff x="6454588" y="2719294"/>
            <a:chExt cx="1828800" cy="917388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6454588" y="2719294"/>
              <a:ext cx="915296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7369884" y="2723173"/>
              <a:ext cx="913504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cxnSp>
        <p:nvCxnSpPr>
          <p:cNvPr id="9" name="Straight Arrow Connector 8"/>
          <p:cNvCxnSpPr>
            <a:cxnSpLocks noChangeShapeType="1"/>
          </p:cNvCxnSpPr>
          <p:nvPr/>
        </p:nvCxnSpPr>
        <p:spPr bwMode="auto">
          <a:xfrm>
            <a:off x="2070100" y="3644900"/>
            <a:ext cx="70485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19063" y="1882775"/>
            <a:ext cx="598487" cy="522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41990" name="TextBox 7"/>
          <p:cNvSpPr txBox="1">
            <a:spLocks noChangeArrowheads="1"/>
          </p:cNvSpPr>
          <p:nvPr/>
        </p:nvSpPr>
        <p:spPr bwMode="auto">
          <a:xfrm>
            <a:off x="233363" y="1538288"/>
            <a:ext cx="698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head</a:t>
            </a:r>
          </a:p>
        </p:txBody>
      </p:sp>
      <p:grpSp>
        <p:nvGrpSpPr>
          <p:cNvPr id="41991" name="Group 12"/>
          <p:cNvGrpSpPr>
            <a:grpSpLocks/>
          </p:cNvGrpSpPr>
          <p:nvPr/>
        </p:nvGrpSpPr>
        <p:grpSpPr bwMode="auto">
          <a:xfrm>
            <a:off x="454025" y="3351213"/>
            <a:ext cx="1620838" cy="750887"/>
            <a:chOff x="6454588" y="2719294"/>
            <a:chExt cx="1828800" cy="917388"/>
          </a:xfrm>
        </p:grpSpPr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6454588" y="2719294"/>
              <a:ext cx="915296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7369884" y="2723173"/>
              <a:ext cx="913504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cxnSp>
        <p:nvCxnSpPr>
          <p:cNvPr id="16" name="Straight Arrow Connector 15"/>
          <p:cNvCxnSpPr>
            <a:cxnSpLocks noChangeShapeType="1"/>
            <a:stCxn id="10" idx="2"/>
            <a:endCxn id="14" idx="0"/>
          </p:cNvCxnSpPr>
          <p:nvPr/>
        </p:nvCxnSpPr>
        <p:spPr bwMode="auto">
          <a:xfrm>
            <a:off x="419100" y="2405063"/>
            <a:ext cx="439738" cy="9461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993" name="TextBox 21"/>
          <p:cNvSpPr txBox="1">
            <a:spLocks noChangeArrowheads="1"/>
          </p:cNvSpPr>
          <p:nvPr/>
        </p:nvSpPr>
        <p:spPr bwMode="auto">
          <a:xfrm>
            <a:off x="795338" y="3548063"/>
            <a:ext cx="2762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3366FF"/>
                </a:solidFill>
                <a:latin typeface="Arial" charset="0"/>
              </a:rPr>
              <a:t>5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957513" y="3562350"/>
            <a:ext cx="6111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3366FF"/>
                </a:solidFill>
                <a:latin typeface="Arial" charset="0"/>
              </a:rPr>
              <a:t>27</a:t>
            </a:r>
          </a:p>
        </p:txBody>
      </p:sp>
      <p:grpSp>
        <p:nvGrpSpPr>
          <p:cNvPr id="41995" name="Group 23"/>
          <p:cNvGrpSpPr>
            <a:grpSpLocks/>
          </p:cNvGrpSpPr>
          <p:nvPr/>
        </p:nvGrpSpPr>
        <p:grpSpPr bwMode="auto">
          <a:xfrm>
            <a:off x="5040313" y="3392488"/>
            <a:ext cx="1619250" cy="750887"/>
            <a:chOff x="6454588" y="2719294"/>
            <a:chExt cx="1828800" cy="917388"/>
          </a:xfrm>
        </p:grpSpPr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6454588" y="2719294"/>
              <a:ext cx="914400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7368988" y="2723173"/>
              <a:ext cx="914400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cxnSp>
        <p:nvCxnSpPr>
          <p:cNvPr id="34" name="Straight Arrow Connector 33"/>
          <p:cNvCxnSpPr>
            <a:cxnSpLocks noChangeShapeType="1"/>
          </p:cNvCxnSpPr>
          <p:nvPr/>
        </p:nvCxnSpPr>
        <p:spPr bwMode="auto">
          <a:xfrm>
            <a:off x="4360863" y="3689350"/>
            <a:ext cx="70326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1997" name="Group 34"/>
          <p:cNvGrpSpPr>
            <a:grpSpLocks/>
          </p:cNvGrpSpPr>
          <p:nvPr/>
        </p:nvGrpSpPr>
        <p:grpSpPr bwMode="auto">
          <a:xfrm>
            <a:off x="7375525" y="3389313"/>
            <a:ext cx="1620838" cy="750887"/>
            <a:chOff x="6454588" y="2719294"/>
            <a:chExt cx="1828800" cy="917388"/>
          </a:xfrm>
        </p:grpSpPr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6454588" y="2719294"/>
              <a:ext cx="915296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7369884" y="2723173"/>
              <a:ext cx="913504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cxnSp>
        <p:nvCxnSpPr>
          <p:cNvPr id="38" name="Straight Arrow Connector 37"/>
          <p:cNvCxnSpPr>
            <a:cxnSpLocks noChangeShapeType="1"/>
          </p:cNvCxnSpPr>
          <p:nvPr/>
        </p:nvCxnSpPr>
        <p:spPr bwMode="auto">
          <a:xfrm>
            <a:off x="6634163" y="3702050"/>
            <a:ext cx="70485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999" name="TextBox 38"/>
          <p:cNvSpPr txBox="1">
            <a:spLocks noChangeArrowheads="1"/>
          </p:cNvSpPr>
          <p:nvPr/>
        </p:nvSpPr>
        <p:spPr bwMode="auto">
          <a:xfrm>
            <a:off x="5140325" y="3575050"/>
            <a:ext cx="60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3366FF"/>
                </a:solidFill>
                <a:latin typeface="Arial" charset="0"/>
              </a:rPr>
              <a:t>13</a:t>
            </a:r>
          </a:p>
        </p:txBody>
      </p:sp>
      <p:sp>
        <p:nvSpPr>
          <p:cNvPr id="42000" name="TextBox 39"/>
          <p:cNvSpPr txBox="1">
            <a:spLocks noChangeArrowheads="1"/>
          </p:cNvSpPr>
          <p:nvPr/>
        </p:nvSpPr>
        <p:spPr bwMode="auto">
          <a:xfrm>
            <a:off x="7524750" y="3575050"/>
            <a:ext cx="611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3366FF"/>
                </a:solidFill>
                <a:latin typeface="Arial" charset="0"/>
              </a:rPr>
              <a:t>81</a:t>
            </a:r>
          </a:p>
        </p:txBody>
      </p:sp>
      <p:cxnSp>
        <p:nvCxnSpPr>
          <p:cNvPr id="42" name="Straight Connector 41"/>
          <p:cNvCxnSpPr>
            <a:cxnSpLocks noChangeShapeType="1"/>
          </p:cNvCxnSpPr>
          <p:nvPr/>
        </p:nvCxnSpPr>
        <p:spPr bwMode="auto">
          <a:xfrm flipH="1">
            <a:off x="8208963" y="3376613"/>
            <a:ext cx="790575" cy="7747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002" name="TextBox 2"/>
          <p:cNvSpPr txBox="1">
            <a:spLocks noChangeArrowheads="1"/>
          </p:cNvSpPr>
          <p:nvPr/>
        </p:nvSpPr>
        <p:spPr bwMode="auto">
          <a:xfrm>
            <a:off x="2849698" y="4502150"/>
            <a:ext cx="4868862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s-IS" altLang="en-US" sz="1800" dirty="0">
                <a:latin typeface="Arial" charset="0"/>
              </a:rPr>
              <a:t>…</a:t>
            </a:r>
            <a:endParaRPr lang="en-US" altLang="en-US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charset="0"/>
              </a:rPr>
              <a:t>//Remove node referenced by q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err="1">
                <a:latin typeface="Arial" charset="0"/>
              </a:rPr>
              <a:t>p.next</a:t>
            </a:r>
            <a:r>
              <a:rPr lang="en-US" altLang="en-US" sz="1800" dirty="0">
                <a:latin typeface="Arial" charset="0"/>
              </a:rPr>
              <a:t> = </a:t>
            </a:r>
            <a:r>
              <a:rPr lang="en-US" altLang="en-US" sz="1800" dirty="0" err="1">
                <a:latin typeface="Arial" charset="0"/>
              </a:rPr>
              <a:t>q.next</a:t>
            </a:r>
            <a:r>
              <a:rPr lang="en-US" altLang="en-US" sz="1800" dirty="0">
                <a:latin typeface="Arial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charset="0"/>
              </a:rPr>
              <a:t>q = </a:t>
            </a:r>
            <a:r>
              <a:rPr lang="en-US" altLang="en-US" sz="1800" dirty="0" err="1">
                <a:latin typeface="Arial" charset="0"/>
              </a:rPr>
              <a:t>p.next</a:t>
            </a:r>
            <a:r>
              <a:rPr lang="en-US" altLang="en-US" sz="1800" dirty="0">
                <a:latin typeface="Arial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charset="0"/>
              </a:rPr>
              <a:t>//garbage collection removes dangling node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436688" y="1900238"/>
            <a:ext cx="598487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42004" name="TextBox 28"/>
          <p:cNvSpPr txBox="1">
            <a:spLocks noChangeArrowheads="1"/>
          </p:cNvSpPr>
          <p:nvPr/>
        </p:nvSpPr>
        <p:spPr bwMode="auto">
          <a:xfrm>
            <a:off x="1550988" y="1557338"/>
            <a:ext cx="31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p</a:t>
            </a:r>
          </a:p>
        </p:txBody>
      </p:sp>
      <p:cxnSp>
        <p:nvCxnSpPr>
          <p:cNvPr id="30" name="Straight Arrow Connector 29"/>
          <p:cNvCxnSpPr>
            <a:cxnSpLocks noChangeShapeType="1"/>
            <a:stCxn id="28" idx="2"/>
          </p:cNvCxnSpPr>
          <p:nvPr/>
        </p:nvCxnSpPr>
        <p:spPr bwMode="auto">
          <a:xfrm flipH="1">
            <a:off x="1374775" y="2424113"/>
            <a:ext cx="361950" cy="9223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3233738" y="1978025"/>
            <a:ext cx="596900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348038" y="1635125"/>
            <a:ext cx="312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q</a:t>
            </a:r>
          </a:p>
        </p:txBody>
      </p:sp>
      <p:cxnSp>
        <p:nvCxnSpPr>
          <p:cNvPr id="41" name="Straight Arrow Connector 40"/>
          <p:cNvCxnSpPr>
            <a:cxnSpLocks noChangeShapeType="1"/>
            <a:stCxn id="32" idx="2"/>
          </p:cNvCxnSpPr>
          <p:nvPr/>
        </p:nvCxnSpPr>
        <p:spPr bwMode="auto">
          <a:xfrm flipH="1">
            <a:off x="3525838" y="2501900"/>
            <a:ext cx="6350" cy="904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Curved Down Arrow 20"/>
          <p:cNvSpPr>
            <a:spLocks noChangeArrowheads="1"/>
          </p:cNvSpPr>
          <p:nvPr/>
        </p:nvSpPr>
        <p:spPr bwMode="auto">
          <a:xfrm>
            <a:off x="2036763" y="1749425"/>
            <a:ext cx="3270250" cy="1581150"/>
          </a:xfrm>
          <a:prstGeom prst="curvedDownArrow">
            <a:avLst>
              <a:gd name="adj1" fmla="val 3438"/>
              <a:gd name="adj2" fmla="val 38234"/>
              <a:gd name="adj3" fmla="val 13319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latin typeface="Calibri" charset="0"/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5407025" y="2022475"/>
            <a:ext cx="596900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5521325" y="1679575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q</a:t>
            </a:r>
          </a:p>
        </p:txBody>
      </p:sp>
      <p:cxnSp>
        <p:nvCxnSpPr>
          <p:cNvPr id="48" name="Straight Arrow Connector 47"/>
          <p:cNvCxnSpPr>
            <a:cxnSpLocks noChangeShapeType="1"/>
            <a:stCxn id="46" idx="2"/>
          </p:cNvCxnSpPr>
          <p:nvPr/>
        </p:nvCxnSpPr>
        <p:spPr bwMode="auto">
          <a:xfrm flipH="1">
            <a:off x="5699125" y="2546350"/>
            <a:ext cx="6350" cy="904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4DA3C297-22D1-DF85-B117-666DE12C48AC}"/>
              </a:ext>
            </a:extLst>
          </p:cNvPr>
          <p:cNvSpPr txBox="1"/>
          <p:nvPr/>
        </p:nvSpPr>
        <p:spPr>
          <a:xfrm>
            <a:off x="1360983" y="4073241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3"/>
                </a:solidFill>
              </a:rPr>
              <a:t>p.next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14797D-2CA7-E8EB-5B12-C42A77C9E57B}"/>
              </a:ext>
            </a:extLst>
          </p:cNvPr>
          <p:cNvSpPr txBox="1"/>
          <p:nvPr/>
        </p:nvSpPr>
        <p:spPr>
          <a:xfrm>
            <a:off x="3660775" y="4075159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3"/>
                </a:solidFill>
              </a:rPr>
              <a:t>q.next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B27283-7256-3FB4-2DB9-D9804D9DC58B}"/>
              </a:ext>
            </a:extLst>
          </p:cNvPr>
          <p:cNvSpPr txBox="1"/>
          <p:nvPr/>
        </p:nvSpPr>
        <p:spPr>
          <a:xfrm>
            <a:off x="6021985" y="4085051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3"/>
                </a:solidFill>
              </a:rPr>
              <a:t>q.next</a:t>
            </a:r>
            <a:endParaRPr lang="en-US" dirty="0">
              <a:solidFill>
                <a:schemeClr val="accent3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F1005DC-7256-5D02-7141-17FA04103C2F}"/>
              </a:ext>
            </a:extLst>
          </p:cNvPr>
          <p:cNvCxnSpPr/>
          <p:nvPr/>
        </p:nvCxnSpPr>
        <p:spPr>
          <a:xfrm flipV="1">
            <a:off x="3504406" y="4075159"/>
            <a:ext cx="916782" cy="4269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2" grpId="0" animBg="1"/>
      <p:bldP spid="33" grpId="0"/>
      <p:bldP spid="21" grpId="0" animBg="1"/>
      <p:bldP spid="46" grpId="0" animBg="1"/>
      <p:bldP spid="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charset="-128"/>
              </a:rPr>
              <a:t>Show an addition at the head</a:t>
            </a:r>
          </a:p>
        </p:txBody>
      </p:sp>
      <p:sp>
        <p:nvSpPr>
          <p:cNvPr id="44034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898989"/>
                </a:solidFill>
                <a:latin typeface="Arial" charset="0"/>
              </a:rPr>
              <a:t>© 2015 Pearson Education, Inc., Upper Saddle River, NJ.  All rights reserved.</a:t>
            </a:r>
          </a:p>
        </p:txBody>
      </p:sp>
      <p:grpSp>
        <p:nvGrpSpPr>
          <p:cNvPr id="44035" name="Group 4"/>
          <p:cNvGrpSpPr>
            <a:grpSpLocks/>
          </p:cNvGrpSpPr>
          <p:nvPr/>
        </p:nvGrpSpPr>
        <p:grpSpPr bwMode="auto">
          <a:xfrm>
            <a:off x="5038725" y="3378200"/>
            <a:ext cx="1620838" cy="750888"/>
            <a:chOff x="6454588" y="2719294"/>
            <a:chExt cx="1828800" cy="917388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6454588" y="2719294"/>
              <a:ext cx="915296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7369884" y="2723173"/>
              <a:ext cx="913504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cxnSp>
        <p:nvCxnSpPr>
          <p:cNvPr id="8" name="Straight Arrow Connector 7"/>
          <p:cNvCxnSpPr>
            <a:cxnSpLocks noChangeShapeType="1"/>
          </p:cNvCxnSpPr>
          <p:nvPr/>
        </p:nvCxnSpPr>
        <p:spPr bwMode="auto">
          <a:xfrm>
            <a:off x="4359275" y="3660775"/>
            <a:ext cx="70485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363788" y="1911350"/>
            <a:ext cx="598487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44038" name="TextBox 9"/>
          <p:cNvSpPr txBox="1">
            <a:spLocks noChangeArrowheads="1"/>
          </p:cNvSpPr>
          <p:nvPr/>
        </p:nvSpPr>
        <p:spPr bwMode="auto">
          <a:xfrm>
            <a:off x="2522538" y="1554163"/>
            <a:ext cx="698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head</a:t>
            </a:r>
          </a:p>
        </p:txBody>
      </p:sp>
      <p:grpSp>
        <p:nvGrpSpPr>
          <p:cNvPr id="44039" name="Group 10"/>
          <p:cNvGrpSpPr>
            <a:grpSpLocks/>
          </p:cNvGrpSpPr>
          <p:nvPr/>
        </p:nvGrpSpPr>
        <p:grpSpPr bwMode="auto">
          <a:xfrm>
            <a:off x="2743200" y="3367088"/>
            <a:ext cx="1620838" cy="749300"/>
            <a:chOff x="6454588" y="2719294"/>
            <a:chExt cx="1828800" cy="917388"/>
          </a:xfrm>
        </p:grpSpPr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6454588" y="2719294"/>
              <a:ext cx="915296" cy="91350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7369884" y="2723181"/>
              <a:ext cx="913504" cy="91350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cxnSp>
        <p:nvCxnSpPr>
          <p:cNvPr id="14" name="Straight Arrow Connector 13"/>
          <p:cNvCxnSpPr>
            <a:cxnSpLocks noChangeShapeType="1"/>
            <a:endCxn id="12" idx="0"/>
          </p:cNvCxnSpPr>
          <p:nvPr/>
        </p:nvCxnSpPr>
        <p:spPr bwMode="auto">
          <a:xfrm>
            <a:off x="2706688" y="2420938"/>
            <a:ext cx="441325" cy="9461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41" name="TextBox 14"/>
          <p:cNvSpPr txBox="1">
            <a:spLocks noChangeArrowheads="1"/>
          </p:cNvSpPr>
          <p:nvPr/>
        </p:nvSpPr>
        <p:spPr bwMode="auto">
          <a:xfrm>
            <a:off x="3082925" y="3562350"/>
            <a:ext cx="490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3366FF"/>
                </a:solidFill>
                <a:latin typeface="Arial" charset="0"/>
              </a:rPr>
              <a:t>16</a:t>
            </a:r>
          </a:p>
        </p:txBody>
      </p:sp>
      <p:sp>
        <p:nvSpPr>
          <p:cNvPr id="44042" name="TextBox 15"/>
          <p:cNvSpPr txBox="1">
            <a:spLocks noChangeArrowheads="1"/>
          </p:cNvSpPr>
          <p:nvPr/>
        </p:nvSpPr>
        <p:spPr bwMode="auto">
          <a:xfrm>
            <a:off x="5246688" y="3576638"/>
            <a:ext cx="611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3366FF"/>
                </a:solidFill>
                <a:latin typeface="Arial" charset="0"/>
              </a:rPr>
              <a:t>32</a:t>
            </a:r>
          </a:p>
        </p:txBody>
      </p:sp>
      <p:grpSp>
        <p:nvGrpSpPr>
          <p:cNvPr id="44043" name="Group 19"/>
          <p:cNvGrpSpPr>
            <a:grpSpLocks/>
          </p:cNvGrpSpPr>
          <p:nvPr/>
        </p:nvGrpSpPr>
        <p:grpSpPr bwMode="auto">
          <a:xfrm>
            <a:off x="7375525" y="3389313"/>
            <a:ext cx="1620838" cy="750887"/>
            <a:chOff x="6454588" y="2719294"/>
            <a:chExt cx="1828800" cy="917388"/>
          </a:xfrm>
        </p:grpSpPr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6454588" y="2719294"/>
              <a:ext cx="915296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7369884" y="2723173"/>
              <a:ext cx="913504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sp>
        <p:nvSpPr>
          <p:cNvPr id="44044" name="TextBox 23"/>
          <p:cNvSpPr txBox="1">
            <a:spLocks noChangeArrowheads="1"/>
          </p:cNvSpPr>
          <p:nvPr/>
        </p:nvSpPr>
        <p:spPr bwMode="auto">
          <a:xfrm>
            <a:off x="7524750" y="3575050"/>
            <a:ext cx="611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3366FF"/>
                </a:solidFill>
                <a:latin typeface="Arial" charset="0"/>
              </a:rPr>
              <a:t>64</a:t>
            </a:r>
          </a:p>
        </p:txBody>
      </p:sp>
      <p:cxnSp>
        <p:nvCxnSpPr>
          <p:cNvPr id="25" name="Straight Connector 24"/>
          <p:cNvCxnSpPr>
            <a:cxnSpLocks noChangeShapeType="1"/>
          </p:cNvCxnSpPr>
          <p:nvPr/>
        </p:nvCxnSpPr>
        <p:spPr bwMode="auto">
          <a:xfrm flipH="1">
            <a:off x="8208963" y="3376613"/>
            <a:ext cx="790575" cy="7747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Arrow Connector 25"/>
          <p:cNvCxnSpPr>
            <a:cxnSpLocks noChangeShapeType="1"/>
          </p:cNvCxnSpPr>
          <p:nvPr/>
        </p:nvCxnSpPr>
        <p:spPr bwMode="auto">
          <a:xfrm>
            <a:off x="6667500" y="3797300"/>
            <a:ext cx="70485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47" name="TextBox 26"/>
          <p:cNvSpPr txBox="1">
            <a:spLocks noChangeArrowheads="1"/>
          </p:cNvSpPr>
          <p:nvPr/>
        </p:nvSpPr>
        <p:spPr bwMode="auto">
          <a:xfrm>
            <a:off x="2794000" y="4602163"/>
            <a:ext cx="4868863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s-IS" altLang="en-US" sz="1800" dirty="0">
                <a:latin typeface="Arial" charset="0"/>
              </a:rPr>
              <a:t>…</a:t>
            </a:r>
            <a:endParaRPr lang="en-US" altLang="en-US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charset="0"/>
              </a:rPr>
              <a:t>Node </a:t>
            </a:r>
            <a:r>
              <a:rPr lang="en-US" altLang="en-US" sz="1800" dirty="0" err="1">
                <a:latin typeface="Arial" charset="0"/>
              </a:rPr>
              <a:t>newNode</a:t>
            </a:r>
            <a:r>
              <a:rPr lang="en-US" altLang="en-US" sz="1800" dirty="0">
                <a:latin typeface="Arial" charset="0"/>
              </a:rPr>
              <a:t> = new Node();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err="1">
                <a:latin typeface="Arial" charset="0"/>
              </a:rPr>
              <a:t>newNode.data</a:t>
            </a:r>
            <a:r>
              <a:rPr lang="en-US" altLang="en-US" sz="1800" dirty="0">
                <a:latin typeface="Arial" charset="0"/>
              </a:rPr>
              <a:t> = 8;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err="1">
                <a:latin typeface="Arial" charset="0"/>
              </a:rPr>
              <a:t>newNode.next</a:t>
            </a:r>
            <a:r>
              <a:rPr lang="en-US" altLang="en-US" sz="1800" dirty="0">
                <a:latin typeface="Arial" charset="0"/>
              </a:rPr>
              <a:t> = head;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charset="0"/>
              </a:rPr>
              <a:t>head = </a:t>
            </a:r>
            <a:r>
              <a:rPr lang="en-US" altLang="en-US" sz="1800" dirty="0" err="1">
                <a:latin typeface="Arial" charset="0"/>
              </a:rPr>
              <a:t>newNode</a:t>
            </a:r>
            <a:r>
              <a:rPr lang="en-US" altLang="en-US" sz="1800" dirty="0">
                <a:latin typeface="Arial" charset="0"/>
              </a:rPr>
              <a:t>;</a:t>
            </a:r>
          </a:p>
        </p:txBody>
      </p: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400050" y="3355975"/>
            <a:ext cx="1620838" cy="750888"/>
            <a:chOff x="6454588" y="2719294"/>
            <a:chExt cx="1828800" cy="917388"/>
          </a:xfrm>
        </p:grpSpPr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6454588" y="2719294"/>
              <a:ext cx="915296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7369884" y="2723173"/>
              <a:ext cx="913504" cy="9135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873125" y="3538538"/>
            <a:ext cx="4905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3366FF"/>
                </a:solidFill>
                <a:latin typeface="Arial" charset="0"/>
              </a:rPr>
              <a:t>8</a:t>
            </a:r>
          </a:p>
        </p:txBody>
      </p:sp>
      <p:cxnSp>
        <p:nvCxnSpPr>
          <p:cNvPr id="32" name="Straight Arrow Connector 31"/>
          <p:cNvCxnSpPr>
            <a:cxnSpLocks noChangeShapeType="1"/>
          </p:cNvCxnSpPr>
          <p:nvPr/>
        </p:nvCxnSpPr>
        <p:spPr bwMode="auto">
          <a:xfrm>
            <a:off x="2030413" y="3724275"/>
            <a:ext cx="70485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Arrow Connector 32"/>
          <p:cNvCxnSpPr>
            <a:cxnSpLocks noChangeShapeType="1"/>
            <a:endCxn id="30" idx="0"/>
          </p:cNvCxnSpPr>
          <p:nvPr/>
        </p:nvCxnSpPr>
        <p:spPr bwMode="auto">
          <a:xfrm flipH="1">
            <a:off x="1614488" y="2468563"/>
            <a:ext cx="846137" cy="890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81091</TotalTime>
  <Words>449</Words>
  <Application>Microsoft Macintosh PowerPoint</Application>
  <PresentationFormat>On-screen Show (4:3)</PresentationFormat>
  <Paragraphs>104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Array Algorithms Reviewing Concepts</vt:lpstr>
      <vt:lpstr>Nodes</vt:lpstr>
      <vt:lpstr>head references an object of type Node</vt:lpstr>
      <vt:lpstr>head references an object of type Node, which has a field that references another node</vt:lpstr>
      <vt:lpstr>A linked chain of nodes referenced by head</vt:lpstr>
      <vt:lpstr>A linked chain of nodes referenced by head (animated)</vt:lpstr>
      <vt:lpstr>Iterating through a linked chain of nodes referenced by head (animated)</vt:lpstr>
      <vt:lpstr>Removing a node from a chain (animated)</vt:lpstr>
      <vt:lpstr>Show an addition at the head</vt:lpstr>
      <vt:lpstr>Linked Nodes when Node’s data field is a reference type</vt:lpstr>
      <vt:lpstr>Linked Chain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Bags</dc:title>
  <dc:creator>S. Armstrong</dc:creator>
  <cp:lastModifiedBy>Ellis, Margaret</cp:lastModifiedBy>
  <cp:revision>121</cp:revision>
  <cp:lastPrinted>2018-02-05T14:30:05Z</cp:lastPrinted>
  <dcterms:created xsi:type="dcterms:W3CDTF">2014-04-07T19:00:44Z</dcterms:created>
  <dcterms:modified xsi:type="dcterms:W3CDTF">2023-07-30T00:01:04Z</dcterms:modified>
</cp:coreProperties>
</file>