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0" r:id="rId2"/>
    <p:sldId id="281" r:id="rId3"/>
    <p:sldId id="260" r:id="rId4"/>
    <p:sldId id="263" r:id="rId5"/>
    <p:sldId id="265" r:id="rId6"/>
    <p:sldId id="278" r:id="rId7"/>
    <p:sldId id="264" r:id="rId8"/>
    <p:sldId id="283" r:id="rId9"/>
    <p:sldId id="276" r:id="rId10"/>
    <p:sldId id="277" r:id="rId11"/>
    <p:sldId id="279" r:id="rId12"/>
    <p:sldId id="284" r:id="rId13"/>
    <p:sldId id="285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C27CA-3273-4075-80D7-6B6BD1AC3DFF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77312-0102-4B7C-92C6-5FEDA8C69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86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97A61-CB4D-7942-9539-AB73B0431E63}" type="slidenum">
              <a:rPr lang="en-US"/>
              <a:pPr/>
              <a:t>1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0777CF-9A5F-D947-8ED0-5EEFDA7E0F34}" type="slidenum">
              <a:rPr lang="en-US"/>
              <a:pPr/>
              <a:t>2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890-01A5-413A-987F-03E35A6B08A1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890-01A5-413A-987F-03E35A6B08A1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890-01A5-413A-987F-03E35A6B08A1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3FFCE2-FBE6-445E-872A-5081A4E16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890-01A5-413A-987F-03E35A6B08A1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890-01A5-413A-987F-03E35A6B08A1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890-01A5-413A-987F-03E35A6B08A1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890-01A5-413A-987F-03E35A6B08A1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890-01A5-413A-987F-03E35A6B08A1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890-01A5-413A-987F-03E35A6B08A1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890-01A5-413A-987F-03E35A6B08A1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890-01A5-413A-987F-03E35A6B08A1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1F890-01A5-413A-987F-03E35A6B08A1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8586-02D8-4142-9951-BCC9039B6B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8650" y="527050"/>
            <a:ext cx="7848600" cy="11811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Computing with DNA</a:t>
            </a:r>
            <a:endParaRPr lang="en-US" dirty="0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822325" y="2790825"/>
            <a:ext cx="2835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>
              <a:latin typeface="Arial" charset="0"/>
              <a:cs typeface="ＭＳ Ｐゴシック" charset="0"/>
            </a:endParaRPr>
          </a:p>
        </p:txBody>
      </p:sp>
      <p:pic>
        <p:nvPicPr>
          <p:cNvPr id="75782" name="Picture 6" descr="aWatson&amp;Cri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677988"/>
            <a:ext cx="4338638" cy="411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3" name="Picture 7" descr="DNAheli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1444625"/>
            <a:ext cx="1858962" cy="437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5900738" y="6264275"/>
            <a:ext cx="3243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1"/>
                </a:solidFill>
              </a:rPr>
              <a:t>Many thanks to Dave Bevan for providing </a:t>
            </a:r>
            <a:br>
              <a:rPr lang="en-US" sz="1400">
                <a:solidFill>
                  <a:schemeClr val="accent1"/>
                </a:solidFill>
              </a:rPr>
            </a:br>
            <a:r>
              <a:rPr lang="en-US" sz="1400">
                <a:solidFill>
                  <a:schemeClr val="accent1"/>
                </a:solidFill>
              </a:rPr>
              <a:t>some of the material for this lecture.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59216" cy="383704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How it works?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870966"/>
            <a:ext cx="86409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II. </a:t>
            </a:r>
            <a:r>
              <a:rPr lang="en-US" sz="2400" dirty="0" smtClean="0"/>
              <a:t> Assign  </a:t>
            </a:r>
            <a:r>
              <a:rPr lang="en-US" sz="2400" dirty="0"/>
              <a:t>flight names for all the possible flight paths, combining the last  </a:t>
            </a:r>
            <a:r>
              <a:rPr lang="en-US" sz="2400" dirty="0" smtClean="0"/>
              <a:t>10 </a:t>
            </a:r>
            <a:r>
              <a:rPr lang="en-US" sz="2400" dirty="0"/>
              <a:t>nucleotides of the departure city with the first ten nucleotides of the arrival city</a:t>
            </a:r>
            <a:r>
              <a:rPr lang="en-US" sz="2400" dirty="0" smtClean="0"/>
              <a:t>. For </a:t>
            </a:r>
            <a:r>
              <a:rPr lang="en-US" sz="2400" dirty="0"/>
              <a:t>example, a flight leaving St. Louis and arriving in Atlanta would be denoted as  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00B050"/>
                </a:solidFill>
              </a:rPr>
              <a:t>CTAGCATAGC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0070C0"/>
                </a:solidFill>
              </a:rPr>
              <a:t>AATCCATGCG</a:t>
            </a:r>
            <a:r>
              <a:rPr lang="en-US" sz="2400" dirty="0"/>
              <a:t>. If this encounters the complement of the Atlanta city name </a:t>
            </a:r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dirty="0">
                <a:solidFill>
                  <a:srgbClr val="0070C0"/>
                </a:solidFill>
              </a:rPr>
              <a:t>TTAGGTACGC TTTAATCGGG</a:t>
            </a:r>
            <a:r>
              <a:rPr lang="en-US" sz="2400" dirty="0"/>
              <a:t>) in solution, the segment coding </a:t>
            </a:r>
            <a:r>
              <a:rPr lang="en-US" sz="2400" dirty="0">
                <a:solidFill>
                  <a:srgbClr val="0070C0"/>
                </a:solidFill>
              </a:rPr>
              <a:t>AATCCATGCG</a:t>
            </a:r>
            <a:r>
              <a:rPr lang="en-US" sz="2400" dirty="0"/>
              <a:t> will hydrogen  </a:t>
            </a:r>
            <a:r>
              <a:rPr lang="en-US" sz="2400" dirty="0" smtClean="0"/>
              <a:t>bond </a:t>
            </a:r>
            <a:r>
              <a:rPr lang="en-US" sz="2400" dirty="0"/>
              <a:t>to the segment coding </a:t>
            </a:r>
            <a:r>
              <a:rPr lang="en-US" sz="2400" dirty="0">
                <a:solidFill>
                  <a:srgbClr val="0070C0"/>
                </a:solidFill>
              </a:rPr>
              <a:t>TTAGGTACGC</a:t>
            </a:r>
            <a:r>
              <a:rPr lang="en-US" sz="2400" dirty="0"/>
              <a:t>, leading to   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00B050"/>
                </a:solidFill>
                <a:latin typeface="BatangChe" pitchFamily="49" charset="-127"/>
                <a:ea typeface="BatangChe" pitchFamily="49" charset="-127"/>
              </a:rPr>
              <a:t>CTAGCATAGC</a:t>
            </a:r>
            <a:r>
              <a:rPr lang="en-US" sz="2400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BatangChe" pitchFamily="49" charset="-127"/>
                <a:ea typeface="BatangChe" pitchFamily="49" charset="-127"/>
              </a:rPr>
              <a:t>AATCCATGCG</a:t>
            </a:r>
          </a:p>
          <a:p>
            <a:r>
              <a:rPr lang="en-US" sz="2400" dirty="0" smtClean="0">
                <a:latin typeface="BatangChe" pitchFamily="49" charset="-127"/>
                <a:ea typeface="BatangChe" pitchFamily="49" charset="-127"/>
              </a:rPr>
              <a:t>	     ||||||||||</a:t>
            </a:r>
            <a:endParaRPr lang="en-US" sz="2400" dirty="0">
              <a:latin typeface="BatangChe" pitchFamily="49" charset="-127"/>
              <a:ea typeface="BatangChe" pitchFamily="49" charset="-127"/>
            </a:endParaRPr>
          </a:p>
          <a:p>
            <a:r>
              <a:rPr lang="en-US" sz="2400" dirty="0" smtClean="0">
                <a:solidFill>
                  <a:srgbClr val="00B050"/>
                </a:solidFill>
                <a:latin typeface="BatangChe" pitchFamily="49" charset="-127"/>
                <a:ea typeface="BatangChe" pitchFamily="49" charset="-127"/>
              </a:rPr>
              <a:t>	     </a:t>
            </a:r>
            <a:r>
              <a:rPr lang="en-US" sz="2400" dirty="0" smtClean="0">
                <a:solidFill>
                  <a:srgbClr val="0070C0"/>
                </a:solidFill>
                <a:latin typeface="BatangChe" pitchFamily="49" charset="-127"/>
                <a:ea typeface="BatangChe" pitchFamily="49" charset="-127"/>
              </a:rPr>
              <a:t>TTAGGTACGC </a:t>
            </a:r>
            <a:r>
              <a:rPr lang="en-US" sz="2400" dirty="0">
                <a:solidFill>
                  <a:srgbClr val="0070C0"/>
                </a:solidFill>
                <a:latin typeface="BatangChe" pitchFamily="49" charset="-127"/>
                <a:ea typeface="BatangChe" pitchFamily="49" charset="-127"/>
              </a:rPr>
              <a:t>TTTAATCGGG</a:t>
            </a:r>
          </a:p>
          <a:p>
            <a:r>
              <a:rPr lang="en-US" sz="2400" dirty="0"/>
              <a:t>This structure can in turn bond to a flight leaving from Atlanta, and so on.</a:t>
            </a:r>
          </a:p>
        </p:txBody>
      </p:sp>
    </p:spTree>
    <p:extLst>
      <p:ext uri="{BB962C8B-B14F-4D97-AF65-F5344CB8AC3E}">
        <p14:creationId xmlns:p14="http://schemas.microsoft.com/office/powerpoint/2010/main" val="3175175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71184" cy="5997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it works?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268760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III. </a:t>
            </a:r>
            <a:r>
              <a:rPr lang="en-US" sz="2400" dirty="0"/>
              <a:t>F</a:t>
            </a:r>
            <a:r>
              <a:rPr lang="en-US" sz="2400" dirty="0" smtClean="0"/>
              <a:t>irst synthesize </a:t>
            </a:r>
            <a:r>
              <a:rPr lang="en-US" sz="2400" dirty="0"/>
              <a:t>DNA strands representing all cities and flight </a:t>
            </a:r>
            <a:endParaRPr lang="en-US" sz="2400" dirty="0" smtClean="0"/>
          </a:p>
          <a:p>
            <a:r>
              <a:rPr lang="en-US" sz="2400" dirty="0" smtClean="0"/>
              <a:t>connections</a:t>
            </a:r>
            <a:r>
              <a:rPr lang="en-US" sz="2400" dirty="0"/>
              <a:t>. Using DNA ligase, which “glues” DNA molecules together, </a:t>
            </a:r>
            <a:r>
              <a:rPr lang="en-US" sz="2400" dirty="0" smtClean="0"/>
              <a:t>  allow </a:t>
            </a:r>
            <a:r>
              <a:rPr lang="en-US" sz="2400" dirty="0"/>
              <a:t>the DNA strands to combine and form all possible itineraries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Make </a:t>
            </a:r>
            <a:r>
              <a:rPr lang="en-US" sz="2400" dirty="0"/>
              <a:t>sure there </a:t>
            </a:r>
            <a:r>
              <a:rPr lang="en-US" sz="2400" dirty="0" smtClean="0"/>
              <a:t>is </a:t>
            </a:r>
            <a:r>
              <a:rPr lang="en-US" sz="2400" dirty="0"/>
              <a:t>enough copies of each DNA molecule to ensure that  </a:t>
            </a:r>
            <a:r>
              <a:rPr lang="en-US" sz="2400" dirty="0" smtClean="0"/>
              <a:t>all </a:t>
            </a:r>
            <a:r>
              <a:rPr lang="en-US" sz="2400" dirty="0"/>
              <a:t>flight plans could form.</a:t>
            </a:r>
          </a:p>
          <a:p>
            <a:endParaRPr lang="en-US" sz="2400" dirty="0" smtClean="0"/>
          </a:p>
          <a:p>
            <a:r>
              <a:rPr lang="en-US" sz="2400" dirty="0" smtClean="0"/>
              <a:t>Use </a:t>
            </a:r>
            <a:r>
              <a:rPr lang="en-US" sz="2400" dirty="0"/>
              <a:t>polymerase chain reaction (PCR) to make multiple copies of only </a:t>
            </a:r>
            <a:r>
              <a:rPr lang="en-US" sz="2400" dirty="0" smtClean="0"/>
              <a:t>those </a:t>
            </a:r>
            <a:r>
              <a:rPr lang="en-US" sz="2400" dirty="0"/>
              <a:t>itineraries with the correct departure and arrival destination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Select only those of the right length that contain the  the sequence  for the start and end cities.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4596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Using gel electrophoresis, all possible travel paths are “sorted” by their total length</a:t>
            </a:r>
          </a:p>
          <a:p>
            <a:r>
              <a:rPr lang="en-US" sz="2400" dirty="0" smtClean="0"/>
              <a:t>Shorter fragments travel faster through the gel</a:t>
            </a:r>
          </a:p>
          <a:p>
            <a:r>
              <a:rPr lang="en-US" sz="2400" dirty="0" smtClean="0"/>
              <a:t>If the path goes through all of the cities at least ones, it is considered correct</a:t>
            </a: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970" y="1981200"/>
            <a:ext cx="3751060" cy="4114800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71184" cy="5997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it works? </a:t>
            </a:r>
            <a:endParaRPr lang="en-US" sz="28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532440" y="2924944"/>
            <a:ext cx="0" cy="29523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554881" y="2924944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554881" y="5373216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Short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621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the Traveling Salesman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DNA logic circuits</a:t>
            </a:r>
          </a:p>
          <a:p>
            <a:pPr lvl="1"/>
            <a:r>
              <a:rPr lang="en-US" dirty="0" smtClean="0"/>
              <a:t>74 DNA strand circuit capable of computing the square root of 4 digit binary numbers</a:t>
            </a:r>
          </a:p>
          <a:p>
            <a:r>
              <a:rPr lang="en-US" dirty="0" smtClean="0"/>
              <a:t>Computer-aided DNA</a:t>
            </a:r>
          </a:p>
          <a:p>
            <a:pPr lvl="1"/>
            <a:r>
              <a:rPr lang="en-US" dirty="0" smtClean="0"/>
              <a:t>Synthetic genes</a:t>
            </a:r>
          </a:p>
          <a:p>
            <a:pPr lvl="1"/>
            <a:r>
              <a:rPr lang="en-US" dirty="0" smtClean="0"/>
              <a:t>Improving genetic pathways</a:t>
            </a:r>
          </a:p>
          <a:p>
            <a:r>
              <a:rPr lang="en-US" dirty="0" smtClean="0"/>
              <a:t>Living computers?</a:t>
            </a:r>
          </a:p>
          <a:p>
            <a:pPr lvl="1"/>
            <a:r>
              <a:rPr lang="en-US" dirty="0" smtClean="0"/>
              <a:t>Cells that are fully automated computational machines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724769"/>
            <a:ext cx="276225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67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Potential Advantages </a:t>
            </a:r>
            <a:r>
              <a:rPr lang="en-US" sz="3200" dirty="0"/>
              <a:t>of a DNA Computer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 lnSpcReduction="10000"/>
          </a:bodyPr>
          <a:lstStyle/>
          <a:p>
            <a:endParaRPr lang="en-US" sz="2400" b="1" u="sng" dirty="0"/>
          </a:p>
          <a:p>
            <a:r>
              <a:rPr lang="en-US" sz="2400" b="1" u="sng" dirty="0"/>
              <a:t>Parallel Computing- </a:t>
            </a:r>
            <a:r>
              <a:rPr lang="en-US" sz="2400" dirty="0"/>
              <a:t>DNA computers are massively parallel</a:t>
            </a:r>
            <a:r>
              <a:rPr lang="en-US" sz="2400" dirty="0" smtClean="0"/>
              <a:t>.</a:t>
            </a:r>
          </a:p>
          <a:p>
            <a:r>
              <a:rPr lang="en-US" sz="2400" dirty="0" err="1"/>
              <a:t>Adleman’s</a:t>
            </a:r>
            <a:r>
              <a:rPr lang="en-US" sz="2400" dirty="0"/>
              <a:t> experiment performed at a rate of 100 teraflops, or 100 trillion floating point operations per second. By comparison, NEC Corporation’s Earth Simulator, the world’s fastest supercomputer, operates at approximately 36 teraflops.</a:t>
            </a:r>
          </a:p>
          <a:p>
            <a:endParaRPr lang="en-US" sz="2400" b="1" u="sng" dirty="0"/>
          </a:p>
          <a:p>
            <a:r>
              <a:rPr lang="en-US" sz="2400" b="1" u="sng" dirty="0"/>
              <a:t>Incredibly light weight-</a:t>
            </a:r>
            <a:r>
              <a:rPr lang="en-US" sz="2400" dirty="0"/>
              <a:t> With only 1 LB of DNA you have more computing power than all the computers ever made.</a:t>
            </a:r>
          </a:p>
          <a:p>
            <a:endParaRPr lang="en-US" sz="2400" dirty="0"/>
          </a:p>
          <a:p>
            <a:r>
              <a:rPr lang="en-US" sz="2400" b="1" u="sng" dirty="0"/>
              <a:t>Low power- </a:t>
            </a:r>
            <a:r>
              <a:rPr lang="en-US" sz="2400" dirty="0"/>
              <a:t>The only power needed is to keep DNA from denaturing. </a:t>
            </a:r>
          </a:p>
          <a:p>
            <a:endParaRPr lang="en-US" sz="2400" dirty="0"/>
          </a:p>
          <a:p>
            <a:r>
              <a:rPr lang="en-US" sz="2400" b="1" u="sng" dirty="0" smtClean="0">
                <a:solidFill>
                  <a:srgbClr val="FF0000"/>
                </a:solidFill>
              </a:rPr>
              <a:t>Medical applications</a:t>
            </a:r>
            <a:r>
              <a:rPr lang="en-US" sz="2400" b="1" u="sng" dirty="0" smtClean="0"/>
              <a:t>: </a:t>
            </a:r>
            <a:r>
              <a:rPr lang="en-US" sz="2400" b="1" u="sng" dirty="0"/>
              <a:t> </a:t>
            </a:r>
            <a:r>
              <a:rPr lang="en-US" sz="2400" u="sng" dirty="0" smtClean="0"/>
              <a:t>a computer to identify given disease at each cell and launch a cell-specific cure.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25" y="339725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The Central Dogma</a:t>
            </a:r>
            <a:endParaRPr lang="en-US"/>
          </a:p>
        </p:txBody>
      </p:sp>
      <p:pic>
        <p:nvPicPr>
          <p:cNvPr id="130051" name="Picture 3" descr="f1200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600" y="1803400"/>
            <a:ext cx="4349750" cy="207327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30052" name="Picture 4" descr="molecularmach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25" y="3173413"/>
            <a:ext cx="4527550" cy="357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/>
              <a:t>Graphical Representation of inherent bonding properties of DNA</a:t>
            </a:r>
          </a:p>
        </p:txBody>
      </p:sp>
      <p:pic>
        <p:nvPicPr>
          <p:cNvPr id="22536" name="Picture 8" descr="dn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1806575"/>
            <a:ext cx="6781800" cy="48228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Travelling Salesman Problem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77200" cy="4114800"/>
          </a:xfrm>
        </p:spPr>
        <p:txBody>
          <a:bodyPr/>
          <a:lstStyle/>
          <a:p>
            <a:r>
              <a:rPr lang="en-US" altLang="ko-KR" sz="2400">
                <a:ea typeface="굴림" charset="-127"/>
              </a:rPr>
              <a:t>In early 1994, Adleman put his theory of DNA computing to the test on a problem called the Traveling Salesman Problem. </a:t>
            </a:r>
          </a:p>
          <a:p>
            <a:endParaRPr lang="en-US" altLang="ko-KR" sz="2400">
              <a:ea typeface="굴림" charset="-127"/>
            </a:endParaRPr>
          </a:p>
          <a:p>
            <a:endParaRPr lang="en-US" sz="200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140968"/>
            <a:ext cx="4464496" cy="314168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Travelling Salesman Problem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ko-KR" sz="2400" dirty="0"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O</a:t>
            </a:r>
            <a:r>
              <a:rPr lang="en-US" altLang="ko-KR" sz="2400" dirty="0" smtClean="0">
                <a:ea typeface="굴림" charset="-127"/>
              </a:rPr>
              <a:t>nly need </a:t>
            </a:r>
            <a:r>
              <a:rPr lang="en-US" altLang="ko-KR" sz="2400" dirty="0">
                <a:ea typeface="굴림" charset="-127"/>
              </a:rPr>
              <a:t>to keep those paths that </a:t>
            </a:r>
            <a:r>
              <a:rPr lang="en-US" altLang="ko-KR" sz="2400" dirty="0" smtClean="0">
                <a:ea typeface="굴림" charset="-127"/>
              </a:rPr>
              <a:t>exhibit </a:t>
            </a:r>
            <a:r>
              <a:rPr lang="en-US" altLang="ko-KR" sz="2400" dirty="0">
                <a:ea typeface="굴림" charset="-127"/>
              </a:rPr>
              <a:t>the following properties: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The path must start at city A and end at city G.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Of those paths, the correct paths must pass through all </a:t>
            </a:r>
            <a:r>
              <a:rPr lang="en-US" altLang="ko-KR" sz="2400" dirty="0" smtClean="0">
                <a:ea typeface="굴림" charset="-127"/>
              </a:rPr>
              <a:t>7 cities </a:t>
            </a:r>
            <a:r>
              <a:rPr lang="en-US" altLang="ko-KR" sz="2400" dirty="0">
                <a:ea typeface="굴림" charset="-127"/>
              </a:rPr>
              <a:t>at least once.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The final path must contain each city in turn.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59216" cy="1031776"/>
          </a:xfrm>
        </p:spPr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5" name="Picture 4" descr="DNA.compu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299" y="1816100"/>
            <a:ext cx="7466121" cy="348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2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Travelling Salesman Problem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8800"/>
            <a:ext cx="8153400" cy="5715000"/>
          </a:xfrm>
        </p:spPr>
        <p:txBody>
          <a:bodyPr/>
          <a:lstStyle/>
          <a:p>
            <a:r>
              <a:rPr lang="en-US" altLang="ko-KR" sz="2400">
                <a:ea typeface="굴림" charset="-127"/>
              </a:rPr>
              <a:t>Adleman, created randomly sequenced DNA strands 20 bases long to chemically represent each city and a complementary 20 base strand that overlaps each city’s strand halfway to represent each street </a:t>
            </a:r>
          </a:p>
          <a:p>
            <a:pPr>
              <a:buFont typeface="Wingdings" pitchFamily="2" charset="2"/>
              <a:buNone/>
            </a:pPr>
            <a:endParaRPr lang="en-US" altLang="ko-KR" sz="2400">
              <a:ea typeface="굴림" charset="-127"/>
            </a:endParaRPr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pic>
        <p:nvPicPr>
          <p:cNvPr id="31748" name="Picture 4" descr="dc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3886200"/>
            <a:ext cx="7467600" cy="2286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146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can be thought of as building blocks that have a certain “pattern”. Only the parts with matching patterns can be put together</a:t>
            </a:r>
          </a:p>
          <a:p>
            <a:r>
              <a:rPr lang="en-US" dirty="0" smtClean="0"/>
              <a:t>In the diagram below, whole color blocks are the cities and split color blocks represent the paths from one city to another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30" y="5144872"/>
            <a:ext cx="6929246" cy="4252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04041" y="4614808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5570076"/>
            <a:ext cx="1099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 =&gt; C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5570076"/>
            <a:ext cx="1124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dirty="0" smtClean="0"/>
              <a:t> =&gt; 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6626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59216" cy="383704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How it works?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870966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I. Represent </a:t>
            </a:r>
            <a:r>
              <a:rPr lang="en-US" sz="2800" dirty="0"/>
              <a:t>each of the cities as single-stranded DNA molecules, each with 20  </a:t>
            </a:r>
            <a:r>
              <a:rPr lang="en-US" sz="2800" dirty="0" smtClean="0"/>
              <a:t>arbitrary </a:t>
            </a:r>
            <a:r>
              <a:rPr lang="en-US" sz="2800" dirty="0"/>
              <a:t>nucleotides. Nucleotides are the building blocks of DNA, and they exist as four  </a:t>
            </a:r>
            <a:r>
              <a:rPr lang="en-US" sz="2800" dirty="0" smtClean="0"/>
              <a:t>different </a:t>
            </a:r>
            <a:r>
              <a:rPr lang="en-US" sz="2800" dirty="0"/>
              <a:t>bases: adenine, thymine, guanine, and cytosine  </a:t>
            </a:r>
            <a:r>
              <a:rPr lang="en-US" sz="2800" dirty="0" smtClean="0"/>
              <a:t>(</a:t>
            </a:r>
            <a:r>
              <a:rPr lang="en-US" sz="2800" dirty="0"/>
              <a:t>denoted by the letters A, T, G, and C, respectively). For example,</a:t>
            </a:r>
          </a:p>
          <a:p>
            <a:r>
              <a:rPr lang="en-US" sz="2800" dirty="0">
                <a:solidFill>
                  <a:srgbClr val="FF0000"/>
                </a:solidFill>
              </a:rPr>
              <a:t>San Diego = TTGACGAATG ATGCTAGAAA,</a:t>
            </a:r>
          </a:p>
          <a:p>
            <a:r>
              <a:rPr lang="en-US" sz="2800" dirty="0">
                <a:solidFill>
                  <a:schemeClr val="tx2"/>
                </a:solidFill>
              </a:rPr>
              <a:t>Atlanta = AATCCATGCG AAATTAGCCC,</a:t>
            </a:r>
          </a:p>
          <a:p>
            <a:r>
              <a:rPr lang="en-US" sz="2800" dirty="0">
                <a:solidFill>
                  <a:srgbClr val="008000"/>
                </a:solidFill>
              </a:rPr>
              <a:t>St. Louis = TATGACCTAG CTAGCATAGC</a:t>
            </a:r>
            <a:r>
              <a:rPr lang="en-US" sz="2800" dirty="0"/>
              <a:t>, etc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7130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661</Words>
  <Application>Microsoft Office PowerPoint</Application>
  <PresentationFormat>On-screen Show (4:3)</PresentationFormat>
  <Paragraphs>69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Computing with DNA</vt:lpstr>
      <vt:lpstr>The Central Dogma</vt:lpstr>
      <vt:lpstr>Graphical Representation of inherent bonding properties of DNA</vt:lpstr>
      <vt:lpstr>Travelling Salesman Problem</vt:lpstr>
      <vt:lpstr>Travelling Salesman Problem</vt:lpstr>
      <vt:lpstr>Example:</vt:lpstr>
      <vt:lpstr>Travelling Salesman Problem</vt:lpstr>
      <vt:lpstr>The principle</vt:lpstr>
      <vt:lpstr>How it works? </vt:lpstr>
      <vt:lpstr>How it works? </vt:lpstr>
      <vt:lpstr>How it works? </vt:lpstr>
      <vt:lpstr>How it works? </vt:lpstr>
      <vt:lpstr>Beyond the Traveling Salesman</vt:lpstr>
      <vt:lpstr>Potential Advantages of a DNA Computer</vt:lpstr>
    </vt:vector>
  </TitlesOfParts>
  <Company>The 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Computing </dc:title>
  <dc:creator>Potapov</dc:creator>
  <cp:lastModifiedBy>Aleksander</cp:lastModifiedBy>
  <cp:revision>23</cp:revision>
  <dcterms:created xsi:type="dcterms:W3CDTF">2008-04-20T12:52:24Z</dcterms:created>
  <dcterms:modified xsi:type="dcterms:W3CDTF">2013-04-04T16:06:42Z</dcterms:modified>
</cp:coreProperties>
</file>