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2" r:id="rId4"/>
    <p:sldId id="261" r:id="rId5"/>
    <p:sldId id="263" r:id="rId6"/>
    <p:sldId id="260" r:id="rId7"/>
    <p:sldId id="259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7454"/>
    <a:srgbClr val="FFFC95"/>
    <a:srgbClr val="46B8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24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2" d="100"/>
        <a:sy n="4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965D7B0A-FCF3-6145-95E7-0C9A7AF037F5}" type="datetimeFigureOut">
              <a:rPr lang="en-US"/>
              <a:pPr>
                <a:defRPr/>
              </a:pPr>
              <a:t>4/8/14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B779B1C1-D183-4D44-98A4-0F0E269C9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45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12D949E-50FB-6C46-958A-D24AC79C8301}" type="slidenum">
              <a:rPr lang="en-US" sz="1200">
                <a:latin typeface="Calibri" charset="0"/>
              </a:rPr>
              <a:pPr eaLnBrk="1" hangingPunct="1"/>
              <a:t>3</a:t>
            </a:fld>
            <a:endParaRPr lang="en-US" sz="1200">
              <a:latin typeface="Calibri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F67E034-8DF1-354D-B82E-8D2D9A3F6C9A}" type="slidenum">
              <a:rPr lang="en-US" sz="1200">
                <a:latin typeface="Calibri" charset="0"/>
              </a:rPr>
              <a:pPr eaLnBrk="1" hangingPunct="1"/>
              <a:t>4</a:t>
            </a:fld>
            <a:endParaRPr lang="en-US" sz="1200">
              <a:latin typeface="Calibri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1882350-2B78-D848-A759-4333BBBCA5D6}" type="slidenum">
              <a:rPr lang="en-US" sz="1200">
                <a:latin typeface="Calibri" charset="0"/>
              </a:rPr>
              <a:pPr eaLnBrk="1" hangingPunct="1"/>
              <a:t>6</a:t>
            </a:fld>
            <a:endParaRPr lang="en-US" sz="1200">
              <a:latin typeface="Calibri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D9F75-C590-4243-8902-01090C1DFE3C}" type="datetimeFigureOut">
              <a:rPr lang="en-US"/>
              <a:pPr>
                <a:defRPr/>
              </a:pPr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DC3C4-C45E-D14B-B462-9BCDC8087E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15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40005-2ADE-7A43-9925-79A6A9AF179C}" type="datetimeFigureOut">
              <a:rPr lang="en-US"/>
              <a:pPr>
                <a:defRPr/>
              </a:pPr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7AFCA-A541-844C-81D6-7E6BC540F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66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D2FE2-1240-6A49-9453-2AD7D8D00361}" type="datetimeFigureOut">
              <a:rPr lang="en-US"/>
              <a:pPr>
                <a:defRPr/>
              </a:pPr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FFE57-0093-9E49-BE8B-38F8DF729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26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412F1-9F54-814C-8AE0-3839E20E9E6A}" type="datetimeFigureOut">
              <a:rPr lang="en-US"/>
              <a:pPr>
                <a:defRPr/>
              </a:pPr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71965-6052-D04F-B101-A6D55E4B1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94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71F26-7BA4-7C47-BBB7-33B2843BBAD2}" type="datetimeFigureOut">
              <a:rPr lang="en-US"/>
              <a:pPr>
                <a:defRPr/>
              </a:pPr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3CD42-9D95-7941-AF25-7542D7BD9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940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CE1FD-0915-7144-AFB6-CC721CBD679D}" type="datetimeFigureOut">
              <a:rPr lang="en-US"/>
              <a:pPr>
                <a:defRPr/>
              </a:pPr>
              <a:t>4/8/14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20330-A07A-BB4D-ACB2-9C40A0BE9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8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C782D-1C79-8D4C-BF92-E60B6CF2467A}" type="datetimeFigureOut">
              <a:rPr lang="en-US"/>
              <a:pPr>
                <a:defRPr/>
              </a:pPr>
              <a:t>4/8/14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40780-83D2-5A44-84A1-783776FF0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70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5DE01-D263-DF44-802F-B1D0BC7AE1ED}" type="datetimeFigureOut">
              <a:rPr lang="en-US"/>
              <a:pPr>
                <a:defRPr/>
              </a:pPr>
              <a:t>4/8/14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A942B-F2AA-0042-9C6F-C6A8C49C7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07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BC1FC-855A-EA46-A7A6-6240444C70E4}" type="datetimeFigureOut">
              <a:rPr lang="en-US"/>
              <a:pPr>
                <a:defRPr/>
              </a:pPr>
              <a:t>4/8/14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D0609-5DCE-AF45-B178-629FE1A1D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574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CF99C-751D-BA40-8659-4E9465BA54A3}" type="datetimeFigureOut">
              <a:rPr lang="en-US"/>
              <a:pPr>
                <a:defRPr/>
              </a:pPr>
              <a:t>4/8/14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40B25-A6DC-8A4A-9F13-AECC224E8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2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783D3-21CA-F44E-AD37-7585174E6738}" type="datetimeFigureOut">
              <a:rPr lang="en-US"/>
              <a:pPr>
                <a:defRPr/>
              </a:pPr>
              <a:t>4/8/14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0EF92-958F-0F49-819F-36174C06F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923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F676EE3B-2CE3-A64C-B7DD-84E7489BFBAB}" type="datetimeFigureOut">
              <a:rPr lang="en-US"/>
              <a:pPr>
                <a:defRPr/>
              </a:pPr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15B9010F-2348-524C-9441-AB14109A0D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Analysis </a:t>
            </a:r>
            <a:r>
              <a:rPr lang="en-US" smtClean="0">
                <a:latin typeface="Calibri" charset="0"/>
              </a:rPr>
              <a:t>of </a:t>
            </a:r>
            <a:r>
              <a:rPr lang="en-US">
                <a:latin typeface="Calibri" charset="0"/>
              </a:rPr>
              <a:t>Trends and Patterns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Calibri" charset="0"/>
              </a:rPr>
              <a:t>The goal is to identify the trend or pattern precisely</a:t>
            </a:r>
          </a:p>
          <a:p>
            <a:pPr lvl="1" eaLnBrk="1" hangingPunct="1"/>
            <a:r>
              <a:rPr lang="en-US" sz="2400">
                <a:latin typeface="Calibri" charset="0"/>
              </a:rPr>
              <a:t>Don</a:t>
            </a:r>
            <a:r>
              <a:rPr lang="ja-JP" altLang="en-US" sz="2400">
                <a:latin typeface="Calibri" charset="0"/>
              </a:rPr>
              <a:t>’</a:t>
            </a:r>
            <a:r>
              <a:rPr lang="en-US" altLang="ja-JP" sz="2400">
                <a:latin typeface="Calibri" charset="0"/>
              </a:rPr>
              <a:t>t stop at simply identifying the </a:t>
            </a:r>
            <a:r>
              <a:rPr lang="ja-JP" altLang="en-US" sz="2400">
                <a:latin typeface="Calibri" charset="0"/>
              </a:rPr>
              <a:t>“</a:t>
            </a:r>
            <a:r>
              <a:rPr lang="en-US" altLang="ja-JP" sz="2400">
                <a:latin typeface="Calibri" charset="0"/>
              </a:rPr>
              <a:t>next step</a:t>
            </a:r>
            <a:r>
              <a:rPr lang="ja-JP" altLang="en-US" sz="2400">
                <a:latin typeface="Calibri" charset="0"/>
              </a:rPr>
              <a:t>”</a:t>
            </a:r>
            <a:r>
              <a:rPr lang="en-US" altLang="ja-JP" sz="2400">
                <a:latin typeface="Calibri" charset="0"/>
              </a:rPr>
              <a:t>.</a:t>
            </a:r>
          </a:p>
          <a:p>
            <a:pPr lvl="1" eaLnBrk="1" hangingPunct="1"/>
            <a:r>
              <a:rPr lang="en-US" sz="2400">
                <a:latin typeface="Calibri" charset="0"/>
              </a:rPr>
              <a:t>Explicitly state what the pattern is that defined the next element in the series.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Sample Problems</a:t>
            </a:r>
          </a:p>
        </p:txBody>
      </p:sp>
      <p:sp>
        <p:nvSpPr>
          <p:cNvPr id="15155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A B A C A D A E __ __ __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3  4  6  7  9  10  12  13  15  16  __  __  __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2  7  4  9  6  11  8  13  __  __  __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1  z  3  w  9  t  27  q  81  __  __  __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>
                <a:ea typeface="+mn-ea"/>
                <a:cs typeface="+mn-cs"/>
              </a:rPr>
              <a:t>JKLMNO  JKLMON  JKLOMN  JKOLMN  __  __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Lateral Thinking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z="2800">
                <a:latin typeface="Calibri" charset="0"/>
              </a:rPr>
              <a:t>“</a:t>
            </a:r>
            <a:r>
              <a:rPr lang="en-US" altLang="ja-JP" sz="2800">
                <a:latin typeface="Calibri" charset="0"/>
              </a:rPr>
              <a:t>Vertical Thinking</a:t>
            </a:r>
            <a:r>
              <a:rPr lang="ja-JP" altLang="en-US" sz="2800">
                <a:latin typeface="Calibri" charset="0"/>
              </a:rPr>
              <a:t>”</a:t>
            </a:r>
            <a:r>
              <a:rPr lang="en-US" altLang="ja-JP" sz="2800">
                <a:latin typeface="Calibri" charset="0"/>
              </a:rPr>
              <a:t>  is sticking with the current approach, being rigid.</a:t>
            </a:r>
          </a:p>
          <a:p>
            <a:pPr eaLnBrk="1" hangingPunct="1"/>
            <a:r>
              <a:rPr lang="ja-JP" altLang="en-US" sz="2800">
                <a:latin typeface="Calibri" charset="0"/>
              </a:rPr>
              <a:t>“</a:t>
            </a:r>
            <a:r>
              <a:rPr lang="en-US" altLang="ja-JP" sz="2800">
                <a:latin typeface="Calibri" charset="0"/>
              </a:rPr>
              <a:t>Lateral Thinking</a:t>
            </a:r>
            <a:r>
              <a:rPr lang="ja-JP" altLang="en-US" sz="2800">
                <a:latin typeface="Calibri" charset="0"/>
              </a:rPr>
              <a:t>”</a:t>
            </a:r>
            <a:r>
              <a:rPr lang="en-US" altLang="ja-JP" sz="2800">
                <a:latin typeface="Calibri" charset="0"/>
              </a:rPr>
              <a:t> is coming at a problem from a different (perhaps non-standard) direction.</a:t>
            </a:r>
          </a:p>
          <a:p>
            <a:pPr eaLnBrk="1" hangingPunct="1"/>
            <a:r>
              <a:rPr lang="en-US" sz="2800">
                <a:latin typeface="Calibri" charset="0"/>
              </a:rPr>
              <a:t>Often, just realizing that this should be done is enough to find a good solution (getting out of the old approach).</a:t>
            </a:r>
          </a:p>
          <a:p>
            <a:pPr eaLnBrk="1" hangingPunct="1"/>
            <a:r>
              <a:rPr lang="en-US" sz="2800">
                <a:latin typeface="Calibri" charset="0"/>
              </a:rPr>
              <a:t>Of course, it can be hard to tell when you are in the trap! It helps to have a </a:t>
            </a:r>
            <a:r>
              <a:rPr lang="ja-JP" altLang="en-US" sz="2800">
                <a:latin typeface="Calibri" charset="0"/>
              </a:rPr>
              <a:t>“</a:t>
            </a:r>
            <a:r>
              <a:rPr lang="en-US" altLang="ja-JP" sz="2800">
                <a:latin typeface="Calibri" charset="0"/>
              </a:rPr>
              <a:t>flexible</a:t>
            </a:r>
            <a:r>
              <a:rPr lang="ja-JP" altLang="en-US" sz="2800">
                <a:latin typeface="Calibri" charset="0"/>
              </a:rPr>
              <a:t>”</a:t>
            </a:r>
            <a:r>
              <a:rPr lang="en-US" altLang="ja-JP" sz="2800">
                <a:latin typeface="Calibri" charset="0"/>
              </a:rPr>
              <a:t> mindset.</a:t>
            </a:r>
            <a:endParaRPr lang="en-US" sz="280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Einstellung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800">
                <a:latin typeface="Calibri" charset="0"/>
              </a:rPr>
              <a:t>“</a:t>
            </a:r>
            <a:r>
              <a:rPr lang="en-US" altLang="ja-JP" sz="2800">
                <a:latin typeface="Calibri" charset="0"/>
              </a:rPr>
              <a:t>Einstellung</a:t>
            </a:r>
            <a:r>
              <a:rPr lang="ja-JP" altLang="en-US" sz="2800">
                <a:latin typeface="Calibri" charset="0"/>
              </a:rPr>
              <a:t>”</a:t>
            </a:r>
            <a:r>
              <a:rPr lang="en-US" altLang="ja-JP" sz="2800">
                <a:latin typeface="Calibri" charset="0"/>
              </a:rPr>
              <a:t> is the state of being </a:t>
            </a:r>
            <a:r>
              <a:rPr lang="ja-JP" altLang="en-US" sz="2800">
                <a:latin typeface="Calibri" charset="0"/>
              </a:rPr>
              <a:t>“</a:t>
            </a:r>
            <a:r>
              <a:rPr lang="en-US" altLang="ja-JP" sz="2800">
                <a:latin typeface="Calibri" charset="0"/>
              </a:rPr>
              <a:t>blind</a:t>
            </a:r>
            <a:r>
              <a:rPr lang="ja-JP" altLang="en-US" sz="2800">
                <a:latin typeface="Calibri" charset="0"/>
              </a:rPr>
              <a:t>”</a:t>
            </a:r>
            <a:r>
              <a:rPr lang="en-US" altLang="ja-JP" sz="2800">
                <a:latin typeface="Calibri" charset="0"/>
              </a:rPr>
              <a:t> or </a:t>
            </a:r>
            <a:r>
              <a:rPr lang="ja-JP" altLang="en-US" sz="2800">
                <a:latin typeface="Calibri" charset="0"/>
              </a:rPr>
              <a:t>“</a:t>
            </a:r>
            <a:r>
              <a:rPr lang="en-US" altLang="ja-JP" sz="2800">
                <a:latin typeface="Calibri" charset="0"/>
              </a:rPr>
              <a:t>set</a:t>
            </a:r>
            <a:r>
              <a:rPr lang="ja-JP" altLang="en-US" sz="2800">
                <a:latin typeface="Calibri" charset="0"/>
              </a:rPr>
              <a:t>”</a:t>
            </a:r>
            <a:r>
              <a:rPr lang="en-US" altLang="ja-JP" sz="2800">
                <a:latin typeface="Calibri" charset="0"/>
              </a:rPr>
              <a:t> in something.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latin typeface="Calibri" charset="0"/>
              </a:rPr>
              <a:t>“</a:t>
            </a:r>
            <a:r>
              <a:rPr lang="en-US" altLang="ja-JP" sz="2800">
                <a:latin typeface="Calibri" charset="0"/>
              </a:rPr>
              <a:t>Functional Fixedness</a:t>
            </a:r>
            <a:r>
              <a:rPr lang="ja-JP" altLang="en-US" sz="2800">
                <a:latin typeface="Calibri" charset="0"/>
              </a:rPr>
              <a:t>”</a:t>
            </a:r>
            <a:r>
              <a:rPr lang="en-US" altLang="ja-JP" sz="2800">
                <a:latin typeface="Calibri" charset="0"/>
              </a:rPr>
              <a:t>: People often fail to see alternate uses to an object once they assign it a role.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Calibri" charset="0"/>
              </a:rPr>
              <a:t>People are fairly predictable in their susceptibility to functional blindness.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Calibri" charset="0"/>
              </a:rPr>
              <a:t>Awareness of the problem helps to avoid it.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Calibri" charset="0"/>
              </a:rPr>
              <a:t>This is real issue for students and in </a:t>
            </a:r>
            <a:r>
              <a:rPr lang="ja-JP" altLang="en-US" sz="2800">
                <a:latin typeface="Calibri" charset="0"/>
              </a:rPr>
              <a:t>“</a:t>
            </a:r>
            <a:r>
              <a:rPr lang="en-US" altLang="ja-JP" sz="2800">
                <a:latin typeface="Calibri" charset="0"/>
              </a:rPr>
              <a:t>real life</a:t>
            </a:r>
            <a:r>
              <a:rPr lang="ja-JP" altLang="en-US" sz="2800">
                <a:latin typeface="Calibri" charset="0"/>
              </a:rPr>
              <a:t>”</a:t>
            </a:r>
            <a:endParaRPr lang="en-US" altLang="ja-JP" sz="2800">
              <a:latin typeface="Calibri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Calibri" charset="0"/>
              </a:rPr>
              <a:t>Example: Debugging, algorithm design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Examples of Lateral Thinking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Calibri" charset="0"/>
              </a:rPr>
              <a:t>Unsticking a car lock on a cold night</a:t>
            </a:r>
          </a:p>
          <a:p>
            <a:pPr lvl="1" eaLnBrk="1" hangingPunct="1"/>
            <a:r>
              <a:rPr lang="en-US" sz="2400">
                <a:latin typeface="Calibri" charset="0"/>
              </a:rPr>
              <a:t>Approach 1: Heat the key</a:t>
            </a:r>
          </a:p>
          <a:p>
            <a:pPr lvl="1" eaLnBrk="1" hangingPunct="1"/>
            <a:r>
              <a:rPr lang="en-US" sz="2400">
                <a:latin typeface="Calibri" charset="0"/>
              </a:rPr>
              <a:t>Approach 2: Unfreeze the lock (with alcohol)</a:t>
            </a:r>
          </a:p>
          <a:p>
            <a:pPr eaLnBrk="1" hangingPunct="1"/>
            <a:r>
              <a:rPr lang="en-US" sz="2800">
                <a:latin typeface="Calibri" charset="0"/>
              </a:rPr>
              <a:t>Need to iron a shirt, but no iron</a:t>
            </a:r>
          </a:p>
          <a:p>
            <a:pPr lvl="1" eaLnBrk="1" hangingPunct="1"/>
            <a:r>
              <a:rPr lang="en-US" sz="2400">
                <a:latin typeface="Calibri" charset="0"/>
              </a:rPr>
              <a:t>Iron with something else (a frying pan)</a:t>
            </a:r>
          </a:p>
          <a:p>
            <a:pPr eaLnBrk="1" hangingPunct="1"/>
            <a:r>
              <a:rPr lang="en-US" sz="2800">
                <a:latin typeface="Calibri" charset="0"/>
              </a:rPr>
              <a:t>Sheep in front of the truck</a:t>
            </a:r>
          </a:p>
          <a:p>
            <a:pPr lvl="1" eaLnBrk="1" hangingPunct="1"/>
            <a:r>
              <a:rPr lang="en-US" sz="2400">
                <a:latin typeface="Calibri" charset="0"/>
              </a:rPr>
              <a:t>Approach 1: Beep horn, try to push or scare sheep</a:t>
            </a:r>
          </a:p>
          <a:p>
            <a:pPr lvl="1" eaLnBrk="1" hangingPunct="1"/>
            <a:r>
              <a:rPr lang="en-US" sz="2400">
                <a:latin typeface="Calibri" charset="0"/>
              </a:rPr>
              <a:t>Approach 2: Lead the sheep behind the truck</a:t>
            </a:r>
          </a:p>
          <a:p>
            <a:pPr eaLnBrk="1" hangingPunct="1">
              <a:buFontTx/>
              <a:buNone/>
            </a:pPr>
            <a:endParaRPr lang="en-US" sz="280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Don</a:t>
            </a:r>
            <a:r>
              <a:rPr lang="ja-JP" altLang="en-US">
                <a:latin typeface="Calibri" charset="0"/>
              </a:rPr>
              <a:t>’</a:t>
            </a:r>
            <a:r>
              <a:rPr lang="en-US" altLang="ja-JP">
                <a:latin typeface="Calibri" charset="0"/>
              </a:rPr>
              <a:t>t be Blind</a:t>
            </a:r>
            <a:endParaRPr lang="en-US">
              <a:latin typeface="Calibri" charset="0"/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Calibri" charset="0"/>
              </a:rPr>
              <a:t>For most problems, people use a relevant strategy from habit.</a:t>
            </a:r>
          </a:p>
          <a:p>
            <a:pPr lvl="1" eaLnBrk="1" hangingPunct="1"/>
            <a:r>
              <a:rPr lang="en-US" sz="2400">
                <a:latin typeface="Calibri" charset="0"/>
              </a:rPr>
              <a:t>There</a:t>
            </a:r>
            <a:r>
              <a:rPr lang="ja-JP" altLang="en-US" sz="2400">
                <a:latin typeface="Calibri" charset="0"/>
              </a:rPr>
              <a:t>’</a:t>
            </a:r>
            <a:r>
              <a:rPr lang="en-US" altLang="ja-JP" sz="2400">
                <a:latin typeface="Calibri" charset="0"/>
              </a:rPr>
              <a:t>s an excellent reason for this: It usually works!!</a:t>
            </a:r>
          </a:p>
          <a:p>
            <a:pPr eaLnBrk="1" hangingPunct="1"/>
            <a:r>
              <a:rPr lang="en-US" sz="2800">
                <a:latin typeface="Calibri" charset="0"/>
              </a:rPr>
              <a:t>Sometimes, the habit strategy is a bad match for the problem.</a:t>
            </a:r>
          </a:p>
          <a:p>
            <a:pPr eaLnBrk="1" hangingPunct="1"/>
            <a:r>
              <a:rPr lang="en-US" sz="2800">
                <a:latin typeface="Calibri" charset="0"/>
              </a:rPr>
              <a:t>In this case, people can act like they are </a:t>
            </a:r>
            <a:r>
              <a:rPr lang="ja-JP" altLang="en-US" sz="2800">
                <a:latin typeface="Calibri" charset="0"/>
              </a:rPr>
              <a:t>“</a:t>
            </a:r>
            <a:r>
              <a:rPr lang="en-US" altLang="ja-JP" sz="2800">
                <a:latin typeface="Calibri" charset="0"/>
              </a:rPr>
              <a:t>blind</a:t>
            </a:r>
            <a:r>
              <a:rPr lang="ja-JP" altLang="en-US" sz="2800">
                <a:latin typeface="Calibri" charset="0"/>
              </a:rPr>
              <a:t>”</a:t>
            </a:r>
            <a:r>
              <a:rPr lang="en-US" altLang="ja-JP" sz="2800">
                <a:latin typeface="Calibri" charset="0"/>
              </a:rPr>
              <a:t> to the solution.</a:t>
            </a:r>
          </a:p>
          <a:p>
            <a:pPr eaLnBrk="1" hangingPunct="1"/>
            <a:r>
              <a:rPr lang="en-US" sz="2800">
                <a:latin typeface="Calibri" charset="0"/>
              </a:rPr>
              <a:t>Example: Water jar problem.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Jars Problem</a:t>
            </a:r>
          </a:p>
        </p:txBody>
      </p:sp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685800" y="1600200"/>
            <a:ext cx="8077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You have 2  jars (odd shape), of sizes 5 gallons and 3 gallons. You need  to measure out exactly 4 gallons. Or the bomb blows up…</a:t>
            </a:r>
          </a:p>
        </p:txBody>
      </p:sp>
      <p:pic>
        <p:nvPicPr>
          <p:cNvPr id="20483" name="Picture 84" descr="die hard 3 - dv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667000"/>
            <a:ext cx="2925763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Jars Problem #2</a:t>
            </a:r>
          </a:p>
        </p:txBody>
      </p:sp>
      <p:sp>
        <p:nvSpPr>
          <p:cNvPr id="22530" name="TextBox 3"/>
          <p:cNvSpPr txBox="1">
            <a:spLocks noChangeArrowheads="1"/>
          </p:cNvSpPr>
          <p:nvPr/>
        </p:nvSpPr>
        <p:spPr bwMode="auto">
          <a:xfrm>
            <a:off x="685800" y="1600200"/>
            <a:ext cx="8077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You have 3 jars, of sizes 11 quarts, 9 quarts, and 4 quarts. You would like to use these jars to collect 6 quarts of water in one jar. How?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Jars Problem</a:t>
            </a:r>
          </a:p>
        </p:txBody>
      </p:sp>
      <p:graphicFrame>
        <p:nvGraphicFramePr>
          <p:cNvPr id="26707" name="Group 83"/>
          <p:cNvGraphicFramePr>
            <a:graphicFrameLocks noGrp="1"/>
          </p:cNvGraphicFramePr>
          <p:nvPr>
            <p:ph idx="4294967295"/>
          </p:nvPr>
        </p:nvGraphicFramePr>
        <p:xfrm>
          <a:off x="2362200" y="2971800"/>
          <a:ext cx="4495800" cy="3714750"/>
        </p:xfrm>
        <a:graphic>
          <a:graphicData uri="http://schemas.openxmlformats.org/drawingml/2006/table">
            <a:tbl>
              <a:tblPr/>
              <a:tblGrid>
                <a:gridCol w="795338"/>
                <a:gridCol w="723900"/>
                <a:gridCol w="496887"/>
                <a:gridCol w="263525"/>
                <a:gridCol w="844550"/>
                <a:gridCol w="1371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Goal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A – B +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127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163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</a:tr>
            </a:tbl>
          </a:graphicData>
        </a:graphic>
      </p:graphicFrame>
      <p:sp>
        <p:nvSpPr>
          <p:cNvPr id="24657" name="TextBox 3"/>
          <p:cNvSpPr txBox="1">
            <a:spLocks noChangeArrowheads="1"/>
          </p:cNvSpPr>
          <p:nvPr/>
        </p:nvSpPr>
        <p:spPr bwMode="auto">
          <a:xfrm>
            <a:off x="685800" y="1600200"/>
            <a:ext cx="8077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You have 3 jars, of sizes 11 quarts, 9 quarts, and 4 quarts. You would like to use these jars to collect 6 quarts of water in one jar. How?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558</Words>
  <Application>Microsoft Macintosh PowerPoint</Application>
  <PresentationFormat>On-screen Show (4:3)</PresentationFormat>
  <Paragraphs>91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Analysis of Trends and Patterns</vt:lpstr>
      <vt:lpstr>Sample Problems</vt:lpstr>
      <vt:lpstr>Lateral Thinking</vt:lpstr>
      <vt:lpstr>Einstellung</vt:lpstr>
      <vt:lpstr>Examples of Lateral Thinking</vt:lpstr>
      <vt:lpstr>Don’t be Blind</vt:lpstr>
      <vt:lpstr>Jars Problem</vt:lpstr>
      <vt:lpstr>Jars Problem #2</vt:lpstr>
      <vt:lpstr>Jars Problem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Trends and Patterns</dc:title>
  <dc:creator>Cliff Shaffer</dc:creator>
  <cp:lastModifiedBy>Alexey</cp:lastModifiedBy>
  <cp:revision>21</cp:revision>
  <dcterms:created xsi:type="dcterms:W3CDTF">2008-03-11T18:10:35Z</dcterms:created>
  <dcterms:modified xsi:type="dcterms:W3CDTF">2014-04-08T06:02:47Z</dcterms:modified>
</cp:coreProperties>
</file>