
<file path=[Content_Types].xml><?xml version="1.0" encoding="utf-8"?>
<Types xmlns="http://schemas.openxmlformats.org/package/2006/content-types">
  <Default Extension="xml" ContentType="application/xml"/>
  <Default Extension="jpeg" ContentType="image/jpeg"/>
  <Default Extension="mpg"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69" r:id="rId2"/>
    <p:sldId id="370" r:id="rId3"/>
    <p:sldId id="374" r:id="rId4"/>
    <p:sldId id="384" r:id="rId5"/>
    <p:sldId id="371" r:id="rId6"/>
    <p:sldId id="372" r:id="rId7"/>
    <p:sldId id="382" r:id="rId8"/>
    <p:sldId id="373" r:id="rId9"/>
    <p:sldId id="383" r:id="rId10"/>
    <p:sldId id="378" r:id="rId11"/>
    <p:sldId id="379" r:id="rId12"/>
    <p:sldId id="380" r:id="rId13"/>
    <p:sldId id="375" r:id="rId14"/>
    <p:sldId id="385" r:id="rId15"/>
    <p:sldId id="386" r:id="rId16"/>
    <p:sldId id="387" r:id="rId17"/>
    <p:sldId id="388" r:id="rId18"/>
    <p:sldId id="389" r:id="rId1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4" d="100"/>
          <a:sy n="54" d="100"/>
        </p:scale>
        <p:origin x="-1864" y="-280"/>
      </p:cViewPr>
      <p:guideLst>
        <p:guide orient="horz" pos="2160"/>
        <p:guide pos="2880"/>
      </p:guideLst>
    </p:cSldViewPr>
  </p:slideViewPr>
  <p:outlineViewPr>
    <p:cViewPr>
      <p:scale>
        <a:sx n="33" d="100"/>
        <a:sy n="33" d="100"/>
      </p:scale>
      <p:origin x="56" y="4652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021" y="-91"/>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Tree>
    <p:extLst>
      <p:ext uri="{BB962C8B-B14F-4D97-AF65-F5344CB8AC3E}">
        <p14:creationId xmlns:p14="http://schemas.microsoft.com/office/powerpoint/2010/main" val="3635064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1024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1024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0E00CEDF-6CF3-C344-89A5-EF425C6043AE}" type="slidenum">
              <a:rPr lang="en-US"/>
              <a:pPr>
                <a:defRPr/>
              </a:pPr>
              <a:t>‹#›</a:t>
            </a:fld>
            <a:endParaRPr lang="en-US"/>
          </a:p>
        </p:txBody>
      </p:sp>
    </p:spTree>
    <p:extLst>
      <p:ext uri="{BB962C8B-B14F-4D97-AF65-F5344CB8AC3E}">
        <p14:creationId xmlns:p14="http://schemas.microsoft.com/office/powerpoint/2010/main" val="174064870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00CEDF-6CF3-C344-89A5-EF425C6043AE}" type="slidenum">
              <a:rPr lang="en-US" smtClean="0"/>
              <a:pPr>
                <a:defRPr/>
              </a:pPr>
              <a:t>4</a:t>
            </a:fld>
            <a:endParaRPr lang="en-US"/>
          </a:p>
        </p:txBody>
      </p:sp>
    </p:spTree>
    <p:extLst>
      <p:ext uri="{BB962C8B-B14F-4D97-AF65-F5344CB8AC3E}">
        <p14:creationId xmlns:p14="http://schemas.microsoft.com/office/powerpoint/2010/main" val="157361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3865AE-D3BA-AA43-B521-5DE9A0C53630}" type="slidenum">
              <a:rPr lang="en-US"/>
              <a:pPr/>
              <a:t>9</a:t>
            </a:fld>
            <a:endParaRPr lang="en-US"/>
          </a:p>
        </p:txBody>
      </p:sp>
      <p:sp>
        <p:nvSpPr>
          <p:cNvPr id="10242" name="Rectangle 2"/>
          <p:cNvSpPr>
            <a:spLocks noGrp="1" noRot="1" noChangeAspect="1" noChangeArrowheads="1" noTextEdit="1"/>
          </p:cNvSpPr>
          <p:nvPr>
            <p:ph type="sldImg"/>
          </p:nvPr>
        </p:nvSpPr>
        <p:spPr>
          <a:xfrm>
            <a:off x="1275081" y="741761"/>
            <a:ext cx="4817533" cy="3557111"/>
          </a:xfrm>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xfrm>
            <a:off x="992293" y="4595575"/>
            <a:ext cx="5379721" cy="4300538"/>
          </a:xfrm>
        </p:spPr>
        <p:txBody>
          <a:bodyPr/>
          <a:lstStyle/>
          <a:p>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2C00C4-2176-A145-BD1D-6CE3D4E1B070}" type="slidenum">
              <a:rPr lang="en-US"/>
              <a:pPr>
                <a:defRPr/>
              </a:pPr>
              <a:t>‹#›</a:t>
            </a:fld>
            <a:endParaRPr lang="en-US"/>
          </a:p>
        </p:txBody>
      </p:sp>
    </p:spTree>
    <p:extLst>
      <p:ext uri="{BB962C8B-B14F-4D97-AF65-F5344CB8AC3E}">
        <p14:creationId xmlns:p14="http://schemas.microsoft.com/office/powerpoint/2010/main" val="301689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9C486-6ACA-B34C-9C27-AF386E2E97E4}" type="slidenum">
              <a:rPr lang="en-US"/>
              <a:pPr>
                <a:defRPr/>
              </a:pPr>
              <a:t>‹#›</a:t>
            </a:fld>
            <a:endParaRPr lang="en-US"/>
          </a:p>
        </p:txBody>
      </p:sp>
    </p:spTree>
    <p:extLst>
      <p:ext uri="{BB962C8B-B14F-4D97-AF65-F5344CB8AC3E}">
        <p14:creationId xmlns:p14="http://schemas.microsoft.com/office/powerpoint/2010/main" val="362077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196820-5F90-6D47-88B4-F0EC45B86668}" type="slidenum">
              <a:rPr lang="en-US"/>
              <a:pPr>
                <a:defRPr/>
              </a:pPr>
              <a:t>‹#›</a:t>
            </a:fld>
            <a:endParaRPr lang="en-US"/>
          </a:p>
        </p:txBody>
      </p:sp>
    </p:spTree>
    <p:extLst>
      <p:ext uri="{BB962C8B-B14F-4D97-AF65-F5344CB8AC3E}">
        <p14:creationId xmlns:p14="http://schemas.microsoft.com/office/powerpoint/2010/main" val="297917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6A8E42-5C38-EC44-A0FF-92B6839FC016}" type="slidenum">
              <a:rPr lang="en-US"/>
              <a:pPr>
                <a:defRPr/>
              </a:pPr>
              <a:t>‹#›</a:t>
            </a:fld>
            <a:endParaRPr lang="en-US"/>
          </a:p>
        </p:txBody>
      </p:sp>
    </p:spTree>
    <p:extLst>
      <p:ext uri="{BB962C8B-B14F-4D97-AF65-F5344CB8AC3E}">
        <p14:creationId xmlns:p14="http://schemas.microsoft.com/office/powerpoint/2010/main" val="325059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BAF46D-C3BD-7442-A7B8-3D239CE053F9}" type="slidenum">
              <a:rPr lang="en-US"/>
              <a:pPr>
                <a:defRPr/>
              </a:pPr>
              <a:t>‹#›</a:t>
            </a:fld>
            <a:endParaRPr lang="en-US"/>
          </a:p>
        </p:txBody>
      </p:sp>
    </p:spTree>
    <p:extLst>
      <p:ext uri="{BB962C8B-B14F-4D97-AF65-F5344CB8AC3E}">
        <p14:creationId xmlns:p14="http://schemas.microsoft.com/office/powerpoint/2010/main" val="291519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5F579-F069-824C-9556-FE9CCCA8491B}" type="slidenum">
              <a:rPr lang="en-US"/>
              <a:pPr>
                <a:defRPr/>
              </a:pPr>
              <a:t>‹#›</a:t>
            </a:fld>
            <a:endParaRPr lang="en-US"/>
          </a:p>
        </p:txBody>
      </p:sp>
    </p:spTree>
    <p:extLst>
      <p:ext uri="{BB962C8B-B14F-4D97-AF65-F5344CB8AC3E}">
        <p14:creationId xmlns:p14="http://schemas.microsoft.com/office/powerpoint/2010/main" val="22568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A31AC4-9C55-6E42-8EF1-30F619D74F4F}" type="slidenum">
              <a:rPr lang="en-US"/>
              <a:pPr>
                <a:defRPr/>
              </a:pPr>
              <a:t>‹#›</a:t>
            </a:fld>
            <a:endParaRPr lang="en-US"/>
          </a:p>
        </p:txBody>
      </p:sp>
    </p:spTree>
    <p:extLst>
      <p:ext uri="{BB962C8B-B14F-4D97-AF65-F5344CB8AC3E}">
        <p14:creationId xmlns:p14="http://schemas.microsoft.com/office/powerpoint/2010/main" val="360483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EC4DD4-07B8-754E-A744-A96831BD06DB}" type="slidenum">
              <a:rPr lang="en-US"/>
              <a:pPr>
                <a:defRPr/>
              </a:pPr>
              <a:t>‹#›</a:t>
            </a:fld>
            <a:endParaRPr lang="en-US"/>
          </a:p>
        </p:txBody>
      </p:sp>
    </p:spTree>
    <p:extLst>
      <p:ext uri="{BB962C8B-B14F-4D97-AF65-F5344CB8AC3E}">
        <p14:creationId xmlns:p14="http://schemas.microsoft.com/office/powerpoint/2010/main" val="2415502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46CB9B-CB85-F64B-93AF-486827489FB5}" type="slidenum">
              <a:rPr lang="en-US"/>
              <a:pPr>
                <a:defRPr/>
              </a:pPr>
              <a:t>‹#›</a:t>
            </a:fld>
            <a:endParaRPr lang="en-US"/>
          </a:p>
        </p:txBody>
      </p:sp>
    </p:spTree>
    <p:extLst>
      <p:ext uri="{BB962C8B-B14F-4D97-AF65-F5344CB8AC3E}">
        <p14:creationId xmlns:p14="http://schemas.microsoft.com/office/powerpoint/2010/main" val="92885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68E6A5-46DF-1048-9E73-1786A033EAF9}" type="slidenum">
              <a:rPr lang="en-US"/>
              <a:pPr>
                <a:defRPr/>
              </a:pPr>
              <a:t>‹#›</a:t>
            </a:fld>
            <a:endParaRPr lang="en-US"/>
          </a:p>
        </p:txBody>
      </p:sp>
    </p:spTree>
    <p:extLst>
      <p:ext uri="{BB962C8B-B14F-4D97-AF65-F5344CB8AC3E}">
        <p14:creationId xmlns:p14="http://schemas.microsoft.com/office/powerpoint/2010/main" val="217661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F81357-75B5-434C-8F0E-253DF51912F9}" type="slidenum">
              <a:rPr lang="en-US"/>
              <a:pPr>
                <a:defRPr/>
              </a:pPr>
              <a:t>‹#›</a:t>
            </a:fld>
            <a:endParaRPr lang="en-US"/>
          </a:p>
        </p:txBody>
      </p:sp>
    </p:spTree>
    <p:extLst>
      <p:ext uri="{BB962C8B-B14F-4D97-AF65-F5344CB8AC3E}">
        <p14:creationId xmlns:p14="http://schemas.microsoft.com/office/powerpoint/2010/main" val="1935814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57F930-360F-6F4B-9063-3C00159537FC}" type="slidenum">
              <a:rPr lang="en-US"/>
              <a:pPr>
                <a:defRPr/>
              </a:pPr>
              <a:t>‹#›</a:t>
            </a:fld>
            <a:endParaRPr lang="en-US"/>
          </a:p>
        </p:txBody>
      </p:sp>
    </p:spTree>
    <p:extLst>
      <p:ext uri="{BB962C8B-B14F-4D97-AF65-F5344CB8AC3E}">
        <p14:creationId xmlns:p14="http://schemas.microsoft.com/office/powerpoint/2010/main" val="39979508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9054643-17C1-4144-8FA0-1861F464C6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1" Type="http://schemas.microsoft.com/office/2007/relationships/media" Target="../media/media1.mpg"/><Relationship Id="rId2" Type="http://schemas.openxmlformats.org/officeDocument/2006/relationships/video" Target="../media/media1.m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ctrTitle"/>
          </p:nvPr>
        </p:nvSpPr>
        <p:spPr>
          <a:xfrm>
            <a:off x="685800" y="304800"/>
            <a:ext cx="7772400" cy="1143000"/>
          </a:xfrm>
        </p:spPr>
        <p:txBody>
          <a:bodyPr/>
          <a:lstStyle/>
          <a:p>
            <a:r>
              <a:rPr lang="en-US" sz="2000" dirty="0">
                <a:latin typeface="Arial" charset="0"/>
              </a:rPr>
              <a:t>Ok, now a real real one. Use  ANY source of information available, including the web. In fact, you have to, to solve it. Start by figuring out what is being asked. Read about it a bit.  </a:t>
            </a:r>
            <a:r>
              <a:rPr lang="en-US" dirty="0">
                <a:latin typeface="Arial" charset="0"/>
              </a:rPr>
              <a:t> </a:t>
            </a:r>
          </a:p>
        </p:txBody>
      </p:sp>
      <p:sp>
        <p:nvSpPr>
          <p:cNvPr id="49156" name="Text Box 4"/>
          <p:cNvSpPr txBox="1">
            <a:spLocks noChangeArrowheads="1"/>
          </p:cNvSpPr>
          <p:nvPr/>
        </p:nvSpPr>
        <p:spPr bwMode="auto">
          <a:xfrm>
            <a:off x="304800" y="1889125"/>
            <a:ext cx="8291513"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t>The problem: Prove that even with the best of today</a:t>
            </a:r>
            <a:r>
              <a:rPr lang="ja-JP" altLang="en-US" sz="1800" dirty="0"/>
              <a:t>’</a:t>
            </a:r>
            <a:r>
              <a:rPr lang="en-US" sz="1800" dirty="0"/>
              <a:t>s computers  </a:t>
            </a:r>
          </a:p>
          <a:p>
            <a:pPr>
              <a:defRPr/>
            </a:pPr>
            <a:r>
              <a:rPr lang="en-US" sz="1800" dirty="0"/>
              <a:t> the </a:t>
            </a:r>
            <a:r>
              <a:rPr lang="en-US" sz="1900" dirty="0">
                <a:latin typeface="Arial Bold" charset="0"/>
              </a:rPr>
              <a:t>protein folding problem</a:t>
            </a:r>
            <a:r>
              <a:rPr lang="en-US" sz="1800" dirty="0"/>
              <a:t> can not be solved  by an algorithm that performs</a:t>
            </a:r>
          </a:p>
          <a:p>
            <a:pPr>
              <a:defRPr/>
            </a:pPr>
            <a:r>
              <a:rPr lang="en-US" sz="1800" dirty="0"/>
              <a:t> an </a:t>
            </a:r>
            <a:r>
              <a:rPr lang="en-US" sz="1800" dirty="0">
                <a:latin typeface="Arial Bold" charset="0"/>
              </a:rPr>
              <a:t>exhaustive search</a:t>
            </a:r>
            <a:r>
              <a:rPr lang="en-US" sz="1800" dirty="0"/>
              <a:t> for the minimum energy configuration of </a:t>
            </a:r>
          </a:p>
          <a:p>
            <a:pPr>
              <a:defRPr/>
            </a:pPr>
            <a:r>
              <a:rPr lang="en-US" sz="1800" dirty="0"/>
              <a:t> the </a:t>
            </a:r>
            <a:r>
              <a:rPr lang="en-US" sz="1800" dirty="0">
                <a:latin typeface="Arial Bold" charset="0"/>
              </a:rPr>
              <a:t>polypeptide chain</a:t>
            </a:r>
            <a:r>
              <a:rPr lang="en-US" sz="1800" dirty="0"/>
              <a:t>.  </a:t>
            </a:r>
          </a:p>
        </p:txBody>
      </p:sp>
      <p:grpSp>
        <p:nvGrpSpPr>
          <p:cNvPr id="46083" name="Group 5"/>
          <p:cNvGrpSpPr>
            <a:grpSpLocks/>
          </p:cNvGrpSpPr>
          <p:nvPr/>
        </p:nvGrpSpPr>
        <p:grpSpPr bwMode="auto">
          <a:xfrm>
            <a:off x="914400" y="3148774"/>
            <a:ext cx="5410200" cy="3404426"/>
            <a:chOff x="576" y="1200"/>
            <a:chExt cx="5206" cy="2553"/>
          </a:xfrm>
        </p:grpSpPr>
        <p:sp>
          <p:nvSpPr>
            <p:cNvPr id="49158" name="Line 6"/>
            <p:cNvSpPr>
              <a:spLocks noChangeShapeType="1"/>
            </p:cNvSpPr>
            <p:nvPr/>
          </p:nvSpPr>
          <p:spPr bwMode="auto">
            <a:xfrm flipV="1">
              <a:off x="576" y="1680"/>
              <a:ext cx="1152" cy="43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59" name="Line 7"/>
            <p:cNvSpPr>
              <a:spLocks noChangeShapeType="1"/>
            </p:cNvSpPr>
            <p:nvPr/>
          </p:nvSpPr>
          <p:spPr bwMode="auto">
            <a:xfrm rot="16416489" flipH="1">
              <a:off x="1921" y="1536"/>
              <a:ext cx="575" cy="96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0" name="Line 8"/>
            <p:cNvSpPr>
              <a:spLocks noChangeShapeType="1"/>
            </p:cNvSpPr>
            <p:nvPr/>
          </p:nvSpPr>
          <p:spPr bwMode="auto">
            <a:xfrm rot="11584748" flipH="1">
              <a:off x="2783" y="1440"/>
              <a:ext cx="576" cy="96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1" name="Line 9"/>
            <p:cNvSpPr>
              <a:spLocks noChangeShapeType="1"/>
            </p:cNvSpPr>
            <p:nvPr/>
          </p:nvSpPr>
          <p:spPr bwMode="auto">
            <a:xfrm rot="16124168" flipH="1">
              <a:off x="3696" y="1344"/>
              <a:ext cx="576" cy="959"/>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2" name="Line 10"/>
            <p:cNvSpPr>
              <a:spLocks noChangeShapeType="1"/>
            </p:cNvSpPr>
            <p:nvPr/>
          </p:nvSpPr>
          <p:spPr bwMode="auto">
            <a:xfrm rot="11357723" flipH="1">
              <a:off x="4560" y="1200"/>
              <a:ext cx="576" cy="96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3" name="Freeform 11"/>
            <p:cNvSpPr>
              <a:spLocks/>
            </p:cNvSpPr>
            <p:nvPr/>
          </p:nvSpPr>
          <p:spPr bwMode="auto">
            <a:xfrm>
              <a:off x="1535" y="1776"/>
              <a:ext cx="432" cy="208"/>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4" name="Freeform 12"/>
            <p:cNvSpPr>
              <a:spLocks/>
            </p:cNvSpPr>
            <p:nvPr/>
          </p:nvSpPr>
          <p:spPr bwMode="auto">
            <a:xfrm rot="-1513831">
              <a:off x="3312" y="1632"/>
              <a:ext cx="432" cy="208"/>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5" name="Freeform 13"/>
            <p:cNvSpPr>
              <a:spLocks/>
            </p:cNvSpPr>
            <p:nvPr/>
          </p:nvSpPr>
          <p:spPr bwMode="auto">
            <a:xfrm rot="-11237302">
              <a:off x="2400" y="1968"/>
              <a:ext cx="432" cy="208"/>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6" name="Freeform 14"/>
            <p:cNvSpPr>
              <a:spLocks/>
            </p:cNvSpPr>
            <p:nvPr/>
          </p:nvSpPr>
          <p:spPr bwMode="auto">
            <a:xfrm rot="-11237302">
              <a:off x="4177" y="1729"/>
              <a:ext cx="431" cy="207"/>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49167" name="Text Box 15"/>
            <p:cNvSpPr txBox="1">
              <a:spLocks noChangeArrowheads="1"/>
            </p:cNvSpPr>
            <p:nvPr/>
          </p:nvSpPr>
          <p:spPr bwMode="auto">
            <a:xfrm>
              <a:off x="1535" y="1871"/>
              <a:ext cx="509"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latin typeface="Symbol" charset="0"/>
                </a:rPr>
                <a:t>f</a:t>
              </a:r>
              <a:r>
                <a:rPr lang="en-US" sz="3200" b="1" baseline="-25000">
                  <a:latin typeface="Symbol" charset="0"/>
                </a:rPr>
                <a:t>1</a:t>
              </a:r>
              <a:endParaRPr lang="en-US" sz="3200" b="1">
                <a:latin typeface="Symbol" charset="0"/>
              </a:endParaRPr>
            </a:p>
          </p:txBody>
        </p:sp>
        <p:sp>
          <p:nvSpPr>
            <p:cNvPr id="49168" name="Text Box 16"/>
            <p:cNvSpPr txBox="1">
              <a:spLocks noChangeArrowheads="1"/>
            </p:cNvSpPr>
            <p:nvPr/>
          </p:nvSpPr>
          <p:spPr bwMode="auto">
            <a:xfrm>
              <a:off x="2447" y="1536"/>
              <a:ext cx="509"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dirty="0">
                  <a:latin typeface="Symbol" charset="0"/>
                </a:rPr>
                <a:t>f</a:t>
              </a:r>
              <a:r>
                <a:rPr lang="en-US" sz="3200" b="1" baseline="-25000" dirty="0">
                  <a:latin typeface="Symbol" charset="0"/>
                </a:rPr>
                <a:t>2</a:t>
              </a:r>
              <a:endParaRPr lang="en-US" sz="3200" b="1" dirty="0">
                <a:latin typeface="Symbol" charset="0"/>
              </a:endParaRPr>
            </a:p>
          </p:txBody>
        </p:sp>
        <p:sp>
          <p:nvSpPr>
            <p:cNvPr id="49169" name="Text Box 17"/>
            <p:cNvSpPr txBox="1">
              <a:spLocks noChangeArrowheads="1"/>
            </p:cNvSpPr>
            <p:nvPr/>
          </p:nvSpPr>
          <p:spPr bwMode="auto">
            <a:xfrm>
              <a:off x="3359" y="1776"/>
              <a:ext cx="509"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latin typeface="Symbol" charset="0"/>
                </a:rPr>
                <a:t>f</a:t>
              </a:r>
              <a:r>
                <a:rPr lang="en-US" sz="3200" b="1" baseline="-25000">
                  <a:latin typeface="Symbol" charset="0"/>
                </a:rPr>
                <a:t>3</a:t>
              </a:r>
              <a:endParaRPr lang="en-US" sz="3200" b="1">
                <a:latin typeface="Symbol" charset="0"/>
              </a:endParaRPr>
            </a:p>
          </p:txBody>
        </p:sp>
        <p:sp>
          <p:nvSpPr>
            <p:cNvPr id="49170" name="Text Box 18"/>
            <p:cNvSpPr txBox="1">
              <a:spLocks noChangeArrowheads="1"/>
            </p:cNvSpPr>
            <p:nvPr/>
          </p:nvSpPr>
          <p:spPr bwMode="auto">
            <a:xfrm>
              <a:off x="4224" y="1392"/>
              <a:ext cx="509" cy="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latin typeface="Symbol" charset="0"/>
                </a:rPr>
                <a:t>f</a:t>
              </a:r>
              <a:r>
                <a:rPr lang="en-US" sz="3200" b="1" baseline="-25000">
                  <a:latin typeface="Symbol" charset="0"/>
                </a:rPr>
                <a:t>4</a:t>
              </a:r>
              <a:endParaRPr lang="en-US" sz="3200" b="1">
                <a:latin typeface="Symbol" charset="0"/>
              </a:endParaRPr>
            </a:p>
          </p:txBody>
        </p:sp>
        <p:sp>
          <p:nvSpPr>
            <p:cNvPr id="49171" name="Line 19"/>
            <p:cNvSpPr>
              <a:spLocks noChangeShapeType="1"/>
            </p:cNvSpPr>
            <p:nvPr/>
          </p:nvSpPr>
          <p:spPr bwMode="auto">
            <a:xfrm rot="16885457" flipH="1">
              <a:off x="5278" y="1240"/>
              <a:ext cx="385" cy="623"/>
            </a:xfrm>
            <a:prstGeom prst="line">
              <a:avLst/>
            </a:prstGeom>
            <a:noFill/>
            <a:ln w="571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20" name="Text Box 16"/>
            <p:cNvSpPr txBox="1">
              <a:spLocks noChangeArrowheads="1"/>
            </p:cNvSpPr>
            <p:nvPr/>
          </p:nvSpPr>
          <p:spPr bwMode="auto">
            <a:xfrm>
              <a:off x="1016" y="3314"/>
              <a:ext cx="660"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3200" b="1" dirty="0" smtClean="0">
                  <a:latin typeface="Symbol" charset="0"/>
                </a:rPr>
                <a:t>f</a:t>
              </a:r>
              <a:r>
                <a:rPr lang="en-US" sz="3200" b="1" baseline="-25000" dirty="0">
                  <a:latin typeface="Symbol" charset="0"/>
                </a:rPr>
                <a:t>i</a:t>
              </a:r>
              <a:endParaRPr lang="en-US" sz="3200" b="1" dirty="0">
                <a:latin typeface="Symbol" charset="0"/>
              </a:endParaRPr>
            </a:p>
          </p:txBody>
        </p:sp>
      </p:grpSp>
      <p:sp>
        <p:nvSpPr>
          <p:cNvPr id="49172" name="Text Box 20"/>
          <p:cNvSpPr txBox="1">
            <a:spLocks noChangeArrowheads="1"/>
          </p:cNvSpPr>
          <p:nvPr/>
        </p:nvSpPr>
        <p:spPr bwMode="auto">
          <a:xfrm>
            <a:off x="327990" y="4572000"/>
            <a:ext cx="881601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t>Here is what a polypeptide chain looks like. Angles between links can take on </a:t>
            </a:r>
            <a:br>
              <a:rPr lang="en-US" sz="1800" dirty="0"/>
            </a:br>
            <a:r>
              <a:rPr lang="en-US" sz="1800" dirty="0"/>
              <a:t>any value from 0 to 360 degrees. The set of angles { </a:t>
            </a:r>
            <a:r>
              <a:rPr lang="en-US" sz="1800" dirty="0">
                <a:latin typeface="Symbol" charset="0"/>
                <a:sym typeface="Symbol" charset="0"/>
              </a:rPr>
              <a:t></a:t>
            </a:r>
            <a:r>
              <a:rPr lang="en-US" sz="1800" dirty="0"/>
              <a:t>_k } uniquely </a:t>
            </a:r>
          </a:p>
          <a:p>
            <a:pPr>
              <a:defRPr/>
            </a:pPr>
            <a:r>
              <a:rPr lang="en-US" sz="1800" dirty="0"/>
              <a:t>specifies the chain. In a typical protein there are k=100 or more links. The </a:t>
            </a:r>
          </a:p>
          <a:p>
            <a:pPr>
              <a:defRPr/>
            </a:pPr>
            <a:r>
              <a:rPr lang="en-US" sz="1800" dirty="0"/>
              <a:t>biologically functional folded state of the chain ( protein ) has the absolute lowest</a:t>
            </a:r>
            <a:br>
              <a:rPr lang="en-US" sz="1800" dirty="0"/>
            </a:br>
            <a:r>
              <a:rPr lang="en-US" sz="1800" dirty="0"/>
              <a:t>energy </a:t>
            </a:r>
            <a:r>
              <a:rPr lang="en-US" sz="1800" dirty="0" smtClean="0"/>
              <a:t>E(</a:t>
            </a:r>
            <a:r>
              <a:rPr lang="en-US" sz="1800" dirty="0" smtClean="0">
                <a:latin typeface="Symbol" charset="2"/>
                <a:cs typeface="Symbol" charset="2"/>
              </a:rPr>
              <a:t>f</a:t>
            </a:r>
            <a:r>
              <a:rPr lang="en-US" sz="1800" baseline="-25000" dirty="0" smtClean="0">
                <a:latin typeface="Symbol" charset="2"/>
                <a:cs typeface="Symbol" charset="2"/>
              </a:rPr>
              <a:t>1 </a:t>
            </a:r>
            <a:r>
              <a:rPr lang="en-US" sz="1800" dirty="0" smtClean="0">
                <a:latin typeface="Symbol" charset="2"/>
                <a:cs typeface="Symbol" charset="2"/>
              </a:rPr>
              <a:t>f</a:t>
            </a:r>
            <a:r>
              <a:rPr lang="en-US" sz="1800" baseline="-25000" dirty="0" smtClean="0">
                <a:latin typeface="Symbol" charset="2"/>
                <a:cs typeface="Symbol" charset="2"/>
              </a:rPr>
              <a:t>2 …</a:t>
            </a:r>
            <a:r>
              <a:rPr lang="en-US" sz="1800" dirty="0" smtClean="0">
                <a:latin typeface="Symbol" charset="2"/>
                <a:cs typeface="Symbol" charset="2"/>
              </a:rPr>
              <a:t>)  </a:t>
            </a:r>
            <a:r>
              <a:rPr lang="en-US" sz="1800" dirty="0" smtClean="0"/>
              <a:t>of </a:t>
            </a:r>
            <a:r>
              <a:rPr lang="en-US" sz="1800" dirty="0"/>
              <a:t>all possible </a:t>
            </a:r>
            <a:r>
              <a:rPr lang="en-US" sz="1800" dirty="0" smtClean="0"/>
              <a:t>configurations. Assume functional form of E is given.</a:t>
            </a:r>
            <a:br>
              <a:rPr lang="en-US" sz="1800" dirty="0" smtClean="0"/>
            </a:br>
            <a:r>
              <a:rPr lang="en-US" sz="1800" dirty="0" smtClean="0"/>
              <a:t> </a:t>
            </a:r>
            <a:r>
              <a:rPr lang="en-US" sz="1800" dirty="0"/>
              <a:t> </a:t>
            </a:r>
            <a:r>
              <a:rPr lang="en-US" sz="1800" dirty="0" smtClean="0"/>
              <a:t>      Any two  configurations </a:t>
            </a:r>
            <a:r>
              <a:rPr lang="en-US" sz="1800" dirty="0"/>
              <a:t>in which all </a:t>
            </a:r>
          </a:p>
          <a:p>
            <a:pPr>
              <a:defRPr/>
            </a:pPr>
            <a:r>
              <a:rPr lang="en-US" sz="1800" dirty="0"/>
              <a:t>angles      </a:t>
            </a:r>
            <a:r>
              <a:rPr lang="en-US" sz="1800" dirty="0" smtClean="0"/>
              <a:t>      differ </a:t>
            </a:r>
            <a:r>
              <a:rPr lang="en-US" sz="1800" dirty="0"/>
              <a:t>by less that 36 degrees (error margin between the two </a:t>
            </a:r>
            <a:br>
              <a:rPr lang="en-US" sz="1800" dirty="0"/>
            </a:br>
            <a:r>
              <a:rPr lang="en-US" sz="1800" dirty="0" smtClean="0"/>
              <a:t>configurations  </a:t>
            </a:r>
            <a:r>
              <a:rPr lang="en-US" sz="1800" dirty="0"/>
              <a:t>) can be considered identical.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2"/>
          <p:cNvSpPr>
            <a:spLocks noGrp="1"/>
          </p:cNvSpPr>
          <p:nvPr>
            <p:ph type="title"/>
          </p:nvPr>
        </p:nvSpPr>
        <p:spPr>
          <a:xfrm>
            <a:off x="457200" y="274638"/>
            <a:ext cx="8305800" cy="715962"/>
          </a:xfrm>
        </p:spPr>
        <p:txBody>
          <a:bodyPr/>
          <a:lstStyle/>
          <a:p>
            <a:r>
              <a:rPr lang="en-US">
                <a:latin typeface="Arial" charset="0"/>
              </a:rPr>
              <a:t>Computational complexity</a:t>
            </a:r>
          </a:p>
        </p:txBody>
      </p:sp>
      <p:sp>
        <p:nvSpPr>
          <p:cNvPr id="5837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26C415-A19A-1E4B-A422-AE0410CDBDAE}" type="slidenum">
              <a:rPr lang="en-US" sz="1400"/>
              <a:pPr eaLnBrk="1" hangingPunct="1"/>
              <a:t>10</a:t>
            </a:fld>
            <a:endParaRPr lang="en-US" sz="1400"/>
          </a:p>
        </p:txBody>
      </p:sp>
      <p:pic>
        <p:nvPicPr>
          <p:cNvPr id="58371" name="Picture 3" descr="800px-P_np_np-complete_np-hard.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57400"/>
            <a:ext cx="6400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4"/>
          <p:cNvSpPr txBox="1">
            <a:spLocks noChangeArrowheads="1"/>
          </p:cNvSpPr>
          <p:nvPr/>
        </p:nvSpPr>
        <p:spPr bwMode="auto">
          <a:xfrm>
            <a:off x="1598613" y="1905000"/>
            <a:ext cx="266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Protein folding, </a:t>
            </a:r>
          </a:p>
          <a:p>
            <a:pPr eaLnBrk="1" hangingPunct="1"/>
            <a:r>
              <a:rPr lang="en-US" sz="1400"/>
              <a:t>exhaustive search for minimum</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p:cNvSpPr>
            <a:spLocks noGrp="1"/>
          </p:cNvSpPr>
          <p:nvPr>
            <p:ph type="title"/>
          </p:nvPr>
        </p:nvSpPr>
        <p:spPr>
          <a:xfrm>
            <a:off x="457200" y="274638"/>
            <a:ext cx="8077200" cy="563562"/>
          </a:xfrm>
        </p:spPr>
        <p:txBody>
          <a:bodyPr/>
          <a:lstStyle/>
          <a:p>
            <a:r>
              <a:rPr lang="en-US" sz="2800">
                <a:latin typeface="Arial" charset="0"/>
              </a:rPr>
              <a:t>How are proteins folded computationally? </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F7B8C5-4564-F94D-9B64-8D955EBF7B72}" type="slidenum">
              <a:rPr lang="en-US" sz="1400"/>
              <a:pPr eaLnBrk="1" hangingPunct="1"/>
              <a:t>11</a:t>
            </a:fld>
            <a:endParaRPr lang="en-US" sz="1400"/>
          </a:p>
        </p:txBody>
      </p:sp>
      <p:sp>
        <p:nvSpPr>
          <p:cNvPr id="59395" name="TextBox 4"/>
          <p:cNvSpPr txBox="1">
            <a:spLocks noChangeArrowheads="1"/>
          </p:cNvSpPr>
          <p:nvPr/>
        </p:nvSpPr>
        <p:spPr bwMode="auto">
          <a:xfrm>
            <a:off x="457200" y="1143000"/>
            <a:ext cx="8532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One possibility: find minimum energy by simulated annealing:</a:t>
            </a:r>
          </a:p>
          <a:p>
            <a:pPr eaLnBrk="1" hangingPunct="1"/>
            <a:r>
              <a:rPr lang="en-US"/>
              <a:t>use temperature to “kick” the system out of local minima</a:t>
            </a:r>
          </a:p>
        </p:txBody>
      </p:sp>
      <p:pic>
        <p:nvPicPr>
          <p:cNvPr id="59396" name="Picture 2" descr="bumpyBo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25663"/>
            <a:ext cx="5029200"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124200" y="2667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4267200" y="38862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495800" y="3048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495800" y="44958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3886200" y="55626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3505200" y="44958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3429000" y="64008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2057400" y="28194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885 -0.00255 C 0.0432 0.08223 0.09524 0.16701 0.12179 0.17466 C 0.14833 0.1823 0.14556 0.02918 0.15024 0.04378 C 0.15492 0.05837 0.16898 0.22585 0.15024 0.26175 C 0.1315 0.29766 0.04857 0.2328 0.03799 0.25921 C 0.02741 0.28561 0.11329 0.46027 0.08709 0.41997 C 0.06089 0.37966 -0.10358 0.04077 -0.11919 0.01668 C -0.13481 -0.00741 -0.0321 0.18786 -0.00694 0.27542 C 0.01821 0.36298 0.02498 0.45263 0.03192 0.5425 " pathEditMode="relative" ptsTypes="aaaaaaaaA">
                                      <p:cBhvr>
                                        <p:cTn id="6" dur="1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3"/>
          <p:cNvSpPr>
            <a:spLocks noGrp="1"/>
          </p:cNvSpPr>
          <p:nvPr>
            <p:ph type="title"/>
          </p:nvPr>
        </p:nvSpPr>
        <p:spPr>
          <a:xfrm>
            <a:off x="457200" y="274638"/>
            <a:ext cx="8153400" cy="639762"/>
          </a:xfrm>
        </p:spPr>
        <p:txBody>
          <a:bodyPr/>
          <a:lstStyle/>
          <a:p>
            <a:r>
              <a:rPr lang="en-US" sz="2800">
                <a:latin typeface="Arial" charset="0"/>
              </a:rPr>
              <a:t>Simulated annealing folding of a real small protein</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973B1E-ADEE-2E4B-8C5B-DCB1ED2C7570}" type="slidenum">
              <a:rPr lang="en-US" sz="1400"/>
              <a:pPr eaLnBrk="1" hangingPunct="1"/>
              <a:t>12</a:t>
            </a:fld>
            <a:endParaRPr lang="en-US" sz="1400"/>
          </a:p>
        </p:txBody>
      </p:sp>
      <p:sp>
        <p:nvSpPr>
          <p:cNvPr id="2" name="TextBox 1"/>
          <p:cNvSpPr txBox="1"/>
          <p:nvPr/>
        </p:nvSpPr>
        <p:spPr>
          <a:xfrm>
            <a:off x="4064000" y="3451412"/>
            <a:ext cx="184666" cy="461665"/>
          </a:xfrm>
          <a:prstGeom prst="rect">
            <a:avLst/>
          </a:prstGeom>
          <a:noFill/>
        </p:spPr>
        <p:txBody>
          <a:bodyPr wrap="none" rtlCol="0">
            <a:spAutoFit/>
          </a:bodyPr>
          <a:lstStyle/>
          <a:p>
            <a:endParaRPr lang="en-US" dirty="0"/>
          </a:p>
        </p:txBody>
      </p:sp>
      <p:pic>
        <p:nvPicPr>
          <p:cNvPr id="3" name="proteinA_folding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838200"/>
            <a:ext cx="6248400" cy="6248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ctrTitle"/>
          </p:nvPr>
        </p:nvSpPr>
        <p:spPr>
          <a:xfrm>
            <a:off x="685800" y="990600"/>
            <a:ext cx="7772400" cy="1143000"/>
          </a:xfrm>
        </p:spPr>
        <p:txBody>
          <a:bodyPr/>
          <a:lstStyle/>
          <a:p>
            <a:r>
              <a:rPr lang="en-US">
                <a:latin typeface="Arial" charset="0"/>
              </a:rPr>
              <a:t>Intrigued? </a:t>
            </a:r>
          </a:p>
        </p:txBody>
      </p:sp>
      <p:sp>
        <p:nvSpPr>
          <p:cNvPr id="61442" name="Rectangle 3"/>
          <p:cNvSpPr>
            <a:spLocks noGrp="1" noChangeArrowheads="1"/>
          </p:cNvSpPr>
          <p:nvPr>
            <p:ph type="subTitle" idx="1"/>
          </p:nvPr>
        </p:nvSpPr>
        <p:spPr>
          <a:xfrm>
            <a:off x="609600" y="2362200"/>
            <a:ext cx="8077200" cy="1981200"/>
          </a:xfrm>
        </p:spPr>
        <p:txBody>
          <a:bodyPr/>
          <a:lstStyle/>
          <a:p>
            <a:r>
              <a:rPr lang="en-US">
                <a:latin typeface="Arial" charset="0"/>
              </a:rPr>
              <a:t>Suggested reading:  </a:t>
            </a:r>
          </a:p>
          <a:p>
            <a:r>
              <a:rPr lang="en-US">
                <a:latin typeface="Arial" charset="0"/>
              </a:rPr>
              <a:t> 1.</a:t>
            </a:r>
            <a:r>
              <a:rPr lang="ja-JP" altLang="en-US">
                <a:latin typeface="Arial" charset="0"/>
              </a:rPr>
              <a:t>“</a:t>
            </a:r>
            <a:r>
              <a:rPr lang="en-US" altLang="ja-JP">
                <a:latin typeface="Arial" charset="0"/>
              </a:rPr>
              <a:t>Protein Folding and Misfolding</a:t>
            </a:r>
            <a:r>
              <a:rPr lang="ja-JP" altLang="en-US">
                <a:latin typeface="Arial" charset="0"/>
              </a:rPr>
              <a:t>”</a:t>
            </a:r>
            <a:r>
              <a:rPr lang="en-US" altLang="ja-JP">
                <a:latin typeface="Arial" charset="0"/>
              </a:rPr>
              <a:t>, C. Dobson, </a:t>
            </a:r>
            <a:r>
              <a:rPr lang="en-US" altLang="ja-JP" i="1">
                <a:latin typeface="Arial" charset="0"/>
              </a:rPr>
              <a:t>Nature</a:t>
            </a:r>
            <a:r>
              <a:rPr lang="en-US" altLang="ja-JP">
                <a:latin typeface="Arial" charset="0"/>
              </a:rPr>
              <a:t> 426, 884 (2003).  </a:t>
            </a:r>
          </a:p>
          <a:p>
            <a:r>
              <a:rPr lang="en-US">
                <a:latin typeface="Arial" charset="0"/>
              </a:rPr>
              <a:t>2. </a:t>
            </a:r>
            <a:r>
              <a:rPr lang="ja-JP" altLang="en-US">
                <a:latin typeface="Arial" charset="0"/>
              </a:rPr>
              <a:t>“</a:t>
            </a:r>
            <a:r>
              <a:rPr lang="en-US" altLang="ja-JP">
                <a:latin typeface="Arial" charset="0"/>
              </a:rPr>
              <a:t>Design of a Novel Globular Protein Fold with Atomic-level Accuracy, Kuhlman et al. , </a:t>
            </a:r>
            <a:r>
              <a:rPr lang="en-US" altLang="ja-JP" i="1">
                <a:latin typeface="Arial" charset="0"/>
              </a:rPr>
              <a:t>Science</a:t>
            </a:r>
            <a:r>
              <a:rPr lang="en-US" altLang="ja-JP">
                <a:latin typeface="Arial" charset="0"/>
              </a:rPr>
              <a:t>, 302, 1364,  (2003) </a:t>
            </a:r>
          </a:p>
          <a:p>
            <a:r>
              <a:rPr lang="en-US">
                <a:latin typeface="Arial" charset="0"/>
              </a:rPr>
              <a:t>+ references therein. </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estimates of what is feasible</a:t>
            </a:r>
            <a:endParaRPr lang="en-US" dirty="0"/>
          </a:p>
        </p:txBody>
      </p:sp>
      <p:sp>
        <p:nvSpPr>
          <p:cNvPr id="3" name="Content Placeholder 2"/>
          <p:cNvSpPr>
            <a:spLocks noGrp="1"/>
          </p:cNvSpPr>
          <p:nvPr>
            <p:ph idx="1"/>
          </p:nvPr>
        </p:nvSpPr>
        <p:spPr>
          <a:xfrm>
            <a:off x="457200" y="2819400"/>
            <a:ext cx="7772400" cy="3306763"/>
          </a:xfrm>
        </p:spPr>
        <p:txBody>
          <a:bodyPr/>
          <a:lstStyle/>
          <a:p>
            <a:r>
              <a:rPr lang="en-US" dirty="0" smtClean="0"/>
              <a:t>Very relevant for exams/ quizzes </a:t>
            </a:r>
            <a:endParaRPr lang="en-US" dirty="0"/>
          </a:p>
        </p:txBody>
      </p:sp>
      <p:sp>
        <p:nvSpPr>
          <p:cNvPr id="4" name="Slide Number Placeholder 3"/>
          <p:cNvSpPr>
            <a:spLocks noGrp="1"/>
          </p:cNvSpPr>
          <p:nvPr>
            <p:ph type="sldNum" sz="quarter" idx="12"/>
          </p:nvPr>
        </p:nvSpPr>
        <p:spPr/>
        <p:txBody>
          <a:bodyPr/>
          <a:lstStyle/>
          <a:p>
            <a:pPr>
              <a:defRPr/>
            </a:pPr>
            <a:fld id="{B6BAF46D-C3BD-7442-A7B8-3D239CE053F9}" type="slidenum">
              <a:rPr lang="en-US" smtClean="0"/>
              <a:pPr>
                <a:defRPr/>
              </a:pPr>
              <a:t>14</a:t>
            </a:fld>
            <a:endParaRPr lang="en-US"/>
          </a:p>
        </p:txBody>
      </p:sp>
    </p:spTree>
    <p:extLst>
      <p:ext uri="{BB962C8B-B14F-4D97-AF65-F5344CB8AC3E}">
        <p14:creationId xmlns:p14="http://schemas.microsoft.com/office/powerpoint/2010/main" val="4897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list sorting problem. </a:t>
            </a:r>
            <a:endParaRPr lang="en-US" dirty="0"/>
          </a:p>
        </p:txBody>
      </p:sp>
      <p:sp>
        <p:nvSpPr>
          <p:cNvPr id="3" name="Content Placeholder 2"/>
          <p:cNvSpPr>
            <a:spLocks noGrp="1"/>
          </p:cNvSpPr>
          <p:nvPr>
            <p:ph idx="1"/>
          </p:nvPr>
        </p:nvSpPr>
        <p:spPr/>
        <p:txBody>
          <a:bodyPr/>
          <a:lstStyle/>
          <a:p>
            <a:r>
              <a:rPr lang="en-US" dirty="0" smtClean="0"/>
              <a:t>You have a list of current VT students and your laptop (with nothing on it but your favorite compiler). Can you sort the list in ascending order by students’ birthday, in a </a:t>
            </a:r>
            <a:r>
              <a:rPr lang="en-US" smtClean="0"/>
              <a:t>reasonable time (one day)? </a:t>
            </a:r>
            <a:endParaRPr lang="en-US" dirty="0"/>
          </a:p>
        </p:txBody>
      </p:sp>
      <p:sp>
        <p:nvSpPr>
          <p:cNvPr id="4" name="Slide Number Placeholder 3"/>
          <p:cNvSpPr>
            <a:spLocks noGrp="1"/>
          </p:cNvSpPr>
          <p:nvPr>
            <p:ph type="sldNum" sz="quarter" idx="12"/>
          </p:nvPr>
        </p:nvSpPr>
        <p:spPr/>
        <p:txBody>
          <a:bodyPr/>
          <a:lstStyle/>
          <a:p>
            <a:pPr>
              <a:defRPr/>
            </a:pPr>
            <a:fld id="{B6BAF46D-C3BD-7442-A7B8-3D239CE053F9}" type="slidenum">
              <a:rPr lang="en-US" smtClean="0"/>
              <a:pPr>
                <a:defRPr/>
              </a:pPr>
              <a:t>15</a:t>
            </a:fld>
            <a:endParaRPr lang="en-US"/>
          </a:p>
        </p:txBody>
      </p:sp>
    </p:spTree>
    <p:extLst>
      <p:ext uri="{BB962C8B-B14F-4D97-AF65-F5344CB8AC3E}">
        <p14:creationId xmlns:p14="http://schemas.microsoft.com/office/powerpoint/2010/main" val="4055551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list sorting problem</a:t>
            </a:r>
            <a:endParaRPr lang="en-US" dirty="0"/>
          </a:p>
        </p:txBody>
      </p:sp>
      <p:sp>
        <p:nvSpPr>
          <p:cNvPr id="3" name="Content Placeholder 2"/>
          <p:cNvSpPr>
            <a:spLocks noGrp="1"/>
          </p:cNvSpPr>
          <p:nvPr>
            <p:ph idx="1"/>
          </p:nvPr>
        </p:nvSpPr>
        <p:spPr/>
        <p:txBody>
          <a:bodyPr/>
          <a:lstStyle/>
          <a:p>
            <a:r>
              <a:rPr lang="en-US" sz="2000" dirty="0" smtClean="0"/>
              <a:t>This is typical problem. You need to compare your task size with your available resource. </a:t>
            </a:r>
          </a:p>
          <a:p>
            <a:r>
              <a:rPr lang="en-US" sz="2000" dirty="0" smtClean="0"/>
              <a:t>You can start with </a:t>
            </a:r>
            <a:r>
              <a:rPr lang="en-US" sz="2000" b="1" dirty="0" smtClean="0"/>
              <a:t>the task size</a:t>
            </a:r>
            <a:r>
              <a:rPr lang="en-US" sz="2000" dirty="0" smtClean="0"/>
              <a:t>. Ok, about 30,000 students. The most naïve sorting algorithm  would pick a random name, and assign it to the bottom of the list (oldest). Then check if next entry’s birthday is before that. If not, keep the original. If “yes”, replace. Go down the list. That will cost you N=30,000 comparisons, and will result in the oldest student placed where should be. </a:t>
            </a:r>
            <a:endParaRPr lang="en-US" sz="2000" dirty="0"/>
          </a:p>
          <a:p>
            <a:r>
              <a:rPr lang="en-US" sz="2000" dirty="0" smtClean="0"/>
              <a:t>Repeat the procedure for the remaining N-1 entries. You get the second oldest student. Cost: N-1 comparisons. </a:t>
            </a:r>
          </a:p>
          <a:p>
            <a:r>
              <a:rPr lang="en-US" sz="2000" dirty="0" smtClean="0"/>
              <a:t>Repeat till the last one. </a:t>
            </a:r>
          </a:p>
          <a:p>
            <a:r>
              <a:rPr lang="en-US" sz="2000" dirty="0" smtClean="0"/>
              <a:t>Total cost = N + N-1 + N-2 + .. 1  = N(N+1)/2  operations. Assume N^2 for simplicity. (3*10^4)^2 ~  10^9 operations. </a:t>
            </a:r>
            <a:endParaRPr lang="en-US" sz="2000" dirty="0"/>
          </a:p>
        </p:txBody>
      </p:sp>
      <p:sp>
        <p:nvSpPr>
          <p:cNvPr id="4" name="Slide Number Placeholder 3"/>
          <p:cNvSpPr>
            <a:spLocks noGrp="1"/>
          </p:cNvSpPr>
          <p:nvPr>
            <p:ph type="sldNum" sz="quarter" idx="12"/>
          </p:nvPr>
        </p:nvSpPr>
        <p:spPr/>
        <p:txBody>
          <a:bodyPr/>
          <a:lstStyle/>
          <a:p>
            <a:pPr>
              <a:defRPr/>
            </a:pPr>
            <a:fld id="{B6BAF46D-C3BD-7442-A7B8-3D239CE053F9}" type="slidenum">
              <a:rPr lang="en-US" smtClean="0"/>
              <a:pPr>
                <a:defRPr/>
              </a:pPr>
              <a:t>16</a:t>
            </a:fld>
            <a:endParaRPr lang="en-US"/>
          </a:p>
        </p:txBody>
      </p:sp>
    </p:spTree>
    <p:extLst>
      <p:ext uri="{BB962C8B-B14F-4D97-AF65-F5344CB8AC3E}">
        <p14:creationId xmlns:p14="http://schemas.microsoft.com/office/powerpoint/2010/main" val="1985365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list sorting problem</a:t>
            </a:r>
            <a:endParaRPr lang="en-US" dirty="0"/>
          </a:p>
        </p:txBody>
      </p:sp>
      <p:sp>
        <p:nvSpPr>
          <p:cNvPr id="3" name="Content Placeholder 2"/>
          <p:cNvSpPr>
            <a:spLocks noGrp="1"/>
          </p:cNvSpPr>
          <p:nvPr>
            <p:ph idx="1"/>
          </p:nvPr>
        </p:nvSpPr>
        <p:spPr/>
        <p:txBody>
          <a:bodyPr/>
          <a:lstStyle/>
          <a:p>
            <a:r>
              <a:rPr lang="en-US" dirty="0" smtClean="0"/>
              <a:t>Now let</a:t>
            </a:r>
            <a:r>
              <a:rPr lang="fr-FR" dirty="0" smtClean="0"/>
              <a:t>’</a:t>
            </a:r>
            <a:r>
              <a:rPr lang="en-US" dirty="0" smtClean="0"/>
              <a:t>s discuss the resources. </a:t>
            </a:r>
          </a:p>
          <a:p>
            <a:r>
              <a:rPr lang="en-US" dirty="0" smtClean="0"/>
              <a:t>Typical laptop. Operating speed 3 GHz = 3*10^9 operations per second. </a:t>
            </a:r>
          </a:p>
          <a:p>
            <a:r>
              <a:rPr lang="en-US" dirty="0" smtClean="0"/>
              <a:t>Even assuming that DOB comparison costs 100 elementary operations, we can still sort the list in ~ 100 seconds. </a:t>
            </a:r>
            <a:br>
              <a:rPr lang="en-US" dirty="0" smtClean="0"/>
            </a:br>
            <a:endParaRPr lang="en-US" dirty="0"/>
          </a:p>
        </p:txBody>
      </p:sp>
      <p:sp>
        <p:nvSpPr>
          <p:cNvPr id="4" name="Slide Number Placeholder 3"/>
          <p:cNvSpPr>
            <a:spLocks noGrp="1"/>
          </p:cNvSpPr>
          <p:nvPr>
            <p:ph type="sldNum" sz="quarter" idx="12"/>
          </p:nvPr>
        </p:nvSpPr>
        <p:spPr/>
        <p:txBody>
          <a:bodyPr/>
          <a:lstStyle/>
          <a:p>
            <a:pPr>
              <a:defRPr/>
            </a:pPr>
            <a:fld id="{B6BAF46D-C3BD-7442-A7B8-3D239CE053F9}" type="slidenum">
              <a:rPr lang="en-US" smtClean="0"/>
              <a:pPr>
                <a:defRPr/>
              </a:pPr>
              <a:t>17</a:t>
            </a:fld>
            <a:endParaRPr lang="en-US"/>
          </a:p>
        </p:txBody>
      </p:sp>
    </p:spTree>
    <p:extLst>
      <p:ext uri="{BB962C8B-B14F-4D97-AF65-F5344CB8AC3E}">
        <p14:creationId xmlns:p14="http://schemas.microsoft.com/office/powerpoint/2010/main" val="1669141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lstStyle/>
          <a:p>
            <a:r>
              <a:rPr lang="en-US" dirty="0" smtClean="0"/>
              <a:t>The list sorting problem</a:t>
            </a:r>
            <a:endParaRPr lang="en-US" dirty="0"/>
          </a:p>
        </p:txBody>
      </p:sp>
      <p:sp>
        <p:nvSpPr>
          <p:cNvPr id="3" name="Content Placeholder 2"/>
          <p:cNvSpPr>
            <a:spLocks noGrp="1"/>
          </p:cNvSpPr>
          <p:nvPr>
            <p:ph idx="1"/>
          </p:nvPr>
        </p:nvSpPr>
        <p:spPr>
          <a:xfrm>
            <a:off x="533400" y="762000"/>
            <a:ext cx="8229600" cy="4525963"/>
          </a:xfrm>
        </p:spPr>
        <p:txBody>
          <a:bodyPr/>
          <a:lstStyle/>
          <a:p>
            <a:r>
              <a:rPr lang="en-US" sz="2400" dirty="0" smtClean="0"/>
              <a:t>Further considerations:</a:t>
            </a:r>
          </a:p>
          <a:p>
            <a:r>
              <a:rPr lang="en-US" sz="2400" dirty="0" smtClean="0"/>
              <a:t>One can come up with a better sorting algorithm, like quick sort, which costs  ~ N Log N operations. You will learn about those in a year or two. </a:t>
            </a:r>
          </a:p>
          <a:p>
            <a:r>
              <a:rPr lang="en-US" sz="2400" dirty="0" smtClean="0"/>
              <a:t>Your grandma would use an even quicker one: make bins with all the birthdays that span ~ 20 years, then place each student in the bin. Cost O(N). </a:t>
            </a:r>
          </a:p>
          <a:p>
            <a:r>
              <a:rPr lang="en-US" sz="2400" dirty="0" smtClean="0"/>
              <a:t>But notice that the feasibility was shown based on the most naïve and expensive algorithm, which means that you can certainly do it with a faster one, if you know it. However, in this class, you do not have to come up (or known) anything fancy.</a:t>
            </a:r>
          </a:p>
          <a:p>
            <a:r>
              <a:rPr lang="en-US" sz="2400" dirty="0" smtClean="0"/>
              <a:t>Finally, you do want to mention that you can whip up the code for it within a reasonable time.  </a:t>
            </a:r>
            <a:endParaRPr lang="en-US" sz="2400" dirty="0"/>
          </a:p>
        </p:txBody>
      </p:sp>
      <p:sp>
        <p:nvSpPr>
          <p:cNvPr id="4" name="Slide Number Placeholder 3"/>
          <p:cNvSpPr>
            <a:spLocks noGrp="1"/>
          </p:cNvSpPr>
          <p:nvPr>
            <p:ph type="sldNum" sz="quarter" idx="12"/>
          </p:nvPr>
        </p:nvSpPr>
        <p:spPr/>
        <p:txBody>
          <a:bodyPr/>
          <a:lstStyle/>
          <a:p>
            <a:pPr>
              <a:defRPr/>
            </a:pPr>
            <a:fld id="{B6BAF46D-C3BD-7442-A7B8-3D239CE053F9}" type="slidenum">
              <a:rPr lang="en-US" smtClean="0"/>
              <a:pPr>
                <a:defRPr/>
              </a:pPr>
              <a:t>18</a:t>
            </a:fld>
            <a:endParaRPr lang="en-US"/>
          </a:p>
        </p:txBody>
      </p:sp>
    </p:spTree>
    <p:extLst>
      <p:ext uri="{BB962C8B-B14F-4D97-AF65-F5344CB8AC3E}">
        <p14:creationId xmlns:p14="http://schemas.microsoft.com/office/powerpoint/2010/main" val="304220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195263" y="255588"/>
            <a:ext cx="5583237"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914400" indent="-457200" eaLnBrk="0" hangingPunct="0">
              <a:defRPr sz="2400">
                <a:solidFill>
                  <a:schemeClr val="tx1"/>
                </a:solidFill>
                <a:latin typeface="Arial" charset="0"/>
                <a:ea typeface="ＭＳ Ｐゴシック" charset="0"/>
              </a:defRPr>
            </a:lvl2pPr>
            <a:lvl3pPr marL="1371600" indent="-457200" eaLnBrk="0" hangingPunct="0">
              <a:defRPr sz="2400">
                <a:solidFill>
                  <a:schemeClr val="tx1"/>
                </a:solidFill>
                <a:latin typeface="Arial" charset="0"/>
                <a:ea typeface="ＭＳ Ｐゴシック" charset="0"/>
              </a:defRPr>
            </a:lvl3pPr>
            <a:lvl4pPr marL="1828800" indent="-457200" eaLnBrk="0" hangingPunct="0">
              <a:defRPr sz="2400">
                <a:solidFill>
                  <a:schemeClr val="tx1"/>
                </a:solidFill>
                <a:latin typeface="Arial" charset="0"/>
                <a:ea typeface="ＭＳ Ｐゴシック" charset="0"/>
              </a:defRPr>
            </a:lvl4pPr>
            <a:lvl5pPr marL="2286000" indent="-457200" eaLnBrk="0" hangingPunct="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500" b="1" smtClean="0">
                <a:latin typeface="Helvetica" charset="0"/>
              </a:rPr>
              <a:t>Solution Steps: </a:t>
            </a:r>
          </a:p>
          <a:p>
            <a:pPr eaLnBrk="1" hangingPunct="1">
              <a:buFont typeface="Arial" charset="0"/>
              <a:buAutoNum type="arabicPeriod"/>
              <a:defRPr/>
            </a:pPr>
            <a:r>
              <a:rPr lang="en-US" sz="1500" b="1" smtClean="0">
                <a:latin typeface="Helvetica" charset="0"/>
              </a:rPr>
              <a:t>Google for unknown terminology. Read </a:t>
            </a:r>
            <a:br>
              <a:rPr lang="en-US" sz="1500" b="1" smtClean="0">
                <a:latin typeface="Helvetica" charset="0"/>
              </a:rPr>
            </a:br>
            <a:r>
              <a:rPr lang="en-US" sz="1500" b="1" smtClean="0">
                <a:latin typeface="Helvetica" charset="0"/>
              </a:rPr>
              <a:t>about the </a:t>
            </a:r>
            <a:r>
              <a:rPr lang="ja-JP" altLang="en-US" sz="1500" b="1" smtClean="0">
                <a:latin typeface="Helvetica" charset="0"/>
              </a:rPr>
              <a:t>“</a:t>
            </a:r>
            <a:r>
              <a:rPr lang="en-US" sz="1500" b="1" smtClean="0">
                <a:latin typeface="Helvetica" charset="0"/>
              </a:rPr>
              <a:t>protein folding</a:t>
            </a:r>
            <a:r>
              <a:rPr lang="ja-JP" altLang="en-US" sz="1500" b="1" smtClean="0">
                <a:latin typeface="Helvetica" charset="0"/>
              </a:rPr>
              <a:t>”</a:t>
            </a:r>
            <a:r>
              <a:rPr lang="en-US" sz="1500" b="1" smtClean="0">
                <a:latin typeface="Helvetica" charset="0"/>
              </a:rPr>
              <a:t> problem. </a:t>
            </a:r>
          </a:p>
          <a:p>
            <a:pPr eaLnBrk="1" hangingPunct="1">
              <a:buFont typeface="Arial" charset="0"/>
              <a:buAutoNum type="arabicPeriod"/>
              <a:defRPr/>
            </a:pPr>
            <a:r>
              <a:rPr lang="en-US" sz="1500" b="1" smtClean="0">
                <a:latin typeface="Helvetica" charset="0"/>
              </a:rPr>
              <a:t>Estimate the number of conformations that you would </a:t>
            </a:r>
            <a:br>
              <a:rPr lang="en-US" sz="1500" b="1" smtClean="0">
                <a:latin typeface="Helvetica" charset="0"/>
              </a:rPr>
            </a:br>
            <a:r>
              <a:rPr lang="en-US" sz="1500" b="1" smtClean="0">
                <a:latin typeface="Helvetica" charset="0"/>
              </a:rPr>
              <a:t>need to go through (exhaustive search - all of them).  </a:t>
            </a:r>
          </a:p>
        </p:txBody>
      </p:sp>
      <p:grpSp>
        <p:nvGrpSpPr>
          <p:cNvPr id="48130" name="Group 3"/>
          <p:cNvGrpSpPr>
            <a:grpSpLocks/>
          </p:cNvGrpSpPr>
          <p:nvPr/>
        </p:nvGrpSpPr>
        <p:grpSpPr bwMode="auto">
          <a:xfrm>
            <a:off x="914400" y="1371600"/>
            <a:ext cx="8264525" cy="1905000"/>
            <a:chOff x="576" y="1200"/>
            <a:chExt cx="5206" cy="1200"/>
          </a:xfrm>
        </p:grpSpPr>
        <p:sp>
          <p:nvSpPr>
            <p:cNvPr id="165892" name="Line 4"/>
            <p:cNvSpPr>
              <a:spLocks noChangeShapeType="1"/>
            </p:cNvSpPr>
            <p:nvPr/>
          </p:nvSpPr>
          <p:spPr bwMode="auto">
            <a:xfrm flipV="1">
              <a:off x="576" y="1680"/>
              <a:ext cx="1152" cy="43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893" name="Line 5"/>
            <p:cNvSpPr>
              <a:spLocks noChangeShapeType="1"/>
            </p:cNvSpPr>
            <p:nvPr/>
          </p:nvSpPr>
          <p:spPr bwMode="auto">
            <a:xfrm rot="16416489" flipH="1">
              <a:off x="1920" y="1536"/>
              <a:ext cx="576" cy="96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894" name="Line 6"/>
            <p:cNvSpPr>
              <a:spLocks noChangeShapeType="1"/>
            </p:cNvSpPr>
            <p:nvPr/>
          </p:nvSpPr>
          <p:spPr bwMode="auto">
            <a:xfrm rot="11584748" flipH="1">
              <a:off x="2784" y="1440"/>
              <a:ext cx="576" cy="96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895" name="Line 7"/>
            <p:cNvSpPr>
              <a:spLocks noChangeShapeType="1"/>
            </p:cNvSpPr>
            <p:nvPr/>
          </p:nvSpPr>
          <p:spPr bwMode="auto">
            <a:xfrm rot="16124168" flipH="1">
              <a:off x="3696" y="1344"/>
              <a:ext cx="576" cy="96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896" name="Line 8"/>
            <p:cNvSpPr>
              <a:spLocks noChangeShapeType="1"/>
            </p:cNvSpPr>
            <p:nvPr/>
          </p:nvSpPr>
          <p:spPr bwMode="auto">
            <a:xfrm rot="11357723" flipH="1">
              <a:off x="4560" y="1200"/>
              <a:ext cx="576" cy="96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897" name="Freeform 9"/>
            <p:cNvSpPr>
              <a:spLocks/>
            </p:cNvSpPr>
            <p:nvPr/>
          </p:nvSpPr>
          <p:spPr bwMode="auto">
            <a:xfrm>
              <a:off x="1536" y="1776"/>
              <a:ext cx="432" cy="208"/>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898" name="Freeform 10"/>
            <p:cNvSpPr>
              <a:spLocks/>
            </p:cNvSpPr>
            <p:nvPr/>
          </p:nvSpPr>
          <p:spPr bwMode="auto">
            <a:xfrm rot="-1513831">
              <a:off x="3312" y="1632"/>
              <a:ext cx="432" cy="208"/>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899" name="Freeform 11"/>
            <p:cNvSpPr>
              <a:spLocks/>
            </p:cNvSpPr>
            <p:nvPr/>
          </p:nvSpPr>
          <p:spPr bwMode="auto">
            <a:xfrm rot="-11237302">
              <a:off x="2400" y="1968"/>
              <a:ext cx="432" cy="208"/>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900" name="Freeform 12"/>
            <p:cNvSpPr>
              <a:spLocks/>
            </p:cNvSpPr>
            <p:nvPr/>
          </p:nvSpPr>
          <p:spPr bwMode="auto">
            <a:xfrm rot="-11237302">
              <a:off x="4176" y="1728"/>
              <a:ext cx="432" cy="208"/>
            </a:xfrm>
            <a:custGeom>
              <a:avLst/>
              <a:gdLst>
                <a:gd name="T0" fmla="*/ 0 w 432"/>
                <a:gd name="T1" fmla="*/ 0 h 208"/>
                <a:gd name="T2" fmla="*/ 192 w 432"/>
                <a:gd name="T3" fmla="*/ 192 h 208"/>
                <a:gd name="T4" fmla="*/ 432 w 432"/>
                <a:gd name="T5" fmla="*/ 96 h 208"/>
              </a:gdLst>
              <a:ahLst/>
              <a:cxnLst>
                <a:cxn ang="0">
                  <a:pos x="T0" y="T1"/>
                </a:cxn>
                <a:cxn ang="0">
                  <a:pos x="T2" y="T3"/>
                </a:cxn>
                <a:cxn ang="0">
                  <a:pos x="T4" y="T5"/>
                </a:cxn>
              </a:cxnLst>
              <a:rect l="0" t="0" r="r" b="b"/>
              <a:pathLst>
                <a:path w="432" h="208">
                  <a:moveTo>
                    <a:pt x="0" y="0"/>
                  </a:moveTo>
                  <a:cubicBezTo>
                    <a:pt x="60" y="88"/>
                    <a:pt x="120" y="176"/>
                    <a:pt x="192" y="192"/>
                  </a:cubicBezTo>
                  <a:cubicBezTo>
                    <a:pt x="264" y="208"/>
                    <a:pt x="384" y="112"/>
                    <a:pt x="432" y="96"/>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5901" name="Text Box 13"/>
            <p:cNvSpPr txBox="1">
              <a:spLocks noChangeArrowheads="1"/>
            </p:cNvSpPr>
            <p:nvPr/>
          </p:nvSpPr>
          <p:spPr bwMode="auto">
            <a:xfrm>
              <a:off x="1536" y="1872"/>
              <a:ext cx="33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latin typeface="Symbol" charset="0"/>
                </a:rPr>
                <a:t>f</a:t>
              </a:r>
              <a:r>
                <a:rPr lang="en-US" sz="3200" b="1" baseline="-25000">
                  <a:latin typeface="Symbol" charset="0"/>
                </a:rPr>
                <a:t>1</a:t>
              </a:r>
              <a:endParaRPr lang="en-US" sz="3200" b="1">
                <a:latin typeface="Symbol" charset="0"/>
              </a:endParaRPr>
            </a:p>
          </p:txBody>
        </p:sp>
        <p:sp>
          <p:nvSpPr>
            <p:cNvPr id="165902" name="Text Box 14"/>
            <p:cNvSpPr txBox="1">
              <a:spLocks noChangeArrowheads="1"/>
            </p:cNvSpPr>
            <p:nvPr/>
          </p:nvSpPr>
          <p:spPr bwMode="auto">
            <a:xfrm>
              <a:off x="2448" y="1536"/>
              <a:ext cx="33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latin typeface="Symbol" charset="0"/>
                </a:rPr>
                <a:t>f</a:t>
              </a:r>
              <a:r>
                <a:rPr lang="en-US" sz="3200" b="1" baseline="-25000">
                  <a:latin typeface="Symbol" charset="0"/>
                </a:rPr>
                <a:t>2</a:t>
              </a:r>
              <a:endParaRPr lang="en-US" sz="3200" b="1">
                <a:latin typeface="Symbol" charset="0"/>
              </a:endParaRPr>
            </a:p>
          </p:txBody>
        </p:sp>
        <p:sp>
          <p:nvSpPr>
            <p:cNvPr id="165903" name="Text Box 15"/>
            <p:cNvSpPr txBox="1">
              <a:spLocks noChangeArrowheads="1"/>
            </p:cNvSpPr>
            <p:nvPr/>
          </p:nvSpPr>
          <p:spPr bwMode="auto">
            <a:xfrm>
              <a:off x="3360" y="1776"/>
              <a:ext cx="33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latin typeface="Symbol" charset="0"/>
                </a:rPr>
                <a:t>f</a:t>
              </a:r>
              <a:r>
                <a:rPr lang="en-US" sz="3200" b="1" baseline="-25000">
                  <a:latin typeface="Symbol" charset="0"/>
                </a:rPr>
                <a:t>3</a:t>
              </a:r>
              <a:endParaRPr lang="en-US" sz="3200" b="1">
                <a:latin typeface="Symbol" charset="0"/>
              </a:endParaRPr>
            </a:p>
          </p:txBody>
        </p:sp>
        <p:sp>
          <p:nvSpPr>
            <p:cNvPr id="165904" name="Text Box 16"/>
            <p:cNvSpPr txBox="1">
              <a:spLocks noChangeArrowheads="1"/>
            </p:cNvSpPr>
            <p:nvPr/>
          </p:nvSpPr>
          <p:spPr bwMode="auto">
            <a:xfrm>
              <a:off x="4224" y="1392"/>
              <a:ext cx="33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latin typeface="Symbol" charset="0"/>
                </a:rPr>
                <a:t>f</a:t>
              </a:r>
              <a:r>
                <a:rPr lang="en-US" sz="3200" b="1" baseline="-25000">
                  <a:latin typeface="Symbol" charset="0"/>
                </a:rPr>
                <a:t>4</a:t>
              </a:r>
              <a:endParaRPr lang="en-US" sz="3200" b="1">
                <a:latin typeface="Symbol" charset="0"/>
              </a:endParaRPr>
            </a:p>
          </p:txBody>
        </p:sp>
        <p:sp>
          <p:nvSpPr>
            <p:cNvPr id="165905" name="Line 17"/>
            <p:cNvSpPr>
              <a:spLocks noChangeShapeType="1"/>
            </p:cNvSpPr>
            <p:nvPr/>
          </p:nvSpPr>
          <p:spPr bwMode="auto">
            <a:xfrm rot="16885457" flipH="1">
              <a:off x="5278" y="1240"/>
              <a:ext cx="384" cy="624"/>
            </a:xfrm>
            <a:prstGeom prst="line">
              <a:avLst/>
            </a:prstGeom>
            <a:noFill/>
            <a:ln w="571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grpSp>
      <p:sp>
        <p:nvSpPr>
          <p:cNvPr id="165906" name="Rectangle 18"/>
          <p:cNvSpPr>
            <a:spLocks noChangeArrowheads="1"/>
          </p:cNvSpPr>
          <p:nvPr/>
        </p:nvSpPr>
        <p:spPr bwMode="auto">
          <a:xfrm>
            <a:off x="533400" y="3332163"/>
            <a:ext cx="7924800" cy="291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dirty="0">
                <a:latin typeface="Helvetica" charset="0"/>
              </a:rPr>
              <a:t>A typical protein  is a chain   of ~ 100  </a:t>
            </a:r>
            <a:r>
              <a:rPr lang="en-US" sz="1800" b="1" dirty="0" err="1">
                <a:latin typeface="Helvetica" charset="0"/>
              </a:rPr>
              <a:t>mino</a:t>
            </a:r>
            <a:r>
              <a:rPr lang="en-US" sz="1800" b="1" dirty="0">
                <a:latin typeface="Helvetica" charset="0"/>
              </a:rPr>
              <a:t> acids.</a:t>
            </a:r>
          </a:p>
          <a:p>
            <a:pPr>
              <a:spcBef>
                <a:spcPct val="50000"/>
              </a:spcBef>
              <a:defRPr/>
            </a:pPr>
            <a:r>
              <a:rPr lang="en-US" sz="1800" b="1" dirty="0">
                <a:latin typeface="Helvetica" charset="0"/>
              </a:rPr>
              <a:t>Assume that each amino acid can take up only  10 conformations (vast underestimation)</a:t>
            </a:r>
          </a:p>
          <a:p>
            <a:pPr>
              <a:spcBef>
                <a:spcPct val="50000"/>
              </a:spcBef>
              <a:defRPr/>
            </a:pPr>
            <a:r>
              <a:rPr lang="en-US" sz="1800" b="1" dirty="0">
                <a:latin typeface="Helvetica" charset="0"/>
              </a:rPr>
              <a:t>Total  number of possible  conformations:   10</a:t>
            </a:r>
            <a:r>
              <a:rPr lang="en-US" sz="1800" b="1" baseline="30000" dirty="0">
                <a:latin typeface="Helvetica" charset="0"/>
              </a:rPr>
              <a:t>100</a:t>
            </a:r>
            <a:endParaRPr lang="en-US" sz="1800" b="1" dirty="0">
              <a:latin typeface="Helvetica" charset="0"/>
            </a:endParaRPr>
          </a:p>
          <a:p>
            <a:pPr>
              <a:spcBef>
                <a:spcPct val="50000"/>
              </a:spcBef>
              <a:defRPr/>
            </a:pPr>
            <a:r>
              <a:rPr lang="en-US" sz="1800" b="1" dirty="0">
                <a:latin typeface="Helvetica" charset="0"/>
              </a:rPr>
              <a:t>Suppose each energy estimate is just 1 float point operation. Suppose</a:t>
            </a:r>
            <a:br>
              <a:rPr lang="en-US" sz="1800" b="1" dirty="0">
                <a:latin typeface="Helvetica" charset="0"/>
              </a:rPr>
            </a:br>
            <a:r>
              <a:rPr lang="en-US" sz="1800" b="1" dirty="0">
                <a:latin typeface="Helvetica" charset="0"/>
              </a:rPr>
              <a:t>you have a </a:t>
            </a:r>
            <a:r>
              <a:rPr lang="en-US" sz="1800" b="1" dirty="0" err="1" smtClean="0">
                <a:latin typeface="Helvetica" charset="0"/>
              </a:rPr>
              <a:t>Peta</a:t>
            </a:r>
            <a:r>
              <a:rPr lang="en-US" sz="1800" b="1" dirty="0">
                <a:latin typeface="Helvetica" charset="0"/>
              </a:rPr>
              <a:t>-Flop supercomputer (find out what </a:t>
            </a:r>
            <a:r>
              <a:rPr lang="ja-JP" altLang="en-US" sz="1800" b="1" dirty="0">
                <a:latin typeface="Arial"/>
              </a:rPr>
              <a:t>“</a:t>
            </a:r>
            <a:r>
              <a:rPr lang="en-US" sz="1800" b="1" dirty="0" err="1" smtClean="0">
                <a:latin typeface="Helvetica" charset="0"/>
              </a:rPr>
              <a:t>peta</a:t>
            </a:r>
            <a:r>
              <a:rPr lang="en-US" sz="1800" b="1" dirty="0">
                <a:latin typeface="Helvetica" charset="0"/>
              </a:rPr>
              <a:t>-flop</a:t>
            </a:r>
            <a:r>
              <a:rPr lang="ja-JP" altLang="en-US" sz="1800" b="1" dirty="0">
                <a:latin typeface="Arial"/>
              </a:rPr>
              <a:t>”</a:t>
            </a:r>
            <a:r>
              <a:rPr lang="en-US" sz="1800" b="1" dirty="0">
                <a:latin typeface="Helvetica" charset="0"/>
              </a:rPr>
              <a:t> is).   </a:t>
            </a:r>
          </a:p>
          <a:p>
            <a:pPr>
              <a:spcBef>
                <a:spcPct val="50000"/>
              </a:spcBef>
              <a:defRPr/>
            </a:pPr>
            <a:r>
              <a:rPr lang="en-US" sz="2000" b="1" dirty="0">
                <a:latin typeface="Helvetica" charset="0"/>
              </a:rPr>
              <a:t>An exhaustive search  for the global minimum  would take 10</a:t>
            </a:r>
            <a:r>
              <a:rPr lang="en-US" sz="2000" b="1" baseline="30000" dirty="0">
                <a:latin typeface="Helvetica" charset="0"/>
              </a:rPr>
              <a:t>85  </a:t>
            </a:r>
            <a:r>
              <a:rPr lang="en-US" sz="2000" b="1" dirty="0">
                <a:latin typeface="Helvetica" charset="0"/>
              </a:rPr>
              <a:t>seconds ~ 3*10</a:t>
            </a:r>
            <a:r>
              <a:rPr lang="en-US" sz="2000" b="1" baseline="30000" dirty="0">
                <a:latin typeface="Helvetica" charset="0"/>
              </a:rPr>
              <a:t>78  </a:t>
            </a:r>
            <a:r>
              <a:rPr lang="en-US" sz="2000" b="1" dirty="0">
                <a:latin typeface="Helvetica" charset="0"/>
              </a:rPr>
              <a:t>years.  Age of the Universe ~ 2*10</a:t>
            </a:r>
            <a:r>
              <a:rPr lang="en-US" sz="2000" b="1" baseline="30000" dirty="0">
                <a:latin typeface="Helvetica" charset="0"/>
              </a:rPr>
              <a:t>10 </a:t>
            </a:r>
            <a:r>
              <a:rPr lang="en-US" sz="2000" b="1" dirty="0">
                <a:latin typeface="Helvetica" charset="0"/>
              </a:rPr>
              <a:t>years. </a:t>
            </a:r>
            <a:endParaRPr lang="en-US" sz="2000" b="1" baseline="30000" dirty="0">
              <a:latin typeface="Helvetic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ctrTitle"/>
          </p:nvPr>
        </p:nvSpPr>
        <p:spPr>
          <a:xfrm>
            <a:off x="685800" y="2286000"/>
            <a:ext cx="7772400" cy="1143000"/>
          </a:xfrm>
        </p:spPr>
        <p:txBody>
          <a:bodyPr/>
          <a:lstStyle/>
          <a:p>
            <a:r>
              <a:rPr lang="en-US" sz="2500">
                <a:latin typeface="Arial" charset="0"/>
              </a:rPr>
              <a:t>Well, an exhaustive search is really bad. How about something more clever? Tons of methods exist for minimization of a multi-dimensional functions. But, in the case of protein folding we have 1000-dimensional space and very rugged landscape. Lost of local minima. Need just one global one. Very hard.</a:t>
            </a:r>
            <a:r>
              <a:rPr lang="en-US">
                <a:latin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protein folding problem: the “Grand Challenge” of computational science</a:t>
            </a:r>
            <a:endParaRPr lang="en-US" dirty="0"/>
          </a:p>
        </p:txBody>
      </p:sp>
      <p:sp>
        <p:nvSpPr>
          <p:cNvPr id="3" name="Content Placeholder 2"/>
          <p:cNvSpPr>
            <a:spLocks noGrp="1"/>
          </p:cNvSpPr>
          <p:nvPr>
            <p:ph idx="1"/>
          </p:nvPr>
        </p:nvSpPr>
        <p:spPr>
          <a:xfrm>
            <a:off x="457200" y="3352800"/>
            <a:ext cx="7772400" cy="2773363"/>
          </a:xfrm>
        </p:spPr>
        <p:txBody>
          <a:bodyPr/>
          <a:lstStyle/>
          <a:p>
            <a:r>
              <a:rPr lang="en-US" dirty="0" smtClean="0"/>
              <a:t>THIS MATERIAL (slides 5-13) IS NOT GOING TO BE ON THE EXAM OR QUIZZES. Intended for those curious about their discipline.</a:t>
            </a:r>
          </a:p>
          <a:p>
            <a:r>
              <a:rPr lang="en-US" dirty="0" smtClean="0"/>
              <a:t>But keep scrolling: slides at the very end are useful for the exam/quizzes. </a:t>
            </a:r>
          </a:p>
          <a:p>
            <a:endParaRPr lang="en-US" dirty="0"/>
          </a:p>
        </p:txBody>
      </p:sp>
      <p:sp>
        <p:nvSpPr>
          <p:cNvPr id="4" name="Slide Number Placeholder 3"/>
          <p:cNvSpPr>
            <a:spLocks noGrp="1"/>
          </p:cNvSpPr>
          <p:nvPr>
            <p:ph type="sldNum" sz="quarter" idx="12"/>
          </p:nvPr>
        </p:nvSpPr>
        <p:spPr/>
        <p:txBody>
          <a:bodyPr/>
          <a:lstStyle/>
          <a:p>
            <a:pPr>
              <a:defRPr/>
            </a:pPr>
            <a:fld id="{B6BAF46D-C3BD-7442-A7B8-3D239CE053F9}" type="slidenum">
              <a:rPr lang="en-US" smtClean="0"/>
              <a:pPr>
                <a:defRPr/>
              </a:pPr>
              <a:t>4</a:t>
            </a:fld>
            <a:endParaRPr lang="en-US"/>
          </a:p>
        </p:txBody>
      </p:sp>
    </p:spTree>
    <p:extLst>
      <p:ext uri="{BB962C8B-B14F-4D97-AF65-F5344CB8AC3E}">
        <p14:creationId xmlns:p14="http://schemas.microsoft.com/office/powerpoint/2010/main" val="1994540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smoothF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78486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4953000" y="4648200"/>
            <a:ext cx="3962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a:latin typeface="Times New Roman" charset="0"/>
              </a:rPr>
              <a:t>Finding a global minimum in a multidimensional case is easy only when the landscape is smooth. No matter where you  start (1, 2 or 3), you quickly end up at the bottom -- the Native (N), functional state of the protein. </a:t>
            </a:r>
          </a:p>
        </p:txBody>
      </p:sp>
      <p:sp>
        <p:nvSpPr>
          <p:cNvPr id="166916" name="Line 4"/>
          <p:cNvSpPr>
            <a:spLocks noChangeShapeType="1"/>
          </p:cNvSpPr>
          <p:nvPr/>
        </p:nvSpPr>
        <p:spPr bwMode="auto">
          <a:xfrm flipV="1">
            <a:off x="381000" y="914400"/>
            <a:ext cx="0" cy="5334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6917" name="Text Box 5"/>
          <p:cNvSpPr txBox="1">
            <a:spLocks noChangeArrowheads="1"/>
          </p:cNvSpPr>
          <p:nvPr/>
        </p:nvSpPr>
        <p:spPr bwMode="auto">
          <a:xfrm rot="-5400000">
            <a:off x="-663575" y="1690688"/>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0000"/>
                </a:solidFill>
                <a:latin typeface="Times New Roman" charset="0"/>
              </a:rPr>
              <a:t>Free energy</a:t>
            </a:r>
          </a:p>
        </p:txBody>
      </p:sp>
      <p:sp>
        <p:nvSpPr>
          <p:cNvPr id="166918" name="Line 6"/>
          <p:cNvSpPr>
            <a:spLocks noChangeShapeType="1"/>
          </p:cNvSpPr>
          <p:nvPr/>
        </p:nvSpPr>
        <p:spPr bwMode="auto">
          <a:xfrm>
            <a:off x="381000" y="6248400"/>
            <a:ext cx="3581400" cy="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p>
        </p:txBody>
      </p:sp>
      <p:sp>
        <p:nvSpPr>
          <p:cNvPr id="166919" name="Text Box 7"/>
          <p:cNvSpPr txBox="1">
            <a:spLocks noChangeArrowheads="1"/>
          </p:cNvSpPr>
          <p:nvPr/>
        </p:nvSpPr>
        <p:spPr bwMode="auto">
          <a:xfrm>
            <a:off x="860425" y="5791200"/>
            <a:ext cx="2495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1"/>
                </a:solidFill>
                <a:latin typeface="Times New Roman" charset="0"/>
              </a:rPr>
              <a:t>Folding coordinate</a:t>
            </a:r>
          </a:p>
        </p:txBody>
      </p:sp>
      <p:sp>
        <p:nvSpPr>
          <p:cNvPr id="166920" name="Text Box 8"/>
          <p:cNvSpPr txBox="1">
            <a:spLocks noChangeArrowheads="1"/>
          </p:cNvSpPr>
          <p:nvPr/>
        </p:nvSpPr>
        <p:spPr bwMode="auto">
          <a:xfrm>
            <a:off x="3108325" y="25812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latin typeface="Times New Roman" charset="0"/>
              </a:rPr>
              <a:t>1</a:t>
            </a:r>
          </a:p>
        </p:txBody>
      </p:sp>
      <p:sp>
        <p:nvSpPr>
          <p:cNvPr id="166921" name="Text Box 9"/>
          <p:cNvSpPr txBox="1">
            <a:spLocks noChangeArrowheads="1"/>
          </p:cNvSpPr>
          <p:nvPr/>
        </p:nvSpPr>
        <p:spPr bwMode="auto">
          <a:xfrm>
            <a:off x="3352800" y="142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latin typeface="Times New Roman" charset="0"/>
              </a:rPr>
              <a:t>2</a:t>
            </a:r>
          </a:p>
        </p:txBody>
      </p:sp>
      <p:sp>
        <p:nvSpPr>
          <p:cNvPr id="166922" name="Text Box 10"/>
          <p:cNvSpPr txBox="1">
            <a:spLocks noChangeArrowheads="1"/>
          </p:cNvSpPr>
          <p:nvPr/>
        </p:nvSpPr>
        <p:spPr bwMode="auto">
          <a:xfrm>
            <a:off x="5943600" y="101600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latin typeface="Times New Roman" charset="0"/>
              </a:rPr>
              <a:t>3</a:t>
            </a:r>
          </a:p>
        </p:txBody>
      </p:sp>
      <p:sp>
        <p:nvSpPr>
          <p:cNvPr id="166923" name="Text Box 11"/>
          <p:cNvSpPr txBox="1">
            <a:spLocks noChangeArrowheads="1"/>
          </p:cNvSpPr>
          <p:nvPr/>
        </p:nvSpPr>
        <p:spPr bwMode="auto">
          <a:xfrm>
            <a:off x="228600" y="6488113"/>
            <a:ext cx="323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1">
                <a:solidFill>
                  <a:schemeClr val="bg2"/>
                </a:solidFill>
                <a:latin typeface="Times New Roman" charset="0"/>
              </a:rPr>
              <a:t>Adopted from Ken Dill</a:t>
            </a:r>
            <a:r>
              <a:rPr lang="ja-JP" altLang="en-US" sz="1400" i="1">
                <a:solidFill>
                  <a:schemeClr val="bg2"/>
                </a:solidFill>
                <a:latin typeface="Arial"/>
              </a:rPr>
              <a:t>’</a:t>
            </a:r>
            <a:r>
              <a:rPr lang="en-US" sz="1400" i="1">
                <a:solidFill>
                  <a:schemeClr val="bg2"/>
                </a:solidFill>
                <a:latin typeface="Times New Roman" charset="0"/>
              </a:rPr>
              <a:t>s web site at UCSF</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bumpy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9063"/>
            <a:ext cx="716280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5562600" y="4887632"/>
            <a:ext cx="3276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a:latin typeface="Times New Roman" charset="0"/>
              </a:rPr>
              <a:t>Realistic landscapes are much </a:t>
            </a:r>
            <a:r>
              <a:rPr lang="en-US" sz="2000" dirty="0" smtClean="0">
                <a:latin typeface="Times New Roman" charset="0"/>
              </a:rPr>
              <a:t>more </a:t>
            </a:r>
            <a:r>
              <a:rPr lang="en-US" sz="2000" dirty="0">
                <a:latin typeface="Times New Roman" charset="0"/>
              </a:rPr>
              <a:t>complex,  with multiple </a:t>
            </a:r>
            <a:r>
              <a:rPr lang="en-US" sz="2000" dirty="0" smtClean="0">
                <a:latin typeface="Times New Roman" charset="0"/>
              </a:rPr>
              <a:t> local </a:t>
            </a:r>
            <a:r>
              <a:rPr lang="en-US" sz="2000" dirty="0">
                <a:latin typeface="Times New Roman" charset="0"/>
              </a:rPr>
              <a:t>minima – folding traps. </a:t>
            </a:r>
          </a:p>
          <a:p>
            <a:pPr>
              <a:defRPr/>
            </a:pPr>
            <a:r>
              <a:rPr lang="en-US" sz="2000" dirty="0">
                <a:latin typeface="Times New Roman" charset="0"/>
              </a:rPr>
              <a:t>Proteins </a:t>
            </a:r>
            <a:r>
              <a:rPr lang="ja-JP" altLang="en-US" sz="2000" dirty="0">
                <a:latin typeface="Arial"/>
              </a:rPr>
              <a:t>“</a:t>
            </a:r>
            <a:r>
              <a:rPr lang="en-US" sz="2000" dirty="0">
                <a:latin typeface="Times New Roman" charset="0"/>
              </a:rPr>
              <a:t>trapped</a:t>
            </a:r>
            <a:r>
              <a:rPr lang="ja-JP" altLang="en-US" sz="2000" dirty="0">
                <a:latin typeface="Arial"/>
              </a:rPr>
              <a:t>”</a:t>
            </a:r>
            <a:r>
              <a:rPr lang="en-US" sz="2000" dirty="0">
                <a:latin typeface="Times New Roman" charset="0"/>
              </a:rPr>
              <a:t> in those </a:t>
            </a:r>
            <a:r>
              <a:rPr lang="en-US" sz="2000" dirty="0" smtClean="0">
                <a:latin typeface="Times New Roman" charset="0"/>
              </a:rPr>
              <a:t> minima </a:t>
            </a:r>
            <a:r>
              <a:rPr lang="en-US" sz="2000" dirty="0">
                <a:latin typeface="Times New Roman" charset="0"/>
              </a:rPr>
              <a:t>may lead to  disease</a:t>
            </a:r>
            <a:r>
              <a:rPr lang="en-US" sz="2000" dirty="0" smtClean="0">
                <a:latin typeface="Times New Roman" charset="0"/>
              </a:rPr>
              <a:t>, such </a:t>
            </a:r>
            <a:r>
              <a:rPr lang="en-US" sz="2000" dirty="0">
                <a:latin typeface="Times New Roman" charset="0"/>
              </a:rPr>
              <a:t>as </a:t>
            </a:r>
            <a:r>
              <a:rPr lang="en-US" sz="2000" dirty="0" err="1">
                <a:latin typeface="Times New Roman" charset="0"/>
              </a:rPr>
              <a:t>Altzheimer</a:t>
            </a:r>
            <a:r>
              <a:rPr lang="ja-JP" altLang="en-US" sz="2000" dirty="0">
                <a:latin typeface="Arial"/>
              </a:rPr>
              <a:t>’</a:t>
            </a:r>
            <a:r>
              <a:rPr lang="en-US" sz="2000" dirty="0">
                <a:latin typeface="Times New Roman" charset="0"/>
              </a:rPr>
              <a:t>s </a:t>
            </a:r>
          </a:p>
        </p:txBody>
      </p:sp>
      <p:sp>
        <p:nvSpPr>
          <p:cNvPr id="167940" name="Text Box 4"/>
          <p:cNvSpPr txBox="1">
            <a:spLocks noChangeArrowheads="1"/>
          </p:cNvSpPr>
          <p:nvPr/>
        </p:nvSpPr>
        <p:spPr bwMode="auto">
          <a:xfrm>
            <a:off x="288925" y="63849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0" i="1">
              <a:latin typeface="Times New Roman" charset="0"/>
            </a:endParaRPr>
          </a:p>
        </p:txBody>
      </p:sp>
      <p:sp>
        <p:nvSpPr>
          <p:cNvPr id="167941" name="Text Box 5"/>
          <p:cNvSpPr txBox="1">
            <a:spLocks noChangeArrowheads="1"/>
          </p:cNvSpPr>
          <p:nvPr/>
        </p:nvSpPr>
        <p:spPr bwMode="auto">
          <a:xfrm>
            <a:off x="228600" y="6488113"/>
            <a:ext cx="323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1">
                <a:solidFill>
                  <a:schemeClr val="bg2"/>
                </a:solidFill>
                <a:latin typeface="Times New Roman" charset="0"/>
              </a:rPr>
              <a:t>Adopted from Ken Dill</a:t>
            </a:r>
            <a:r>
              <a:rPr lang="ja-JP" altLang="en-US" sz="1400" i="1">
                <a:solidFill>
                  <a:schemeClr val="bg2"/>
                </a:solidFill>
                <a:latin typeface="Arial"/>
              </a:rPr>
              <a:t>’</a:t>
            </a:r>
            <a:r>
              <a:rPr lang="en-US" sz="1400" i="1">
                <a:solidFill>
                  <a:schemeClr val="bg2"/>
                </a:solidFill>
                <a:latin typeface="Times New Roman" charset="0"/>
              </a:rPr>
              <a:t>s web site at UCSF</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sz="3200" dirty="0" smtClean="0"/>
              <a:t>Additional complication: protein folding problem = highly constrained </a:t>
            </a:r>
            <a:r>
              <a:rPr lang="en-US" sz="3200" dirty="0" err="1" smtClean="0"/>
              <a:t>minimiazation</a:t>
            </a:r>
            <a:endParaRPr lang="en-US" sz="3200" dirty="0"/>
          </a:p>
        </p:txBody>
      </p:sp>
      <p:sp>
        <p:nvSpPr>
          <p:cNvPr id="2" name="Date Placeholder 1"/>
          <p:cNvSpPr>
            <a:spLocks noGrp="1"/>
          </p:cNvSpPr>
          <p:nvPr>
            <p:ph type="dt" sz="half" idx="10"/>
          </p:nvPr>
        </p:nvSpPr>
        <p:spPr/>
        <p:txBody>
          <a:bodyPr/>
          <a:lstStyle/>
          <a:p>
            <a:fld id="{FC563763-D73D-444E-8FA3-C8FDCFA8458C}" type="datetime1">
              <a:rPr lang="en-US" smtClean="0"/>
              <a:t>9/23/15</a:t>
            </a:fld>
            <a:endParaRPr lang="en-US"/>
          </a:p>
        </p:txBody>
      </p:sp>
      <p:sp>
        <p:nvSpPr>
          <p:cNvPr id="3" name="Footer Placeholder 2"/>
          <p:cNvSpPr>
            <a:spLocks noGrp="1"/>
          </p:cNvSpPr>
          <p:nvPr>
            <p:ph type="ftr" sz="quarter" idx="11"/>
          </p:nvPr>
        </p:nvSpPr>
        <p:spPr/>
        <p:txBody>
          <a:bodyPr/>
          <a:lstStyle/>
          <a:p>
            <a:r>
              <a:rPr lang="en-US" smtClean="0"/>
              <a:t>Alexey Onufriev, Computer Science, Physics and GBCB, VT 2013</a:t>
            </a:r>
            <a:endParaRPr lang="en-US"/>
          </a:p>
        </p:txBody>
      </p:sp>
      <p:sp>
        <p:nvSpPr>
          <p:cNvPr id="5" name="TextBox 4"/>
          <p:cNvSpPr txBox="1"/>
          <p:nvPr/>
        </p:nvSpPr>
        <p:spPr>
          <a:xfrm>
            <a:off x="457200" y="1671935"/>
            <a:ext cx="7303402" cy="461665"/>
          </a:xfrm>
          <a:prstGeom prst="rect">
            <a:avLst/>
          </a:prstGeom>
          <a:noFill/>
        </p:spPr>
        <p:txBody>
          <a:bodyPr wrap="none" rtlCol="0">
            <a:spAutoFit/>
          </a:bodyPr>
          <a:lstStyle/>
          <a:p>
            <a:r>
              <a:rPr lang="en-US" sz="2400" dirty="0" smtClean="0"/>
              <a:t>E(</a:t>
            </a:r>
            <a:r>
              <a:rPr lang="en-US" sz="2400" dirty="0" err="1" smtClean="0"/>
              <a:t>x,y,z</a:t>
            </a:r>
            <a:r>
              <a:rPr lang="en-US" sz="2400" dirty="0" smtClean="0"/>
              <a:t>) =  x</a:t>
            </a:r>
            <a:r>
              <a:rPr lang="en-US" sz="2400" baseline="30000" dirty="0" smtClean="0"/>
              <a:t>2</a:t>
            </a:r>
            <a:r>
              <a:rPr lang="en-US" sz="2400" dirty="0" smtClean="0"/>
              <a:t> + y</a:t>
            </a:r>
            <a:r>
              <a:rPr lang="en-US" sz="2400" baseline="30000" dirty="0" smtClean="0"/>
              <a:t>2</a:t>
            </a:r>
            <a:r>
              <a:rPr lang="en-US" sz="2400" dirty="0" smtClean="0"/>
              <a:t> </a:t>
            </a:r>
            <a:r>
              <a:rPr lang="en-US" sz="2400" baseline="30000" dirty="0" smtClean="0"/>
              <a:t>+</a:t>
            </a:r>
            <a:r>
              <a:rPr lang="en-US" sz="2400" dirty="0" smtClean="0"/>
              <a:t> z</a:t>
            </a:r>
            <a:r>
              <a:rPr lang="en-US" sz="2400" baseline="30000" dirty="0" smtClean="0"/>
              <a:t>2</a:t>
            </a:r>
            <a:r>
              <a:rPr lang="en-US" sz="2400" dirty="0" smtClean="0"/>
              <a:t> – easy to solve.   Min =  (000). </a:t>
            </a:r>
            <a:endParaRPr lang="en-US" sz="2400" dirty="0"/>
          </a:p>
        </p:txBody>
      </p:sp>
      <p:pic>
        <p:nvPicPr>
          <p:cNvPr id="6" name="Picture 5" descr="figure_1057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905000"/>
            <a:ext cx="2946400" cy="3390900"/>
          </a:xfrm>
          <a:prstGeom prst="rect">
            <a:avLst/>
          </a:prstGeom>
        </p:spPr>
      </p:pic>
      <p:grpSp>
        <p:nvGrpSpPr>
          <p:cNvPr id="10" name="Group 9"/>
          <p:cNvGrpSpPr/>
          <p:nvPr/>
        </p:nvGrpSpPr>
        <p:grpSpPr>
          <a:xfrm>
            <a:off x="0" y="3048000"/>
            <a:ext cx="7848600" cy="2765524"/>
            <a:chOff x="0" y="3048000"/>
            <a:chExt cx="7848600" cy="2765524"/>
          </a:xfrm>
        </p:grpSpPr>
        <p:sp>
          <p:nvSpPr>
            <p:cNvPr id="8" name="Can 7"/>
            <p:cNvSpPr/>
            <p:nvPr/>
          </p:nvSpPr>
          <p:spPr>
            <a:xfrm>
              <a:off x="6934200" y="3048000"/>
              <a:ext cx="914400" cy="1752600"/>
            </a:xfrm>
            <a:prstGeom prst="can">
              <a:avLst/>
            </a:prstGeom>
            <a:solidFill>
              <a:srgbClr val="C0504D">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3505200"/>
              <a:ext cx="6890528" cy="2308324"/>
            </a:xfrm>
            <a:prstGeom prst="rect">
              <a:avLst/>
            </a:prstGeom>
            <a:noFill/>
          </p:spPr>
          <p:txBody>
            <a:bodyPr wrap="none" rtlCol="0">
              <a:spAutoFit/>
            </a:bodyPr>
            <a:lstStyle/>
            <a:p>
              <a:r>
                <a:rPr lang="en-US" sz="2400" dirty="0" smtClean="0"/>
                <a:t>Becomes much more complex if a complex </a:t>
              </a:r>
              <a:br>
                <a:rPr lang="en-US" sz="2400" dirty="0" smtClean="0"/>
              </a:br>
              <a:r>
                <a:rPr lang="en-US" sz="2400" dirty="0" smtClean="0"/>
                <a:t>constraint is added e.g. Sin</a:t>
              </a:r>
              <a:r>
                <a:rPr lang="en-US" sz="2400" baseline="30000" dirty="0" smtClean="0"/>
                <a:t>2</a:t>
              </a:r>
              <a:r>
                <a:rPr lang="en-US" sz="2400" dirty="0" smtClean="0"/>
                <a:t>(x) + y + z = const.</a:t>
              </a:r>
            </a:p>
            <a:p>
              <a:endParaRPr lang="en-US" sz="2400" dirty="0"/>
            </a:p>
            <a:p>
              <a:r>
                <a:rPr lang="en-US" sz="2400" dirty="0" smtClean="0"/>
                <a:t>In the case of protein folding, constraint comes </a:t>
              </a:r>
              <a:br>
                <a:rPr lang="en-US" sz="2400" dirty="0" smtClean="0"/>
              </a:br>
              <a:r>
                <a:rPr lang="en-US" sz="2400" dirty="0" smtClean="0"/>
                <a:t>from the specific amino-acid connectivity – beads </a:t>
              </a:r>
              <a:br>
                <a:rPr lang="en-US" sz="2400" dirty="0" smtClean="0"/>
              </a:br>
              <a:r>
                <a:rPr lang="en-US" sz="2400" dirty="0" smtClean="0"/>
                <a:t>on a string chain.  </a:t>
              </a:r>
              <a:endParaRPr lang="en-US" sz="2400" dirty="0"/>
            </a:p>
          </p:txBody>
        </p:sp>
      </p:grpSp>
    </p:spTree>
    <p:extLst>
      <p:ext uri="{BB962C8B-B14F-4D97-AF65-F5344CB8AC3E}">
        <p14:creationId xmlns:p14="http://schemas.microsoft.com/office/powerpoint/2010/main" val="1446422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oldingF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81534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3"/>
          <p:cNvSpPr txBox="1">
            <a:spLocks noChangeArrowheads="1"/>
          </p:cNvSpPr>
          <p:nvPr/>
        </p:nvSpPr>
        <p:spPr bwMode="auto">
          <a:xfrm>
            <a:off x="76200" y="6553200"/>
            <a:ext cx="3097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i="1">
                <a:solidFill>
                  <a:schemeClr val="bg2"/>
                </a:solidFill>
                <a:latin typeface="Times New Roman" charset="0"/>
              </a:rPr>
              <a:t>Adopted from Dobson, NATURE 426, 884 2003</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ja-JP">
                <a:effectLst>
                  <a:outerShdw blurRad="38100" dist="38100" dir="2700000" algn="tl">
                    <a:srgbClr val="DDDDDD"/>
                  </a:outerShdw>
                </a:effectLst>
                <a:ea typeface="HGP創英角ﾎﾟｯﾌﾟ体" charset="0"/>
                <a:cs typeface="HGP創英角ﾎﾟｯﾌﾟ体" charset="0"/>
              </a:rPr>
              <a:t>Proteins play key roles in a living system</a:t>
            </a:r>
          </a:p>
        </p:txBody>
      </p:sp>
      <p:sp>
        <p:nvSpPr>
          <p:cNvPr id="8195" name="Rectangle 3"/>
          <p:cNvSpPr>
            <a:spLocks noGrp="1" noChangeArrowheads="1"/>
          </p:cNvSpPr>
          <p:nvPr>
            <p:ph type="body" idx="1"/>
          </p:nvPr>
        </p:nvSpPr>
        <p:spPr>
          <a:xfrm>
            <a:off x="542925" y="1981200"/>
            <a:ext cx="5073650" cy="4114800"/>
          </a:xfrm>
        </p:spPr>
        <p:txBody>
          <a:bodyPr/>
          <a:lstStyle/>
          <a:p>
            <a:pPr>
              <a:lnSpc>
                <a:spcPct val="80000"/>
              </a:lnSpc>
              <a:spcBef>
                <a:spcPct val="80000"/>
              </a:spcBef>
            </a:pPr>
            <a:r>
              <a:rPr lang="en-US" altLang="ja-JP" sz="2200">
                <a:ea typeface="HGP創英角ﾎﾟｯﾌﾟ体" charset="0"/>
                <a:cs typeface="HGP創英角ﾎﾟｯﾌﾟ体" charset="0"/>
              </a:rPr>
              <a:t>Three (out of many many) examples of protein functions</a:t>
            </a:r>
          </a:p>
          <a:p>
            <a:pPr lvl="1">
              <a:lnSpc>
                <a:spcPct val="80000"/>
              </a:lnSpc>
              <a:spcBef>
                <a:spcPct val="80000"/>
              </a:spcBef>
            </a:pPr>
            <a:r>
              <a:rPr lang="en-US" altLang="ja-JP" sz="2200">
                <a:ea typeface="HGP創英角ﾎﾟｯﾌﾟ体" charset="0"/>
                <a:cs typeface="HGP創英角ﾎﾟｯﾌﾟ体" charset="0"/>
              </a:rPr>
              <a:t>Catalysis:</a:t>
            </a:r>
            <a:br>
              <a:rPr lang="en-US" altLang="ja-JP" sz="2200">
                <a:ea typeface="HGP創英角ﾎﾟｯﾌﾟ体" charset="0"/>
                <a:cs typeface="HGP創英角ﾎﾟｯﾌﾟ体" charset="0"/>
              </a:rPr>
            </a:br>
            <a:r>
              <a:rPr lang="en-US" altLang="ja-JP" sz="2000">
                <a:ea typeface="HGP創英角ﾎﾟｯﾌﾟ体" charset="0"/>
                <a:cs typeface="HGP創英角ﾎﾟｯﾌﾟ体" charset="0"/>
              </a:rPr>
              <a:t>Almost all chemical reactions in a living cell are catalyzed by protein enzymes.</a:t>
            </a:r>
            <a:endParaRPr lang="ja-JP" altLang="en-US" sz="2000">
              <a:ea typeface="HGP創英角ﾎﾟｯﾌﾟ体" charset="0"/>
              <a:cs typeface="HGP創英角ﾎﾟｯﾌﾟ体" charset="0"/>
            </a:endParaRPr>
          </a:p>
          <a:p>
            <a:pPr lvl="1">
              <a:lnSpc>
                <a:spcPct val="80000"/>
              </a:lnSpc>
              <a:spcBef>
                <a:spcPct val="80000"/>
              </a:spcBef>
            </a:pPr>
            <a:r>
              <a:rPr lang="en-US" altLang="ja-JP" sz="2200">
                <a:ea typeface="HGP創英角ﾎﾟｯﾌﾟ体" charset="0"/>
                <a:cs typeface="HGP創英角ﾎﾟｯﾌﾟ体" charset="0"/>
              </a:rPr>
              <a:t>Transport:</a:t>
            </a:r>
            <a:r>
              <a:rPr lang="en-US" altLang="ja-JP" sz="2400">
                <a:ea typeface="HGP創英角ﾎﾟｯﾌﾟ体" charset="0"/>
                <a:cs typeface="HGP創英角ﾎﾟｯﾌﾟ体" charset="0"/>
              </a:rPr>
              <a:t/>
            </a:r>
            <a:br>
              <a:rPr lang="en-US" altLang="ja-JP" sz="2400">
                <a:ea typeface="HGP創英角ﾎﾟｯﾌﾟ体" charset="0"/>
                <a:cs typeface="HGP創英角ﾎﾟｯﾌﾟ体" charset="0"/>
              </a:rPr>
            </a:br>
            <a:r>
              <a:rPr lang="en-US" altLang="ja-JP" sz="2000">
                <a:ea typeface="HGP創英角ﾎﾟｯﾌﾟ体" charset="0"/>
                <a:cs typeface="HGP創英角ﾎﾟｯﾌﾟ体" charset="0"/>
              </a:rPr>
              <a:t>Some proteins transports various substances, such as oxygen, ions, and so on.</a:t>
            </a:r>
            <a:endParaRPr lang="ja-JP" altLang="en-US" sz="2000">
              <a:ea typeface="HGP創英角ﾎﾟｯﾌﾟ体" charset="0"/>
              <a:cs typeface="HGP創英角ﾎﾟｯﾌﾟ体" charset="0"/>
            </a:endParaRPr>
          </a:p>
          <a:p>
            <a:pPr lvl="1">
              <a:lnSpc>
                <a:spcPct val="80000"/>
              </a:lnSpc>
              <a:spcBef>
                <a:spcPct val="80000"/>
              </a:spcBef>
            </a:pPr>
            <a:r>
              <a:rPr lang="en-US" altLang="ja-JP" sz="2200">
                <a:ea typeface="HGP創英角ﾎﾟｯﾌﾟ体" charset="0"/>
                <a:cs typeface="HGP創英角ﾎﾟｯﾌﾟ体" charset="0"/>
              </a:rPr>
              <a:t>Information transfer:</a:t>
            </a:r>
            <a:br>
              <a:rPr lang="en-US" altLang="ja-JP" sz="2200">
                <a:ea typeface="HGP創英角ﾎﾟｯﾌﾟ体" charset="0"/>
                <a:cs typeface="HGP創英角ﾎﾟｯﾌﾟ体" charset="0"/>
              </a:rPr>
            </a:br>
            <a:r>
              <a:rPr lang="en-US" altLang="ja-JP" sz="2000">
                <a:ea typeface="HGP創英角ﾎﾟｯﾌﾟ体" charset="0"/>
                <a:cs typeface="HGP創英角ﾎﾟｯﾌﾟ体" charset="0"/>
              </a:rPr>
              <a:t>For example, hormones.</a:t>
            </a:r>
            <a:endParaRPr lang="ja-JP" altLang="en-US" sz="2000">
              <a:ea typeface="HGP創英角ﾎﾟｯﾌﾟ体" charset="0"/>
              <a:cs typeface="HGP創英角ﾎﾟｯﾌﾟ体" charset="0"/>
            </a:endParaRPr>
          </a:p>
        </p:txBody>
      </p:sp>
      <p:pic>
        <p:nvPicPr>
          <p:cNvPr id="8196" name="Picture 4" descr="AD"/>
          <p:cNvPicPr>
            <a:picLocks noChangeAspect="1" noChangeArrowheads="1"/>
          </p:cNvPicPr>
          <p:nvPr/>
        </p:nvPicPr>
        <p:blipFill>
          <a:blip r:embed="rId3">
            <a:extLst>
              <a:ext uri="{28A0092B-C50C-407E-A947-70E740481C1C}">
                <a14:useLocalDpi xmlns:a14="http://schemas.microsoft.com/office/drawing/2010/main" val="0"/>
              </a:ext>
            </a:extLst>
          </a:blip>
          <a:srcRect l="14519" r="14519"/>
          <a:stretch>
            <a:fillRect/>
          </a:stretch>
        </p:blipFill>
        <p:spPr bwMode="auto">
          <a:xfrm>
            <a:off x="5581650" y="2270125"/>
            <a:ext cx="1655763" cy="15176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nsulin"/>
          <p:cNvPicPr>
            <a:picLocks noChangeAspect="1" noChangeArrowheads="1"/>
          </p:cNvPicPr>
          <p:nvPr/>
        </p:nvPicPr>
        <p:blipFill>
          <a:blip r:embed="rId4">
            <a:extLst>
              <a:ext uri="{28A0092B-C50C-407E-A947-70E740481C1C}">
                <a14:useLocalDpi xmlns:a14="http://schemas.microsoft.com/office/drawing/2010/main" val="0"/>
              </a:ext>
            </a:extLst>
          </a:blip>
          <a:srcRect l="14468" r="14468"/>
          <a:stretch>
            <a:fillRect/>
          </a:stretch>
        </p:blipFill>
        <p:spPr bwMode="auto">
          <a:xfrm>
            <a:off x="5562600" y="4870450"/>
            <a:ext cx="1658938" cy="1517650"/>
          </a:xfrm>
          <a:prstGeom prst="rect">
            <a:avLst/>
          </a:prstGeom>
          <a:noFill/>
          <a:extLst>
            <a:ext uri="{909E8E84-426E-40dd-AFC4-6F175D3DCCD1}">
              <a14:hiddenFill xmlns:a14="http://schemas.microsoft.com/office/drawing/2010/main">
                <a:solidFill>
                  <a:srgbClr val="FFFFFF"/>
                </a:solidFill>
              </a14:hiddenFill>
            </a:ext>
          </a:extLst>
        </p:spPr>
      </p:pic>
      <p:sp>
        <p:nvSpPr>
          <p:cNvPr id="8199" name="Text Box 7"/>
          <p:cNvSpPr txBox="1">
            <a:spLocks noChangeArrowheads="1"/>
          </p:cNvSpPr>
          <p:nvPr/>
        </p:nvSpPr>
        <p:spPr bwMode="auto">
          <a:xfrm>
            <a:off x="7204075" y="2270125"/>
            <a:ext cx="1689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5000"/>
              </a:lnSpc>
              <a:spcBef>
                <a:spcPct val="50000"/>
              </a:spcBef>
            </a:pPr>
            <a:r>
              <a:rPr kumimoji="1" lang="en-US" altLang="ja-JP" sz="1600">
                <a:latin typeface="Tahoma" charset="0"/>
                <a:ea typeface="HGP創英角ﾎﾟｯﾌﾟ体" charset="0"/>
                <a:cs typeface="HGP創英角ﾎﾟｯﾌﾟ体" charset="0"/>
              </a:rPr>
              <a:t>Alcohol dehydrogenase oxidizes alcohols to aldehydes or ketones</a:t>
            </a:r>
          </a:p>
        </p:txBody>
      </p:sp>
      <p:sp>
        <p:nvSpPr>
          <p:cNvPr id="8200" name="Text Box 8"/>
          <p:cNvSpPr txBox="1">
            <a:spLocks noChangeArrowheads="1"/>
          </p:cNvSpPr>
          <p:nvPr/>
        </p:nvSpPr>
        <p:spPr bwMode="auto">
          <a:xfrm>
            <a:off x="5661025" y="4024313"/>
            <a:ext cx="16637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5000"/>
              </a:lnSpc>
              <a:spcBef>
                <a:spcPct val="50000"/>
              </a:spcBef>
            </a:pPr>
            <a:r>
              <a:rPr kumimoji="1" lang="en-US" altLang="ja-JP" sz="1600">
                <a:latin typeface="Tahoma" charset="0"/>
                <a:ea typeface="HGP創英角ﾎﾟｯﾌﾟ体" charset="0"/>
                <a:cs typeface="HGP創英角ﾎﾟｯﾌﾟ体" charset="0"/>
              </a:rPr>
              <a:t>Myoglobin stores oxygen</a:t>
            </a:r>
          </a:p>
        </p:txBody>
      </p:sp>
      <p:sp>
        <p:nvSpPr>
          <p:cNvPr id="8201" name="Text Box 9"/>
          <p:cNvSpPr txBox="1">
            <a:spLocks noChangeArrowheads="1"/>
          </p:cNvSpPr>
          <p:nvPr/>
        </p:nvSpPr>
        <p:spPr bwMode="auto">
          <a:xfrm>
            <a:off x="7204075" y="5211763"/>
            <a:ext cx="16319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5000"/>
              </a:lnSpc>
              <a:spcBef>
                <a:spcPct val="50000"/>
              </a:spcBef>
            </a:pPr>
            <a:r>
              <a:rPr kumimoji="1" lang="en-US" altLang="ja-JP" sz="1600">
                <a:latin typeface="Tahoma" charset="0"/>
                <a:ea typeface="HGP創英角ﾎﾟｯﾌﾟ体" charset="0"/>
                <a:cs typeface="HGP創英角ﾎﾟｯﾌﾟ体" charset="0"/>
              </a:rPr>
              <a:t>Insulin controls the amount of sugar in the blood</a:t>
            </a:r>
          </a:p>
        </p:txBody>
      </p:sp>
      <p:pic>
        <p:nvPicPr>
          <p:cNvPr id="8202" name="Picture 10" descr="myoglob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581400"/>
            <a:ext cx="1600200" cy="150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664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14643</TotalTime>
  <Words>1057</Words>
  <Application>Microsoft Macintosh PowerPoint</Application>
  <PresentationFormat>On-screen Show (4:3)</PresentationFormat>
  <Paragraphs>99</Paragraphs>
  <Slides>18</Slides>
  <Notes>9</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Ok, now a real real one. Use  ANY source of information available, including the web. In fact, you have to, to solve it. Start by figuring out what is being asked. Read about it a bit.   </vt:lpstr>
      <vt:lpstr>PowerPoint Presentation</vt:lpstr>
      <vt:lpstr>Well, an exhaustive search is really bad. How about something more clever? Tons of methods exist for minimization of a multi-dimensional functions. But, in the case of protein folding we have 1000-dimensional space and very rugged landscape. Lost of local minima. Need just one global one. Very hard.  </vt:lpstr>
      <vt:lpstr>The protein folding problem: the “Grand Challenge” of computational science</vt:lpstr>
      <vt:lpstr>PowerPoint Presentation</vt:lpstr>
      <vt:lpstr>PowerPoint Presentation</vt:lpstr>
      <vt:lpstr>Additional complication: protein folding problem = highly constrained minimiazation</vt:lpstr>
      <vt:lpstr>PowerPoint Presentation</vt:lpstr>
      <vt:lpstr>Proteins play key roles in a living system</vt:lpstr>
      <vt:lpstr>Computational complexity</vt:lpstr>
      <vt:lpstr>How are proteins folded computationally? </vt:lpstr>
      <vt:lpstr>Simulated annealing folding of a real small protein</vt:lpstr>
      <vt:lpstr>Intrigued? </vt:lpstr>
      <vt:lpstr>Quick estimates of what is feasible</vt:lpstr>
      <vt:lpstr>The list sorting problem. </vt:lpstr>
      <vt:lpstr>The list sorting problem</vt:lpstr>
      <vt:lpstr>The list sorting problem</vt:lpstr>
      <vt:lpstr>The list sorting problem</vt:lpstr>
    </vt:vector>
  </TitlesOfParts>
  <Company>Virginia 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Solving for Computer Science</dc:title>
  <dc:creator>Cliff Shaffer</dc:creator>
  <cp:lastModifiedBy>Alexey</cp:lastModifiedBy>
  <cp:revision>199</cp:revision>
  <dcterms:created xsi:type="dcterms:W3CDTF">2007-06-14T16:36:33Z</dcterms:created>
  <dcterms:modified xsi:type="dcterms:W3CDTF">2015-09-23T12:54:00Z</dcterms:modified>
</cp:coreProperties>
</file>