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2" r:id="rId2"/>
    <p:sldId id="362" r:id="rId3"/>
    <p:sldId id="278" r:id="rId4"/>
    <p:sldId id="360" r:id="rId5"/>
    <p:sldId id="279" r:id="rId6"/>
    <p:sldId id="359" r:id="rId7"/>
    <p:sldId id="361" r:id="rId8"/>
    <p:sldId id="364" r:id="rId9"/>
    <p:sldId id="376" r:id="rId10"/>
    <p:sldId id="281" r:id="rId11"/>
    <p:sldId id="365" r:id="rId12"/>
    <p:sldId id="366" r:id="rId13"/>
    <p:sldId id="367" r:id="rId14"/>
    <p:sldId id="377" r:id="rId15"/>
    <p:sldId id="368" r:id="rId16"/>
    <p:sldId id="382" r:id="rId17"/>
    <p:sldId id="381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48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6" y="465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021" y="-91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361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A495EDED-E259-CB46-9BB0-78260954C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426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177EE4-2528-2A42-B78E-EBE324162363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B85E95D-C4F9-F642-BF90-9D6A3093A8F9}" type="slidenum">
              <a:rPr lang="en-US" sz="1300"/>
              <a:pPr eaLnBrk="1" hangingPunct="1"/>
              <a:t>2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6AC8703-5E3C-4C45-824E-8749AB7B7C44}" type="slidenum">
              <a:rPr lang="en-US" sz="1300"/>
              <a:pPr eaLnBrk="1" hangingPunct="1"/>
              <a:t>3</a:t>
            </a:fld>
            <a:endParaRPr lang="en-US" sz="13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675FFF-B101-0E48-962A-C9F144EAB397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291CFA-D9E4-BD40-8E62-EDA7C05F83B0}" type="slidenum">
              <a:rPr lang="en-US" sz="1300"/>
              <a:pPr eaLnBrk="1" hangingPunct="1"/>
              <a:t>5</a:t>
            </a:fld>
            <a:endParaRPr lang="en-US" sz="13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AFBD2D-4B36-824E-A05B-EDC2F4E95ABA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3DF15E-4D7E-3F49-9546-AF00A786C457}" type="slidenum">
              <a:rPr lang="en-US" sz="1300"/>
              <a:pPr eaLnBrk="1" hangingPunct="1"/>
              <a:t>7</a:t>
            </a:fld>
            <a:endParaRPr lang="en-US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D1D00B15-6D02-604B-A203-5D9D01329F0E}" type="slidenum">
              <a:rPr lang="en-US" sz="1300"/>
              <a:pPr algn="r" eaLnBrk="1" hangingPunct="1"/>
              <a:t>8</a:t>
            </a:fld>
            <a:endParaRPr lang="en-US"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323B50-0770-7545-9556-2F5C967B11EC}" type="slidenum">
              <a:rPr lang="en-US" sz="1300"/>
              <a:pPr eaLnBrk="1" hangingPunct="1"/>
              <a:t>10</a:t>
            </a:fld>
            <a:endParaRPr lang="en-US" sz="13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4B4BC-3F30-4A49-9029-551B3D8AA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5E7C8-351B-6B45-94BE-658AC11F8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0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3E80D-16EE-C64B-BF19-322A794FD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61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156B4-E8E4-F141-9D7A-C3A80CF19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0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80838-FF1D-DE4F-956F-103EBED65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8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09CFA-8E74-D34A-8F14-5571FE4CB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5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BFC6F-5BF5-454B-B19C-CF1F473C1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3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F28FD-DDF9-4546-BB1D-52CCBA84A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7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1F23-F089-2E4D-AF28-55C0C5994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7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B8409-AEFA-DD49-B6DC-C5176BE8F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0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5837E-2116-EC4C-8660-BCC05988E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A6868-9830-1B49-9D3A-17990B173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1290028-B9ED-3C40-8D84-E4F01643F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writeiam.nl/Ha12coins.html" TargetMode="External"/><Relationship Id="rId4" Type="http://schemas.openxmlformats.org/officeDocument/2006/relationships/hyperlink" Target="http://www.mapsofconsciousness.com/12coins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gpbXCj2RqB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en.wikipedia.org/wiki/Stirling's_approximati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Getting Started with a Problem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400" dirty="0">
                <a:latin typeface="Arial" charset="0"/>
              </a:rPr>
              <a:t>“</a:t>
            </a:r>
            <a:r>
              <a:rPr lang="en-US" altLang="ja-JP" sz="2400" dirty="0">
                <a:latin typeface="Arial" charset="0"/>
              </a:rPr>
              <a:t>Eighty percent of success is showing up.</a:t>
            </a:r>
            <a:r>
              <a:rPr lang="ja-JP" altLang="en-US" sz="2400" dirty="0">
                <a:latin typeface="Arial" charset="0"/>
              </a:rPr>
              <a:t>”</a:t>
            </a:r>
            <a:endParaRPr lang="en-US" altLang="ja-JP" sz="24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Woody Allen 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400" dirty="0">
                <a:latin typeface="Arial" charset="0"/>
              </a:rPr>
              <a:t>“</a:t>
            </a:r>
            <a:r>
              <a:rPr lang="en-US" altLang="ja-JP" sz="2400" dirty="0">
                <a:latin typeface="Arial" charset="0"/>
              </a:rPr>
              <a:t>Success is 1% inspiration and 99% perspiration.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altLang="ja-JP" sz="2400" dirty="0">
                <a:latin typeface="Arial" charset="0"/>
              </a:rPr>
              <a:t/>
            </a:r>
            <a:br>
              <a:rPr lang="en-US" altLang="ja-JP" sz="2400" dirty="0">
                <a:latin typeface="Arial" charset="0"/>
              </a:rPr>
            </a:br>
            <a:r>
              <a:rPr lang="en-US" altLang="ja-JP" sz="2400" dirty="0">
                <a:latin typeface="Arial" charset="0"/>
              </a:rPr>
              <a:t>– Thomas Edison.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To successfully solve any problem, the most important step is to get actively involved.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The Principle of Intimate Engagement: You must commit to the problem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000" dirty="0">
                <a:latin typeface="Arial" charset="0"/>
                <a:ea typeface="ＭＳ Ｐゴシック" charset="0"/>
              </a:rPr>
              <a:t>“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Roll up your sleeves</a:t>
            </a:r>
            <a:r>
              <a:rPr lang="ja-JP" altLang="en-US" sz="2000" dirty="0">
                <a:latin typeface="Arial" charset="0"/>
                <a:ea typeface="ＭＳ Ｐゴシック" charset="0"/>
              </a:rPr>
              <a:t>”</a:t>
            </a:r>
            <a:endParaRPr lang="en-US" altLang="ja-JP" sz="2000" dirty="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ja-JP" altLang="en-US" sz="2000" dirty="0">
                <a:latin typeface="Arial" charset="0"/>
                <a:ea typeface="ＭＳ Ｐゴシック" charset="0"/>
              </a:rPr>
              <a:t>“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Get your hands dirty.</a:t>
            </a:r>
            <a:r>
              <a:rPr lang="ja-JP" altLang="en-US" sz="2000" dirty="0">
                <a:latin typeface="Arial" charset="0"/>
                <a:ea typeface="ＭＳ Ｐゴシック" charset="0"/>
              </a:rPr>
              <a:t>”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2F9960D-9C09-974A-985D-4453114278A6}" type="slidenum">
              <a:rPr lang="en-US" sz="1400"/>
              <a:pPr eaLnBrk="1" hangingPunct="1"/>
              <a:t>1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Engagement Example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Cryptoarithmetic problem (base 10)</a:t>
            </a:r>
            <a:br>
              <a:rPr lang="en-US">
                <a:latin typeface="Arial" charset="0"/>
              </a:rPr>
            </a:br>
            <a:endParaRPr lang="en-US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   A 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+ D 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---------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D I 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>
              <a:latin typeface="Arial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F6D010-5E5F-B745-9BEA-EC596835C867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85800" y="5286375"/>
            <a:ext cx="8142288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100"/>
              <a:t>Need to start somewhere, </a:t>
            </a:r>
          </a:p>
          <a:p>
            <a:pPr>
              <a:defRPr/>
            </a:pPr>
            <a:r>
              <a:rPr lang="en-US" sz="4100"/>
              <a:t>find a chink in the problem</a:t>
            </a:r>
            <a:r>
              <a:rPr lang="ja-JP" altLang="en-US" sz="4100"/>
              <a:t>’</a:t>
            </a:r>
            <a:r>
              <a:rPr lang="en-US" sz="4100"/>
              <a:t>s armor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The 9 coin problem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pPr algn="just"/>
            <a:r>
              <a:rPr lang="en-US" dirty="0">
                <a:latin typeface="Arial" charset="0"/>
              </a:rPr>
              <a:t>9 coins that look alike. One is fake, can be heavier or lighter (not known). Using a simple balance scale and 3 </a:t>
            </a:r>
            <a:r>
              <a:rPr lang="en-US" dirty="0" err="1" smtClean="0">
                <a:latin typeface="Arial" charset="0"/>
              </a:rPr>
              <a:t>weighings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>
                <a:latin typeface="Arial" charset="0"/>
              </a:rPr>
              <a:t>single out the fake one. 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203325" y="6062663"/>
            <a:ext cx="4960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/>
              <a:t>Hint: solve a simpler problem first. Which one?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The solution for 3 coins: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04800" y="609600"/>
            <a:ext cx="80010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500"/>
              <a:t> </a:t>
            </a:r>
            <a:r>
              <a:rPr lang="en-US" sz="2000"/>
              <a:t>the weighings are:</a:t>
            </a:r>
          </a:p>
          <a:p>
            <a:pPr eaLnBrk="0" hangingPunct="0">
              <a:defRPr/>
            </a:pPr>
            <a:endParaRPr lang="en-US" sz="2000"/>
          </a:p>
          <a:p>
            <a:pPr eaLnBrk="0" hangingPunct="0">
              <a:defRPr/>
            </a:pPr>
            <a:r>
              <a:rPr lang="en-US" sz="2000"/>
              <a:t>    1 against 2</a:t>
            </a:r>
          </a:p>
          <a:p>
            <a:pPr eaLnBrk="0" hangingPunct="0">
              <a:defRPr/>
            </a:pPr>
            <a:r>
              <a:rPr lang="en-US" sz="2000"/>
              <a:t>    1 against 3</a:t>
            </a:r>
          </a:p>
          <a:p>
            <a:pPr eaLnBrk="0" hangingPunct="0">
              <a:defRPr/>
            </a:pPr>
            <a:endParaRPr lang="en-US" sz="2000"/>
          </a:p>
          <a:p>
            <a:pPr eaLnBrk="0" hangingPunct="0">
              <a:defRPr/>
            </a:pPr>
            <a:r>
              <a:rPr lang="en-US" sz="2000"/>
              <a:t>Both of these can have three outcomes: fall to the left (l), fall to the right (r), or balance (b).  The following table gives the answer for each of these outcomes:</a:t>
            </a:r>
          </a:p>
          <a:p>
            <a:pPr eaLnBrk="0" hangingPunct="0">
              <a:defRPr/>
            </a:pPr>
            <a:endParaRPr lang="en-US" sz="2000"/>
          </a:p>
          <a:p>
            <a:pPr eaLnBrk="0" hangingPunct="0">
              <a:defRPr/>
            </a:pPr>
            <a:r>
              <a:rPr lang="en-US" sz="2000"/>
              <a:t>  outcome  fake coin #    why:</a:t>
            </a:r>
          </a:p>
          <a:p>
            <a:pPr eaLnBrk="0" hangingPunct="0">
              <a:defRPr/>
            </a:pPr>
            <a:r>
              <a:rPr lang="en-US" sz="2000"/>
              <a:t>-----------------------</a:t>
            </a:r>
          </a:p>
          <a:p>
            <a:pPr eaLnBrk="0" hangingPunct="0">
              <a:defRPr/>
            </a:pPr>
            <a:r>
              <a:rPr lang="en-US" sz="2000"/>
              <a:t>   l l           1               too heavy</a:t>
            </a:r>
          </a:p>
          <a:p>
            <a:pPr eaLnBrk="0" hangingPunct="0">
              <a:defRPr/>
            </a:pPr>
            <a:r>
              <a:rPr lang="en-US" sz="2000"/>
              <a:t>   l b          2               too light</a:t>
            </a:r>
          </a:p>
          <a:p>
            <a:pPr eaLnBrk="0" hangingPunct="0">
              <a:defRPr/>
            </a:pPr>
            <a:r>
              <a:rPr lang="en-US" sz="2000"/>
              <a:t>   l r          (not possible)</a:t>
            </a:r>
          </a:p>
          <a:p>
            <a:pPr eaLnBrk="0" hangingPunct="0">
              <a:defRPr/>
            </a:pPr>
            <a:r>
              <a:rPr lang="en-US" sz="2000"/>
              <a:t>   b l          3               too light</a:t>
            </a:r>
          </a:p>
          <a:p>
            <a:pPr eaLnBrk="0" hangingPunct="0">
              <a:defRPr/>
            </a:pPr>
            <a:r>
              <a:rPr lang="en-US" sz="2000"/>
              <a:t>   b b         no fake coin</a:t>
            </a:r>
          </a:p>
          <a:p>
            <a:pPr eaLnBrk="0" hangingPunct="0">
              <a:defRPr/>
            </a:pPr>
            <a:r>
              <a:rPr lang="en-US" sz="2000"/>
              <a:t>   b r          3               too heavy</a:t>
            </a:r>
          </a:p>
          <a:p>
            <a:pPr eaLnBrk="0" hangingPunct="0">
              <a:defRPr/>
            </a:pPr>
            <a:r>
              <a:rPr lang="en-US" sz="2000"/>
              <a:t>   r l          (not possible)</a:t>
            </a:r>
          </a:p>
          <a:p>
            <a:pPr eaLnBrk="0" hangingPunct="0">
              <a:defRPr/>
            </a:pPr>
            <a:r>
              <a:rPr lang="en-US" sz="2000"/>
              <a:t>   r b          2               too heavy</a:t>
            </a:r>
          </a:p>
          <a:p>
            <a:pPr eaLnBrk="0" hangingPunct="0">
              <a:defRPr/>
            </a:pPr>
            <a:r>
              <a:rPr lang="en-US" sz="2000"/>
              <a:t>   r r           1               too light</a:t>
            </a:r>
          </a:p>
          <a:p>
            <a:pPr>
              <a:defRPr/>
            </a:pP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The solution for 9 coins: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0010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500"/>
              <a:t> </a:t>
            </a:r>
            <a:r>
              <a:rPr lang="en-US" sz="2800"/>
              <a:t>Step 1</a:t>
            </a:r>
            <a:r>
              <a:rPr lang="en-US" sz="2000"/>
              <a:t>. Divide 9 coins into 3 piles of 3 coins each.  Use the 3-coin </a:t>
            </a:r>
            <a:br>
              <a:rPr lang="en-US" sz="2000"/>
            </a:br>
            <a:r>
              <a:rPr lang="en-US" sz="2000"/>
              <a:t>strategy to weigh: </a:t>
            </a:r>
          </a:p>
          <a:p>
            <a:pPr eaLnBrk="0" hangingPunct="0">
              <a:defRPr/>
            </a:pPr>
            <a:r>
              <a:rPr lang="en-US" sz="2000"/>
              <a:t>    pile 1 against  pile 2</a:t>
            </a:r>
          </a:p>
          <a:p>
            <a:pPr eaLnBrk="0" hangingPunct="0">
              <a:defRPr/>
            </a:pPr>
            <a:r>
              <a:rPr lang="en-US" sz="2000"/>
              <a:t>    pile 1 against pile  3</a:t>
            </a:r>
          </a:p>
          <a:p>
            <a:pPr eaLnBrk="0" hangingPunct="0">
              <a:defRPr/>
            </a:pPr>
            <a:endParaRPr lang="en-US" sz="2000"/>
          </a:p>
          <a:p>
            <a:pPr eaLnBrk="0" hangingPunct="0">
              <a:defRPr/>
            </a:pPr>
            <a:endParaRPr lang="en-US" sz="2000"/>
          </a:p>
          <a:p>
            <a:pPr eaLnBrk="0" hangingPunct="0">
              <a:defRPr/>
            </a:pPr>
            <a:r>
              <a:rPr lang="en-US" sz="2000"/>
              <a:t>From Step 1, you will determine:  a) which pile contains the fake </a:t>
            </a:r>
          </a:p>
          <a:p>
            <a:pPr eaLnBrk="0" hangingPunct="0">
              <a:defRPr/>
            </a:pPr>
            <a:endParaRPr lang="en-US" sz="2000"/>
          </a:p>
          <a:p>
            <a:pPr eaLnBrk="0" hangingPunct="0">
              <a:defRPr/>
            </a:pPr>
            <a:r>
              <a:rPr lang="en-US" sz="2000"/>
              <a:t>				and </a:t>
            </a:r>
          </a:p>
          <a:p>
            <a:pPr eaLnBrk="0" hangingPunct="0">
              <a:defRPr/>
            </a:pPr>
            <a:r>
              <a:rPr lang="en-US" sz="2000"/>
              <a:t>                                                    </a:t>
            </a:r>
          </a:p>
          <a:p>
            <a:pPr eaLnBrk="0" hangingPunct="0">
              <a:defRPr/>
            </a:pPr>
            <a:r>
              <a:rPr lang="en-US" sz="2000"/>
              <a:t>				 b) if the fake is heavier or lighter. </a:t>
            </a:r>
          </a:p>
          <a:p>
            <a:pPr eaLnBrk="0" hangingPunct="0">
              <a:defRPr/>
            </a:pPr>
            <a:endParaRPr lang="en-US" sz="2000"/>
          </a:p>
          <a:p>
            <a:pPr eaLnBrk="0" hangingPunct="0">
              <a:defRPr/>
            </a:pPr>
            <a:r>
              <a:rPr lang="en-US" sz="3200"/>
              <a:t>Step 2</a:t>
            </a:r>
            <a:r>
              <a:rPr lang="en-US" sz="2000"/>
              <a:t>: Weigh 2 coins from the pile that contains fake. </a:t>
            </a:r>
          </a:p>
          <a:p>
            <a:pPr eaLnBrk="0" hangingPunct="0">
              <a:defRPr/>
            </a:pPr>
            <a:endParaRPr lang="en-US" sz="2000"/>
          </a:p>
          <a:p>
            <a:pPr eaLnBrk="0" hangingPunct="0">
              <a:defRPr/>
            </a:pPr>
            <a:r>
              <a:rPr lang="en-US" sz="2000"/>
              <a:t>Total # of weighings: 2+1 = 3. 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65125" y="6138863"/>
            <a:ext cx="2865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/>
              <a:t>More: </a:t>
            </a:r>
            <a:r>
              <a:rPr lang="en-US" sz="1800">
                <a:hlinkClick r:id="rId3"/>
              </a:rPr>
              <a:t>The 12 coins puzzle</a:t>
            </a:r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657600" y="6172200"/>
            <a:ext cx="2281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hlinkClick r:id="rId4"/>
              </a:rPr>
              <a:t>the 9 coin interactive</a:t>
            </a: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200">
                <a:latin typeface="Arial" charset="0"/>
              </a:rPr>
              <a:t>Let</a:t>
            </a:r>
            <a:r>
              <a:rPr lang="ja-JP" altLang="en-US" sz="3200">
                <a:latin typeface="Arial" charset="0"/>
              </a:rPr>
              <a:t>’</a:t>
            </a:r>
            <a:r>
              <a:rPr lang="en-US" altLang="ja-JP" sz="3200">
                <a:latin typeface="Arial" charset="0"/>
              </a:rPr>
              <a:t>s get closer to the real world:</a:t>
            </a:r>
            <a:endParaRPr lang="en-US">
              <a:latin typeface="Arial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778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/>
              <a:t>In </a:t>
            </a:r>
            <a:r>
              <a:rPr lang="ja-JP" altLang="en-US" sz="1800"/>
              <a:t>“</a:t>
            </a:r>
            <a:r>
              <a:rPr lang="en-US" sz="1800"/>
              <a:t>Gulliver</a:t>
            </a:r>
            <a:r>
              <a:rPr lang="ja-JP" altLang="en-US" sz="1800"/>
              <a:t>’</a:t>
            </a:r>
            <a:r>
              <a:rPr lang="en-US" sz="1800"/>
              <a:t>s Travels</a:t>
            </a:r>
            <a:r>
              <a:rPr lang="ja-JP" altLang="en-US" sz="1800"/>
              <a:t>”</a:t>
            </a:r>
            <a:r>
              <a:rPr lang="en-US" sz="1800"/>
              <a:t>, by Swift, Gulliver travels to distant parts of the Earth </a:t>
            </a:r>
            <a:br>
              <a:rPr lang="en-US" sz="1800"/>
            </a:br>
            <a:r>
              <a:rPr lang="en-US" sz="1800"/>
              <a:t>where he meets </a:t>
            </a:r>
            <a:r>
              <a:rPr lang="en-US" sz="1800" b="1"/>
              <a:t>liliputians</a:t>
            </a:r>
            <a:r>
              <a:rPr lang="en-US" sz="1800"/>
              <a:t> who are mere  6 inch tall, and </a:t>
            </a:r>
            <a:r>
              <a:rPr lang="en-US" sz="1800" b="1" i="1"/>
              <a:t>giants </a:t>
            </a:r>
            <a:r>
              <a:rPr lang="en-US" sz="1800"/>
              <a:t>who are </a:t>
            </a:r>
            <a:br>
              <a:rPr lang="en-US" sz="1800"/>
            </a:br>
            <a:r>
              <a:rPr lang="en-US" sz="1800"/>
              <a:t>72 feet tall. These people are made of the same kind of flesh, muscle  </a:t>
            </a:r>
          </a:p>
          <a:p>
            <a:pPr>
              <a:defRPr/>
            </a:pPr>
            <a:r>
              <a:rPr lang="en-US" sz="1800"/>
              <a:t>and bone; and look pretty much like like Gulliver who is 6 feet tall. </a:t>
            </a:r>
          </a:p>
        </p:txBody>
      </p:sp>
      <p:pic>
        <p:nvPicPr>
          <p:cNvPr id="41987" name="Picture 1" descr="gullivers_travel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622550"/>
            <a:ext cx="7181850" cy="402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200">
                <a:latin typeface="Arial" charset="0"/>
              </a:rPr>
              <a:t>Let</a:t>
            </a:r>
            <a:r>
              <a:rPr lang="ja-JP" altLang="en-US" sz="3200">
                <a:latin typeface="Arial" charset="0"/>
              </a:rPr>
              <a:t>’</a:t>
            </a:r>
            <a:r>
              <a:rPr lang="en-US" altLang="ja-JP" sz="3200">
                <a:latin typeface="Arial" charset="0"/>
              </a:rPr>
              <a:t>s get closer to the real world:</a:t>
            </a:r>
            <a:endParaRPr lang="en-US">
              <a:latin typeface="Arial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778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/>
              <a:t>In </a:t>
            </a:r>
            <a:r>
              <a:rPr lang="ja-JP" altLang="en-US" sz="1800"/>
              <a:t>“</a:t>
            </a:r>
            <a:r>
              <a:rPr lang="en-US" sz="1800"/>
              <a:t>Gulliver</a:t>
            </a:r>
            <a:r>
              <a:rPr lang="ja-JP" altLang="en-US" sz="1800"/>
              <a:t>’</a:t>
            </a:r>
            <a:r>
              <a:rPr lang="en-US" sz="1800"/>
              <a:t>s Travels</a:t>
            </a:r>
            <a:r>
              <a:rPr lang="ja-JP" altLang="en-US" sz="1800"/>
              <a:t>”</a:t>
            </a:r>
            <a:r>
              <a:rPr lang="en-US" sz="1800"/>
              <a:t>, by Swift, Gulliver travels to distant parts of the Earth </a:t>
            </a:r>
            <a:br>
              <a:rPr lang="en-US" sz="1800"/>
            </a:br>
            <a:r>
              <a:rPr lang="en-US" sz="1800"/>
              <a:t>where he meets </a:t>
            </a:r>
            <a:r>
              <a:rPr lang="en-US" sz="1800" b="1"/>
              <a:t>liliputians</a:t>
            </a:r>
            <a:r>
              <a:rPr lang="en-US" sz="1800"/>
              <a:t> who are mere  6 inch tall, and </a:t>
            </a:r>
            <a:r>
              <a:rPr lang="en-US" sz="1800" b="1" i="1"/>
              <a:t>giants </a:t>
            </a:r>
            <a:r>
              <a:rPr lang="en-US" sz="1800"/>
              <a:t>who are </a:t>
            </a:r>
            <a:br>
              <a:rPr lang="en-US" sz="1800"/>
            </a:br>
            <a:r>
              <a:rPr lang="en-US" sz="1800"/>
              <a:t>72 feet tall. These people are made of the same kind of flesh, muscle  </a:t>
            </a:r>
          </a:p>
          <a:p>
            <a:pPr>
              <a:defRPr/>
            </a:pPr>
            <a:r>
              <a:rPr lang="en-US" sz="1800"/>
              <a:t>and bone; and look pretty much like like Gulliver who is 6 feet tall. 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04800" y="2786063"/>
            <a:ext cx="8570913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/>
              <a:t>Problem 1:  It takes one full </a:t>
            </a:r>
            <a:r>
              <a:rPr lang="en-US" sz="1800" dirty="0" err="1"/>
              <a:t>liliputian</a:t>
            </a:r>
            <a:r>
              <a:rPr lang="en-US" sz="1800" dirty="0"/>
              <a:t> glass of their good and strong wine for </a:t>
            </a:r>
            <a:br>
              <a:rPr lang="en-US" sz="1800" dirty="0"/>
            </a:br>
            <a:r>
              <a:rPr lang="en-US" sz="1800" dirty="0"/>
              <a:t>the </a:t>
            </a:r>
            <a:r>
              <a:rPr lang="en-US" sz="1800" dirty="0" err="1"/>
              <a:t>liliputian</a:t>
            </a:r>
            <a:r>
              <a:rPr lang="en-US" sz="1800" dirty="0"/>
              <a:t> to start feeling  joyous. How many such glasses does Gulliver need </a:t>
            </a:r>
            <a:br>
              <a:rPr lang="en-US" sz="1800" dirty="0"/>
            </a:br>
            <a:r>
              <a:rPr lang="en-US" sz="1800" dirty="0"/>
              <a:t>for the same effect? 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Problem 2: How many </a:t>
            </a:r>
            <a:r>
              <a:rPr lang="en-US" sz="1800" dirty="0" err="1"/>
              <a:t>liliputian</a:t>
            </a:r>
            <a:r>
              <a:rPr lang="en-US" sz="1800" dirty="0"/>
              <a:t> suites needs to be </a:t>
            </a:r>
            <a:r>
              <a:rPr lang="en-US" sz="1800"/>
              <a:t>cut and </a:t>
            </a:r>
            <a:r>
              <a:rPr lang="en-US" sz="1800" dirty="0"/>
              <a:t>re-stitched to make </a:t>
            </a:r>
            <a:br>
              <a:rPr lang="en-US" sz="1800" dirty="0"/>
            </a:br>
            <a:r>
              <a:rPr lang="en-US" sz="1800" dirty="0"/>
              <a:t>a suit to fit Gulliver? 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Problem 3: According to Gulliver</a:t>
            </a:r>
            <a:r>
              <a:rPr lang="ja-JP" altLang="en-US" sz="1800" dirty="0"/>
              <a:t>’</a:t>
            </a:r>
            <a:r>
              <a:rPr lang="en-US" sz="1800" dirty="0"/>
              <a:t>s story, the giants could walk, run and jump</a:t>
            </a:r>
            <a:br>
              <a:rPr lang="en-US" sz="1800" dirty="0"/>
            </a:br>
            <a:r>
              <a:rPr lang="en-US" sz="1800" dirty="0"/>
              <a:t>just like Gulliver. Why is this not really possible?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258762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Key steps: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Problem 1. The larger the volume of the person, the more wine. Number of glasses ~ volume. Need to find ratio of volumes Gulliver/Lilliputian. </a:t>
            </a:r>
          </a:p>
          <a:p>
            <a:pPr>
              <a:defRPr/>
            </a:pPr>
            <a:r>
              <a:rPr lang="en-US" sz="2000" dirty="0" smtClean="0"/>
              <a:t>Key simplification for problems 1-2. Assume human to be a cube of side a. Then V = a</a:t>
            </a:r>
            <a:r>
              <a:rPr lang="en-US" sz="2000" baseline="30000" dirty="0" smtClean="0"/>
              <a:t>3.</a:t>
            </a:r>
            <a:r>
              <a:rPr lang="en-US" sz="2000" dirty="0" smtClean="0"/>
              <a:t>   When </a:t>
            </a:r>
            <a:r>
              <a:rPr lang="en-US" sz="2000" b="1" dirty="0" smtClean="0"/>
              <a:t>a </a:t>
            </a:r>
            <a:r>
              <a:rPr lang="en-US" sz="2000" dirty="0" smtClean="0"/>
              <a:t>increased by 12, V=</a:t>
            </a:r>
            <a:r>
              <a:rPr lang="en-US" sz="2000" b="1" dirty="0" smtClean="0"/>
              <a:t>a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goes up by 12</a:t>
            </a:r>
            <a:r>
              <a:rPr lang="en-US" sz="2000" baseline="30000" dirty="0" smtClean="0"/>
              <a:t>3.</a:t>
            </a:r>
          </a:p>
          <a:p>
            <a:pPr>
              <a:defRPr/>
            </a:pPr>
            <a:r>
              <a:rPr lang="en-US" sz="2000" dirty="0" smtClean="0"/>
              <a:t>For #2, we need surface area, SA = 6a</a:t>
            </a:r>
            <a:r>
              <a:rPr lang="en-US" sz="2000" baseline="30000" dirty="0" smtClean="0"/>
              <a:t>2.</a:t>
            </a:r>
            <a:r>
              <a:rPr lang="en-US" sz="2000" dirty="0" smtClean="0"/>
              <a:t> Gulliver’s area ~ 12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x SA(</a:t>
            </a:r>
            <a:r>
              <a:rPr lang="en-US" sz="2000" dirty="0" err="1" smtClean="0"/>
              <a:t>liliputian</a:t>
            </a:r>
            <a:r>
              <a:rPr lang="en-US" sz="2000" dirty="0" smtClean="0"/>
              <a:t>). 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 smtClean="0"/>
              <a:t>For problem #3 needs a more sophisticated simplification.</a:t>
            </a:r>
          </a:p>
          <a:p>
            <a:pPr>
              <a:defRPr/>
            </a:pPr>
            <a:endParaRPr lang="en-US" sz="2000" dirty="0"/>
          </a:p>
          <a:p>
            <a:pPr marL="0" indent="0">
              <a:buFontTx/>
              <a:buNone/>
              <a:defRPr/>
            </a:pPr>
            <a:r>
              <a:rPr lang="en-US" sz="1600" dirty="0" smtClean="0"/>
              <a:t>Now, the mass of the body that the bone/leg/muscle has to support </a:t>
            </a:r>
            <a:br>
              <a:rPr lang="en-US" sz="1600" dirty="0" smtClean="0"/>
            </a:br>
            <a:r>
              <a:rPr lang="en-US" sz="1600" dirty="0" smtClean="0"/>
              <a:t>is proportional to size </a:t>
            </a:r>
            <a:r>
              <a:rPr lang="en-US" sz="1600" b="1" dirty="0" smtClean="0"/>
              <a:t>a</a:t>
            </a:r>
            <a:r>
              <a:rPr lang="en-US" sz="1600" dirty="0" smtClean="0"/>
              <a:t>. While the strength of the bone/muscle is </a:t>
            </a:r>
            <a:br>
              <a:rPr lang="en-US" sz="1600" dirty="0" smtClean="0"/>
            </a:br>
            <a:r>
              <a:rPr lang="en-US" sz="1600" dirty="0" smtClean="0"/>
              <a:t>proportional to its cross-sections, that is </a:t>
            </a:r>
            <a:r>
              <a:rPr lang="en-US" sz="1600" b="1" dirty="0" smtClean="0"/>
              <a:t>a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. As </a:t>
            </a:r>
            <a:r>
              <a:rPr lang="en-US" sz="1600" b="1" dirty="0" smtClean="0"/>
              <a:t>a </a:t>
            </a:r>
            <a:r>
              <a:rPr lang="en-US" sz="1600" dirty="0" smtClean="0"/>
              <a:t>grows, the ratio of </a:t>
            </a:r>
            <a:br>
              <a:rPr lang="en-US" sz="1600" dirty="0" smtClean="0"/>
            </a:br>
            <a:r>
              <a:rPr lang="en-US" sz="1600" dirty="0" smtClean="0"/>
              <a:t>Mass to strength becomes smaller. So, the giants will crush their bones</a:t>
            </a:r>
            <a:br>
              <a:rPr lang="en-US" sz="1600" dirty="0" smtClean="0"/>
            </a:br>
            <a:r>
              <a:rPr lang="en-US" sz="1600" dirty="0" smtClean="0"/>
              <a:t>if they tried to stand up. By the same argument, an ant can lift 40 times its own weight, while a human can only lift about as much as his own weight only.  </a:t>
            </a:r>
            <a:endParaRPr lang="en-US" sz="1600" dirty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4A3F5B-0187-B747-BD94-D0074466555E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6" name="Cube 5"/>
          <p:cNvSpPr/>
          <p:nvPr/>
        </p:nvSpPr>
        <p:spPr>
          <a:xfrm>
            <a:off x="2667000" y="2895600"/>
            <a:ext cx="1216025" cy="121602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191000" y="3048000"/>
            <a:ext cx="0" cy="990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518" name="TextBox 8"/>
          <p:cNvSpPr txBox="1">
            <a:spLocks noChangeArrowheads="1"/>
          </p:cNvSpPr>
          <p:nvPr/>
        </p:nvSpPr>
        <p:spPr bwMode="auto">
          <a:xfrm>
            <a:off x="4267200" y="28194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10" name="Cube 9"/>
          <p:cNvSpPr/>
          <p:nvPr/>
        </p:nvSpPr>
        <p:spPr>
          <a:xfrm>
            <a:off x="7391400" y="3886200"/>
            <a:ext cx="838200" cy="83820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7620000" y="4724400"/>
            <a:ext cx="304800" cy="83820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521" name="TextBox 11"/>
          <p:cNvSpPr txBox="1">
            <a:spLocks noChangeArrowheads="1"/>
          </p:cNvSpPr>
          <p:nvPr/>
        </p:nvSpPr>
        <p:spPr bwMode="auto">
          <a:xfrm>
            <a:off x="8001000" y="5105400"/>
            <a:ext cx="69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Leg</a:t>
            </a:r>
          </a:p>
        </p:txBody>
      </p:sp>
      <p:sp>
        <p:nvSpPr>
          <p:cNvPr id="64522" name="TextBox 12"/>
          <p:cNvSpPr txBox="1">
            <a:spLocks noChangeArrowheads="1"/>
          </p:cNvSpPr>
          <p:nvPr/>
        </p:nvSpPr>
        <p:spPr bwMode="auto">
          <a:xfrm>
            <a:off x="7391400" y="403860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Body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Chuck Norris vs. Bruce Lee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hlinkClick r:id="rId2"/>
              </a:rPr>
              <a:t>http://www.youtube.com/watch?v=gpbXCj2RqBw</a:t>
            </a:r>
            <a:endParaRPr lang="en-US">
              <a:latin typeface="Arial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4A20AE-4F2C-DF48-A606-3FCB865BF315}" type="slidenum">
              <a:rPr lang="en-US" sz="1400"/>
              <a:pPr eaLnBrk="1" hangingPunct="1"/>
              <a:t>17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Easy vs. Hard Problems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Exercises: </a:t>
            </a:r>
            <a:r>
              <a:rPr lang="en-US" sz="2400">
                <a:latin typeface="Arial" charset="0"/>
              </a:rPr>
              <a:t>(e.g. compute 10! without a calculator)</a:t>
            </a: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Easy problems: See the answer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Medium problems: See the answer once you engage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Hard problems: You need strategies for coming up with a potential solution, sometimes  for even getting started. Open-ended problems are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often like this. Often, multiple possible solutions,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you need a strategy to choose </a:t>
            </a:r>
            <a:r>
              <a:rPr lang="ja-JP" altLang="en-US" sz="2800">
                <a:latin typeface="Arial" charset="0"/>
              </a:rPr>
              <a:t>“</a:t>
            </a:r>
            <a:r>
              <a:rPr lang="en-US" altLang="ja-JP" sz="2800">
                <a:latin typeface="Arial" charset="0"/>
              </a:rPr>
              <a:t>the best</a:t>
            </a:r>
            <a:r>
              <a:rPr lang="ja-JP" altLang="en-US" sz="2800">
                <a:latin typeface="Arial" charset="0"/>
              </a:rPr>
              <a:t>”</a:t>
            </a:r>
            <a:r>
              <a:rPr lang="en-US" altLang="ja-JP" sz="2800">
                <a:latin typeface="Arial" charset="0"/>
              </a:rPr>
              <a:t> one.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   </a:t>
            </a:r>
            <a:r>
              <a:rPr lang="en-US" sz="2200">
                <a:latin typeface="Arial" charset="0"/>
              </a:rPr>
              <a:t>(e.g. Estimate 2710! Why is this one hard? You can use a calculator… ) </a:t>
            </a:r>
            <a:r>
              <a:rPr lang="en-US" sz="400">
                <a:latin typeface="Arial" charset="0"/>
                <a:hlinkClick r:id="rId3"/>
              </a:rPr>
              <a:t>http://en.wikipedia.org/wiki/Stirling%27s_approximation</a:t>
            </a:r>
            <a:endParaRPr lang="en-US" sz="400">
              <a:latin typeface="Arial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E6A163-799E-FB45-B3DF-A0F94A910A24}" type="slidenum">
              <a:rPr lang="en-US" sz="1400"/>
              <a:pPr eaLnBrk="1" hangingPunct="1"/>
              <a:t>2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Effective vs. Ineffective </a:t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>Problem Solvers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latin typeface="Arial" charset="0"/>
              </a:rPr>
              <a:t>Effective: Believe that problems can be solved through the use of heuristics and careful persistent analysis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latin typeface="Arial" charset="0"/>
              </a:rPr>
              <a:t>Ineffective: Believe ``You either know it or you don't.''</a:t>
            </a:r>
          </a:p>
          <a:p>
            <a:pPr eaLnBrk="1" hangingPunct="1">
              <a:lnSpc>
                <a:spcPct val="80000"/>
              </a:lnSpc>
            </a:pPr>
            <a:endParaRPr lang="en-US" sz="16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latin typeface="Arial" charset="0"/>
              </a:rPr>
              <a:t>Effective: Active in the problem-solving process: draw figures, make sketches, ask questions of themselves and others.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latin typeface="Arial" charset="0"/>
              </a:rPr>
              <a:t>Ineffective: Don't seem to understand the level of personal effort needed to solve the problem.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latin typeface="Arial" charset="0"/>
              </a:rPr>
              <a:t>Effective: Take great care to understand all the facts and relationships accurately.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latin typeface="Arial" charset="0"/>
              </a:rPr>
              <a:t>Ineffective: Make judgments without checking for accuracy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600">
              <a:latin typeface="Arial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587984-7E25-1C4A-A652-51F579FBFEFD}" type="slidenum">
              <a:rPr lang="en-US" sz="1400"/>
              <a:pPr eaLnBrk="1" hangingPunct="1"/>
              <a:t>3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Mental Toughness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Need the attributes of </a:t>
            </a:r>
            <a:r>
              <a:rPr lang="en-US" b="1">
                <a:latin typeface="Arial" charset="0"/>
              </a:rPr>
              <a:t>confidence</a:t>
            </a:r>
            <a:r>
              <a:rPr lang="en-US">
                <a:latin typeface="Arial" charset="0"/>
              </a:rPr>
              <a:t> and </a:t>
            </a:r>
            <a:r>
              <a:rPr lang="en-US" b="1">
                <a:latin typeface="Arial" charset="0"/>
              </a:rPr>
              <a:t>concentration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Confidence comes with practice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Attack a new problem with an optimistic attitude</a:t>
            </a:r>
          </a:p>
          <a:p>
            <a:r>
              <a:rPr lang="en-US">
                <a:latin typeface="Arial" charset="0"/>
              </a:rPr>
              <a:t>Unfortunately, it takes time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You can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</a:rPr>
              <a:t>t turn it on and off at will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Need to develop a life-long habit</a:t>
            </a:r>
          </a:p>
          <a:p>
            <a:pPr lvl="1"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33EBD4A-BED6-0F4F-B0DB-3285308FE7DC}" type="slidenum">
              <a:rPr lang="en-US" sz="1400"/>
              <a:pPr eaLnBrk="1" hangingPunct="1"/>
              <a:t>4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Engagers vs. Dismissers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Engagers typically have a history of success with problem solving.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Dismissers have a history of failure.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You might be an engager for one type of problem, and a dismisser for another.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You can </a:t>
            </a:r>
            <a:r>
              <a:rPr lang="ja-JP" altLang="en-US" sz="2800">
                <a:latin typeface="Arial" charset="0"/>
              </a:rPr>
              <a:t>“</a:t>
            </a:r>
            <a:r>
              <a:rPr lang="en-US" altLang="ja-JP" sz="2800">
                <a:latin typeface="Arial" charset="0"/>
              </a:rPr>
              <a:t>intervene with yourself</a:t>
            </a:r>
            <a:r>
              <a:rPr lang="ja-JP" altLang="en-US" sz="2800">
                <a:latin typeface="Arial" charset="0"/>
              </a:rPr>
              <a:t>”</a:t>
            </a:r>
            <a:r>
              <a:rPr lang="en-US" altLang="ja-JP" sz="2800">
                <a:latin typeface="Arial" charset="0"/>
              </a:rPr>
              <a:t> to change your attitude of dismissal</a:t>
            </a:r>
            <a:endParaRPr lang="en-US" sz="2800">
              <a:latin typeface="Arial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AA905C3-0F29-9640-B7BB-6E36DE24A96E}" type="slidenum">
              <a:rPr lang="en-US" sz="1400"/>
              <a:pPr eaLnBrk="1" hangingPunct="1"/>
              <a:t>5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The </a:t>
            </a:r>
            <a:r>
              <a:rPr lang="en-US" smtClean="0">
                <a:latin typeface="Arial" charset="0"/>
              </a:rPr>
              <a:t> Mental </a:t>
            </a:r>
            <a:r>
              <a:rPr lang="en-US">
                <a:latin typeface="Arial" charset="0"/>
              </a:rPr>
              <a:t>Block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Many students do significant problem solving for recreation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Sodoku, computer games, recreational puzzles.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These same students might dismiss math and analytical computer science problems due to a historical lack of success (the mental block)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And the other way around: dismissing verbal problems.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To be successful in life you will need to find ways to get over any mental blocks you have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Learn to transfer successful problem-solving strategies from one part of your life to other parts.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Example: Writing is a lot like programming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38F5C9-AD36-114A-A837-336F8F8C2787}" type="slidenum">
              <a:rPr lang="en-US" sz="1400"/>
              <a:pPr eaLnBrk="1" hangingPunct="1"/>
              <a:t>6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Example Problem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Connect each box with its same-letter mate without letting the lines cross or leaving the large box. </a:t>
            </a:r>
            <a:r>
              <a:rPr lang="en-US" sz="1700">
                <a:latin typeface="Arial" charset="0"/>
              </a:rPr>
              <a:t>(Actual problem used in software company job interview)</a:t>
            </a:r>
          </a:p>
        </p:txBody>
      </p:sp>
      <p:grpSp>
        <p:nvGrpSpPr>
          <p:cNvPr id="28675" name="Group 10"/>
          <p:cNvGrpSpPr>
            <a:grpSpLocks/>
          </p:cNvGrpSpPr>
          <p:nvPr/>
        </p:nvGrpSpPr>
        <p:grpSpPr bwMode="auto">
          <a:xfrm>
            <a:off x="1981200" y="3429000"/>
            <a:ext cx="4419600" cy="2971800"/>
            <a:chOff x="1981200" y="3429000"/>
            <a:chExt cx="4419600" cy="2971800"/>
          </a:xfrm>
        </p:grpSpPr>
        <p:sp>
          <p:nvSpPr>
            <p:cNvPr id="4" name="Rectangle 3"/>
            <p:cNvSpPr/>
            <p:nvPr/>
          </p:nvSpPr>
          <p:spPr>
            <a:xfrm>
              <a:off x="1981200" y="3429000"/>
              <a:ext cx="44196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743200" y="4267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962400" y="34290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105400" y="4267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743200" y="59436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962400" y="59436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81600" y="59436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sp>
        <p:nvSpPr>
          <p:cNvPr id="28676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077403-A8D5-3948-BE43-3DBA7F6250EB}" type="slidenum">
              <a:rPr lang="en-US" sz="1400"/>
              <a:pPr eaLnBrk="1" hangingPunct="1"/>
              <a:t>7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Strategy (my favorite): solve a simpler problem first. 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sz="1700">
              <a:latin typeface="Arial" charset="0"/>
            </a:endParaRPr>
          </a:p>
        </p:txBody>
      </p:sp>
      <p:grpSp>
        <p:nvGrpSpPr>
          <p:cNvPr id="30723" name="Group 10"/>
          <p:cNvGrpSpPr>
            <a:grpSpLocks/>
          </p:cNvGrpSpPr>
          <p:nvPr/>
        </p:nvGrpSpPr>
        <p:grpSpPr bwMode="auto">
          <a:xfrm>
            <a:off x="2209800" y="2667000"/>
            <a:ext cx="4419600" cy="2971800"/>
            <a:chOff x="1981200" y="3429000"/>
            <a:chExt cx="4419600" cy="2971800"/>
          </a:xfrm>
        </p:grpSpPr>
        <p:sp>
          <p:nvSpPr>
            <p:cNvPr id="4" name="Rectangle 3"/>
            <p:cNvSpPr/>
            <p:nvPr/>
          </p:nvSpPr>
          <p:spPr>
            <a:xfrm>
              <a:off x="1981200" y="3429000"/>
              <a:ext cx="44196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743200" y="4267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962400" y="34290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105400" y="4267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743200" y="59436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962400" y="59436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81600" y="59436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sp>
        <p:nvSpPr>
          <p:cNvPr id="30724" name="Slide Number Placeholder 1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918BDDE1-7840-8648-B58B-8E5E4755BA65}" type="slidenum">
              <a:rPr lang="en-US" sz="1400"/>
              <a:pPr algn="r" eaLnBrk="1" hangingPunct="1"/>
              <a:t>8</a:t>
            </a:fld>
            <a:endParaRPr lang="en-US" sz="1400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2895600" y="4267200"/>
            <a:ext cx="5334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/>
              <a:t>C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5334000" y="4267200"/>
            <a:ext cx="5334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/>
              <a:t>A</a:t>
            </a: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V="1">
            <a:off x="3124200" y="4724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V="1">
            <a:off x="5638800" y="4724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 flipV="1">
            <a:off x="4419600" y="2971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Heuristic: Wishful Thinking</a:t>
            </a:r>
          </a:p>
        </p:txBody>
      </p:sp>
      <p:grpSp>
        <p:nvGrpSpPr>
          <p:cNvPr id="32770" name="Content Placeholder 3"/>
          <p:cNvGrpSpPr>
            <a:grpSpLocks noGrp="1"/>
          </p:cNvGrpSpPr>
          <p:nvPr/>
        </p:nvGrpSpPr>
        <p:grpSpPr bwMode="auto">
          <a:xfrm>
            <a:off x="685800" y="1752600"/>
            <a:ext cx="2819400" cy="1981200"/>
            <a:chOff x="1981200" y="3429000"/>
            <a:chExt cx="4419600" cy="2971800"/>
          </a:xfrm>
        </p:grpSpPr>
        <p:sp>
          <p:nvSpPr>
            <p:cNvPr id="5" name="Rectangle 4"/>
            <p:cNvSpPr/>
            <p:nvPr/>
          </p:nvSpPr>
          <p:spPr>
            <a:xfrm>
              <a:off x="1981200" y="3429000"/>
              <a:ext cx="44196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742685" y="4267200"/>
              <a:ext cx="457886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962057" y="3429000"/>
              <a:ext cx="457886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104285" y="4267200"/>
              <a:ext cx="457886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42685" y="5943600"/>
              <a:ext cx="457886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62057" y="5943600"/>
              <a:ext cx="457886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81428" y="5943600"/>
              <a:ext cx="457886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32771" name="Group 11"/>
          <p:cNvGrpSpPr>
            <a:grpSpLocks/>
          </p:cNvGrpSpPr>
          <p:nvPr/>
        </p:nvGrpSpPr>
        <p:grpSpPr bwMode="auto">
          <a:xfrm>
            <a:off x="685800" y="3886200"/>
            <a:ext cx="2819400" cy="2057400"/>
            <a:chOff x="1981200" y="3429000"/>
            <a:chExt cx="4419600" cy="2971800"/>
          </a:xfrm>
        </p:grpSpPr>
        <p:sp>
          <p:nvSpPr>
            <p:cNvPr id="13" name="Rectangle 12"/>
            <p:cNvSpPr/>
            <p:nvPr/>
          </p:nvSpPr>
          <p:spPr>
            <a:xfrm>
              <a:off x="1981200" y="3429000"/>
              <a:ext cx="44196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697892" y="4969933"/>
              <a:ext cx="457886" cy="456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62057" y="3429000"/>
              <a:ext cx="457886" cy="456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97892" y="4089400"/>
              <a:ext cx="457886" cy="456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742685" y="5944483"/>
              <a:ext cx="457886" cy="4563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962057" y="5944483"/>
              <a:ext cx="457886" cy="4563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81428" y="5944483"/>
              <a:ext cx="457886" cy="4563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32772" name="Group 19"/>
          <p:cNvGrpSpPr>
            <a:grpSpLocks/>
          </p:cNvGrpSpPr>
          <p:nvPr/>
        </p:nvGrpSpPr>
        <p:grpSpPr bwMode="auto">
          <a:xfrm>
            <a:off x="4419600" y="3886200"/>
            <a:ext cx="2895600" cy="2057400"/>
            <a:chOff x="1981200" y="3429000"/>
            <a:chExt cx="4419600" cy="2971800"/>
          </a:xfrm>
        </p:grpSpPr>
        <p:sp>
          <p:nvSpPr>
            <p:cNvPr id="21" name="Rectangle 20"/>
            <p:cNvSpPr/>
            <p:nvPr/>
          </p:nvSpPr>
          <p:spPr>
            <a:xfrm>
              <a:off x="1981200" y="3429000"/>
              <a:ext cx="44196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42030" y="4268258"/>
              <a:ext cx="457953" cy="456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63236" y="3429000"/>
              <a:ext cx="455529" cy="456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04482" y="4268258"/>
              <a:ext cx="457951" cy="456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742030" y="5944483"/>
              <a:ext cx="457953" cy="4563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963236" y="5944483"/>
              <a:ext cx="455529" cy="4563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182019" y="5944483"/>
              <a:ext cx="457951" cy="4563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4419600" y="1752600"/>
            <a:ext cx="2895600" cy="1981200"/>
          </a:xfrm>
          <a:prstGeom prst="rect">
            <a:avLst/>
          </a:prstGeom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18075" y="2311400"/>
            <a:ext cx="30003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C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718175" y="1752600"/>
            <a:ext cx="29845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B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553200" y="2362200"/>
            <a:ext cx="30003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918075" y="3429000"/>
            <a:ext cx="30003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C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718175" y="3429000"/>
            <a:ext cx="29845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B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516688" y="3429000"/>
            <a:ext cx="30003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cxnSp>
        <p:nvCxnSpPr>
          <p:cNvPr id="37" name="Straight Connector 36"/>
          <p:cNvCxnSpPr>
            <a:stCxn id="30" idx="2"/>
          </p:cNvCxnSpPr>
          <p:nvPr/>
        </p:nvCxnSpPr>
        <p:spPr>
          <a:xfrm rot="16200000" flipH="1">
            <a:off x="4947444" y="2737644"/>
            <a:ext cx="279400" cy="36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0" idx="2"/>
            <a:endCxn id="33" idx="0"/>
          </p:cNvCxnSpPr>
          <p:nvPr/>
        </p:nvCxnSpPr>
        <p:spPr>
          <a:xfrm rot="5400000">
            <a:off x="4661694" y="3023394"/>
            <a:ext cx="812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1" idx="2"/>
            <a:endCxn id="34" idx="0"/>
          </p:cNvCxnSpPr>
          <p:nvPr/>
        </p:nvCxnSpPr>
        <p:spPr>
          <a:xfrm rot="5400000">
            <a:off x="5182394" y="2743994"/>
            <a:ext cx="137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35" idx="0"/>
          </p:cNvCxnSpPr>
          <p:nvPr/>
        </p:nvCxnSpPr>
        <p:spPr>
          <a:xfrm rot="5400000">
            <a:off x="6304757" y="3028156"/>
            <a:ext cx="762000" cy="39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1420813" y="4491038"/>
            <a:ext cx="1454150" cy="1176337"/>
          </a:xfrm>
          <a:custGeom>
            <a:avLst/>
            <a:gdLst>
              <a:gd name="connsiteX0" fmla="*/ 0 w 1453818"/>
              <a:gd name="connsiteY0" fmla="*/ 0 h 1176950"/>
              <a:gd name="connsiteX1" fmla="*/ 371192 w 1453818"/>
              <a:gd name="connsiteY1" fmla="*/ 9053 h 1176950"/>
              <a:gd name="connsiteX2" fmla="*/ 416459 w 1453818"/>
              <a:gd name="connsiteY2" fmla="*/ 18107 h 1176950"/>
              <a:gd name="connsiteX3" fmla="*/ 724277 w 1453818"/>
              <a:gd name="connsiteY3" fmla="*/ 27160 h 1176950"/>
              <a:gd name="connsiteX4" fmla="*/ 760491 w 1453818"/>
              <a:gd name="connsiteY4" fmla="*/ 36214 h 1176950"/>
              <a:gd name="connsiteX5" fmla="*/ 823865 w 1453818"/>
              <a:gd name="connsiteY5" fmla="*/ 63374 h 1176950"/>
              <a:gd name="connsiteX6" fmla="*/ 869133 w 1453818"/>
              <a:gd name="connsiteY6" fmla="*/ 99588 h 1176950"/>
              <a:gd name="connsiteX7" fmla="*/ 923454 w 1453818"/>
              <a:gd name="connsiteY7" fmla="*/ 153909 h 1176950"/>
              <a:gd name="connsiteX8" fmla="*/ 932507 w 1453818"/>
              <a:gd name="connsiteY8" fmla="*/ 181069 h 1176950"/>
              <a:gd name="connsiteX9" fmla="*/ 986828 w 1453818"/>
              <a:gd name="connsiteY9" fmla="*/ 217283 h 1176950"/>
              <a:gd name="connsiteX10" fmla="*/ 1004935 w 1453818"/>
              <a:gd name="connsiteY10" fmla="*/ 253497 h 1176950"/>
              <a:gd name="connsiteX11" fmla="*/ 1077362 w 1453818"/>
              <a:gd name="connsiteY11" fmla="*/ 289711 h 1176950"/>
              <a:gd name="connsiteX12" fmla="*/ 1186004 w 1453818"/>
              <a:gd name="connsiteY12" fmla="*/ 398352 h 1176950"/>
              <a:gd name="connsiteX13" fmla="*/ 1240325 w 1453818"/>
              <a:gd name="connsiteY13" fmla="*/ 452673 h 1176950"/>
              <a:gd name="connsiteX14" fmla="*/ 1249378 w 1453818"/>
              <a:gd name="connsiteY14" fmla="*/ 479833 h 1176950"/>
              <a:gd name="connsiteX15" fmla="*/ 1276539 w 1453818"/>
              <a:gd name="connsiteY15" fmla="*/ 525101 h 1176950"/>
              <a:gd name="connsiteX16" fmla="*/ 1285592 w 1453818"/>
              <a:gd name="connsiteY16" fmla="*/ 579422 h 1176950"/>
              <a:gd name="connsiteX17" fmla="*/ 1294646 w 1453818"/>
              <a:gd name="connsiteY17" fmla="*/ 606582 h 1176950"/>
              <a:gd name="connsiteX18" fmla="*/ 1303699 w 1453818"/>
              <a:gd name="connsiteY18" fmla="*/ 642796 h 1176950"/>
              <a:gd name="connsiteX19" fmla="*/ 1339913 w 1453818"/>
              <a:gd name="connsiteY19" fmla="*/ 706170 h 1176950"/>
              <a:gd name="connsiteX20" fmla="*/ 1348966 w 1453818"/>
              <a:gd name="connsiteY20" fmla="*/ 805758 h 1176950"/>
              <a:gd name="connsiteX21" fmla="*/ 1367073 w 1453818"/>
              <a:gd name="connsiteY21" fmla="*/ 832919 h 1176950"/>
              <a:gd name="connsiteX22" fmla="*/ 1403287 w 1453818"/>
              <a:gd name="connsiteY22" fmla="*/ 905346 h 1176950"/>
              <a:gd name="connsiteX23" fmla="*/ 1421394 w 1453818"/>
              <a:gd name="connsiteY23" fmla="*/ 932507 h 1176950"/>
              <a:gd name="connsiteX24" fmla="*/ 1430448 w 1453818"/>
              <a:gd name="connsiteY24" fmla="*/ 959667 h 1176950"/>
              <a:gd name="connsiteX25" fmla="*/ 1448555 w 1453818"/>
              <a:gd name="connsiteY25" fmla="*/ 986828 h 1176950"/>
              <a:gd name="connsiteX26" fmla="*/ 1448555 w 1453818"/>
              <a:gd name="connsiteY26" fmla="*/ 1176950 h 117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53818" h="1176950">
                <a:moveTo>
                  <a:pt x="0" y="0"/>
                </a:moveTo>
                <a:lnTo>
                  <a:pt x="371192" y="9053"/>
                </a:lnTo>
                <a:cubicBezTo>
                  <a:pt x="386565" y="9721"/>
                  <a:pt x="401091" y="17319"/>
                  <a:pt x="416459" y="18107"/>
                </a:cubicBezTo>
                <a:cubicBezTo>
                  <a:pt x="518975" y="23364"/>
                  <a:pt x="621671" y="24142"/>
                  <a:pt x="724277" y="27160"/>
                </a:cubicBezTo>
                <a:cubicBezTo>
                  <a:pt x="736348" y="30178"/>
                  <a:pt x="748527" y="32796"/>
                  <a:pt x="760491" y="36214"/>
                </a:cubicBezTo>
                <a:cubicBezTo>
                  <a:pt x="781619" y="42251"/>
                  <a:pt x="805753" y="51300"/>
                  <a:pt x="823865" y="63374"/>
                </a:cubicBezTo>
                <a:cubicBezTo>
                  <a:pt x="839943" y="74093"/>
                  <a:pt x="854835" y="86590"/>
                  <a:pt x="869133" y="99588"/>
                </a:cubicBezTo>
                <a:cubicBezTo>
                  <a:pt x="888081" y="116813"/>
                  <a:pt x="923454" y="153909"/>
                  <a:pt x="923454" y="153909"/>
                </a:cubicBezTo>
                <a:cubicBezTo>
                  <a:pt x="926472" y="162962"/>
                  <a:pt x="925759" y="174321"/>
                  <a:pt x="932507" y="181069"/>
                </a:cubicBezTo>
                <a:cubicBezTo>
                  <a:pt x="947895" y="196457"/>
                  <a:pt x="986828" y="217283"/>
                  <a:pt x="986828" y="217283"/>
                </a:cubicBezTo>
                <a:cubicBezTo>
                  <a:pt x="992864" y="229354"/>
                  <a:pt x="994396" y="245066"/>
                  <a:pt x="1004935" y="253497"/>
                </a:cubicBezTo>
                <a:cubicBezTo>
                  <a:pt x="1026012" y="270359"/>
                  <a:pt x="1077362" y="289711"/>
                  <a:pt x="1077362" y="289711"/>
                </a:cubicBezTo>
                <a:cubicBezTo>
                  <a:pt x="1189631" y="424430"/>
                  <a:pt x="1046670" y="259016"/>
                  <a:pt x="1186004" y="398352"/>
                </a:cubicBezTo>
                <a:cubicBezTo>
                  <a:pt x="1253380" y="465729"/>
                  <a:pt x="1176316" y="410001"/>
                  <a:pt x="1240325" y="452673"/>
                </a:cubicBezTo>
                <a:cubicBezTo>
                  <a:pt x="1243343" y="461726"/>
                  <a:pt x="1245110" y="471297"/>
                  <a:pt x="1249378" y="479833"/>
                </a:cubicBezTo>
                <a:cubicBezTo>
                  <a:pt x="1257248" y="495572"/>
                  <a:pt x="1270525" y="508563"/>
                  <a:pt x="1276539" y="525101"/>
                </a:cubicBezTo>
                <a:cubicBezTo>
                  <a:pt x="1282812" y="542353"/>
                  <a:pt x="1281610" y="561502"/>
                  <a:pt x="1285592" y="579422"/>
                </a:cubicBezTo>
                <a:cubicBezTo>
                  <a:pt x="1287662" y="588738"/>
                  <a:pt x="1292024" y="597406"/>
                  <a:pt x="1294646" y="606582"/>
                </a:cubicBezTo>
                <a:cubicBezTo>
                  <a:pt x="1298064" y="618546"/>
                  <a:pt x="1299330" y="631145"/>
                  <a:pt x="1303699" y="642796"/>
                </a:cubicBezTo>
                <a:cubicBezTo>
                  <a:pt x="1313544" y="669051"/>
                  <a:pt x="1324903" y="683656"/>
                  <a:pt x="1339913" y="706170"/>
                </a:cubicBezTo>
                <a:cubicBezTo>
                  <a:pt x="1342931" y="739366"/>
                  <a:pt x="1341982" y="773165"/>
                  <a:pt x="1348966" y="805758"/>
                </a:cubicBezTo>
                <a:cubicBezTo>
                  <a:pt x="1351246" y="816398"/>
                  <a:pt x="1361863" y="823367"/>
                  <a:pt x="1367073" y="832919"/>
                </a:cubicBezTo>
                <a:cubicBezTo>
                  <a:pt x="1379998" y="856615"/>
                  <a:pt x="1388315" y="882887"/>
                  <a:pt x="1403287" y="905346"/>
                </a:cubicBezTo>
                <a:cubicBezTo>
                  <a:pt x="1409323" y="914400"/>
                  <a:pt x="1416528" y="922775"/>
                  <a:pt x="1421394" y="932507"/>
                </a:cubicBezTo>
                <a:cubicBezTo>
                  <a:pt x="1425662" y="941043"/>
                  <a:pt x="1426180" y="951131"/>
                  <a:pt x="1430448" y="959667"/>
                </a:cubicBezTo>
                <a:cubicBezTo>
                  <a:pt x="1435314" y="969399"/>
                  <a:pt x="1447651" y="975984"/>
                  <a:pt x="1448555" y="986828"/>
                </a:cubicBezTo>
                <a:cubicBezTo>
                  <a:pt x="1453818" y="1049983"/>
                  <a:pt x="1448555" y="1113576"/>
                  <a:pt x="1448555" y="11769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1246188" y="5259388"/>
            <a:ext cx="69850" cy="363537"/>
          </a:xfrm>
          <a:custGeom>
            <a:avLst/>
            <a:gdLst>
              <a:gd name="connsiteX0" fmla="*/ 65771 w 68561"/>
              <a:gd name="connsiteY0" fmla="*/ 362139 h 362139"/>
              <a:gd name="connsiteX1" fmla="*/ 38611 w 68561"/>
              <a:gd name="connsiteY1" fmla="*/ 162963 h 362139"/>
              <a:gd name="connsiteX2" fmla="*/ 20504 w 68561"/>
              <a:gd name="connsiteY2" fmla="*/ 135802 h 362139"/>
              <a:gd name="connsiteX3" fmla="*/ 11451 w 68561"/>
              <a:gd name="connsiteY3" fmla="*/ 0 h 362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61" h="362139">
                <a:moveTo>
                  <a:pt x="65771" y="362139"/>
                </a:moveTo>
                <a:cubicBezTo>
                  <a:pt x="64286" y="338384"/>
                  <a:pt x="68561" y="207889"/>
                  <a:pt x="38611" y="162963"/>
                </a:cubicBezTo>
                <a:lnTo>
                  <a:pt x="20504" y="135802"/>
                </a:lnTo>
                <a:cubicBezTo>
                  <a:pt x="0" y="74286"/>
                  <a:pt x="11451" y="118185"/>
                  <a:pt x="11451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919163" y="4029075"/>
            <a:ext cx="1171575" cy="1593850"/>
          </a:xfrm>
          <a:custGeom>
            <a:avLst/>
            <a:gdLst>
              <a:gd name="connsiteX0" fmla="*/ 1172062 w 1172062"/>
              <a:gd name="connsiteY0" fmla="*/ 1593410 h 1593410"/>
              <a:gd name="connsiteX1" fmla="*/ 1153956 w 1172062"/>
              <a:gd name="connsiteY1" fmla="*/ 1539089 h 1593410"/>
              <a:gd name="connsiteX2" fmla="*/ 1135849 w 1172062"/>
              <a:gd name="connsiteY2" fmla="*/ 1439501 h 1593410"/>
              <a:gd name="connsiteX3" fmla="*/ 1126795 w 1172062"/>
              <a:gd name="connsiteY3" fmla="*/ 1240325 h 1593410"/>
              <a:gd name="connsiteX4" fmla="*/ 1099635 w 1172062"/>
              <a:gd name="connsiteY4" fmla="*/ 1204111 h 1593410"/>
              <a:gd name="connsiteX5" fmla="*/ 1063421 w 1172062"/>
              <a:gd name="connsiteY5" fmla="*/ 1140737 h 1593410"/>
              <a:gd name="connsiteX6" fmla="*/ 1018154 w 1172062"/>
              <a:gd name="connsiteY6" fmla="*/ 1050202 h 1593410"/>
              <a:gd name="connsiteX7" fmla="*/ 954779 w 1172062"/>
              <a:gd name="connsiteY7" fmla="*/ 1004935 h 1593410"/>
              <a:gd name="connsiteX8" fmla="*/ 927619 w 1172062"/>
              <a:gd name="connsiteY8" fmla="*/ 977774 h 1593410"/>
              <a:gd name="connsiteX9" fmla="*/ 891405 w 1172062"/>
              <a:gd name="connsiteY9" fmla="*/ 923454 h 1593410"/>
              <a:gd name="connsiteX10" fmla="*/ 873298 w 1172062"/>
              <a:gd name="connsiteY10" fmla="*/ 896293 h 1593410"/>
              <a:gd name="connsiteX11" fmla="*/ 846138 w 1172062"/>
              <a:gd name="connsiteY11" fmla="*/ 878186 h 1593410"/>
              <a:gd name="connsiteX12" fmla="*/ 818977 w 1172062"/>
              <a:gd name="connsiteY12" fmla="*/ 851026 h 1593410"/>
              <a:gd name="connsiteX13" fmla="*/ 764657 w 1172062"/>
              <a:gd name="connsiteY13" fmla="*/ 832919 h 1593410"/>
              <a:gd name="connsiteX14" fmla="*/ 556427 w 1172062"/>
              <a:gd name="connsiteY14" fmla="*/ 805758 h 1593410"/>
              <a:gd name="connsiteX15" fmla="*/ 447785 w 1172062"/>
              <a:gd name="connsiteY15" fmla="*/ 760491 h 1593410"/>
              <a:gd name="connsiteX16" fmla="*/ 393464 w 1172062"/>
              <a:gd name="connsiteY16" fmla="*/ 742384 h 1593410"/>
              <a:gd name="connsiteX17" fmla="*/ 330090 w 1172062"/>
              <a:gd name="connsiteY17" fmla="*/ 724277 h 1593410"/>
              <a:gd name="connsiteX18" fmla="*/ 230502 w 1172062"/>
              <a:gd name="connsiteY18" fmla="*/ 697117 h 1593410"/>
              <a:gd name="connsiteX19" fmla="*/ 121861 w 1172062"/>
              <a:gd name="connsiteY19" fmla="*/ 688063 h 1593410"/>
              <a:gd name="connsiteX20" fmla="*/ 58486 w 1172062"/>
              <a:gd name="connsiteY20" fmla="*/ 642796 h 1593410"/>
              <a:gd name="connsiteX21" fmla="*/ 40379 w 1172062"/>
              <a:gd name="connsiteY21" fmla="*/ 615636 h 1593410"/>
              <a:gd name="connsiteX22" fmla="*/ 31326 w 1172062"/>
              <a:gd name="connsiteY22" fmla="*/ 334978 h 1593410"/>
              <a:gd name="connsiteX23" fmla="*/ 40379 w 1172062"/>
              <a:gd name="connsiteY23" fmla="*/ 307818 h 1593410"/>
              <a:gd name="connsiteX24" fmla="*/ 58486 w 1172062"/>
              <a:gd name="connsiteY24" fmla="*/ 280658 h 1593410"/>
              <a:gd name="connsiteX25" fmla="*/ 76593 w 1172062"/>
              <a:gd name="connsiteY25" fmla="*/ 235390 h 1593410"/>
              <a:gd name="connsiteX26" fmla="*/ 167128 w 1172062"/>
              <a:gd name="connsiteY26" fmla="*/ 172016 h 1593410"/>
              <a:gd name="connsiteX27" fmla="*/ 230502 w 1172062"/>
              <a:gd name="connsiteY27" fmla="*/ 117695 h 1593410"/>
              <a:gd name="connsiteX28" fmla="*/ 284823 w 1172062"/>
              <a:gd name="connsiteY28" fmla="*/ 99588 h 1593410"/>
              <a:gd name="connsiteX29" fmla="*/ 610748 w 1172062"/>
              <a:gd name="connsiteY29" fmla="*/ 72428 h 1593410"/>
              <a:gd name="connsiteX30" fmla="*/ 674122 w 1172062"/>
              <a:gd name="connsiteY30" fmla="*/ 54321 h 1593410"/>
              <a:gd name="connsiteX31" fmla="*/ 728443 w 1172062"/>
              <a:gd name="connsiteY31" fmla="*/ 45267 h 1593410"/>
              <a:gd name="connsiteX32" fmla="*/ 800870 w 1172062"/>
              <a:gd name="connsiteY32" fmla="*/ 27160 h 1593410"/>
              <a:gd name="connsiteX33" fmla="*/ 855191 w 1172062"/>
              <a:gd name="connsiteY33" fmla="*/ 9054 h 1593410"/>
              <a:gd name="connsiteX34" fmla="*/ 900459 w 1172062"/>
              <a:gd name="connsiteY34" fmla="*/ 0 h 1593410"/>
              <a:gd name="connsiteX35" fmla="*/ 1036261 w 1172062"/>
              <a:gd name="connsiteY35" fmla="*/ 9054 h 1593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72062" h="1593410">
                <a:moveTo>
                  <a:pt x="1172062" y="1593410"/>
                </a:moveTo>
                <a:cubicBezTo>
                  <a:pt x="1166027" y="1575303"/>
                  <a:pt x="1156323" y="1558028"/>
                  <a:pt x="1153956" y="1539089"/>
                </a:cubicBezTo>
                <a:cubicBezTo>
                  <a:pt x="1143718" y="1457192"/>
                  <a:pt x="1152596" y="1489743"/>
                  <a:pt x="1135849" y="1439501"/>
                </a:cubicBezTo>
                <a:cubicBezTo>
                  <a:pt x="1132831" y="1373109"/>
                  <a:pt x="1136901" y="1306013"/>
                  <a:pt x="1126795" y="1240325"/>
                </a:cubicBezTo>
                <a:cubicBezTo>
                  <a:pt x="1124501" y="1225411"/>
                  <a:pt x="1107632" y="1216907"/>
                  <a:pt x="1099635" y="1204111"/>
                </a:cubicBezTo>
                <a:cubicBezTo>
                  <a:pt x="984815" y="1020398"/>
                  <a:pt x="1163063" y="1290197"/>
                  <a:pt x="1063421" y="1140737"/>
                </a:cubicBezTo>
                <a:cubicBezTo>
                  <a:pt x="1055253" y="1108065"/>
                  <a:pt x="1050489" y="1071758"/>
                  <a:pt x="1018154" y="1050202"/>
                </a:cubicBezTo>
                <a:cubicBezTo>
                  <a:pt x="996660" y="1035873"/>
                  <a:pt x="974429" y="1021778"/>
                  <a:pt x="954779" y="1004935"/>
                </a:cubicBezTo>
                <a:cubicBezTo>
                  <a:pt x="945058" y="996603"/>
                  <a:pt x="935480" y="987881"/>
                  <a:pt x="927619" y="977774"/>
                </a:cubicBezTo>
                <a:cubicBezTo>
                  <a:pt x="914259" y="960596"/>
                  <a:pt x="903476" y="941561"/>
                  <a:pt x="891405" y="923454"/>
                </a:cubicBezTo>
                <a:cubicBezTo>
                  <a:pt x="885369" y="914400"/>
                  <a:pt x="882352" y="902329"/>
                  <a:pt x="873298" y="896293"/>
                </a:cubicBezTo>
                <a:cubicBezTo>
                  <a:pt x="864245" y="890257"/>
                  <a:pt x="854497" y="885152"/>
                  <a:pt x="846138" y="878186"/>
                </a:cubicBezTo>
                <a:cubicBezTo>
                  <a:pt x="836302" y="869989"/>
                  <a:pt x="830169" y="857244"/>
                  <a:pt x="818977" y="851026"/>
                </a:cubicBezTo>
                <a:cubicBezTo>
                  <a:pt x="802293" y="841757"/>
                  <a:pt x="764657" y="832919"/>
                  <a:pt x="764657" y="832919"/>
                </a:cubicBezTo>
                <a:cubicBezTo>
                  <a:pt x="683115" y="778559"/>
                  <a:pt x="771127" y="830531"/>
                  <a:pt x="556427" y="805758"/>
                </a:cubicBezTo>
                <a:cubicBezTo>
                  <a:pt x="517467" y="801263"/>
                  <a:pt x="482514" y="774962"/>
                  <a:pt x="447785" y="760491"/>
                </a:cubicBezTo>
                <a:cubicBezTo>
                  <a:pt x="430167" y="753150"/>
                  <a:pt x="411706" y="747997"/>
                  <a:pt x="393464" y="742384"/>
                </a:cubicBezTo>
                <a:cubicBezTo>
                  <a:pt x="372466" y="735923"/>
                  <a:pt x="351088" y="730738"/>
                  <a:pt x="330090" y="724277"/>
                </a:cubicBezTo>
                <a:cubicBezTo>
                  <a:pt x="286259" y="710790"/>
                  <a:pt x="274259" y="702265"/>
                  <a:pt x="230502" y="697117"/>
                </a:cubicBezTo>
                <a:cubicBezTo>
                  <a:pt x="194412" y="692871"/>
                  <a:pt x="158075" y="691081"/>
                  <a:pt x="121861" y="688063"/>
                </a:cubicBezTo>
                <a:cubicBezTo>
                  <a:pt x="40380" y="660904"/>
                  <a:pt x="82629" y="691081"/>
                  <a:pt x="58486" y="642796"/>
                </a:cubicBezTo>
                <a:cubicBezTo>
                  <a:pt x="53620" y="633064"/>
                  <a:pt x="46415" y="624689"/>
                  <a:pt x="40379" y="615636"/>
                </a:cubicBezTo>
                <a:cubicBezTo>
                  <a:pt x="0" y="494500"/>
                  <a:pt x="15158" y="561332"/>
                  <a:pt x="31326" y="334978"/>
                </a:cubicBezTo>
                <a:cubicBezTo>
                  <a:pt x="32006" y="325459"/>
                  <a:pt x="36111" y="316354"/>
                  <a:pt x="40379" y="307818"/>
                </a:cubicBezTo>
                <a:cubicBezTo>
                  <a:pt x="45245" y="298086"/>
                  <a:pt x="53620" y="290390"/>
                  <a:pt x="58486" y="280658"/>
                </a:cubicBezTo>
                <a:cubicBezTo>
                  <a:pt x="65754" y="266122"/>
                  <a:pt x="66615" y="248218"/>
                  <a:pt x="76593" y="235390"/>
                </a:cubicBezTo>
                <a:cubicBezTo>
                  <a:pt x="101114" y="203863"/>
                  <a:pt x="136697" y="194839"/>
                  <a:pt x="167128" y="172016"/>
                </a:cubicBezTo>
                <a:cubicBezTo>
                  <a:pt x="203368" y="144836"/>
                  <a:pt x="185919" y="139987"/>
                  <a:pt x="230502" y="117695"/>
                </a:cubicBezTo>
                <a:cubicBezTo>
                  <a:pt x="247573" y="109159"/>
                  <a:pt x="266306" y="104217"/>
                  <a:pt x="284823" y="99588"/>
                </a:cubicBezTo>
                <a:cubicBezTo>
                  <a:pt x="439279" y="60974"/>
                  <a:pt x="332381" y="82369"/>
                  <a:pt x="610748" y="72428"/>
                </a:cubicBezTo>
                <a:cubicBezTo>
                  <a:pt x="636640" y="63797"/>
                  <a:pt x="645694" y="60007"/>
                  <a:pt x="674122" y="54321"/>
                </a:cubicBezTo>
                <a:cubicBezTo>
                  <a:pt x="692122" y="50721"/>
                  <a:pt x="710494" y="49113"/>
                  <a:pt x="728443" y="45267"/>
                </a:cubicBezTo>
                <a:cubicBezTo>
                  <a:pt x="752776" y="40053"/>
                  <a:pt x="777262" y="35029"/>
                  <a:pt x="800870" y="27160"/>
                </a:cubicBezTo>
                <a:cubicBezTo>
                  <a:pt x="818977" y="21125"/>
                  <a:pt x="836475" y="12797"/>
                  <a:pt x="855191" y="9054"/>
                </a:cubicBezTo>
                <a:lnTo>
                  <a:pt x="900459" y="0"/>
                </a:lnTo>
                <a:cubicBezTo>
                  <a:pt x="999936" y="11054"/>
                  <a:pt x="954613" y="9054"/>
                  <a:pt x="1036261" y="905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1420813" y="4443413"/>
            <a:ext cx="1430337" cy="1179512"/>
          </a:xfrm>
          <a:custGeom>
            <a:avLst/>
            <a:gdLst>
              <a:gd name="connsiteX0" fmla="*/ 1430448 w 1430448"/>
              <a:gd name="connsiteY0" fmla="*/ 1178617 h 1178617"/>
              <a:gd name="connsiteX1" fmla="*/ 1412341 w 1430448"/>
              <a:gd name="connsiteY1" fmla="*/ 1079029 h 1178617"/>
              <a:gd name="connsiteX2" fmla="*/ 1403287 w 1430448"/>
              <a:gd name="connsiteY2" fmla="*/ 1042815 h 1178617"/>
              <a:gd name="connsiteX3" fmla="*/ 1376127 w 1430448"/>
              <a:gd name="connsiteY3" fmla="*/ 843639 h 1178617"/>
              <a:gd name="connsiteX4" fmla="*/ 1367073 w 1430448"/>
              <a:gd name="connsiteY4" fmla="*/ 807425 h 1178617"/>
              <a:gd name="connsiteX5" fmla="*/ 1339913 w 1430448"/>
              <a:gd name="connsiteY5" fmla="*/ 762158 h 1178617"/>
              <a:gd name="connsiteX6" fmla="*/ 1321806 w 1430448"/>
              <a:gd name="connsiteY6" fmla="*/ 725944 h 1178617"/>
              <a:gd name="connsiteX7" fmla="*/ 1303699 w 1430448"/>
              <a:gd name="connsiteY7" fmla="*/ 662569 h 1178617"/>
              <a:gd name="connsiteX8" fmla="*/ 1267485 w 1430448"/>
              <a:gd name="connsiteY8" fmla="*/ 626356 h 1178617"/>
              <a:gd name="connsiteX9" fmla="*/ 1231271 w 1430448"/>
              <a:gd name="connsiteY9" fmla="*/ 572035 h 1178617"/>
              <a:gd name="connsiteX10" fmla="*/ 1176951 w 1430448"/>
              <a:gd name="connsiteY10" fmla="*/ 517714 h 1178617"/>
              <a:gd name="connsiteX11" fmla="*/ 1104523 w 1430448"/>
              <a:gd name="connsiteY11" fmla="*/ 445286 h 1178617"/>
              <a:gd name="connsiteX12" fmla="*/ 1095469 w 1430448"/>
              <a:gd name="connsiteY12" fmla="*/ 418126 h 1178617"/>
              <a:gd name="connsiteX13" fmla="*/ 1032095 w 1430448"/>
              <a:gd name="connsiteY13" fmla="*/ 372859 h 1178617"/>
              <a:gd name="connsiteX14" fmla="*/ 968721 w 1430448"/>
              <a:gd name="connsiteY14" fmla="*/ 327591 h 1178617"/>
              <a:gd name="connsiteX15" fmla="*/ 923454 w 1430448"/>
              <a:gd name="connsiteY15" fmla="*/ 291377 h 1178617"/>
              <a:gd name="connsiteX16" fmla="*/ 860079 w 1430448"/>
              <a:gd name="connsiteY16" fmla="*/ 264217 h 1178617"/>
              <a:gd name="connsiteX17" fmla="*/ 832919 w 1430448"/>
              <a:gd name="connsiteY17" fmla="*/ 237057 h 1178617"/>
              <a:gd name="connsiteX18" fmla="*/ 760491 w 1430448"/>
              <a:gd name="connsiteY18" fmla="*/ 200843 h 1178617"/>
              <a:gd name="connsiteX19" fmla="*/ 742384 w 1430448"/>
              <a:gd name="connsiteY19" fmla="*/ 173682 h 1178617"/>
              <a:gd name="connsiteX20" fmla="*/ 688063 w 1430448"/>
              <a:gd name="connsiteY20" fmla="*/ 155575 h 1178617"/>
              <a:gd name="connsiteX21" fmla="*/ 651850 w 1430448"/>
              <a:gd name="connsiteY21" fmla="*/ 119362 h 1178617"/>
              <a:gd name="connsiteX22" fmla="*/ 561315 w 1430448"/>
              <a:gd name="connsiteY22" fmla="*/ 92201 h 1178617"/>
              <a:gd name="connsiteX23" fmla="*/ 217283 w 1430448"/>
              <a:gd name="connsiteY23" fmla="*/ 74094 h 1178617"/>
              <a:gd name="connsiteX24" fmla="*/ 135802 w 1430448"/>
              <a:gd name="connsiteY24" fmla="*/ 37880 h 1178617"/>
              <a:gd name="connsiteX25" fmla="*/ 108642 w 1430448"/>
              <a:gd name="connsiteY25" fmla="*/ 19773 h 1178617"/>
              <a:gd name="connsiteX26" fmla="*/ 45267 w 1430448"/>
              <a:gd name="connsiteY26" fmla="*/ 1666 h 1178617"/>
              <a:gd name="connsiteX27" fmla="*/ 0 w 1430448"/>
              <a:gd name="connsiteY27" fmla="*/ 1666 h 117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430448" h="1178617">
                <a:moveTo>
                  <a:pt x="1430448" y="1178617"/>
                </a:moveTo>
                <a:cubicBezTo>
                  <a:pt x="1424412" y="1145421"/>
                  <a:pt x="1418958" y="1112114"/>
                  <a:pt x="1412341" y="1079029"/>
                </a:cubicBezTo>
                <a:cubicBezTo>
                  <a:pt x="1409901" y="1066828"/>
                  <a:pt x="1404741" y="1055173"/>
                  <a:pt x="1403287" y="1042815"/>
                </a:cubicBezTo>
                <a:cubicBezTo>
                  <a:pt x="1381525" y="857835"/>
                  <a:pt x="1410248" y="991493"/>
                  <a:pt x="1376127" y="843639"/>
                </a:cubicBezTo>
                <a:cubicBezTo>
                  <a:pt x="1373329" y="831515"/>
                  <a:pt x="1372127" y="818795"/>
                  <a:pt x="1367073" y="807425"/>
                </a:cubicBezTo>
                <a:cubicBezTo>
                  <a:pt x="1359926" y="791345"/>
                  <a:pt x="1348459" y="777540"/>
                  <a:pt x="1339913" y="762158"/>
                </a:cubicBezTo>
                <a:cubicBezTo>
                  <a:pt x="1333359" y="750360"/>
                  <a:pt x="1327842" y="738015"/>
                  <a:pt x="1321806" y="725944"/>
                </a:cubicBezTo>
                <a:cubicBezTo>
                  <a:pt x="1320859" y="722154"/>
                  <a:pt x="1308696" y="669565"/>
                  <a:pt x="1303699" y="662569"/>
                </a:cubicBezTo>
                <a:cubicBezTo>
                  <a:pt x="1293776" y="648678"/>
                  <a:pt x="1278149" y="639686"/>
                  <a:pt x="1267485" y="626356"/>
                </a:cubicBezTo>
                <a:cubicBezTo>
                  <a:pt x="1253890" y="609363"/>
                  <a:pt x="1249378" y="584106"/>
                  <a:pt x="1231271" y="572035"/>
                </a:cubicBezTo>
                <a:cubicBezTo>
                  <a:pt x="1177673" y="536302"/>
                  <a:pt x="1229892" y="575468"/>
                  <a:pt x="1176951" y="517714"/>
                </a:cubicBezTo>
                <a:cubicBezTo>
                  <a:pt x="1153880" y="492545"/>
                  <a:pt x="1104523" y="445286"/>
                  <a:pt x="1104523" y="445286"/>
                </a:cubicBezTo>
                <a:cubicBezTo>
                  <a:pt x="1101505" y="436233"/>
                  <a:pt x="1100763" y="426066"/>
                  <a:pt x="1095469" y="418126"/>
                </a:cubicBezTo>
                <a:cubicBezTo>
                  <a:pt x="1072872" y="384231"/>
                  <a:pt x="1064892" y="393730"/>
                  <a:pt x="1032095" y="372859"/>
                </a:cubicBezTo>
                <a:cubicBezTo>
                  <a:pt x="1010193" y="358922"/>
                  <a:pt x="989489" y="343167"/>
                  <a:pt x="968721" y="327591"/>
                </a:cubicBezTo>
                <a:cubicBezTo>
                  <a:pt x="953262" y="315997"/>
                  <a:pt x="940145" y="301113"/>
                  <a:pt x="923454" y="291377"/>
                </a:cubicBezTo>
                <a:cubicBezTo>
                  <a:pt x="903602" y="279796"/>
                  <a:pt x="881204" y="273270"/>
                  <a:pt x="860079" y="264217"/>
                </a:cubicBezTo>
                <a:cubicBezTo>
                  <a:pt x="851026" y="255164"/>
                  <a:pt x="843721" y="243931"/>
                  <a:pt x="832919" y="237057"/>
                </a:cubicBezTo>
                <a:cubicBezTo>
                  <a:pt x="810147" y="222566"/>
                  <a:pt x="760491" y="200843"/>
                  <a:pt x="760491" y="200843"/>
                </a:cubicBezTo>
                <a:cubicBezTo>
                  <a:pt x="754455" y="191789"/>
                  <a:pt x="751611" y="179449"/>
                  <a:pt x="742384" y="173682"/>
                </a:cubicBezTo>
                <a:cubicBezTo>
                  <a:pt x="726199" y="163566"/>
                  <a:pt x="688063" y="155575"/>
                  <a:pt x="688063" y="155575"/>
                </a:cubicBezTo>
                <a:cubicBezTo>
                  <a:pt x="675992" y="143504"/>
                  <a:pt x="665507" y="129605"/>
                  <a:pt x="651850" y="119362"/>
                </a:cubicBezTo>
                <a:cubicBezTo>
                  <a:pt x="625699" y="99749"/>
                  <a:pt x="592929" y="94357"/>
                  <a:pt x="561315" y="92201"/>
                </a:cubicBezTo>
                <a:cubicBezTo>
                  <a:pt x="446745" y="84389"/>
                  <a:pt x="331960" y="80130"/>
                  <a:pt x="217283" y="74094"/>
                </a:cubicBezTo>
                <a:cubicBezTo>
                  <a:pt x="184949" y="61160"/>
                  <a:pt x="165405" y="54796"/>
                  <a:pt x="135802" y="37880"/>
                </a:cubicBezTo>
                <a:cubicBezTo>
                  <a:pt x="126355" y="32482"/>
                  <a:pt x="118374" y="24639"/>
                  <a:pt x="108642" y="19773"/>
                </a:cubicBezTo>
                <a:cubicBezTo>
                  <a:pt x="98835" y="14870"/>
                  <a:pt x="52722" y="2494"/>
                  <a:pt x="45267" y="1666"/>
                </a:cubicBezTo>
                <a:cubicBezTo>
                  <a:pt x="30270" y="0"/>
                  <a:pt x="15089" y="1666"/>
                  <a:pt x="0" y="166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5065713" y="4789488"/>
            <a:ext cx="1508125" cy="841375"/>
          </a:xfrm>
          <a:custGeom>
            <a:avLst/>
            <a:gdLst>
              <a:gd name="connsiteX0" fmla="*/ 4665 w 1508890"/>
              <a:gd name="connsiteY0" fmla="*/ 841972 h 841972"/>
              <a:gd name="connsiteX1" fmla="*/ 31825 w 1508890"/>
              <a:gd name="connsiteY1" fmla="*/ 760491 h 841972"/>
              <a:gd name="connsiteX2" fmla="*/ 58985 w 1508890"/>
              <a:gd name="connsiteY2" fmla="*/ 706170 h 841972"/>
              <a:gd name="connsiteX3" fmla="*/ 113306 w 1508890"/>
              <a:gd name="connsiteY3" fmla="*/ 651850 h 841972"/>
              <a:gd name="connsiteX4" fmla="*/ 131413 w 1508890"/>
              <a:gd name="connsiteY4" fmla="*/ 624689 h 841972"/>
              <a:gd name="connsiteX5" fmla="*/ 212894 w 1508890"/>
              <a:gd name="connsiteY5" fmla="*/ 561315 h 841972"/>
              <a:gd name="connsiteX6" fmla="*/ 258162 w 1508890"/>
              <a:gd name="connsiteY6" fmla="*/ 506994 h 841972"/>
              <a:gd name="connsiteX7" fmla="*/ 285322 w 1508890"/>
              <a:gd name="connsiteY7" fmla="*/ 488887 h 841972"/>
              <a:gd name="connsiteX8" fmla="*/ 321536 w 1508890"/>
              <a:gd name="connsiteY8" fmla="*/ 461727 h 841972"/>
              <a:gd name="connsiteX9" fmla="*/ 348696 w 1508890"/>
              <a:gd name="connsiteY9" fmla="*/ 452673 h 841972"/>
              <a:gd name="connsiteX10" fmla="*/ 393964 w 1508890"/>
              <a:gd name="connsiteY10" fmla="*/ 434567 h 841972"/>
              <a:gd name="connsiteX11" fmla="*/ 439231 w 1508890"/>
              <a:gd name="connsiteY11" fmla="*/ 407406 h 841972"/>
              <a:gd name="connsiteX12" fmla="*/ 556926 w 1508890"/>
              <a:gd name="connsiteY12" fmla="*/ 380246 h 841972"/>
              <a:gd name="connsiteX13" fmla="*/ 602193 w 1508890"/>
              <a:gd name="connsiteY13" fmla="*/ 362139 h 841972"/>
              <a:gd name="connsiteX14" fmla="*/ 701781 w 1508890"/>
              <a:gd name="connsiteY14" fmla="*/ 334978 h 841972"/>
              <a:gd name="connsiteX15" fmla="*/ 810423 w 1508890"/>
              <a:gd name="connsiteY15" fmla="*/ 325925 h 841972"/>
              <a:gd name="connsiteX16" fmla="*/ 864744 w 1508890"/>
              <a:gd name="connsiteY16" fmla="*/ 307818 h 841972"/>
              <a:gd name="connsiteX17" fmla="*/ 891904 w 1508890"/>
              <a:gd name="connsiteY17" fmla="*/ 298765 h 841972"/>
              <a:gd name="connsiteX18" fmla="*/ 946225 w 1508890"/>
              <a:gd name="connsiteY18" fmla="*/ 289711 h 841972"/>
              <a:gd name="connsiteX19" fmla="*/ 973385 w 1508890"/>
              <a:gd name="connsiteY19" fmla="*/ 280658 h 841972"/>
              <a:gd name="connsiteX20" fmla="*/ 1009599 w 1508890"/>
              <a:gd name="connsiteY20" fmla="*/ 271604 h 841972"/>
              <a:gd name="connsiteX21" fmla="*/ 1036760 w 1508890"/>
              <a:gd name="connsiteY21" fmla="*/ 262551 h 841972"/>
              <a:gd name="connsiteX22" fmla="*/ 1082027 w 1508890"/>
              <a:gd name="connsiteY22" fmla="*/ 253497 h 841972"/>
              <a:gd name="connsiteX23" fmla="*/ 1118241 w 1508890"/>
              <a:gd name="connsiteY23" fmla="*/ 235390 h 841972"/>
              <a:gd name="connsiteX24" fmla="*/ 1145401 w 1508890"/>
              <a:gd name="connsiteY24" fmla="*/ 208230 h 841972"/>
              <a:gd name="connsiteX25" fmla="*/ 1199722 w 1508890"/>
              <a:gd name="connsiteY25" fmla="*/ 190123 h 841972"/>
              <a:gd name="connsiteX26" fmla="*/ 1254043 w 1508890"/>
              <a:gd name="connsiteY26" fmla="*/ 162963 h 841972"/>
              <a:gd name="connsiteX27" fmla="*/ 1290257 w 1508890"/>
              <a:gd name="connsiteY27" fmla="*/ 117695 h 841972"/>
              <a:gd name="connsiteX28" fmla="*/ 1335524 w 1508890"/>
              <a:gd name="connsiteY28" fmla="*/ 99588 h 841972"/>
              <a:gd name="connsiteX29" fmla="*/ 1362684 w 1508890"/>
              <a:gd name="connsiteY29" fmla="*/ 81481 h 841972"/>
              <a:gd name="connsiteX30" fmla="*/ 1389845 w 1508890"/>
              <a:gd name="connsiteY30" fmla="*/ 72428 h 841972"/>
              <a:gd name="connsiteX31" fmla="*/ 1462273 w 1508890"/>
              <a:gd name="connsiteY31" fmla="*/ 54321 h 841972"/>
              <a:gd name="connsiteX32" fmla="*/ 1507540 w 1508890"/>
              <a:gd name="connsiteY32" fmla="*/ 9054 h 841972"/>
              <a:gd name="connsiteX33" fmla="*/ 1507540 w 1508890"/>
              <a:gd name="connsiteY33" fmla="*/ 0 h 84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08890" h="841972">
                <a:moveTo>
                  <a:pt x="4665" y="841972"/>
                </a:moveTo>
                <a:cubicBezTo>
                  <a:pt x="21472" y="741126"/>
                  <a:pt x="0" y="824143"/>
                  <a:pt x="31825" y="760491"/>
                </a:cubicBezTo>
                <a:cubicBezTo>
                  <a:pt x="49802" y="724537"/>
                  <a:pt x="29333" y="739529"/>
                  <a:pt x="58985" y="706170"/>
                </a:cubicBezTo>
                <a:cubicBezTo>
                  <a:pt x="75997" y="687031"/>
                  <a:pt x="99102" y="673156"/>
                  <a:pt x="113306" y="651850"/>
                </a:cubicBezTo>
                <a:cubicBezTo>
                  <a:pt x="119342" y="642796"/>
                  <a:pt x="123362" y="632008"/>
                  <a:pt x="131413" y="624689"/>
                </a:cubicBezTo>
                <a:cubicBezTo>
                  <a:pt x="156873" y="601543"/>
                  <a:pt x="190866" y="587748"/>
                  <a:pt x="212894" y="561315"/>
                </a:cubicBezTo>
                <a:cubicBezTo>
                  <a:pt x="227983" y="543208"/>
                  <a:pt x="241495" y="523661"/>
                  <a:pt x="258162" y="506994"/>
                </a:cubicBezTo>
                <a:cubicBezTo>
                  <a:pt x="265856" y="499300"/>
                  <a:pt x="276468" y="495211"/>
                  <a:pt x="285322" y="488887"/>
                </a:cubicBezTo>
                <a:cubicBezTo>
                  <a:pt x="297600" y="480117"/>
                  <a:pt x="308435" y="469213"/>
                  <a:pt x="321536" y="461727"/>
                </a:cubicBezTo>
                <a:cubicBezTo>
                  <a:pt x="329822" y="456992"/>
                  <a:pt x="339760" y="456024"/>
                  <a:pt x="348696" y="452673"/>
                </a:cubicBezTo>
                <a:cubicBezTo>
                  <a:pt x="363913" y="446967"/>
                  <a:pt x="379428" y="441835"/>
                  <a:pt x="393964" y="434567"/>
                </a:cubicBezTo>
                <a:cubicBezTo>
                  <a:pt x="409703" y="426698"/>
                  <a:pt x="422807" y="413723"/>
                  <a:pt x="439231" y="407406"/>
                </a:cubicBezTo>
                <a:cubicBezTo>
                  <a:pt x="462892" y="398305"/>
                  <a:pt x="526642" y="386303"/>
                  <a:pt x="556926" y="380246"/>
                </a:cubicBezTo>
                <a:cubicBezTo>
                  <a:pt x="572015" y="374210"/>
                  <a:pt x="586976" y="367845"/>
                  <a:pt x="602193" y="362139"/>
                </a:cubicBezTo>
                <a:cubicBezTo>
                  <a:pt x="629639" y="351846"/>
                  <a:pt x="680912" y="338108"/>
                  <a:pt x="701781" y="334978"/>
                </a:cubicBezTo>
                <a:cubicBezTo>
                  <a:pt x="737718" y="329587"/>
                  <a:pt x="774209" y="328943"/>
                  <a:pt x="810423" y="325925"/>
                </a:cubicBezTo>
                <a:lnTo>
                  <a:pt x="864744" y="307818"/>
                </a:lnTo>
                <a:cubicBezTo>
                  <a:pt x="873797" y="304800"/>
                  <a:pt x="882491" y="300334"/>
                  <a:pt x="891904" y="298765"/>
                </a:cubicBezTo>
                <a:cubicBezTo>
                  <a:pt x="910011" y="295747"/>
                  <a:pt x="928305" y="293693"/>
                  <a:pt x="946225" y="289711"/>
                </a:cubicBezTo>
                <a:cubicBezTo>
                  <a:pt x="955541" y="287641"/>
                  <a:pt x="964209" y="283280"/>
                  <a:pt x="973385" y="280658"/>
                </a:cubicBezTo>
                <a:cubicBezTo>
                  <a:pt x="985349" y="277240"/>
                  <a:pt x="997635" y="275022"/>
                  <a:pt x="1009599" y="271604"/>
                </a:cubicBezTo>
                <a:cubicBezTo>
                  <a:pt x="1018775" y="268982"/>
                  <a:pt x="1027502" y="264866"/>
                  <a:pt x="1036760" y="262551"/>
                </a:cubicBezTo>
                <a:cubicBezTo>
                  <a:pt x="1051688" y="258819"/>
                  <a:pt x="1066938" y="256515"/>
                  <a:pt x="1082027" y="253497"/>
                </a:cubicBezTo>
                <a:cubicBezTo>
                  <a:pt x="1094098" y="247461"/>
                  <a:pt x="1107259" y="243234"/>
                  <a:pt x="1118241" y="235390"/>
                </a:cubicBezTo>
                <a:cubicBezTo>
                  <a:pt x="1128660" y="227948"/>
                  <a:pt x="1134209" y="214448"/>
                  <a:pt x="1145401" y="208230"/>
                </a:cubicBezTo>
                <a:cubicBezTo>
                  <a:pt x="1162086" y="198961"/>
                  <a:pt x="1182104" y="197464"/>
                  <a:pt x="1199722" y="190123"/>
                </a:cubicBezTo>
                <a:cubicBezTo>
                  <a:pt x="1218409" y="182337"/>
                  <a:pt x="1235936" y="172016"/>
                  <a:pt x="1254043" y="162963"/>
                </a:cubicBezTo>
                <a:cubicBezTo>
                  <a:pt x="1266114" y="147874"/>
                  <a:pt x="1275004" y="129559"/>
                  <a:pt x="1290257" y="117695"/>
                </a:cubicBezTo>
                <a:cubicBezTo>
                  <a:pt x="1303085" y="107718"/>
                  <a:pt x="1320988" y="106856"/>
                  <a:pt x="1335524" y="99588"/>
                </a:cubicBezTo>
                <a:cubicBezTo>
                  <a:pt x="1345256" y="94722"/>
                  <a:pt x="1352952" y="86347"/>
                  <a:pt x="1362684" y="81481"/>
                </a:cubicBezTo>
                <a:cubicBezTo>
                  <a:pt x="1371220" y="77213"/>
                  <a:pt x="1380638" y="74939"/>
                  <a:pt x="1389845" y="72428"/>
                </a:cubicBezTo>
                <a:cubicBezTo>
                  <a:pt x="1413854" y="65880"/>
                  <a:pt x="1438130" y="60357"/>
                  <a:pt x="1462273" y="54321"/>
                </a:cubicBezTo>
                <a:cubicBezTo>
                  <a:pt x="1489432" y="36215"/>
                  <a:pt x="1492451" y="39231"/>
                  <a:pt x="1507540" y="9054"/>
                </a:cubicBezTo>
                <a:cubicBezTo>
                  <a:pt x="1508890" y="6355"/>
                  <a:pt x="1507540" y="3018"/>
                  <a:pt x="150754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5205413" y="4254500"/>
            <a:ext cx="1890712" cy="1395413"/>
          </a:xfrm>
          <a:custGeom>
            <a:avLst/>
            <a:gdLst>
              <a:gd name="connsiteX0" fmla="*/ 1502875 w 1890046"/>
              <a:gd name="connsiteY0" fmla="*/ 1394233 h 1394233"/>
              <a:gd name="connsiteX1" fmla="*/ 1530035 w 1890046"/>
              <a:gd name="connsiteY1" fmla="*/ 1285592 h 1394233"/>
              <a:gd name="connsiteX2" fmla="*/ 1566249 w 1890046"/>
              <a:gd name="connsiteY2" fmla="*/ 1258431 h 1394233"/>
              <a:gd name="connsiteX3" fmla="*/ 1611516 w 1890046"/>
              <a:gd name="connsiteY3" fmla="*/ 1195057 h 1394233"/>
              <a:gd name="connsiteX4" fmla="*/ 1665837 w 1890046"/>
              <a:gd name="connsiteY4" fmla="*/ 1149790 h 1394233"/>
              <a:gd name="connsiteX5" fmla="*/ 1683944 w 1890046"/>
              <a:gd name="connsiteY5" fmla="*/ 1122629 h 1394233"/>
              <a:gd name="connsiteX6" fmla="*/ 1729211 w 1890046"/>
              <a:gd name="connsiteY6" fmla="*/ 1050202 h 1394233"/>
              <a:gd name="connsiteX7" fmla="*/ 1747318 w 1890046"/>
              <a:gd name="connsiteY7" fmla="*/ 977774 h 1394233"/>
              <a:gd name="connsiteX8" fmla="*/ 1774479 w 1890046"/>
              <a:gd name="connsiteY8" fmla="*/ 923453 h 1394233"/>
              <a:gd name="connsiteX9" fmla="*/ 1801639 w 1890046"/>
              <a:gd name="connsiteY9" fmla="*/ 805758 h 1394233"/>
              <a:gd name="connsiteX10" fmla="*/ 1865013 w 1890046"/>
              <a:gd name="connsiteY10" fmla="*/ 633742 h 1394233"/>
              <a:gd name="connsiteX11" fmla="*/ 1865013 w 1890046"/>
              <a:gd name="connsiteY11" fmla="*/ 208229 h 1394233"/>
              <a:gd name="connsiteX12" fmla="*/ 1837853 w 1890046"/>
              <a:gd name="connsiteY12" fmla="*/ 172016 h 1394233"/>
              <a:gd name="connsiteX13" fmla="*/ 1783532 w 1890046"/>
              <a:gd name="connsiteY13" fmla="*/ 135802 h 1394233"/>
              <a:gd name="connsiteX14" fmla="*/ 1738265 w 1890046"/>
              <a:gd name="connsiteY14" fmla="*/ 90534 h 1394233"/>
              <a:gd name="connsiteX15" fmla="*/ 1656784 w 1890046"/>
              <a:gd name="connsiteY15" fmla="*/ 27160 h 1394233"/>
              <a:gd name="connsiteX16" fmla="*/ 1620570 w 1890046"/>
              <a:gd name="connsiteY16" fmla="*/ 18107 h 1394233"/>
              <a:gd name="connsiteX17" fmla="*/ 1358019 w 1890046"/>
              <a:gd name="connsiteY17" fmla="*/ 27160 h 1394233"/>
              <a:gd name="connsiteX18" fmla="*/ 1303699 w 1890046"/>
              <a:gd name="connsiteY18" fmla="*/ 9053 h 1394233"/>
              <a:gd name="connsiteX19" fmla="*/ 1276538 w 1890046"/>
              <a:gd name="connsiteY19" fmla="*/ 0 h 1394233"/>
              <a:gd name="connsiteX20" fmla="*/ 851025 w 1890046"/>
              <a:gd name="connsiteY20" fmla="*/ 9053 h 1394233"/>
              <a:gd name="connsiteX21" fmla="*/ 796705 w 1890046"/>
              <a:gd name="connsiteY21" fmla="*/ 18107 h 1394233"/>
              <a:gd name="connsiteX22" fmla="*/ 697116 w 1890046"/>
              <a:gd name="connsiteY22" fmla="*/ 27160 h 1394233"/>
              <a:gd name="connsiteX23" fmla="*/ 651849 w 1890046"/>
              <a:gd name="connsiteY23" fmla="*/ 72427 h 1394233"/>
              <a:gd name="connsiteX24" fmla="*/ 624689 w 1890046"/>
              <a:gd name="connsiteY24" fmla="*/ 90534 h 1394233"/>
              <a:gd name="connsiteX25" fmla="*/ 570368 w 1890046"/>
              <a:gd name="connsiteY25" fmla="*/ 126748 h 1394233"/>
              <a:gd name="connsiteX26" fmla="*/ 543207 w 1890046"/>
              <a:gd name="connsiteY26" fmla="*/ 153909 h 1394233"/>
              <a:gd name="connsiteX27" fmla="*/ 516047 w 1890046"/>
              <a:gd name="connsiteY27" fmla="*/ 162962 h 1394233"/>
              <a:gd name="connsiteX28" fmla="*/ 461726 w 1890046"/>
              <a:gd name="connsiteY28" fmla="*/ 217283 h 1394233"/>
              <a:gd name="connsiteX29" fmla="*/ 362138 w 1890046"/>
              <a:gd name="connsiteY29" fmla="*/ 235390 h 1394233"/>
              <a:gd name="connsiteX30" fmla="*/ 271604 w 1890046"/>
              <a:gd name="connsiteY30" fmla="*/ 253497 h 1394233"/>
              <a:gd name="connsiteX31" fmla="*/ 244443 w 1890046"/>
              <a:gd name="connsiteY31" fmla="*/ 271604 h 1394233"/>
              <a:gd name="connsiteX32" fmla="*/ 54320 w 1890046"/>
              <a:gd name="connsiteY32" fmla="*/ 289711 h 1394233"/>
              <a:gd name="connsiteX33" fmla="*/ 0 w 1890046"/>
              <a:gd name="connsiteY33" fmla="*/ 307818 h 139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890046" h="1394233">
                <a:moveTo>
                  <a:pt x="1502875" y="1394233"/>
                </a:moveTo>
                <a:cubicBezTo>
                  <a:pt x="1511928" y="1358019"/>
                  <a:pt x="1514250" y="1319418"/>
                  <a:pt x="1530035" y="1285592"/>
                </a:cubicBezTo>
                <a:cubicBezTo>
                  <a:pt x="1536416" y="1271918"/>
                  <a:pt x="1555579" y="1269101"/>
                  <a:pt x="1566249" y="1258431"/>
                </a:cubicBezTo>
                <a:cubicBezTo>
                  <a:pt x="1598872" y="1225808"/>
                  <a:pt x="1585808" y="1225907"/>
                  <a:pt x="1611516" y="1195057"/>
                </a:cubicBezTo>
                <a:cubicBezTo>
                  <a:pt x="1633298" y="1168919"/>
                  <a:pt x="1639133" y="1167593"/>
                  <a:pt x="1665837" y="1149790"/>
                </a:cubicBezTo>
                <a:cubicBezTo>
                  <a:pt x="1671873" y="1140736"/>
                  <a:pt x="1677619" y="1131483"/>
                  <a:pt x="1683944" y="1122629"/>
                </a:cubicBezTo>
                <a:cubicBezTo>
                  <a:pt x="1703307" y="1095521"/>
                  <a:pt x="1718575" y="1082112"/>
                  <a:pt x="1729211" y="1050202"/>
                </a:cubicBezTo>
                <a:cubicBezTo>
                  <a:pt x="1737080" y="1026593"/>
                  <a:pt x="1733514" y="998480"/>
                  <a:pt x="1747318" y="977774"/>
                </a:cubicBezTo>
                <a:cubicBezTo>
                  <a:pt x="1765020" y="951222"/>
                  <a:pt x="1766983" y="953439"/>
                  <a:pt x="1774479" y="923453"/>
                </a:cubicBezTo>
                <a:cubicBezTo>
                  <a:pt x="1784244" y="884392"/>
                  <a:pt x="1789630" y="844188"/>
                  <a:pt x="1801639" y="805758"/>
                </a:cubicBezTo>
                <a:cubicBezTo>
                  <a:pt x="1819865" y="747433"/>
                  <a:pt x="1865013" y="633742"/>
                  <a:pt x="1865013" y="633742"/>
                </a:cubicBezTo>
                <a:cubicBezTo>
                  <a:pt x="1888415" y="469937"/>
                  <a:pt x="1890046" y="483589"/>
                  <a:pt x="1865013" y="208229"/>
                </a:cubicBezTo>
                <a:cubicBezTo>
                  <a:pt x="1863647" y="193202"/>
                  <a:pt x="1849131" y="182040"/>
                  <a:pt x="1837853" y="172016"/>
                </a:cubicBezTo>
                <a:cubicBezTo>
                  <a:pt x="1821588" y="157558"/>
                  <a:pt x="1783532" y="135802"/>
                  <a:pt x="1783532" y="135802"/>
                </a:cubicBezTo>
                <a:cubicBezTo>
                  <a:pt x="1750336" y="86008"/>
                  <a:pt x="1783531" y="128256"/>
                  <a:pt x="1738265" y="90534"/>
                </a:cubicBezTo>
                <a:cubicBezTo>
                  <a:pt x="1710866" y="67701"/>
                  <a:pt x="1696009" y="36966"/>
                  <a:pt x="1656784" y="27160"/>
                </a:cubicBezTo>
                <a:lnTo>
                  <a:pt x="1620570" y="18107"/>
                </a:lnTo>
                <a:cubicBezTo>
                  <a:pt x="1533053" y="21125"/>
                  <a:pt x="1445552" y="29661"/>
                  <a:pt x="1358019" y="27160"/>
                </a:cubicBezTo>
                <a:cubicBezTo>
                  <a:pt x="1338941" y="26615"/>
                  <a:pt x="1321806" y="15089"/>
                  <a:pt x="1303699" y="9053"/>
                </a:cubicBezTo>
                <a:lnTo>
                  <a:pt x="1276538" y="0"/>
                </a:lnTo>
                <a:lnTo>
                  <a:pt x="851025" y="9053"/>
                </a:lnTo>
                <a:cubicBezTo>
                  <a:pt x="832682" y="9745"/>
                  <a:pt x="814936" y="15962"/>
                  <a:pt x="796705" y="18107"/>
                </a:cubicBezTo>
                <a:cubicBezTo>
                  <a:pt x="763600" y="22002"/>
                  <a:pt x="730312" y="24142"/>
                  <a:pt x="697116" y="27160"/>
                </a:cubicBezTo>
                <a:cubicBezTo>
                  <a:pt x="624689" y="75445"/>
                  <a:pt x="712205" y="12071"/>
                  <a:pt x="651849" y="72427"/>
                </a:cubicBezTo>
                <a:cubicBezTo>
                  <a:pt x="644155" y="80121"/>
                  <a:pt x="633048" y="83568"/>
                  <a:pt x="624689" y="90534"/>
                </a:cubicBezTo>
                <a:cubicBezTo>
                  <a:pt x="579478" y="128210"/>
                  <a:pt x="618098" y="110838"/>
                  <a:pt x="570368" y="126748"/>
                </a:cubicBezTo>
                <a:cubicBezTo>
                  <a:pt x="561314" y="135802"/>
                  <a:pt x="553860" y="146807"/>
                  <a:pt x="543207" y="153909"/>
                </a:cubicBezTo>
                <a:cubicBezTo>
                  <a:pt x="535267" y="159203"/>
                  <a:pt x="523580" y="157103"/>
                  <a:pt x="516047" y="162962"/>
                </a:cubicBezTo>
                <a:cubicBezTo>
                  <a:pt x="495834" y="178683"/>
                  <a:pt x="486019" y="209186"/>
                  <a:pt x="461726" y="217283"/>
                </a:cubicBezTo>
                <a:cubicBezTo>
                  <a:pt x="408473" y="235033"/>
                  <a:pt x="451711" y="222594"/>
                  <a:pt x="362138" y="235390"/>
                </a:cubicBezTo>
                <a:cubicBezTo>
                  <a:pt x="310334" y="242791"/>
                  <a:pt x="315601" y="242497"/>
                  <a:pt x="271604" y="253497"/>
                </a:cubicBezTo>
                <a:cubicBezTo>
                  <a:pt x="262550" y="259533"/>
                  <a:pt x="254175" y="266738"/>
                  <a:pt x="244443" y="271604"/>
                </a:cubicBezTo>
                <a:cubicBezTo>
                  <a:pt x="195211" y="296219"/>
                  <a:pt x="58396" y="289485"/>
                  <a:pt x="54320" y="289711"/>
                </a:cubicBezTo>
                <a:lnTo>
                  <a:pt x="0" y="307818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4635500" y="4037013"/>
            <a:ext cx="2249488" cy="1585912"/>
          </a:xfrm>
          <a:custGeom>
            <a:avLst/>
            <a:gdLst>
              <a:gd name="connsiteX0" fmla="*/ 1240325 w 2248931"/>
              <a:gd name="connsiteY0" fmla="*/ 1585310 h 1585310"/>
              <a:gd name="connsiteX1" fmla="*/ 1258432 w 2248931"/>
              <a:gd name="connsiteY1" fmla="*/ 1540043 h 1585310"/>
              <a:gd name="connsiteX2" fmla="*/ 1339913 w 2248931"/>
              <a:gd name="connsiteY2" fmla="*/ 1476668 h 1585310"/>
              <a:gd name="connsiteX3" fmla="*/ 1376127 w 2248931"/>
              <a:gd name="connsiteY3" fmla="*/ 1449508 h 1585310"/>
              <a:gd name="connsiteX4" fmla="*/ 1502876 w 2248931"/>
              <a:gd name="connsiteY4" fmla="*/ 1331813 h 1585310"/>
              <a:gd name="connsiteX5" fmla="*/ 1548143 w 2248931"/>
              <a:gd name="connsiteY5" fmla="*/ 1322759 h 1585310"/>
              <a:gd name="connsiteX6" fmla="*/ 1747319 w 2248931"/>
              <a:gd name="connsiteY6" fmla="*/ 1313706 h 1585310"/>
              <a:gd name="connsiteX7" fmla="*/ 1819747 w 2248931"/>
              <a:gd name="connsiteY7" fmla="*/ 1268439 h 1585310"/>
              <a:gd name="connsiteX8" fmla="*/ 1874068 w 2248931"/>
              <a:gd name="connsiteY8" fmla="*/ 1250332 h 1585310"/>
              <a:gd name="connsiteX9" fmla="*/ 1901228 w 2248931"/>
              <a:gd name="connsiteY9" fmla="*/ 1223171 h 1585310"/>
              <a:gd name="connsiteX10" fmla="*/ 1928388 w 2248931"/>
              <a:gd name="connsiteY10" fmla="*/ 1205064 h 1585310"/>
              <a:gd name="connsiteX11" fmla="*/ 1946495 w 2248931"/>
              <a:gd name="connsiteY11" fmla="*/ 1177904 h 1585310"/>
              <a:gd name="connsiteX12" fmla="*/ 2009870 w 2248931"/>
              <a:gd name="connsiteY12" fmla="*/ 1114530 h 1585310"/>
              <a:gd name="connsiteX13" fmla="*/ 2064190 w 2248931"/>
              <a:gd name="connsiteY13" fmla="*/ 1069262 h 1585310"/>
              <a:gd name="connsiteX14" fmla="*/ 2118511 w 2248931"/>
              <a:gd name="connsiteY14" fmla="*/ 969674 h 1585310"/>
              <a:gd name="connsiteX15" fmla="*/ 2136618 w 2248931"/>
              <a:gd name="connsiteY15" fmla="*/ 924407 h 1585310"/>
              <a:gd name="connsiteX16" fmla="*/ 2190939 w 2248931"/>
              <a:gd name="connsiteY16" fmla="*/ 851979 h 1585310"/>
              <a:gd name="connsiteX17" fmla="*/ 2218099 w 2248931"/>
              <a:gd name="connsiteY17" fmla="*/ 779552 h 1585310"/>
              <a:gd name="connsiteX18" fmla="*/ 2236206 w 2248931"/>
              <a:gd name="connsiteY18" fmla="*/ 679963 h 1585310"/>
              <a:gd name="connsiteX19" fmla="*/ 2245260 w 2248931"/>
              <a:gd name="connsiteY19" fmla="*/ 652803 h 1585310"/>
              <a:gd name="connsiteX20" fmla="*/ 2236206 w 2248931"/>
              <a:gd name="connsiteY20" fmla="*/ 480787 h 1585310"/>
              <a:gd name="connsiteX21" fmla="*/ 2199992 w 2248931"/>
              <a:gd name="connsiteY21" fmla="*/ 453627 h 1585310"/>
              <a:gd name="connsiteX22" fmla="*/ 2181885 w 2248931"/>
              <a:gd name="connsiteY22" fmla="*/ 426466 h 1585310"/>
              <a:gd name="connsiteX23" fmla="*/ 2100404 w 2248931"/>
              <a:gd name="connsiteY23" fmla="*/ 390253 h 1585310"/>
              <a:gd name="connsiteX24" fmla="*/ 2046083 w 2248931"/>
              <a:gd name="connsiteY24" fmla="*/ 372146 h 1585310"/>
              <a:gd name="connsiteX25" fmla="*/ 2018923 w 2248931"/>
              <a:gd name="connsiteY25" fmla="*/ 363092 h 1585310"/>
              <a:gd name="connsiteX26" fmla="*/ 1738266 w 2248931"/>
              <a:gd name="connsiteY26" fmla="*/ 344985 h 1585310"/>
              <a:gd name="connsiteX27" fmla="*/ 1258432 w 2248931"/>
              <a:gd name="connsiteY27" fmla="*/ 354039 h 1585310"/>
              <a:gd name="connsiteX28" fmla="*/ 1231272 w 2248931"/>
              <a:gd name="connsiteY28" fmla="*/ 372146 h 1585310"/>
              <a:gd name="connsiteX29" fmla="*/ 1167897 w 2248931"/>
              <a:gd name="connsiteY29" fmla="*/ 390253 h 1585310"/>
              <a:gd name="connsiteX30" fmla="*/ 1104523 w 2248931"/>
              <a:gd name="connsiteY30" fmla="*/ 444573 h 1585310"/>
              <a:gd name="connsiteX31" fmla="*/ 1077363 w 2248931"/>
              <a:gd name="connsiteY31" fmla="*/ 471734 h 1585310"/>
              <a:gd name="connsiteX32" fmla="*/ 1041149 w 2248931"/>
              <a:gd name="connsiteY32" fmla="*/ 489841 h 1585310"/>
              <a:gd name="connsiteX33" fmla="*/ 1013988 w 2248931"/>
              <a:gd name="connsiteY33" fmla="*/ 507948 h 1585310"/>
              <a:gd name="connsiteX34" fmla="*/ 977775 w 2248931"/>
              <a:gd name="connsiteY34" fmla="*/ 526055 h 1585310"/>
              <a:gd name="connsiteX35" fmla="*/ 950614 w 2248931"/>
              <a:gd name="connsiteY35" fmla="*/ 544161 h 1585310"/>
              <a:gd name="connsiteX36" fmla="*/ 914400 w 2248931"/>
              <a:gd name="connsiteY36" fmla="*/ 562268 h 1585310"/>
              <a:gd name="connsiteX37" fmla="*/ 860079 w 2248931"/>
              <a:gd name="connsiteY37" fmla="*/ 607536 h 1585310"/>
              <a:gd name="connsiteX38" fmla="*/ 796705 w 2248931"/>
              <a:gd name="connsiteY38" fmla="*/ 643750 h 1585310"/>
              <a:gd name="connsiteX39" fmla="*/ 769545 w 2248931"/>
              <a:gd name="connsiteY39" fmla="*/ 661857 h 1585310"/>
              <a:gd name="connsiteX40" fmla="*/ 724277 w 2248931"/>
              <a:gd name="connsiteY40" fmla="*/ 670910 h 1585310"/>
              <a:gd name="connsiteX41" fmla="*/ 597529 w 2248931"/>
              <a:gd name="connsiteY41" fmla="*/ 779552 h 1585310"/>
              <a:gd name="connsiteX42" fmla="*/ 561315 w 2248931"/>
              <a:gd name="connsiteY42" fmla="*/ 788605 h 1585310"/>
              <a:gd name="connsiteX43" fmla="*/ 525101 w 2248931"/>
              <a:gd name="connsiteY43" fmla="*/ 815765 h 1585310"/>
              <a:gd name="connsiteX44" fmla="*/ 452674 w 2248931"/>
              <a:gd name="connsiteY44" fmla="*/ 842926 h 1585310"/>
              <a:gd name="connsiteX45" fmla="*/ 334978 w 2248931"/>
              <a:gd name="connsiteY45" fmla="*/ 906300 h 1585310"/>
              <a:gd name="connsiteX46" fmla="*/ 271604 w 2248931"/>
              <a:gd name="connsiteY46" fmla="*/ 933460 h 1585310"/>
              <a:gd name="connsiteX47" fmla="*/ 162963 w 2248931"/>
              <a:gd name="connsiteY47" fmla="*/ 924407 h 1585310"/>
              <a:gd name="connsiteX48" fmla="*/ 135802 w 2248931"/>
              <a:gd name="connsiteY48" fmla="*/ 897247 h 1585310"/>
              <a:gd name="connsiteX49" fmla="*/ 81481 w 2248931"/>
              <a:gd name="connsiteY49" fmla="*/ 851979 h 1585310"/>
              <a:gd name="connsiteX50" fmla="*/ 54321 w 2248931"/>
              <a:gd name="connsiteY50" fmla="*/ 797658 h 1585310"/>
              <a:gd name="connsiteX51" fmla="*/ 45268 w 2248931"/>
              <a:gd name="connsiteY51" fmla="*/ 752391 h 1585310"/>
              <a:gd name="connsiteX52" fmla="*/ 27161 w 2248931"/>
              <a:gd name="connsiteY52" fmla="*/ 707124 h 1585310"/>
              <a:gd name="connsiteX53" fmla="*/ 18107 w 2248931"/>
              <a:gd name="connsiteY53" fmla="*/ 661857 h 1585310"/>
              <a:gd name="connsiteX54" fmla="*/ 0 w 2248931"/>
              <a:gd name="connsiteY54" fmla="*/ 598482 h 1585310"/>
              <a:gd name="connsiteX55" fmla="*/ 27161 w 2248931"/>
              <a:gd name="connsiteY55" fmla="*/ 390253 h 1585310"/>
              <a:gd name="connsiteX56" fmla="*/ 54321 w 2248931"/>
              <a:gd name="connsiteY56" fmla="*/ 354039 h 1585310"/>
              <a:gd name="connsiteX57" fmla="*/ 126749 w 2248931"/>
              <a:gd name="connsiteY57" fmla="*/ 245397 h 1585310"/>
              <a:gd name="connsiteX58" fmla="*/ 199176 w 2248931"/>
              <a:gd name="connsiteY58" fmla="*/ 145809 h 1585310"/>
              <a:gd name="connsiteX59" fmla="*/ 371192 w 2248931"/>
              <a:gd name="connsiteY59" fmla="*/ 109595 h 1585310"/>
              <a:gd name="connsiteX60" fmla="*/ 425513 w 2248931"/>
              <a:gd name="connsiteY60" fmla="*/ 82435 h 1585310"/>
              <a:gd name="connsiteX61" fmla="*/ 470780 w 2248931"/>
              <a:gd name="connsiteY61" fmla="*/ 64328 h 1585310"/>
              <a:gd name="connsiteX62" fmla="*/ 561315 w 2248931"/>
              <a:gd name="connsiteY62" fmla="*/ 55274 h 1585310"/>
              <a:gd name="connsiteX63" fmla="*/ 914400 w 2248931"/>
              <a:gd name="connsiteY63" fmla="*/ 37167 h 1585310"/>
              <a:gd name="connsiteX64" fmla="*/ 950614 w 2248931"/>
              <a:gd name="connsiteY64" fmla="*/ 28114 h 1585310"/>
              <a:gd name="connsiteX65" fmla="*/ 1032095 w 2248931"/>
              <a:gd name="connsiteY65" fmla="*/ 19060 h 1585310"/>
              <a:gd name="connsiteX66" fmla="*/ 1095470 w 2248931"/>
              <a:gd name="connsiteY66" fmla="*/ 954 h 158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248931" h="1585310">
                <a:moveTo>
                  <a:pt x="1240325" y="1585310"/>
                </a:moveTo>
                <a:cubicBezTo>
                  <a:pt x="1246361" y="1570221"/>
                  <a:pt x="1247451" y="1552023"/>
                  <a:pt x="1258432" y="1540043"/>
                </a:cubicBezTo>
                <a:cubicBezTo>
                  <a:pt x="1281683" y="1514679"/>
                  <a:pt x="1312640" y="1497647"/>
                  <a:pt x="1339913" y="1476668"/>
                </a:cubicBezTo>
                <a:cubicBezTo>
                  <a:pt x="1351873" y="1467468"/>
                  <a:pt x="1367074" y="1461579"/>
                  <a:pt x="1376127" y="1449508"/>
                </a:cubicBezTo>
                <a:cubicBezTo>
                  <a:pt x="1410474" y="1403711"/>
                  <a:pt x="1445988" y="1350776"/>
                  <a:pt x="1502876" y="1331813"/>
                </a:cubicBezTo>
                <a:cubicBezTo>
                  <a:pt x="1517474" y="1326947"/>
                  <a:pt x="1532797" y="1323896"/>
                  <a:pt x="1548143" y="1322759"/>
                </a:cubicBezTo>
                <a:cubicBezTo>
                  <a:pt x="1614422" y="1317849"/>
                  <a:pt x="1680927" y="1316724"/>
                  <a:pt x="1747319" y="1313706"/>
                </a:cubicBezTo>
                <a:cubicBezTo>
                  <a:pt x="1765974" y="1301269"/>
                  <a:pt x="1802581" y="1276241"/>
                  <a:pt x="1819747" y="1268439"/>
                </a:cubicBezTo>
                <a:cubicBezTo>
                  <a:pt x="1837123" y="1260541"/>
                  <a:pt x="1874068" y="1250332"/>
                  <a:pt x="1874068" y="1250332"/>
                </a:cubicBezTo>
                <a:cubicBezTo>
                  <a:pt x="1883121" y="1241278"/>
                  <a:pt x="1891392" y="1231368"/>
                  <a:pt x="1901228" y="1223171"/>
                </a:cubicBezTo>
                <a:cubicBezTo>
                  <a:pt x="1909587" y="1216205"/>
                  <a:pt x="1920694" y="1212758"/>
                  <a:pt x="1928388" y="1205064"/>
                </a:cubicBezTo>
                <a:cubicBezTo>
                  <a:pt x="1936082" y="1197370"/>
                  <a:pt x="1939216" y="1185992"/>
                  <a:pt x="1946495" y="1177904"/>
                </a:cubicBezTo>
                <a:cubicBezTo>
                  <a:pt x="1966481" y="1155698"/>
                  <a:pt x="1991945" y="1138430"/>
                  <a:pt x="2009870" y="1114530"/>
                </a:cubicBezTo>
                <a:cubicBezTo>
                  <a:pt x="2042756" y="1070681"/>
                  <a:pt x="2022715" y="1083088"/>
                  <a:pt x="2064190" y="1069262"/>
                </a:cubicBezTo>
                <a:cubicBezTo>
                  <a:pt x="2083001" y="994024"/>
                  <a:pt x="2058793" y="1072049"/>
                  <a:pt x="2118511" y="969674"/>
                </a:cubicBezTo>
                <a:cubicBezTo>
                  <a:pt x="2126700" y="955636"/>
                  <a:pt x="2128101" y="938248"/>
                  <a:pt x="2136618" y="924407"/>
                </a:cubicBezTo>
                <a:cubicBezTo>
                  <a:pt x="2152434" y="898705"/>
                  <a:pt x="2190939" y="851979"/>
                  <a:pt x="2190939" y="851979"/>
                </a:cubicBezTo>
                <a:cubicBezTo>
                  <a:pt x="2214174" y="759032"/>
                  <a:pt x="2182595" y="874227"/>
                  <a:pt x="2218099" y="779552"/>
                </a:cubicBezTo>
                <a:cubicBezTo>
                  <a:pt x="2229604" y="748874"/>
                  <a:pt x="2230067" y="710658"/>
                  <a:pt x="2236206" y="679963"/>
                </a:cubicBezTo>
                <a:cubicBezTo>
                  <a:pt x="2238078" y="670605"/>
                  <a:pt x="2242242" y="661856"/>
                  <a:pt x="2245260" y="652803"/>
                </a:cubicBezTo>
                <a:cubicBezTo>
                  <a:pt x="2242242" y="595464"/>
                  <a:pt x="2248931" y="536777"/>
                  <a:pt x="2236206" y="480787"/>
                </a:cubicBezTo>
                <a:cubicBezTo>
                  <a:pt x="2232862" y="466073"/>
                  <a:pt x="2210662" y="464297"/>
                  <a:pt x="2199992" y="453627"/>
                </a:cubicBezTo>
                <a:cubicBezTo>
                  <a:pt x="2192298" y="445933"/>
                  <a:pt x="2189579" y="434160"/>
                  <a:pt x="2181885" y="426466"/>
                </a:cubicBezTo>
                <a:cubicBezTo>
                  <a:pt x="2160364" y="404944"/>
                  <a:pt x="2127300" y="399218"/>
                  <a:pt x="2100404" y="390253"/>
                </a:cubicBezTo>
                <a:lnTo>
                  <a:pt x="2046083" y="372146"/>
                </a:lnTo>
                <a:cubicBezTo>
                  <a:pt x="2037030" y="369128"/>
                  <a:pt x="2028446" y="363706"/>
                  <a:pt x="2018923" y="363092"/>
                </a:cubicBezTo>
                <a:lnTo>
                  <a:pt x="1738266" y="344985"/>
                </a:lnTo>
                <a:cubicBezTo>
                  <a:pt x="1578321" y="348003"/>
                  <a:pt x="1418176" y="345481"/>
                  <a:pt x="1258432" y="354039"/>
                </a:cubicBezTo>
                <a:cubicBezTo>
                  <a:pt x="1247567" y="354621"/>
                  <a:pt x="1241004" y="367280"/>
                  <a:pt x="1231272" y="372146"/>
                </a:cubicBezTo>
                <a:cubicBezTo>
                  <a:pt x="1218288" y="378638"/>
                  <a:pt x="1179494" y="387354"/>
                  <a:pt x="1167897" y="390253"/>
                </a:cubicBezTo>
                <a:cubicBezTo>
                  <a:pt x="1059067" y="499080"/>
                  <a:pt x="1187267" y="375618"/>
                  <a:pt x="1104523" y="444573"/>
                </a:cubicBezTo>
                <a:cubicBezTo>
                  <a:pt x="1094687" y="452770"/>
                  <a:pt x="1087782" y="464292"/>
                  <a:pt x="1077363" y="471734"/>
                </a:cubicBezTo>
                <a:cubicBezTo>
                  <a:pt x="1066381" y="479579"/>
                  <a:pt x="1052867" y="483145"/>
                  <a:pt x="1041149" y="489841"/>
                </a:cubicBezTo>
                <a:cubicBezTo>
                  <a:pt x="1031702" y="495240"/>
                  <a:pt x="1023435" y="502549"/>
                  <a:pt x="1013988" y="507948"/>
                </a:cubicBezTo>
                <a:cubicBezTo>
                  <a:pt x="1002270" y="514644"/>
                  <a:pt x="989493" y="519359"/>
                  <a:pt x="977775" y="526055"/>
                </a:cubicBezTo>
                <a:cubicBezTo>
                  <a:pt x="968328" y="531453"/>
                  <a:pt x="960061" y="538763"/>
                  <a:pt x="950614" y="544161"/>
                </a:cubicBezTo>
                <a:cubicBezTo>
                  <a:pt x="938896" y="550857"/>
                  <a:pt x="926118" y="555572"/>
                  <a:pt x="914400" y="562268"/>
                </a:cubicBezTo>
                <a:cubicBezTo>
                  <a:pt x="871490" y="586788"/>
                  <a:pt x="900931" y="573492"/>
                  <a:pt x="860079" y="607536"/>
                </a:cubicBezTo>
                <a:cubicBezTo>
                  <a:pt x="836015" y="627589"/>
                  <a:pt x="824882" y="627649"/>
                  <a:pt x="796705" y="643750"/>
                </a:cubicBezTo>
                <a:cubicBezTo>
                  <a:pt x="787258" y="649148"/>
                  <a:pt x="779733" y="658037"/>
                  <a:pt x="769545" y="661857"/>
                </a:cubicBezTo>
                <a:cubicBezTo>
                  <a:pt x="755137" y="667260"/>
                  <a:pt x="739366" y="667892"/>
                  <a:pt x="724277" y="670910"/>
                </a:cubicBezTo>
                <a:cubicBezTo>
                  <a:pt x="697591" y="697596"/>
                  <a:pt x="626660" y="772270"/>
                  <a:pt x="597529" y="779552"/>
                </a:cubicBezTo>
                <a:lnTo>
                  <a:pt x="561315" y="788605"/>
                </a:lnTo>
                <a:cubicBezTo>
                  <a:pt x="549244" y="797658"/>
                  <a:pt x="538291" y="808437"/>
                  <a:pt x="525101" y="815765"/>
                </a:cubicBezTo>
                <a:cubicBezTo>
                  <a:pt x="508866" y="824785"/>
                  <a:pt x="473000" y="836150"/>
                  <a:pt x="452674" y="842926"/>
                </a:cubicBezTo>
                <a:cubicBezTo>
                  <a:pt x="370246" y="925351"/>
                  <a:pt x="519355" y="783380"/>
                  <a:pt x="334978" y="906300"/>
                </a:cubicBezTo>
                <a:cubicBezTo>
                  <a:pt x="297465" y="931309"/>
                  <a:pt x="318374" y="921768"/>
                  <a:pt x="271604" y="933460"/>
                </a:cubicBezTo>
                <a:cubicBezTo>
                  <a:pt x="235390" y="930442"/>
                  <a:pt x="198075" y="933770"/>
                  <a:pt x="162963" y="924407"/>
                </a:cubicBezTo>
                <a:cubicBezTo>
                  <a:pt x="150592" y="921108"/>
                  <a:pt x="145638" y="905444"/>
                  <a:pt x="135802" y="897247"/>
                </a:cubicBezTo>
                <a:cubicBezTo>
                  <a:pt x="60182" y="834231"/>
                  <a:pt x="160824" y="931322"/>
                  <a:pt x="81481" y="851979"/>
                </a:cubicBezTo>
                <a:cubicBezTo>
                  <a:pt x="72428" y="833872"/>
                  <a:pt x="61239" y="816683"/>
                  <a:pt x="54321" y="797658"/>
                </a:cubicBezTo>
                <a:cubicBezTo>
                  <a:pt x="49062" y="783197"/>
                  <a:pt x="49690" y="767130"/>
                  <a:pt x="45268" y="752391"/>
                </a:cubicBezTo>
                <a:cubicBezTo>
                  <a:pt x="40598" y="736825"/>
                  <a:pt x="31831" y="722690"/>
                  <a:pt x="27161" y="707124"/>
                </a:cubicBezTo>
                <a:cubicBezTo>
                  <a:pt x="22739" y="692385"/>
                  <a:pt x="21445" y="676878"/>
                  <a:pt x="18107" y="661857"/>
                </a:cubicBezTo>
                <a:cubicBezTo>
                  <a:pt x="10527" y="627745"/>
                  <a:pt x="10084" y="628734"/>
                  <a:pt x="0" y="598482"/>
                </a:cubicBezTo>
                <a:cubicBezTo>
                  <a:pt x="9054" y="529072"/>
                  <a:pt x="11976" y="458584"/>
                  <a:pt x="27161" y="390253"/>
                </a:cubicBezTo>
                <a:cubicBezTo>
                  <a:pt x="30434" y="375523"/>
                  <a:pt x="45773" y="366473"/>
                  <a:pt x="54321" y="354039"/>
                </a:cubicBezTo>
                <a:cubicBezTo>
                  <a:pt x="78978" y="318173"/>
                  <a:pt x="104356" y="282718"/>
                  <a:pt x="126749" y="245397"/>
                </a:cubicBezTo>
                <a:cubicBezTo>
                  <a:pt x="159826" y="190269"/>
                  <a:pt x="146895" y="171949"/>
                  <a:pt x="199176" y="145809"/>
                </a:cubicBezTo>
                <a:cubicBezTo>
                  <a:pt x="246868" y="121963"/>
                  <a:pt x="326731" y="116435"/>
                  <a:pt x="371192" y="109595"/>
                </a:cubicBezTo>
                <a:cubicBezTo>
                  <a:pt x="412401" y="82123"/>
                  <a:pt x="382674" y="98500"/>
                  <a:pt x="425513" y="82435"/>
                </a:cubicBezTo>
                <a:cubicBezTo>
                  <a:pt x="440730" y="76729"/>
                  <a:pt x="454844" y="67515"/>
                  <a:pt x="470780" y="64328"/>
                </a:cubicBezTo>
                <a:cubicBezTo>
                  <a:pt x="500520" y="58380"/>
                  <a:pt x="531137" y="58292"/>
                  <a:pt x="561315" y="55274"/>
                </a:cubicBezTo>
                <a:cubicBezTo>
                  <a:pt x="693893" y="11085"/>
                  <a:pt x="552625" y="55256"/>
                  <a:pt x="914400" y="37167"/>
                </a:cubicBezTo>
                <a:cubicBezTo>
                  <a:pt x="926827" y="36546"/>
                  <a:pt x="938316" y="30006"/>
                  <a:pt x="950614" y="28114"/>
                </a:cubicBezTo>
                <a:cubicBezTo>
                  <a:pt x="977624" y="23959"/>
                  <a:pt x="1004935" y="22078"/>
                  <a:pt x="1032095" y="19060"/>
                </a:cubicBezTo>
                <a:cubicBezTo>
                  <a:pt x="1089279" y="0"/>
                  <a:pt x="1067330" y="954"/>
                  <a:pt x="1095470" y="95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14515</TotalTime>
  <Words>887</Words>
  <Application>Microsoft Macintosh PowerPoint</Application>
  <PresentationFormat>On-screen Show (4:3)</PresentationFormat>
  <Paragraphs>180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Getting Started with a Problem</vt:lpstr>
      <vt:lpstr>Easy vs. Hard Problems</vt:lpstr>
      <vt:lpstr>Effective vs. Ineffective  Problem Solvers</vt:lpstr>
      <vt:lpstr>Mental Toughness</vt:lpstr>
      <vt:lpstr>Engagers vs. Dismissers</vt:lpstr>
      <vt:lpstr>The  Mental Block</vt:lpstr>
      <vt:lpstr>Example Problem</vt:lpstr>
      <vt:lpstr>Strategy (my favorite): solve a simpler problem first. </vt:lpstr>
      <vt:lpstr>Heuristic: Wishful Thinking</vt:lpstr>
      <vt:lpstr>Engagement Example</vt:lpstr>
      <vt:lpstr>The 9 coin problem</vt:lpstr>
      <vt:lpstr>The solution for 3 coins: </vt:lpstr>
      <vt:lpstr>The solution for 9 coins: </vt:lpstr>
      <vt:lpstr>Let’s get closer to the real world:</vt:lpstr>
      <vt:lpstr>Let’s get closer to the real world:</vt:lpstr>
      <vt:lpstr>Key steps:</vt:lpstr>
      <vt:lpstr>Chuck Norris vs. Bruce Lee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for Computer Science</dc:title>
  <dc:creator>Cliff Shaffer</dc:creator>
  <cp:lastModifiedBy>Alexey</cp:lastModifiedBy>
  <cp:revision>182</cp:revision>
  <dcterms:created xsi:type="dcterms:W3CDTF">2007-06-14T16:36:33Z</dcterms:created>
  <dcterms:modified xsi:type="dcterms:W3CDTF">2016-02-02T22:37:31Z</dcterms:modified>
</cp:coreProperties>
</file>